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unknown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61" r:id="rId2"/>
    <p:sldId id="257" r:id="rId3"/>
    <p:sldId id="258" r:id="rId4"/>
    <p:sldId id="266" r:id="rId5"/>
    <p:sldId id="259" r:id="rId6"/>
    <p:sldId id="275" r:id="rId7"/>
    <p:sldId id="278" r:id="rId8"/>
    <p:sldId id="282" r:id="rId9"/>
    <p:sldId id="279" r:id="rId10"/>
    <p:sldId id="280" r:id="rId11"/>
    <p:sldId id="283" r:id="rId12"/>
    <p:sldId id="265" r:id="rId13"/>
    <p:sldId id="367" r:id="rId14"/>
    <p:sldId id="270" r:id="rId15"/>
    <p:sldId id="269" r:id="rId16"/>
    <p:sldId id="268" r:id="rId17"/>
    <p:sldId id="368" r:id="rId18"/>
    <p:sldId id="285" r:id="rId19"/>
    <p:sldId id="287" r:id="rId20"/>
    <p:sldId id="369" r:id="rId21"/>
    <p:sldId id="370" r:id="rId22"/>
    <p:sldId id="371" r:id="rId23"/>
    <p:sldId id="372" r:id="rId24"/>
    <p:sldId id="373" r:id="rId25"/>
    <p:sldId id="374" r:id="rId26"/>
    <p:sldId id="293" r:id="rId27"/>
    <p:sldId id="295" r:id="rId28"/>
    <p:sldId id="296" r:id="rId29"/>
    <p:sldId id="375" r:id="rId30"/>
    <p:sldId id="298" r:id="rId31"/>
    <p:sldId id="300" r:id="rId32"/>
    <p:sldId id="301" r:id="rId33"/>
    <p:sldId id="376" r:id="rId34"/>
    <p:sldId id="377" r:id="rId35"/>
    <p:sldId id="378" r:id="rId36"/>
    <p:sldId id="379" r:id="rId3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80" autoAdjust="0"/>
    <p:restoredTop sz="86410" autoAdjust="0"/>
  </p:normalViewPr>
  <p:slideViewPr>
    <p:cSldViewPr snapToGrid="0">
      <p:cViewPr>
        <p:scale>
          <a:sx n="97" d="100"/>
          <a:sy n="97" d="100"/>
        </p:scale>
        <p:origin x="-114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477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-140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41F0E4A-1D33-4AA0-A16E-5B0D6B3B41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1DF6844-8D7B-4D4B-B5A4-5186DFE0CCA3}" type="datetimeFigureOut">
              <a:rPr lang="cs-CZ"/>
              <a:pPr>
                <a:defRPr/>
              </a:pPr>
              <a:t>24.02.2021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2625D5A-3D63-41F7-AFF2-B78AFE9C28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15469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D9A45-5E0D-450C-B1A8-01F2AB0548BD}" type="datetime1">
              <a:rPr lang="cs-CZ"/>
              <a:pPr>
                <a:defRPr/>
              </a:pPr>
              <a:t>24.02.2021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82B45-E121-4351-88AB-319C6ECC1A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96075" y="274638"/>
            <a:ext cx="2124075" cy="6096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23850" y="274638"/>
            <a:ext cx="6219825" cy="6096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184F2-B58C-48DB-ADC3-D58F4EDF5B1F}" type="datetime1">
              <a:rPr lang="cs-CZ"/>
              <a:pPr>
                <a:defRPr/>
              </a:pPr>
              <a:t>24.02.2021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814E8-9C3B-4B06-8AD8-1BC645784FF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55697-29AE-4444-AC2B-669E65C1B31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624736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10437-C7C0-4626-AED4-C4B5622AC1C2}" type="datetime1">
              <a:rPr lang="cs-CZ"/>
              <a:pPr>
                <a:defRPr/>
              </a:pPr>
              <a:t>24.02.2021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70194-739A-4CD9-8296-94C4B598A3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850" y="1844675"/>
            <a:ext cx="4171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844675"/>
            <a:ext cx="4171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846EE-12F8-43AD-A4AA-FA2FD6C4839C}" type="datetime1">
              <a:rPr lang="cs-CZ"/>
              <a:pPr>
                <a:defRPr/>
              </a:pPr>
              <a:t>24.02.2021</a:t>
            </a:fld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239D9-D753-4A59-A9A8-1427926165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6232E-1945-48A0-8F6E-048740F96256}" type="datetime1">
              <a:rPr lang="cs-CZ"/>
              <a:pPr>
                <a:defRPr/>
              </a:pPr>
              <a:t>24.02.2021</a:t>
            </a:fld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3437A-71F7-46D1-8F92-610B348DF7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633ED-EF45-4CEC-9EB2-EB6EF570E6CA}" type="datetime1">
              <a:rPr lang="cs-CZ"/>
              <a:pPr>
                <a:defRPr/>
              </a:pPr>
              <a:t>24.02.2021</a:t>
            </a:fld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B7737-3C63-4E1C-A78D-205AD9671F4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4CB76-24BC-4B0A-A151-7D0CF8843609}" type="datetime1">
              <a:rPr lang="cs-CZ"/>
              <a:pPr>
                <a:defRPr/>
              </a:pPr>
              <a:t>24.02.2021</a:t>
            </a:fld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C16E2-F0E8-4C76-9B56-F542702F25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2AFAD-405C-407E-8A5E-43AD89D02E23}" type="datetime1">
              <a:rPr lang="cs-CZ"/>
              <a:pPr>
                <a:defRPr/>
              </a:pPr>
              <a:t>24.02.2021</a:t>
            </a:fld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3AC1E-8D88-415A-918B-84AC03BA7F9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603E8-EB34-4F23-96F0-EC6A428C12D8}" type="datetime1">
              <a:rPr lang="cs-CZ"/>
              <a:pPr>
                <a:defRPr/>
              </a:pPr>
              <a:t>24.02.2021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B7D94-EDB4-4BBE-BA39-6A328D65A1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725F3-A892-4231-85D2-75DCB8E5D342}" type="datetime1">
              <a:rPr lang="cs-CZ"/>
              <a:pPr>
                <a:defRPr/>
              </a:pPr>
              <a:t>24.02.2021</a:t>
            </a:fld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12F79-668E-4D42-BE65-DB7D0D2E40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844675"/>
            <a:ext cx="849630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1D5C1E5D-D50A-4D00-A0FE-EA8338663179}" type="datetime1">
              <a:rPr lang="cs-CZ"/>
              <a:pPr>
                <a:defRPr/>
              </a:pPr>
              <a:t>24.02.2021</a:t>
            </a:fld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98850" y="6453188"/>
            <a:ext cx="21336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2A5A72FB-3E17-4D47-91F2-A059B077B7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2" name="Picture 10" descr="Zobrazit zdrojový obrázek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07950" y="6345238"/>
            <a:ext cx="8636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1" descr="Zobrazit zdrojový obrázek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532813" y="6308725"/>
            <a:ext cx="4746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120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6.png"/><Relationship Id="rId2" Type="http://schemas.microsoft.com/office/2007/relationships/media" Target="../media/media6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6.png"/><Relationship Id="rId2" Type="http://schemas.microsoft.com/office/2007/relationships/media" Target="../media/media13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F0CFC6C-479B-421C-9212-C23A8EE22EB8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2636838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 b="0" dirty="0"/>
              <a:t>Šokové stavy</a:t>
            </a:r>
            <a:endParaRPr lang="en-US" sz="4000" dirty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0" y="4005263"/>
            <a:ext cx="9144000" cy="28527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/>
              <a:buNone/>
            </a:pPr>
            <a:r>
              <a:rPr lang="cs-CZ" sz="1400">
                <a:solidFill>
                  <a:srgbClr val="4D4D4D"/>
                </a:solidFill>
              </a:rPr>
              <a:t>Klinika anesteziologie, resuscitace a intenzivní medicíny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/>
              <a:buNone/>
            </a:pPr>
            <a:r>
              <a:rPr lang="cs-CZ" sz="1400">
                <a:solidFill>
                  <a:srgbClr val="4D4D4D"/>
                </a:solidFill>
              </a:rPr>
              <a:t>Univerzita Karlova, Lékařská fakulta v Hradci Králové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/>
              <a:buNone/>
            </a:pPr>
            <a:r>
              <a:rPr lang="cs-CZ" sz="1400">
                <a:solidFill>
                  <a:srgbClr val="4D4D4D"/>
                </a:solidFill>
              </a:rPr>
              <a:t>Fakultní nemocnice Hradec Králové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/>
              <a:buNone/>
            </a:pPr>
            <a:endParaRPr lang="cs-CZ" sz="1400">
              <a:solidFill>
                <a:srgbClr val="4D4D4D"/>
              </a:solidFill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/>
              <a:buNone/>
            </a:pPr>
            <a:r>
              <a:rPr lang="cs-CZ" sz="1400">
                <a:solidFill>
                  <a:srgbClr val="4D4D4D"/>
                </a:solidFill>
              </a:rPr>
              <a:t>Dept. of Anaesthesiology and Intensive Care Medicine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/>
              <a:buNone/>
            </a:pPr>
            <a:r>
              <a:rPr lang="cs-CZ" sz="1400">
                <a:solidFill>
                  <a:srgbClr val="4D4D4D"/>
                </a:solidFill>
              </a:rPr>
              <a:t>Charles University, Faculty of Medicine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/>
              <a:buNone/>
            </a:pPr>
            <a:r>
              <a:rPr lang="cs-CZ" sz="1400">
                <a:solidFill>
                  <a:srgbClr val="4D4D4D"/>
                </a:solidFill>
              </a:rPr>
              <a:t>University Hospital Hradec Kralove</a:t>
            </a:r>
          </a:p>
        </p:txBody>
      </p:sp>
      <p:pic>
        <p:nvPicPr>
          <p:cNvPr id="15366" name="Picture 11" descr="Zobrazit zdrojový obráze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5876925"/>
            <a:ext cx="15128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5" descr="Zobrazit zdrojový obráze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1013" y="5734050"/>
            <a:ext cx="833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Patofyziologie šoku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2590800" cy="4629150"/>
          </a:xfrm>
          <a:solidFill>
            <a:srgbClr val="CCFFCC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Monotype Sorts"/>
              <a:buNone/>
            </a:pPr>
            <a:r>
              <a:rPr lang="cs-CZ" altLang="cs-CZ" sz="2000"/>
              <a:t>Inzult</a:t>
            </a:r>
          </a:p>
          <a:p>
            <a:pPr>
              <a:buFont typeface="Monotype Sorts"/>
              <a:buNone/>
            </a:pPr>
            <a:endParaRPr lang="cs-CZ" altLang="cs-CZ" sz="2000"/>
          </a:p>
          <a:p>
            <a:pPr>
              <a:buFont typeface="Monotype Sorts"/>
              <a:buNone/>
            </a:pPr>
            <a:r>
              <a:rPr lang="cs-CZ" altLang="cs-CZ" sz="2000"/>
              <a:t>Fáze kompenzace</a:t>
            </a:r>
          </a:p>
          <a:p>
            <a:pPr>
              <a:buFont typeface="Monotype Sorts"/>
              <a:buNone/>
            </a:pPr>
            <a:endParaRPr lang="cs-CZ" altLang="cs-CZ" sz="2000"/>
          </a:p>
          <a:p>
            <a:pPr>
              <a:buFont typeface="Monotype Sorts"/>
              <a:buNone/>
            </a:pPr>
            <a:r>
              <a:rPr lang="cs-CZ" altLang="cs-CZ" sz="2000"/>
              <a:t>Fáze dekompenzace</a:t>
            </a:r>
          </a:p>
          <a:p>
            <a:pPr>
              <a:buFont typeface="Monotype Sorts"/>
              <a:buNone/>
            </a:pPr>
            <a:endParaRPr lang="cs-CZ" altLang="cs-CZ" sz="2000"/>
          </a:p>
          <a:p>
            <a:pPr>
              <a:buFont typeface="Monotype Sorts"/>
              <a:buNone/>
            </a:pPr>
            <a:r>
              <a:rPr lang="cs-CZ" altLang="cs-CZ" sz="2000">
                <a:solidFill>
                  <a:srgbClr val="FF0000"/>
                </a:solidFill>
              </a:rPr>
              <a:t>Orgánová dysfunkce</a:t>
            </a:r>
          </a:p>
          <a:p>
            <a:pPr>
              <a:buFont typeface="Monotype Sorts"/>
              <a:buNone/>
            </a:pPr>
            <a:endParaRPr lang="cs-CZ" altLang="cs-CZ" sz="2000">
              <a:solidFill>
                <a:srgbClr val="FF0000"/>
              </a:solidFill>
            </a:endParaRPr>
          </a:p>
          <a:p>
            <a:pPr>
              <a:buFont typeface="Monotype Sorts"/>
              <a:buNone/>
            </a:pPr>
            <a:r>
              <a:rPr lang="cs-CZ" altLang="cs-CZ" sz="2000"/>
              <a:t>Irreverzibilní fáze</a:t>
            </a:r>
          </a:p>
          <a:p>
            <a:pPr>
              <a:buFont typeface="Monotype Sorts"/>
              <a:buNone/>
            </a:pPr>
            <a:endParaRPr lang="cs-CZ" altLang="cs-CZ" sz="2000"/>
          </a:p>
          <a:p>
            <a:pPr>
              <a:buFont typeface="Monotype Sorts"/>
              <a:buNone/>
            </a:pPr>
            <a:r>
              <a:rPr lang="cs-CZ" altLang="cs-CZ" sz="2000"/>
              <a:t>Exitus 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348038" y="2060575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3203575" y="3860800"/>
            <a:ext cx="1657350" cy="503238"/>
          </a:xfrm>
          <a:prstGeom prst="rightArrow">
            <a:avLst>
              <a:gd name="adj1" fmla="val 50000"/>
              <a:gd name="adj2" fmla="val 82334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52600"/>
            <a:ext cx="3810000" cy="4629150"/>
          </a:xfrm>
        </p:spPr>
        <p:txBody>
          <a:bodyPr/>
          <a:lstStyle/>
          <a:p>
            <a:r>
              <a:rPr lang="cs-CZ" altLang="cs-CZ" sz="2000"/>
              <a:t>Funkční a strukturální porucha  buňky  </a:t>
            </a:r>
            <a:r>
              <a:rPr lang="cs-CZ" altLang="cs-CZ" sz="2000">
                <a:sym typeface="Symbol" pitchFamily="18" charset="2"/>
              </a:rPr>
              <a:t></a:t>
            </a:r>
            <a:r>
              <a:rPr lang="cs-CZ" altLang="cs-CZ" sz="2000"/>
              <a:t> (multiorgánová dysfunkce MOD, MOF)</a:t>
            </a:r>
          </a:p>
          <a:p>
            <a:pPr lvl="1"/>
            <a:r>
              <a:rPr lang="cs-CZ" altLang="cs-CZ" sz="1800"/>
              <a:t>CNS  (encefalopatie)</a:t>
            </a:r>
          </a:p>
          <a:p>
            <a:pPr lvl="1"/>
            <a:r>
              <a:rPr lang="cs-CZ" altLang="cs-CZ" sz="1800"/>
              <a:t>Myokard  (selhání, kardiomyopatie)</a:t>
            </a:r>
          </a:p>
          <a:p>
            <a:pPr lvl="1"/>
            <a:r>
              <a:rPr lang="cs-CZ" altLang="cs-CZ" sz="1800"/>
              <a:t>Ledviny (ARF, AKI)</a:t>
            </a:r>
          </a:p>
          <a:p>
            <a:pPr lvl="1"/>
            <a:r>
              <a:rPr lang="cs-CZ" altLang="cs-CZ" sz="1800"/>
              <a:t>Plíce (ALI, ARDS)</a:t>
            </a:r>
          </a:p>
          <a:p>
            <a:pPr lvl="1"/>
            <a:r>
              <a:rPr lang="cs-CZ" altLang="cs-CZ" sz="1800"/>
              <a:t>GIT, játra, pankreas</a:t>
            </a:r>
          </a:p>
          <a:p>
            <a:pPr lvl="1"/>
            <a:r>
              <a:rPr lang="cs-CZ" altLang="cs-CZ" sz="1800"/>
              <a:t>Imunologie, metabolismus</a:t>
            </a:r>
          </a:p>
          <a:p>
            <a:pPr lvl="1"/>
            <a:r>
              <a:rPr lang="cs-CZ" altLang="cs-CZ" sz="1800"/>
              <a:t>Koagulace ( DIC)</a:t>
            </a:r>
          </a:p>
          <a:p>
            <a:pPr lvl="1"/>
            <a:r>
              <a:rPr lang="cs-CZ" altLang="cs-CZ" sz="1800"/>
              <a:t>Svaly (neuromyopatie kriticky nemocných)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Patofyziologie šoku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2590800" cy="4629150"/>
          </a:xfrm>
          <a:solidFill>
            <a:srgbClr val="CCFFCC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Monotype Sorts"/>
              <a:buNone/>
            </a:pPr>
            <a:r>
              <a:rPr lang="cs-CZ" altLang="cs-CZ" sz="2000"/>
              <a:t>Inzult</a:t>
            </a:r>
          </a:p>
          <a:p>
            <a:pPr>
              <a:buFont typeface="Monotype Sorts"/>
              <a:buNone/>
            </a:pPr>
            <a:endParaRPr lang="cs-CZ" altLang="cs-CZ" sz="2000"/>
          </a:p>
          <a:p>
            <a:pPr>
              <a:buFont typeface="Monotype Sorts"/>
              <a:buNone/>
            </a:pPr>
            <a:r>
              <a:rPr lang="cs-CZ" altLang="cs-CZ" sz="2000"/>
              <a:t>Fáze kompenzace</a:t>
            </a:r>
          </a:p>
          <a:p>
            <a:pPr>
              <a:buFont typeface="Monotype Sorts"/>
              <a:buNone/>
            </a:pPr>
            <a:endParaRPr lang="cs-CZ" altLang="cs-CZ" sz="2000"/>
          </a:p>
          <a:p>
            <a:pPr>
              <a:buFont typeface="Monotype Sorts"/>
              <a:buNone/>
            </a:pPr>
            <a:r>
              <a:rPr lang="cs-CZ" altLang="cs-CZ" sz="2000"/>
              <a:t>Fáze dekompenzace</a:t>
            </a:r>
          </a:p>
          <a:p>
            <a:pPr>
              <a:buFont typeface="Monotype Sorts"/>
              <a:buNone/>
            </a:pPr>
            <a:endParaRPr lang="cs-CZ" altLang="cs-CZ" sz="2000"/>
          </a:p>
          <a:p>
            <a:pPr>
              <a:buFont typeface="Monotype Sorts"/>
              <a:buNone/>
            </a:pPr>
            <a:r>
              <a:rPr lang="cs-CZ" altLang="cs-CZ" sz="2000"/>
              <a:t>Orgánová dysfunkce</a:t>
            </a:r>
          </a:p>
          <a:p>
            <a:pPr>
              <a:buFont typeface="Monotype Sorts"/>
              <a:buNone/>
            </a:pPr>
            <a:endParaRPr lang="cs-CZ" altLang="cs-CZ" sz="2000"/>
          </a:p>
          <a:p>
            <a:pPr>
              <a:buFont typeface="Monotype Sorts"/>
              <a:buNone/>
            </a:pPr>
            <a:r>
              <a:rPr lang="cs-CZ" altLang="cs-CZ" sz="2000">
                <a:solidFill>
                  <a:srgbClr val="FF0000"/>
                </a:solidFill>
              </a:rPr>
              <a:t>Irreverzibilní fáze</a:t>
            </a:r>
          </a:p>
          <a:p>
            <a:pPr>
              <a:buFont typeface="Monotype Sorts"/>
              <a:buNone/>
            </a:pPr>
            <a:endParaRPr lang="cs-CZ" altLang="cs-CZ" sz="2000">
              <a:solidFill>
                <a:srgbClr val="FF0000"/>
              </a:solidFill>
            </a:endParaRPr>
          </a:p>
          <a:p>
            <a:pPr>
              <a:buFont typeface="Monotype Sorts"/>
              <a:buNone/>
            </a:pPr>
            <a:r>
              <a:rPr lang="cs-CZ" altLang="cs-CZ" sz="2000">
                <a:solidFill>
                  <a:srgbClr val="FF0000"/>
                </a:solidFill>
              </a:rPr>
              <a:t>Exitus 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348038" y="2060575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2560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52600"/>
            <a:ext cx="3810000" cy="4629150"/>
          </a:xfrm>
        </p:spPr>
        <p:txBody>
          <a:bodyPr/>
          <a:lstStyle/>
          <a:p>
            <a:endParaRPr lang="cs-CZ" altLang="cs-CZ" sz="2000"/>
          </a:p>
          <a:p>
            <a:endParaRPr lang="cs-CZ" altLang="cs-CZ" sz="2000"/>
          </a:p>
          <a:p>
            <a:endParaRPr lang="cs-CZ" altLang="cs-CZ" sz="2000"/>
          </a:p>
          <a:p>
            <a:endParaRPr lang="cs-CZ" altLang="cs-CZ" sz="2000"/>
          </a:p>
          <a:p>
            <a:endParaRPr lang="cs-CZ" altLang="cs-CZ" sz="2000"/>
          </a:p>
          <a:p>
            <a:r>
              <a:rPr lang="cs-CZ" altLang="cs-CZ" sz="2000"/>
              <a:t>Ischémie myokardu, progrese stavu</a:t>
            </a:r>
          </a:p>
          <a:p>
            <a:pPr algn="ctr">
              <a:buFont typeface="Monotype Sorts"/>
              <a:buNone/>
            </a:pPr>
            <a:r>
              <a:rPr lang="cs-CZ" altLang="cs-CZ">
                <a:sym typeface="Symbol" pitchFamily="18" charset="2"/>
              </a:rPr>
              <a:t></a:t>
            </a:r>
            <a:endParaRPr lang="cs-CZ" altLang="cs-CZ" sz="2000"/>
          </a:p>
          <a:p>
            <a:r>
              <a:rPr lang="cs-CZ" altLang="cs-CZ" sz="2000"/>
              <a:t>Ireverzibilní MOF</a:t>
            </a:r>
          </a:p>
        </p:txBody>
      </p:sp>
      <p:sp>
        <p:nvSpPr>
          <p:cNvPr id="25605" name="AutoShape 7"/>
          <p:cNvSpPr>
            <a:spLocks noChangeArrowheads="1"/>
          </p:cNvSpPr>
          <p:nvPr/>
        </p:nvSpPr>
        <p:spPr bwMode="auto">
          <a:xfrm rot="10800000">
            <a:off x="3132138" y="5229225"/>
            <a:ext cx="1657350" cy="503238"/>
          </a:xfrm>
          <a:prstGeom prst="rightArrow">
            <a:avLst>
              <a:gd name="adj1" fmla="val 50000"/>
              <a:gd name="adj2" fmla="val 82334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 altLang="cs-CZ" sz="240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/>
              <a:t>Význam mikrocirkulace 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5561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1600"/>
              <a:t>Aktivace sympatiku - pre i postkapilární vazokonstrikce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altLang="cs-CZ" sz="1600">
                <a:sym typeface="Symbol" pitchFamily="18" charset="2"/>
              </a:rPr>
              <a:t></a:t>
            </a:r>
            <a:r>
              <a:rPr lang="cs-CZ" altLang="cs-CZ" sz="1600"/>
              <a:t>  přesun tekutin intravazálně (transkapilární plnění), udržení perfuzního tlaku</a:t>
            </a:r>
          </a:p>
          <a:p>
            <a:pPr>
              <a:lnSpc>
                <a:spcPct val="80000"/>
              </a:lnSpc>
            </a:pPr>
            <a:endParaRPr lang="cs-CZ" altLang="cs-CZ" sz="1600"/>
          </a:p>
          <a:p>
            <a:pPr>
              <a:lnSpc>
                <a:spcPct val="80000"/>
              </a:lnSpc>
            </a:pPr>
            <a:r>
              <a:rPr lang="cs-CZ" altLang="cs-CZ" sz="1600"/>
              <a:t>Metabolické změny - prekapilární vazodilatace - ↑ hydrostatického tlaku  </a:t>
            </a: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cs-CZ" altLang="cs-CZ" sz="1600"/>
              <a:t>        </a:t>
            </a:r>
            <a:r>
              <a:rPr lang="cs-CZ" altLang="cs-CZ" sz="1600">
                <a:sym typeface="Symbol" pitchFamily="18" charset="2"/>
              </a:rPr>
              <a:t></a:t>
            </a:r>
            <a:r>
              <a:rPr lang="cs-CZ" altLang="cs-CZ" sz="1600"/>
              <a:t>  přesun tekutiny extravaskulárně</a:t>
            </a:r>
          </a:p>
          <a:p>
            <a:pPr>
              <a:lnSpc>
                <a:spcPct val="80000"/>
              </a:lnSpc>
            </a:pPr>
            <a:endParaRPr lang="cs-CZ" altLang="cs-CZ" sz="1600"/>
          </a:p>
          <a:p>
            <a:pPr>
              <a:lnSpc>
                <a:spcPct val="80000"/>
              </a:lnSpc>
            </a:pPr>
            <a:r>
              <a:rPr lang="cs-CZ" altLang="cs-CZ" sz="1600"/>
              <a:t>Poškození endotelu (hypoxie, toxiny, adheze leukocytů, mediátory) se </a:t>
            </a: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cs-CZ" altLang="cs-CZ" sz="1600"/>
              <a:t>      ↑  kapilární permeability  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altLang="cs-CZ" sz="1600">
                <a:sym typeface="Symbol" pitchFamily="18" charset="2"/>
              </a:rPr>
              <a:t></a:t>
            </a:r>
            <a:r>
              <a:rPr lang="cs-CZ" altLang="cs-CZ" sz="1600"/>
              <a:t> únik tekutiny a bílkovin extravaskulárně </a:t>
            </a:r>
          </a:p>
          <a:p>
            <a:pPr>
              <a:lnSpc>
                <a:spcPct val="80000"/>
              </a:lnSpc>
            </a:pPr>
            <a:endParaRPr lang="cs-CZ" altLang="cs-CZ" sz="1600"/>
          </a:p>
          <a:p>
            <a:pPr>
              <a:lnSpc>
                <a:spcPct val="80000"/>
              </a:lnSpc>
            </a:pPr>
            <a:r>
              <a:rPr lang="cs-CZ" altLang="cs-CZ" sz="1600"/>
              <a:t>Aktivace koagulace s mikrotrombózami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altLang="cs-CZ" sz="1600">
                <a:sym typeface="Symbol" pitchFamily="18" charset="2"/>
              </a:rPr>
              <a:t></a:t>
            </a:r>
            <a:r>
              <a:rPr lang="cs-CZ" altLang="cs-CZ" sz="1600"/>
              <a:t> prohloubení ischemie a tkáňové hypoxie</a:t>
            </a:r>
          </a:p>
          <a:p>
            <a:pPr>
              <a:lnSpc>
                <a:spcPct val="80000"/>
              </a:lnSpc>
            </a:pPr>
            <a:endParaRPr lang="cs-CZ" altLang="cs-CZ" sz="1600"/>
          </a:p>
          <a:p>
            <a:pPr>
              <a:lnSpc>
                <a:spcPct val="80000"/>
              </a:lnSpc>
            </a:pPr>
            <a:r>
              <a:rPr lang="cs-CZ" altLang="cs-CZ" sz="1600"/>
              <a:t>Septický šok – vazodilatace, ↑ kapilární permeability, aktivace koagulace, a-v zkraty, patologická distribuce perfuze</a:t>
            </a:r>
            <a:endParaRPr lang="cs-CZ" altLang="cs-CZ" sz="1600">
              <a:sym typeface="Symbol" pitchFamily="18" charset="2"/>
            </a:endParaRPr>
          </a:p>
          <a:p>
            <a:pPr algn="ctr">
              <a:lnSpc>
                <a:spcPct val="80000"/>
              </a:lnSpc>
              <a:buFont typeface="Monotype Sorts"/>
              <a:buNone/>
            </a:pPr>
            <a:r>
              <a:rPr lang="cs-CZ" altLang="cs-CZ" sz="1600">
                <a:sym typeface="Symbol" pitchFamily="18" charset="2"/>
              </a:rPr>
              <a:t></a:t>
            </a:r>
            <a:endParaRPr lang="cs-CZ" altLang="cs-CZ" sz="1600" i="1" u="sng"/>
          </a:p>
          <a:p>
            <a:pPr algn="ctr">
              <a:lnSpc>
                <a:spcPct val="80000"/>
              </a:lnSpc>
              <a:buFont typeface="Monotype Sorts"/>
              <a:buNone/>
            </a:pPr>
            <a:r>
              <a:rPr lang="cs-CZ" altLang="cs-CZ" sz="1600" i="1" u="sng"/>
              <a:t>pokles cirkulující volumu, zhoršení edému tkání a tkáňové perfuze </a:t>
            </a:r>
            <a:r>
              <a:rPr lang="cs-CZ" altLang="cs-CZ" sz="1600"/>
              <a:t>↓</a:t>
            </a:r>
          </a:p>
          <a:p>
            <a:pPr lvl="3">
              <a:lnSpc>
                <a:spcPct val="80000"/>
              </a:lnSpc>
            </a:pPr>
            <a:endParaRPr lang="cs-CZ" altLang="cs-CZ" sz="1200"/>
          </a:p>
          <a:p>
            <a:pPr>
              <a:lnSpc>
                <a:spcPct val="80000"/>
              </a:lnSpc>
            </a:pPr>
            <a:endParaRPr lang="cs-CZ" altLang="cs-CZ" sz="16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709950CD-EE44-484E-98A8-46C8052FF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550" y="43432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 err="1"/>
              <a:t>Hemodynamika</a:t>
            </a:r>
            <a:r>
              <a:rPr lang="cs-CZ" altLang="cs-CZ" dirty="0"/>
              <a:t> šoku</a:t>
            </a:r>
          </a:p>
        </p:txBody>
      </p:sp>
      <p:graphicFrame>
        <p:nvGraphicFramePr>
          <p:cNvPr id="205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568450" y="2138363"/>
          <a:ext cx="5889625" cy="350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5" imgW="7055178" imgH="4195932" progId="Word.Document.8">
                  <p:embed/>
                </p:oleObj>
              </mc:Choice>
              <mc:Fallback>
                <p:oleObj name="Document" r:id="rId5" imgW="7055178" imgH="419593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8450" y="2138363"/>
                        <a:ext cx="5889625" cy="3502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C7BCD3A3-B930-4B87-83CD-7596CA3F58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2088" y="6715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/>
              <a:t>Obecný algoritmus léčby šoku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1800"/>
              <a:t>Zajištění dostatečné tkáňové perfuze a dodávky kyslíku </a:t>
            </a:r>
          </a:p>
          <a:p>
            <a:pPr lvl="1">
              <a:lnSpc>
                <a:spcPct val="90000"/>
              </a:lnSpc>
            </a:pPr>
            <a:r>
              <a:rPr lang="cs-CZ" altLang="cs-CZ" sz="1600"/>
              <a:t>Perfuzní krevní tlak</a:t>
            </a:r>
          </a:p>
          <a:p>
            <a:pPr lvl="1">
              <a:lnSpc>
                <a:spcPct val="90000"/>
              </a:lnSpc>
            </a:pPr>
            <a:r>
              <a:rPr lang="cs-CZ" altLang="cs-CZ" sz="1600"/>
              <a:t>Náhrada intravaskulárního objemu (preload)</a:t>
            </a:r>
          </a:p>
          <a:p>
            <a:pPr lvl="1">
              <a:lnSpc>
                <a:spcPct val="90000"/>
              </a:lnSpc>
            </a:pPr>
            <a:r>
              <a:rPr lang="cs-CZ" altLang="cs-CZ" sz="1600"/>
              <a:t>Podpora srdečního výdeje (kontraktilita, inotropní látky)</a:t>
            </a:r>
            <a:endParaRPr lang="cs-CZ" altLang="cs-CZ" sz="1800"/>
          </a:p>
          <a:p>
            <a:pPr lvl="1">
              <a:lnSpc>
                <a:spcPct val="90000"/>
              </a:lnSpc>
            </a:pPr>
            <a:r>
              <a:rPr lang="cs-CZ" altLang="cs-CZ" sz="1600"/>
              <a:t>Substituce Hb </a:t>
            </a:r>
          </a:p>
          <a:p>
            <a:pPr lvl="1">
              <a:lnSpc>
                <a:spcPct val="90000"/>
              </a:lnSpc>
            </a:pPr>
            <a:r>
              <a:rPr lang="cs-CZ" altLang="cs-CZ" sz="1600"/>
              <a:t>Sat HbO2 – dostatečná oxygenace</a:t>
            </a:r>
            <a:endParaRPr lang="cs-CZ" altLang="cs-CZ" sz="1600" i="1"/>
          </a:p>
          <a:p>
            <a:pPr>
              <a:lnSpc>
                <a:spcPct val="90000"/>
              </a:lnSpc>
            </a:pPr>
            <a:endParaRPr lang="cs-CZ" altLang="cs-CZ" sz="1800"/>
          </a:p>
          <a:p>
            <a:pPr>
              <a:lnSpc>
                <a:spcPct val="90000"/>
              </a:lnSpc>
            </a:pPr>
            <a:r>
              <a:rPr lang="cs-CZ" altLang="cs-CZ" sz="1800"/>
              <a:t>Snížení spotřeby kyslíku</a:t>
            </a:r>
          </a:p>
          <a:p>
            <a:pPr lvl="1">
              <a:lnSpc>
                <a:spcPct val="90000"/>
              </a:lnSpc>
            </a:pPr>
            <a:r>
              <a:rPr lang="cs-CZ" altLang="cs-CZ" sz="1600"/>
              <a:t>Snížení dechové práce - umělá plicní ventilace</a:t>
            </a:r>
          </a:p>
          <a:p>
            <a:pPr lvl="1">
              <a:lnSpc>
                <a:spcPct val="90000"/>
              </a:lnSpc>
            </a:pPr>
            <a:r>
              <a:rPr lang="cs-CZ" altLang="cs-CZ" sz="1600"/>
              <a:t>Prevence hypertermie</a:t>
            </a:r>
            <a:endParaRPr lang="cs-CZ" altLang="cs-CZ" sz="1600" i="1"/>
          </a:p>
          <a:p>
            <a:pPr>
              <a:lnSpc>
                <a:spcPct val="90000"/>
              </a:lnSpc>
            </a:pPr>
            <a:endParaRPr lang="cs-CZ" altLang="cs-CZ" sz="1600"/>
          </a:p>
          <a:p>
            <a:pPr>
              <a:lnSpc>
                <a:spcPct val="90000"/>
              </a:lnSpc>
            </a:pPr>
            <a:r>
              <a:rPr lang="cs-CZ" altLang="cs-CZ" sz="1800"/>
              <a:t>Další farmakoterapie </a:t>
            </a:r>
          </a:p>
          <a:p>
            <a:pPr lvl="1">
              <a:lnSpc>
                <a:spcPct val="90000"/>
              </a:lnSpc>
            </a:pPr>
            <a:r>
              <a:rPr lang="cs-CZ" altLang="cs-CZ" sz="1600"/>
              <a:t>Vazoaktivní látky  (perfuzní tlak, vazodilatancia ke snížení afterloadu) </a:t>
            </a:r>
            <a:endParaRPr lang="cs-CZ" altLang="cs-CZ" sz="1600" i="1"/>
          </a:p>
          <a:p>
            <a:pPr>
              <a:lnSpc>
                <a:spcPct val="90000"/>
              </a:lnSpc>
            </a:pPr>
            <a:endParaRPr lang="cs-CZ" altLang="cs-CZ" sz="1600"/>
          </a:p>
          <a:p>
            <a:pPr>
              <a:lnSpc>
                <a:spcPct val="90000"/>
              </a:lnSpc>
            </a:pPr>
            <a:r>
              <a:rPr lang="cs-CZ" altLang="cs-CZ" sz="1800"/>
              <a:t>Specifická terapie dle příčiny </a:t>
            </a:r>
          </a:p>
          <a:p>
            <a:pPr>
              <a:lnSpc>
                <a:spcPct val="90000"/>
              </a:lnSpc>
            </a:pPr>
            <a:endParaRPr lang="cs-CZ" altLang="cs-CZ" sz="1800"/>
          </a:p>
          <a:p>
            <a:pPr>
              <a:lnSpc>
                <a:spcPct val="90000"/>
              </a:lnSpc>
            </a:pPr>
            <a:endParaRPr lang="cs-CZ" altLang="cs-CZ" sz="16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5F6AE064-F63D-47CA-A85D-2F4AC1141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550" y="6715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/>
              <a:t>Základní zajištění nemocného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000"/>
              <a:t>Žilní vstup (iniciálně periferní, následně centrální)</a:t>
            </a:r>
          </a:p>
          <a:p>
            <a:pPr>
              <a:lnSpc>
                <a:spcPct val="80000"/>
              </a:lnSpc>
            </a:pPr>
            <a:endParaRPr lang="cs-CZ" altLang="cs-CZ" sz="2000"/>
          </a:p>
          <a:p>
            <a:pPr>
              <a:lnSpc>
                <a:spcPct val="80000"/>
              </a:lnSpc>
            </a:pPr>
            <a:r>
              <a:rPr lang="cs-CZ" altLang="cs-CZ" sz="2000"/>
              <a:t>Neinvazívní měření TK (co nejdříve invazivní)</a:t>
            </a:r>
          </a:p>
          <a:p>
            <a:pPr>
              <a:lnSpc>
                <a:spcPct val="80000"/>
              </a:lnSpc>
            </a:pPr>
            <a:endParaRPr lang="cs-CZ" altLang="cs-CZ" sz="2000"/>
          </a:p>
          <a:p>
            <a:pPr>
              <a:lnSpc>
                <a:spcPct val="80000"/>
              </a:lnSpc>
            </a:pPr>
            <a:r>
              <a:rPr lang="cs-CZ" altLang="cs-CZ" sz="2000"/>
              <a:t>Tracheální intubace a umělá plicní ventilace (poškození oxygenační a ventilační funkce plíce, snížení spotřeby kyslíku)</a:t>
            </a:r>
          </a:p>
          <a:p>
            <a:pPr>
              <a:lnSpc>
                <a:spcPct val="80000"/>
              </a:lnSpc>
            </a:pPr>
            <a:endParaRPr lang="cs-CZ" altLang="cs-CZ" sz="2000"/>
          </a:p>
          <a:p>
            <a:pPr>
              <a:lnSpc>
                <a:spcPct val="80000"/>
              </a:lnSpc>
            </a:pPr>
            <a:r>
              <a:rPr lang="cs-CZ" altLang="cs-CZ" sz="2000"/>
              <a:t>Močový katétr, žaludeční sonda (paralytický ileus)</a:t>
            </a:r>
          </a:p>
          <a:p>
            <a:pPr>
              <a:lnSpc>
                <a:spcPct val="80000"/>
              </a:lnSpc>
            </a:pPr>
            <a:endParaRPr lang="cs-CZ" altLang="cs-CZ" sz="2000"/>
          </a:p>
          <a:p>
            <a:pPr>
              <a:lnSpc>
                <a:spcPct val="80000"/>
              </a:lnSpc>
            </a:pPr>
            <a:r>
              <a:rPr lang="cs-CZ" altLang="cs-CZ" sz="2000"/>
              <a:t>Jiná invazivní/neinvazivní monitorace (risk/benefit)</a:t>
            </a:r>
          </a:p>
          <a:p>
            <a:pPr lvl="3">
              <a:lnSpc>
                <a:spcPct val="80000"/>
              </a:lnSpc>
            </a:pPr>
            <a:endParaRPr lang="cs-CZ" altLang="cs-CZ" sz="1600"/>
          </a:p>
          <a:p>
            <a:pPr>
              <a:lnSpc>
                <a:spcPct val="80000"/>
              </a:lnSpc>
            </a:pPr>
            <a:endParaRPr lang="cs-CZ" altLang="cs-CZ" sz="2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C7ED93E5-B78F-4913-A2F6-0522E0BF9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550" y="5653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/>
              <a:t>Monitorace 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 dirty="0"/>
              <a:t>Vědomí </a:t>
            </a:r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Oběh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Tepová frekvence TF, krevní tlak TK </a:t>
            </a:r>
          </a:p>
          <a:p>
            <a:pPr lvl="1">
              <a:lnSpc>
                <a:spcPct val="90000"/>
              </a:lnSpc>
            </a:pPr>
            <a:r>
              <a:rPr lang="cs-CZ" altLang="cs-CZ" sz="2000" b="1" dirty="0"/>
              <a:t>Klinické známky (periferní pulzace, rychlost kapilárního návratu, </a:t>
            </a:r>
            <a:r>
              <a:rPr lang="cs-CZ" altLang="cs-CZ" sz="2000" b="1" dirty="0" err="1"/>
              <a:t>cyanoza</a:t>
            </a:r>
            <a:r>
              <a:rPr lang="cs-CZ" altLang="cs-CZ" sz="2000" b="1" dirty="0"/>
              <a:t>, teplota, oligurie)</a:t>
            </a:r>
          </a:p>
          <a:p>
            <a:pPr lvl="1">
              <a:lnSpc>
                <a:spcPct val="90000"/>
              </a:lnSpc>
            </a:pPr>
            <a:r>
              <a:rPr lang="cs-CZ" altLang="cs-CZ" sz="2000" b="1" dirty="0"/>
              <a:t>UZ srdce (např. protokol FATE)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EKG 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Centrální žilní tlak CVT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Laboratorní markery tkáňové </a:t>
            </a:r>
            <a:r>
              <a:rPr lang="cs-CZ" altLang="cs-CZ" sz="2000" dirty="0" err="1"/>
              <a:t>perfuze</a:t>
            </a:r>
            <a:r>
              <a:rPr lang="cs-CZ" altLang="cs-CZ" sz="2000" dirty="0"/>
              <a:t> – saturace smíšené žilní krve SvO2, laktát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Ev. rozšířené </a:t>
            </a:r>
            <a:r>
              <a:rPr lang="cs-CZ" altLang="cs-CZ" sz="2000" dirty="0" err="1"/>
              <a:t>hemodynamické</a:t>
            </a:r>
            <a:r>
              <a:rPr lang="cs-CZ" altLang="cs-CZ" sz="2000" dirty="0"/>
              <a:t> monitorování (srdeční výdej, katetrizace a. </a:t>
            </a:r>
            <a:r>
              <a:rPr lang="cs-CZ" altLang="cs-CZ" sz="2000" dirty="0" err="1"/>
              <a:t>pulmonalis</a:t>
            </a:r>
            <a:r>
              <a:rPr lang="cs-CZ" altLang="cs-CZ" sz="2000" dirty="0"/>
              <a:t>  - tlak AP, PCWP, CO, SVR)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D01E5D10-4F13-4A86-9017-C4862E5C3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1750" y="6715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/>
              <a:t>Monitorace – laboratorní vyšetření 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Vnitřní prostředí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Acidobazická rovnováha – pH, base deficit, laktát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Dýchání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Oxygenace – SaO2, paO2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Ventilace – ETCO2, pH, paCO2, dechová frekvence 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Biochemické ukazatele 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Urea, kreatinin, ev. clearance kreatininu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Amyláza, ALT, AST, bilirubin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Glykémie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Hladina minerálů v séru a moči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Krevní obraz, trombocyty, koagulace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80213A26-A657-4820-93B2-66D3879762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088" y="549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 err="1"/>
              <a:t>Hypovolemický</a:t>
            </a:r>
            <a:r>
              <a:rPr lang="cs-CZ" altLang="cs-CZ" dirty="0"/>
              <a:t> šok </a:t>
            </a:r>
            <a:br>
              <a:rPr lang="cs-CZ" altLang="cs-CZ" dirty="0"/>
            </a:br>
            <a:r>
              <a:rPr lang="cs-CZ" altLang="cs-CZ" sz="1600" b="0" i="1" dirty="0"/>
              <a:t>Stadia šoku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000"/>
              <a:t>1. Iniciální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Kompenzační reakce - perfuze životně důležitých orgánů na úkor orgánů jiných (kůže, svaly, splanchnikus) 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Aktivace sympatiku – vazokonstrikce, tachykardie, zvýšení extrakce kyslíku tkáněmi s poklesem SvO2     </a:t>
            </a:r>
          </a:p>
          <a:p>
            <a:pPr lvl="1">
              <a:lnSpc>
                <a:spcPct val="80000"/>
              </a:lnSpc>
            </a:pPr>
            <a:r>
              <a:rPr lang="cs-CZ" altLang="cs-CZ" sz="1800" i="1"/>
              <a:t>Není vyjádřena hypotenze!!!</a:t>
            </a:r>
            <a:endParaRPr lang="cs-CZ" altLang="cs-CZ" sz="1800"/>
          </a:p>
          <a:p>
            <a:pPr>
              <a:lnSpc>
                <a:spcPct val="80000"/>
              </a:lnSpc>
            </a:pPr>
            <a:endParaRPr lang="cs-CZ" altLang="cs-CZ" sz="2000"/>
          </a:p>
          <a:p>
            <a:pPr>
              <a:lnSpc>
                <a:spcPct val="80000"/>
              </a:lnSpc>
            </a:pPr>
            <a:r>
              <a:rPr lang="cs-CZ" altLang="cs-CZ" sz="2000"/>
              <a:t>2. Dekompenzace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Hypotenze, progrese tachykardie, tachypnoe, oligurie, alterace vědomí 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chladná akra, nitkovitý puls, snížený kapilární návrat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periferní cyanoza</a:t>
            </a:r>
          </a:p>
          <a:p>
            <a:pPr lvl="1"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2000"/>
              <a:t>3. Ireverzibilní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Pokles CO, nereagující hypotenze, kardiogenní šok</a:t>
            </a:r>
          </a:p>
          <a:p>
            <a:pPr>
              <a:lnSpc>
                <a:spcPct val="80000"/>
              </a:lnSpc>
              <a:buFont typeface="Monotype Sorts"/>
              <a:buNone/>
            </a:pPr>
            <a:endParaRPr lang="cs-CZ" altLang="cs-CZ" sz="1800"/>
          </a:p>
          <a:p>
            <a:pPr lvl="3">
              <a:lnSpc>
                <a:spcPct val="80000"/>
              </a:lnSpc>
            </a:pPr>
            <a:endParaRPr lang="cs-CZ" altLang="cs-CZ" sz="1600"/>
          </a:p>
          <a:p>
            <a:pPr>
              <a:lnSpc>
                <a:spcPct val="80000"/>
              </a:lnSpc>
            </a:pPr>
            <a:endParaRPr lang="cs-CZ" altLang="cs-CZ" sz="200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2F2FF4E3-5347-4C24-B876-506475E18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63603" y="5653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Hypovolemický</a:t>
            </a:r>
            <a:r>
              <a:rPr lang="cs-CZ" altLang="cs-CZ" dirty="0"/>
              <a:t> šok </a:t>
            </a:r>
            <a:br>
              <a:rPr lang="cs-CZ" altLang="cs-CZ" dirty="0"/>
            </a:br>
            <a:r>
              <a:rPr lang="cs-CZ" altLang="cs-CZ" sz="1600" b="0" i="1" dirty="0"/>
              <a:t>Klasifikace krvácení </a:t>
            </a:r>
          </a:p>
        </p:txBody>
      </p:sp>
      <p:graphicFrame>
        <p:nvGraphicFramePr>
          <p:cNvPr id="103458" name="Group 34"/>
          <p:cNvGraphicFramePr>
            <a:graphicFrameLocks noGrp="1"/>
          </p:cNvGraphicFramePr>
          <p:nvPr>
            <p:ph type="tbl" idx="1"/>
          </p:nvPr>
        </p:nvGraphicFramePr>
        <p:xfrm>
          <a:off x="1331913" y="1773238"/>
          <a:ext cx="6332537" cy="3043236"/>
        </p:xfrm>
        <a:graphic>
          <a:graphicData uri="http://schemas.openxmlformats.org/drawingml/2006/table">
            <a:tbl>
              <a:tblPr/>
              <a:tblGrid>
                <a:gridCol w="2111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9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113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20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Klinický obraz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 krevní ztráty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050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I.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tachykardie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II.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ortostatická hypotenze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20-25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III.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hypotenze vleže, oligurie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25-40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IV.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selhání oběhu, MOF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nad 40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4844" name="Text Box 35"/>
          <p:cNvSpPr txBox="1">
            <a:spLocks noChangeArrowheads="1"/>
          </p:cNvSpPr>
          <p:nvPr/>
        </p:nvSpPr>
        <p:spPr bwMode="auto">
          <a:xfrm>
            <a:off x="1187450" y="4941888"/>
            <a:ext cx="6624638" cy="1476375"/>
          </a:xfrm>
          <a:prstGeom prst="rect">
            <a:avLst/>
          </a:prstGeom>
          <a:solidFill>
            <a:srgbClr val="CCFFCC"/>
          </a:solidFill>
          <a:ln w="952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1"/>
              <a:t>Šokový index: pulsová frekvence/systolický TK</a:t>
            </a:r>
          </a:p>
          <a:p>
            <a:pPr lvl="3">
              <a:spcBef>
                <a:spcPct val="50000"/>
              </a:spcBef>
              <a:buFontTx/>
              <a:buChar char="•"/>
            </a:pPr>
            <a:r>
              <a:rPr lang="cs-CZ" altLang="cs-CZ" sz="1600"/>
              <a:t> 0,5        normální hodnota</a:t>
            </a:r>
          </a:p>
          <a:p>
            <a:pPr lvl="3">
              <a:spcBef>
                <a:spcPct val="50000"/>
              </a:spcBef>
              <a:buFontTx/>
              <a:buChar char="•"/>
            </a:pPr>
            <a:r>
              <a:rPr lang="cs-CZ" altLang="cs-CZ" sz="1600"/>
              <a:t> </a:t>
            </a:r>
            <a:r>
              <a:rPr lang="en-US" altLang="cs-CZ" sz="1600"/>
              <a:t>&gt;</a:t>
            </a:r>
            <a:r>
              <a:rPr lang="cs-CZ" altLang="cs-CZ" sz="1600"/>
              <a:t> 1        počínající šok</a:t>
            </a:r>
          </a:p>
          <a:p>
            <a:pPr lvl="3">
              <a:spcBef>
                <a:spcPct val="50000"/>
              </a:spcBef>
              <a:buFontTx/>
              <a:buChar char="•"/>
            </a:pPr>
            <a:r>
              <a:rPr lang="cs-CZ" altLang="cs-CZ" sz="1600"/>
              <a:t>    2        manifestní šok</a:t>
            </a:r>
            <a:endParaRPr lang="en-US" altLang="cs-CZ" sz="16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A0D63CDB-CA23-47E6-B10A-CD001EDDE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4967" y="4397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/>
              <a:t>Definice 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cs-CZ" altLang="cs-CZ" sz="2400"/>
              <a:t>Šok je život ohrožující akutní oběhové selhání, charakterizované nedostatečnou systémovou tkáňovou perfuzí, vedoucí k neadekvátní dodávce kyslíku a živin tkáním ve vztahu k jejich metabolickým potřebám. </a:t>
            </a:r>
          </a:p>
          <a:p>
            <a:pPr algn="just"/>
            <a:endParaRPr lang="cs-CZ" altLang="cs-CZ" sz="2400"/>
          </a:p>
          <a:p>
            <a:pPr algn="just"/>
            <a:r>
              <a:rPr lang="cs-CZ" altLang="cs-CZ" sz="2400"/>
              <a:t>Dochází k rozvoji tkáňové hypoxie s funkčním a následně i morfologickým poškozením buněk, které může vést až k rozvoji multiorgánového selhání. </a:t>
            </a:r>
          </a:p>
          <a:p>
            <a:pPr lvl="3"/>
            <a:endParaRPr lang="cs-CZ" altLang="cs-CZ"/>
          </a:p>
          <a:p>
            <a:endParaRPr lang="cs-CZ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3C03E679-1226-45FD-9405-F1DDEE6EA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088" y="549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 err="1"/>
              <a:t>Hypovolemický</a:t>
            </a:r>
            <a:r>
              <a:rPr lang="cs-CZ" altLang="cs-CZ" dirty="0"/>
              <a:t> šok </a:t>
            </a:r>
            <a:br>
              <a:rPr lang="cs-CZ" altLang="cs-CZ" dirty="0"/>
            </a:br>
            <a:r>
              <a:rPr lang="cs-CZ" altLang="cs-CZ" sz="1600" b="0" i="1" dirty="0" err="1"/>
              <a:t>Hemodynamické</a:t>
            </a:r>
            <a:r>
              <a:rPr lang="cs-CZ" altLang="cs-CZ" sz="1600" b="0" i="1" dirty="0"/>
              <a:t> parametry </a:t>
            </a:r>
          </a:p>
        </p:txBody>
      </p:sp>
      <p:graphicFrame>
        <p:nvGraphicFramePr>
          <p:cNvPr id="307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827088" y="1889125"/>
          <a:ext cx="7605712" cy="439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Dokument" r:id="rId5" imgW="7046015" imgH="4069938" progId="Word.Document.8">
                  <p:embed/>
                </p:oleObj>
              </mc:Choice>
              <mc:Fallback>
                <p:oleObj name="Dokument" r:id="rId5" imgW="7046015" imgH="4069938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889125"/>
                        <a:ext cx="7605712" cy="439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ECE91242-1D91-47B6-98D6-DFF7127A1B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550" y="574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 err="1"/>
              <a:t>Hypovolemický</a:t>
            </a:r>
            <a:r>
              <a:rPr lang="cs-CZ" altLang="cs-CZ" dirty="0"/>
              <a:t> šok </a:t>
            </a:r>
            <a:br>
              <a:rPr lang="cs-CZ" altLang="cs-CZ" dirty="0"/>
            </a:br>
            <a:r>
              <a:rPr lang="cs-CZ" altLang="cs-CZ" sz="1600" b="0" i="1" dirty="0"/>
              <a:t>Terapie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000"/>
              <a:t>Zastavení krvácení (operační výkon neprodleně)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Náhrada krevního objemu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Obnovení perfuze tkání</a:t>
            </a:r>
          </a:p>
          <a:p>
            <a:pPr>
              <a:lnSpc>
                <a:spcPct val="80000"/>
              </a:lnSpc>
            </a:pPr>
            <a:endParaRPr lang="cs-CZ" altLang="cs-CZ" sz="2000"/>
          </a:p>
          <a:p>
            <a:pPr>
              <a:lnSpc>
                <a:spcPct val="80000"/>
              </a:lnSpc>
            </a:pPr>
            <a:r>
              <a:rPr lang="cs-CZ" altLang="cs-CZ" sz="2000"/>
              <a:t>Praktický postup resuscitace objemu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Autotransfuzní manévry (Trendelenburgova poloha, elevace končetin) </a:t>
            </a:r>
            <a:endParaRPr lang="cs-CZ" altLang="cs-CZ" sz="1800" u="sng"/>
          </a:p>
          <a:p>
            <a:pPr lvl="1">
              <a:lnSpc>
                <a:spcPct val="80000"/>
              </a:lnSpc>
            </a:pPr>
            <a:r>
              <a:rPr lang="cs-CZ" altLang="cs-CZ" sz="1800"/>
              <a:t>Iv. vstup (2 periferní flexily – končetiny, event. intraoseálně, CŽK)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Arteriální katetr</a:t>
            </a:r>
          </a:p>
          <a:p>
            <a:pPr lvl="1">
              <a:lnSpc>
                <a:spcPct val="80000"/>
              </a:lnSpc>
            </a:pPr>
            <a:endParaRPr lang="cs-CZ" altLang="cs-CZ" sz="1800"/>
          </a:p>
          <a:p>
            <a:pPr lvl="1">
              <a:lnSpc>
                <a:spcPct val="80000"/>
              </a:lnSpc>
            </a:pPr>
            <a:r>
              <a:rPr lang="cs-CZ" altLang="cs-CZ" sz="1800"/>
              <a:t>Odhad normální krevního objemu nemocného</a:t>
            </a:r>
          </a:p>
          <a:p>
            <a:pPr lvl="2">
              <a:lnSpc>
                <a:spcPct val="80000"/>
              </a:lnSpc>
            </a:pPr>
            <a:r>
              <a:rPr lang="cs-CZ" altLang="cs-CZ" sz="1600"/>
              <a:t>muži 70ml/kgt.hm. nebo 3,2 l/m2 tělesného povrchu</a:t>
            </a:r>
          </a:p>
          <a:p>
            <a:pPr lvl="2">
              <a:lnSpc>
                <a:spcPct val="80000"/>
              </a:lnSpc>
            </a:pPr>
            <a:r>
              <a:rPr lang="cs-CZ" altLang="cs-CZ" sz="1600"/>
              <a:t>ženy 60 ml/kg/t.hm. nebo 2,9 ml/m2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Stanovit objem ztrát a deficit objemu tekutiny, množství a druh náhradního roztoku (krystaloidy, koloidy, krevní náhrady)     </a:t>
            </a:r>
            <a:endParaRPr lang="cs-CZ" altLang="cs-CZ" sz="1800" i="1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34E178D7-7C9E-43F3-A95D-A9B736134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6715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 err="1"/>
              <a:t>Hypovolemický</a:t>
            </a:r>
            <a:r>
              <a:rPr lang="cs-CZ" altLang="cs-CZ" dirty="0"/>
              <a:t> šok </a:t>
            </a:r>
            <a:br>
              <a:rPr lang="cs-CZ" altLang="cs-CZ" dirty="0"/>
            </a:br>
            <a:r>
              <a:rPr lang="cs-CZ" altLang="cs-CZ" sz="1600" b="0" i="1" dirty="0"/>
              <a:t>Terapie - náhrada krevního objemu 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629150"/>
          </a:xfrm>
        </p:spPr>
        <p:txBody>
          <a:bodyPr/>
          <a:lstStyle/>
          <a:p>
            <a:pPr>
              <a:buFont typeface="Monotype Sorts"/>
              <a:buNone/>
            </a:pPr>
            <a:endParaRPr lang="cs-CZ" altLang="cs-CZ" sz="2400"/>
          </a:p>
          <a:p>
            <a:r>
              <a:rPr lang="cs-CZ" altLang="cs-CZ" sz="2000"/>
              <a:t>Objemová resuscitace roztoky, udržování systémového perfuzního tlaku </a:t>
            </a:r>
          </a:p>
          <a:p>
            <a:pPr lvl="1"/>
            <a:r>
              <a:rPr lang="cs-CZ" altLang="cs-CZ" sz="1800"/>
              <a:t>Nízkoobjemová resuscitace (penetrující poranění, trauma mozku)</a:t>
            </a:r>
          </a:p>
          <a:p>
            <a:pPr lvl="1"/>
            <a:r>
              <a:rPr lang="cs-CZ" altLang="cs-CZ" sz="1800"/>
              <a:t>TKsyst 70-90 torr (věk </a:t>
            </a:r>
            <a:r>
              <a:rPr lang="en-US" altLang="cs-CZ" sz="1800"/>
              <a:t>&gt;</a:t>
            </a:r>
            <a:r>
              <a:rPr lang="cs-CZ" altLang="cs-CZ" sz="1800"/>
              <a:t> 60 let, ICHS </a:t>
            </a:r>
            <a:r>
              <a:rPr lang="en-US" altLang="cs-CZ" sz="1800"/>
              <a:t>&gt;</a:t>
            </a:r>
            <a:r>
              <a:rPr lang="cs-CZ" altLang="cs-CZ" sz="1800"/>
              <a:t> 100 torr, trauma mozku </a:t>
            </a:r>
            <a:r>
              <a:rPr lang="en-US" altLang="cs-CZ" sz="1800"/>
              <a:t>&gt;</a:t>
            </a:r>
            <a:r>
              <a:rPr lang="cs-CZ" altLang="cs-CZ" sz="1800"/>
              <a:t> 110 torr) </a:t>
            </a:r>
          </a:p>
          <a:p>
            <a:endParaRPr lang="cs-CZ" altLang="cs-CZ" sz="1800"/>
          </a:p>
          <a:p>
            <a:r>
              <a:rPr lang="cs-CZ" altLang="cs-CZ" sz="2000"/>
              <a:t>Krystaloidy</a:t>
            </a:r>
          </a:p>
          <a:p>
            <a:pPr lvl="1"/>
            <a:r>
              <a:rPr lang="cs-CZ" altLang="cs-CZ" sz="1800"/>
              <a:t>2000 ml krystaloidů jako bolus x nízkoobjemová resuscitace </a:t>
            </a:r>
          </a:p>
          <a:p>
            <a:pPr lvl="1"/>
            <a:r>
              <a:rPr lang="cs-CZ" altLang="cs-CZ" sz="1800"/>
              <a:t>Primárně zaplňují deficit v intersticiu (3 x vyšší objem než krevní ztráty) </a:t>
            </a:r>
          </a:p>
          <a:p>
            <a:pPr lvl="1"/>
            <a:r>
              <a:rPr lang="cs-CZ" altLang="cs-CZ" sz="1800"/>
              <a:t>Balancované roztoky krystaloidů, koloidní roztoky</a:t>
            </a:r>
          </a:p>
          <a:p>
            <a:pPr lvl="1"/>
            <a:r>
              <a:rPr lang="cs-CZ" altLang="cs-CZ" sz="1800"/>
              <a:t>NE „fyziologický roztok“ (hyperchloremická acidóza!)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58E3BD1C-135C-46BD-9DE7-EB40F4F79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550" y="476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 err="1"/>
              <a:t>Hypovolemický</a:t>
            </a:r>
            <a:r>
              <a:rPr lang="cs-CZ" altLang="cs-CZ" dirty="0"/>
              <a:t> šok </a:t>
            </a:r>
            <a:br>
              <a:rPr lang="cs-CZ" altLang="cs-CZ" dirty="0"/>
            </a:br>
            <a:r>
              <a:rPr lang="cs-CZ" altLang="cs-CZ" sz="1600" b="0" i="1" dirty="0"/>
              <a:t>Terapie - náhrada krevního objemu 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629150"/>
          </a:xfrm>
        </p:spPr>
        <p:txBody>
          <a:bodyPr/>
          <a:lstStyle/>
          <a:p>
            <a:pPr>
              <a:buFont typeface="Monotype Sorts"/>
              <a:buNone/>
            </a:pPr>
            <a:endParaRPr lang="cs-CZ" altLang="cs-CZ" sz="2400"/>
          </a:p>
          <a:p>
            <a:r>
              <a:rPr lang="cs-CZ" altLang="cs-CZ" sz="2400"/>
              <a:t>Koloidy</a:t>
            </a:r>
          </a:p>
          <a:p>
            <a:pPr lvl="1"/>
            <a:r>
              <a:rPr lang="cs-CZ" altLang="cs-CZ" sz="1800"/>
              <a:t>Zlepšují krevní průtok a CO více než krev či krystaloidy </a:t>
            </a:r>
          </a:p>
          <a:p>
            <a:pPr lvl="1"/>
            <a:r>
              <a:rPr lang="cs-CZ" altLang="cs-CZ" sz="1800"/>
              <a:t>Riziko diluční koagulopatie, snížení transportní kapacity O2 </a:t>
            </a:r>
          </a:p>
          <a:p>
            <a:pPr lvl="1"/>
            <a:r>
              <a:rPr lang="cs-CZ" altLang="cs-CZ" sz="1800"/>
              <a:t>Želatina (Hemacel, Gelafundin), škrob (Voluven, Tetraspan),  albumin (zvl. u dětí), polysacharidy (Dextran, Rheodextran)</a:t>
            </a:r>
          </a:p>
          <a:p>
            <a:pPr lvl="1"/>
            <a:r>
              <a:rPr lang="cs-CZ" altLang="cs-CZ" sz="1800"/>
              <a:t>Balancované koloidní roztoky</a:t>
            </a:r>
          </a:p>
          <a:p>
            <a:pPr lvl="1">
              <a:buFontTx/>
              <a:buNone/>
            </a:pPr>
            <a:endParaRPr lang="cs-CZ" altLang="cs-CZ" sz="1800"/>
          </a:p>
          <a:p>
            <a:r>
              <a:rPr lang="cs-CZ" altLang="cs-CZ" sz="2400"/>
              <a:t>Hypertonické roztoky</a:t>
            </a:r>
          </a:p>
          <a:p>
            <a:pPr lvl="1"/>
            <a:r>
              <a:rPr lang="cs-CZ" altLang="cs-CZ" sz="1800"/>
              <a:t>hypertonický roztok NaCl a hyperonkotického roztoku (Dextran 70)</a:t>
            </a:r>
          </a:p>
          <a:p>
            <a:pPr lvl="1"/>
            <a:r>
              <a:rPr lang="cs-CZ" altLang="cs-CZ" sz="1800"/>
              <a:t>ne u těhotných žen a dětí  (udrží krevní volum po cca 6hod, doplnit extravaskulární prostor krystaloidy)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CDF42F6F-01DE-4DD5-AFDD-B419DF270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1750" y="9382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 err="1"/>
              <a:t>Hypovolemický</a:t>
            </a:r>
            <a:r>
              <a:rPr lang="cs-CZ" altLang="cs-CZ" dirty="0"/>
              <a:t> šok </a:t>
            </a:r>
            <a:br>
              <a:rPr lang="cs-CZ" altLang="cs-CZ" dirty="0"/>
            </a:br>
            <a:r>
              <a:rPr lang="cs-CZ" altLang="cs-CZ" sz="1600" b="0" i="1" dirty="0"/>
              <a:t>Terapie - náhrada krevního objemu 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062913" cy="4343400"/>
          </a:xfrm>
        </p:spPr>
        <p:txBody>
          <a:bodyPr/>
          <a:lstStyle/>
          <a:p>
            <a:pPr>
              <a:lnSpc>
                <a:spcPct val="80000"/>
              </a:lnSpc>
              <a:buFont typeface="Monotype Sorts"/>
              <a:buNone/>
            </a:pPr>
            <a:endParaRPr lang="cs-CZ" altLang="cs-CZ" sz="2400"/>
          </a:p>
          <a:p>
            <a:pPr>
              <a:lnSpc>
                <a:spcPct val="80000"/>
              </a:lnSpc>
            </a:pPr>
            <a:r>
              <a:rPr lang="cs-CZ" altLang="cs-CZ" sz="2400"/>
              <a:t>Krevní náhrady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Erytrocytární koncentráty – zvýšení transportní kapacity O2 při ztrátách nad 25-30% krevního objemu (1500-2000ml) 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Plasma  - substituce koagulačních faktorů 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Substituce trombocytů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Koagulačních faktory (konsumpce a diluce) -  fibrinogen, plasma, koncentráty koagulačnich faktorů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Poměr EBR: plazma  1-1,4:1, ev. E:P:T  1:1:1 (sporné)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2400"/>
              <a:t>Fibrinogen</a:t>
            </a:r>
          </a:p>
          <a:p>
            <a:pPr>
              <a:lnSpc>
                <a:spcPct val="80000"/>
              </a:lnSpc>
            </a:pPr>
            <a:r>
              <a:rPr lang="cs-CZ" altLang="cs-CZ" sz="2400"/>
              <a:t>Novoseven (rekombinantní koagulační faktor VIIa)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Indukuje hemostázu bez ohledu na přítomnost faktorů VIII a IX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V komplexu s tkáňovým faktorem přímo aktivuje faktor X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Ve vysokých dávkách asi aktivuje faktor X přímo na destičkovém povrchu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84B4F477-337C-4C50-ABF8-5FADE6E50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2308" y="6715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 err="1"/>
              <a:t>Hypovolemický</a:t>
            </a:r>
            <a:r>
              <a:rPr lang="cs-CZ" altLang="cs-CZ" dirty="0"/>
              <a:t> šok </a:t>
            </a:r>
            <a:br>
              <a:rPr lang="cs-CZ" altLang="cs-CZ" dirty="0"/>
            </a:br>
            <a:r>
              <a:rPr lang="cs-CZ" altLang="cs-CZ" sz="1600" b="0" i="1" dirty="0"/>
              <a:t>Terapie - náhrada krevního objemu 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062913" cy="4343400"/>
          </a:xfrm>
        </p:spPr>
        <p:txBody>
          <a:bodyPr/>
          <a:lstStyle/>
          <a:p>
            <a:pPr>
              <a:lnSpc>
                <a:spcPct val="80000"/>
              </a:lnSpc>
              <a:buFont typeface="Monotype Sorts"/>
              <a:buNone/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1800"/>
              <a:t>Rizika krevních transfuzí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Inkompatibilita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Přenos infekce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Hyperkalémie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Intoxikace citrátem (kalcium)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Mikrotromby (filtry)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TRALI – Transfusion Related Aacute Lung Injury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1800"/>
              <a:t>Množství krevních derivátů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Vliv – krevní ztráta, transfuzní práh, komorbidity, přání nemocného </a:t>
            </a:r>
          </a:p>
          <a:p>
            <a:pPr lvl="1">
              <a:lnSpc>
                <a:spcPct val="80000"/>
              </a:lnSpc>
            </a:pPr>
            <a:endParaRPr lang="cs-CZ" altLang="cs-CZ" sz="1800"/>
          </a:p>
          <a:p>
            <a:pPr lvl="1">
              <a:lnSpc>
                <a:spcPct val="80000"/>
              </a:lnSpc>
            </a:pPr>
            <a:r>
              <a:rPr lang="cs-CZ" altLang="cs-CZ" sz="1800"/>
              <a:t>Erymasa : čerstvá mražená plasma : trombocyty</a:t>
            </a:r>
            <a:endParaRPr lang="cs-CZ" altLang="cs-CZ" sz="1800" b="1"/>
          </a:p>
          <a:p>
            <a:pPr lvl="1">
              <a:lnSpc>
                <a:spcPct val="80000"/>
              </a:lnSpc>
              <a:buFontTx/>
              <a:buNone/>
            </a:pPr>
            <a:r>
              <a:rPr lang="cs-CZ" altLang="cs-CZ" sz="1800"/>
              <a:t>         </a:t>
            </a: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3492500" y="5516563"/>
            <a:ext cx="1231900" cy="528637"/>
          </a:xfrm>
          <a:prstGeom prst="rect">
            <a:avLst/>
          </a:prstGeom>
          <a:solidFill>
            <a:srgbClr val="CCFFCC"/>
          </a:solidFill>
          <a:ln w="952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cs-CZ" altLang="cs-CZ" sz="2800" b="1">
                <a:latin typeface="Times New Roman" pitchFamily="18" charset="0"/>
              </a:rPr>
              <a:t>1:1:1 ?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49EDB6B8-9CC6-4506-B05D-A30C51750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088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 err="1"/>
              <a:t>Hypovolemický</a:t>
            </a:r>
            <a:r>
              <a:rPr lang="cs-CZ" altLang="cs-CZ" dirty="0"/>
              <a:t> šok </a:t>
            </a:r>
            <a:br>
              <a:rPr lang="cs-CZ" altLang="cs-CZ" dirty="0"/>
            </a:br>
            <a:r>
              <a:rPr lang="cs-CZ" altLang="cs-CZ" sz="1600" b="0" i="1" dirty="0"/>
              <a:t>Terapie – další opatření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153400" cy="4343400"/>
          </a:xfrm>
        </p:spPr>
        <p:txBody>
          <a:bodyPr/>
          <a:lstStyle/>
          <a:p>
            <a:pPr marL="533400" indent="-533400">
              <a:lnSpc>
                <a:spcPct val="80000"/>
              </a:lnSpc>
            </a:pPr>
            <a:r>
              <a:rPr lang="cs-CZ" altLang="cs-CZ" sz="2000"/>
              <a:t>Podpora srdečního výdeje při dostatečném plnění srdce a trvajících známkách tkáňové hypoperfuze (inotropní látky)</a:t>
            </a:r>
          </a:p>
          <a:p>
            <a:pPr marL="533400" indent="-533400">
              <a:lnSpc>
                <a:spcPct val="80000"/>
              </a:lnSpc>
            </a:pPr>
            <a:endParaRPr lang="cs-CZ" altLang="cs-CZ" sz="2000"/>
          </a:p>
          <a:p>
            <a:pPr marL="533400" indent="-533400">
              <a:lnSpc>
                <a:spcPct val="80000"/>
              </a:lnSpc>
            </a:pPr>
            <a:r>
              <a:rPr lang="cs-CZ" altLang="cs-CZ" sz="2000"/>
              <a:t>Oygenace, ev. podpora ventilace</a:t>
            </a:r>
          </a:p>
          <a:p>
            <a:pPr marL="533400" indent="-533400">
              <a:lnSpc>
                <a:spcPct val="80000"/>
              </a:lnSpc>
            </a:pPr>
            <a:endParaRPr lang="cs-CZ" altLang="cs-CZ" sz="2000"/>
          </a:p>
          <a:p>
            <a:pPr marL="533400" indent="-533400">
              <a:lnSpc>
                <a:spcPct val="80000"/>
              </a:lnSpc>
            </a:pPr>
            <a:r>
              <a:rPr lang="cs-CZ" altLang="cs-CZ" sz="2000"/>
              <a:t>Podpora orgánových funkcí (plíce, oběh, ledviny, koagulace)</a:t>
            </a:r>
          </a:p>
          <a:p>
            <a:pPr marL="533400" indent="-533400">
              <a:lnSpc>
                <a:spcPct val="80000"/>
              </a:lnSpc>
            </a:pPr>
            <a:endParaRPr lang="cs-CZ" altLang="cs-CZ" sz="2000"/>
          </a:p>
          <a:p>
            <a:pPr marL="533400" indent="-533400">
              <a:lnSpc>
                <a:spcPct val="80000"/>
              </a:lnSpc>
            </a:pPr>
            <a:r>
              <a:rPr lang="cs-CZ" altLang="cs-CZ" sz="2000"/>
              <a:t>Úprava acidobazické rovnováhy</a:t>
            </a:r>
          </a:p>
          <a:p>
            <a:pPr marL="533400" indent="-533400">
              <a:lnSpc>
                <a:spcPct val="80000"/>
              </a:lnSpc>
            </a:pPr>
            <a:endParaRPr lang="cs-CZ" altLang="cs-CZ" sz="2000"/>
          </a:p>
          <a:p>
            <a:pPr marL="533400" indent="-533400">
              <a:lnSpc>
                <a:spcPct val="80000"/>
              </a:lnSpc>
            </a:pPr>
            <a:r>
              <a:rPr lang="cs-CZ" altLang="cs-CZ" sz="2000"/>
              <a:t>Úprava mineralogramu, korekce hypotermie!</a:t>
            </a:r>
          </a:p>
          <a:p>
            <a:pPr marL="533400" indent="-533400">
              <a:lnSpc>
                <a:spcPct val="80000"/>
              </a:lnSpc>
            </a:pPr>
            <a:endParaRPr lang="cs-CZ" altLang="cs-CZ" sz="2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10106D7C-209A-41A7-AC1B-1EC3451AD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9277" y="5741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/>
              <a:t>Kardiogenní šok 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000"/>
              <a:t>Definice </a:t>
            </a:r>
          </a:p>
          <a:p>
            <a:pPr lvl="1"/>
            <a:r>
              <a:rPr lang="cs-CZ" altLang="cs-CZ" sz="1800"/>
              <a:t>Kardiogenní šok vzniká v důsledku selhání funkce myokardu jako pumpy s poklesem srdečního výdeje  (CI pod 1,8-2 l/min/m2), hypotenzí a zvýšením plnícím tlakem LK nad 18 torr. </a:t>
            </a:r>
          </a:p>
          <a:p>
            <a:endParaRPr lang="cs-CZ" altLang="cs-CZ" sz="1800"/>
          </a:p>
          <a:p>
            <a:r>
              <a:rPr lang="cs-CZ" altLang="cs-CZ" sz="2000"/>
              <a:t>Klinický obraz</a:t>
            </a:r>
          </a:p>
          <a:p>
            <a:pPr lvl="1"/>
            <a:r>
              <a:rPr lang="cs-CZ" altLang="cs-CZ" sz="1800"/>
              <a:t>Hypotenze, tachykardie</a:t>
            </a:r>
          </a:p>
          <a:p>
            <a:pPr lvl="1"/>
            <a:r>
              <a:rPr lang="cs-CZ" altLang="cs-CZ" sz="1800"/>
              <a:t>Chladná akra, nitkovitý puls, snížený kapilární návrat</a:t>
            </a:r>
          </a:p>
          <a:p>
            <a:pPr lvl="1"/>
            <a:r>
              <a:rPr lang="cs-CZ" altLang="cs-CZ" sz="1800"/>
              <a:t>Cyanoza, mramoráž</a:t>
            </a:r>
          </a:p>
          <a:p>
            <a:pPr lvl="1"/>
            <a:r>
              <a:rPr lang="cs-CZ" altLang="cs-CZ" sz="1800"/>
              <a:t>Oligurie</a:t>
            </a:r>
          </a:p>
          <a:p>
            <a:pPr lvl="1"/>
            <a:r>
              <a:rPr lang="cs-CZ" altLang="cs-CZ" sz="1800"/>
              <a:t>Zvýšená náplň krčních žil, zvýšení PCWP, CVT</a:t>
            </a:r>
          </a:p>
          <a:p>
            <a:pPr lvl="1"/>
            <a:r>
              <a:rPr lang="cs-CZ" altLang="cs-CZ" sz="1800"/>
              <a:t>Zhoršení oxygenace</a:t>
            </a:r>
          </a:p>
          <a:p>
            <a:endParaRPr lang="cs-CZ" altLang="cs-CZ" sz="1800"/>
          </a:p>
          <a:p>
            <a:endParaRPr lang="cs-CZ" altLang="cs-CZ" sz="2000"/>
          </a:p>
          <a:p>
            <a:endParaRPr lang="cs-CZ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5A83A305-B3AA-48C5-929F-E78599C012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550" y="549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/>
              <a:t>Kardiogenní šok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1600" b="0" i="1" dirty="0"/>
              <a:t>Fyziologie 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 dirty="0"/>
              <a:t>Koronární cévy - 4-5% CO, ze 70% v diastole  </a:t>
            </a:r>
            <a:endParaRPr lang="cs-CZ" altLang="cs-CZ" sz="2000" u="sng" dirty="0"/>
          </a:p>
          <a:p>
            <a:pPr>
              <a:lnSpc>
                <a:spcPct val="90000"/>
              </a:lnSpc>
            </a:pPr>
            <a:endParaRPr lang="cs-CZ" altLang="cs-CZ" sz="2000" u="sng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Koronární </a:t>
            </a:r>
            <a:r>
              <a:rPr lang="cs-CZ" altLang="cs-CZ" sz="2000" dirty="0" err="1"/>
              <a:t>perfuzní</a:t>
            </a:r>
            <a:r>
              <a:rPr lang="cs-CZ" altLang="cs-CZ" sz="2000" dirty="0"/>
              <a:t> tlak CPP</a:t>
            </a:r>
          </a:p>
          <a:p>
            <a:pPr lvl="1">
              <a:lnSpc>
                <a:spcPct val="90000"/>
              </a:lnSpc>
            </a:pPr>
            <a:r>
              <a:rPr lang="cs-CZ" altLang="cs-CZ" sz="1800" dirty="0"/>
              <a:t>Tradičně gradient mezi diastolickým tlakem v aortě a tlakem v pravé síni,</a:t>
            </a:r>
          </a:p>
          <a:p>
            <a:pPr lvl="1">
              <a:lnSpc>
                <a:spcPct val="90000"/>
              </a:lnSpc>
            </a:pPr>
            <a:r>
              <a:rPr lang="cs-CZ" altLang="cs-CZ" sz="1800" dirty="0" err="1"/>
              <a:t>dBP</a:t>
            </a:r>
            <a:r>
              <a:rPr lang="cs-CZ" altLang="cs-CZ" sz="1800" dirty="0"/>
              <a:t> – diastolický tlak v aortě, LVEDP – </a:t>
            </a:r>
            <a:r>
              <a:rPr lang="cs-CZ" altLang="cs-CZ" sz="1800" dirty="0" err="1"/>
              <a:t>enddiastolický</a:t>
            </a:r>
            <a:r>
              <a:rPr lang="cs-CZ" altLang="cs-CZ" sz="1800" dirty="0"/>
              <a:t> tlak v LK</a:t>
            </a:r>
          </a:p>
          <a:p>
            <a:pPr lvl="1">
              <a:lnSpc>
                <a:spcPct val="90000"/>
              </a:lnSpc>
            </a:pPr>
            <a:r>
              <a:rPr lang="cs-CZ" altLang="cs-CZ" sz="1800" dirty="0"/>
              <a:t>DO2 myokardu - CaO2, </a:t>
            </a:r>
            <a:r>
              <a:rPr lang="cs-CZ" altLang="cs-CZ" sz="1800" dirty="0" err="1"/>
              <a:t>dBP</a:t>
            </a:r>
            <a:r>
              <a:rPr lang="cs-CZ" altLang="cs-CZ" sz="1800" dirty="0"/>
              <a:t>, průtok (CAVE </a:t>
            </a:r>
            <a:r>
              <a:rPr lang="cs-CZ" altLang="cs-CZ" sz="1800" dirty="0" err="1"/>
              <a:t>stenoza</a:t>
            </a:r>
            <a:r>
              <a:rPr lang="cs-CZ" altLang="cs-CZ" sz="1800" dirty="0"/>
              <a:t> arterie)</a:t>
            </a:r>
          </a:p>
          <a:p>
            <a:pPr lvl="1">
              <a:lnSpc>
                <a:spcPct val="90000"/>
              </a:lnSpc>
            </a:pPr>
            <a:r>
              <a:rPr lang="cs-CZ" altLang="cs-CZ" sz="1800" dirty="0"/>
              <a:t>VO2 myokardu - vliv LVEDP (</a:t>
            </a:r>
            <a:r>
              <a:rPr lang="cs-CZ" altLang="cs-CZ" sz="1800" dirty="0" err="1"/>
              <a:t>preload</a:t>
            </a:r>
            <a:r>
              <a:rPr lang="cs-CZ" altLang="cs-CZ" sz="1800" dirty="0"/>
              <a:t>), SVR (</a:t>
            </a:r>
            <a:r>
              <a:rPr lang="cs-CZ" altLang="cs-CZ" sz="1800" dirty="0" err="1"/>
              <a:t>afterload</a:t>
            </a:r>
            <a:r>
              <a:rPr lang="cs-CZ" altLang="cs-CZ" sz="1800" dirty="0"/>
              <a:t>), kontraktilita, TF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6B980F64-A85A-4530-9E47-34B6788EF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550" y="6715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/>
              <a:t>Kardiogenní šok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1600" b="0" i="1" dirty="0"/>
              <a:t>Patofyziologie – neuroendokrinní reakce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52600"/>
            <a:ext cx="860425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/>
              <a:t>Zvýšení spotřeby kyslíku VO2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Tachykardie a zvýšená kontraktilita 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Vazokonstrikce se systolickou hypertenzí (zvýšení afterloadu)</a:t>
            </a:r>
            <a:endParaRPr lang="cs-CZ" altLang="cs-CZ" sz="1800" u="sng"/>
          </a:p>
          <a:p>
            <a:pPr>
              <a:lnSpc>
                <a:spcPct val="90000"/>
              </a:lnSpc>
            </a:pPr>
            <a:endParaRPr lang="cs-CZ" altLang="cs-CZ" sz="1800"/>
          </a:p>
          <a:p>
            <a:pPr>
              <a:lnSpc>
                <a:spcPct val="90000"/>
              </a:lnSpc>
            </a:pPr>
            <a:r>
              <a:rPr lang="cs-CZ" altLang="cs-CZ" sz="2000"/>
              <a:t>Snížení dodávky kyslíku DO2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Tachykardie – zkrácení diastoly, zhoršení koronární perfuze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Retence tekutin (RAAS, ADH) – zvýšení preload</a:t>
            </a:r>
          </a:p>
          <a:p>
            <a:pPr lvl="2">
              <a:lnSpc>
                <a:spcPct val="90000"/>
              </a:lnSpc>
            </a:pPr>
            <a:r>
              <a:rPr lang="cs-CZ" altLang="cs-CZ" sz="1600"/>
              <a:t>Plicní kongesce, hypoxemie</a:t>
            </a:r>
          </a:p>
          <a:p>
            <a:pPr lvl="2">
              <a:lnSpc>
                <a:spcPct val="90000"/>
              </a:lnSpc>
            </a:pPr>
            <a:r>
              <a:rPr lang="cs-CZ" altLang="cs-CZ" sz="1600"/>
              <a:t>Zvýšení LVEDP - zhoršení koronární perfuze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Ischemie - zhoršení diastolické compliance komory  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Hypotenze – snížení diastolického tlaku </a:t>
            </a:r>
          </a:p>
          <a:p>
            <a:pPr lvl="1">
              <a:lnSpc>
                <a:spcPct val="90000"/>
              </a:lnSpc>
            </a:pPr>
            <a:endParaRPr lang="cs-CZ" altLang="cs-CZ" sz="18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A7E62513-A73E-4FE8-8C86-636EC310D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088" y="73580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620713"/>
            <a:ext cx="7772400" cy="762000"/>
          </a:xfrm>
        </p:spPr>
        <p:txBody>
          <a:bodyPr/>
          <a:lstStyle/>
          <a:p>
            <a:r>
              <a:rPr lang="cs-CZ" altLang="cs-CZ" dirty="0"/>
              <a:t>Příčiny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/>
              <a:t>Ztráta intravaskulárního objemu</a:t>
            </a:r>
          </a:p>
          <a:p>
            <a:endParaRPr lang="cs-CZ" altLang="cs-CZ" sz="2400"/>
          </a:p>
          <a:p>
            <a:r>
              <a:rPr lang="cs-CZ" altLang="cs-CZ" sz="2400"/>
              <a:t>Porucha funkce myokardu jako pumpy</a:t>
            </a:r>
          </a:p>
          <a:p>
            <a:endParaRPr lang="cs-CZ" altLang="cs-CZ" sz="2400"/>
          </a:p>
          <a:p>
            <a:r>
              <a:rPr lang="cs-CZ" altLang="cs-CZ" sz="2400"/>
              <a:t>Nepoměr mezi objemem a náplní cévního řečiště</a:t>
            </a:r>
          </a:p>
          <a:p>
            <a:endParaRPr lang="cs-CZ" altLang="cs-CZ" sz="2400"/>
          </a:p>
          <a:p>
            <a:r>
              <a:rPr lang="cs-CZ" altLang="cs-CZ" sz="2400"/>
              <a:t>Překážka ve výtokové části srdce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C0D550FD-138B-4A38-8595-AAA78DC27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7013" y="6110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/>
              <a:t>Kardiogenní šok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1600" b="0" i="1" dirty="0"/>
              <a:t>Patofyziologie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/>
              <a:t>Kardiální selhání 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Časně udržení CO (SV) - Frank-Starlingův zákon a TF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Později pokles SV a CO, vzestup PCWP (selhání LK), ev. CVP (selhání PK)</a:t>
            </a:r>
          </a:p>
          <a:p>
            <a:pPr>
              <a:lnSpc>
                <a:spcPct val="90000"/>
              </a:lnSpc>
            </a:pPr>
            <a:endParaRPr lang="cs-CZ" altLang="cs-CZ" sz="1800"/>
          </a:p>
          <a:p>
            <a:pPr>
              <a:lnSpc>
                <a:spcPct val="90000"/>
              </a:lnSpc>
            </a:pPr>
            <a:r>
              <a:rPr lang="cs-CZ" altLang="cs-CZ" sz="2000"/>
              <a:t>Systolické selhání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Porucha kontraktility myokardu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Dilatace komory (zvýšený end-diastolický objem, pokles EF) </a:t>
            </a:r>
            <a:endParaRPr lang="cs-CZ" altLang="cs-CZ" sz="1800" u="sng"/>
          </a:p>
          <a:p>
            <a:pPr>
              <a:lnSpc>
                <a:spcPct val="90000"/>
              </a:lnSpc>
            </a:pPr>
            <a:endParaRPr lang="cs-CZ" altLang="cs-CZ" sz="1800"/>
          </a:p>
          <a:p>
            <a:pPr>
              <a:lnSpc>
                <a:spcPct val="90000"/>
              </a:lnSpc>
            </a:pPr>
            <a:r>
              <a:rPr lang="cs-CZ" altLang="cs-CZ" sz="2000"/>
              <a:t>Diastolické selhání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30-40% nemocných 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Pokles poddajnosti komory, nedostatečná relaxace 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Snížení end-diastolického objemu, pokles SV</a:t>
            </a:r>
          </a:p>
          <a:p>
            <a:pPr lvl="1">
              <a:lnSpc>
                <a:spcPct val="90000"/>
              </a:lnSpc>
            </a:pPr>
            <a:r>
              <a:rPr lang="cs-CZ" altLang="cs-CZ" sz="1800"/>
              <a:t>Srdce nebývá zvětšeno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F2C7F625-EF20-447C-B846-A052937A7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088" y="60401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/>
              <a:t>Kardiogenní šok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1600" b="0" i="1" dirty="0" err="1"/>
              <a:t>Hemodynamické</a:t>
            </a:r>
            <a:r>
              <a:rPr lang="cs-CZ" altLang="cs-CZ" sz="1600" b="0" i="1" dirty="0"/>
              <a:t> parametry</a:t>
            </a:r>
          </a:p>
        </p:txBody>
      </p:sp>
      <p:graphicFrame>
        <p:nvGraphicFramePr>
          <p:cNvPr id="409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260475" y="1916113"/>
          <a:ext cx="6842125" cy="401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Dokument" r:id="rId3" imgW="6934305" imgH="4073180" progId="Word.Document.8">
                  <p:embed/>
                </p:oleObj>
              </mc:Choice>
              <mc:Fallback>
                <p:oleObj name="Dokument" r:id="rId3" imgW="6934305" imgH="4073180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0475" y="1916113"/>
                        <a:ext cx="6842125" cy="401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/>
              <a:t>Kardiogenní šok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1600" b="0" i="1" dirty="0"/>
              <a:t>Terapie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91845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1800"/>
              <a:t>Obecné principy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Oxygenace, udržení systémového TK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Korekce acidobazické rovnováhy, minerálové dysbalance (K, Mg, P)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Optimalizace DO2/VO2 myokardu (analgosedace, UPV, SpO2, Hb)</a:t>
            </a:r>
          </a:p>
          <a:p>
            <a:pPr>
              <a:lnSpc>
                <a:spcPct val="80000"/>
              </a:lnSpc>
              <a:buFont typeface="Monotype Sorts"/>
              <a:buNone/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1800"/>
              <a:t>Léčba akutního IM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Revaskularizace (trombolýza, angioplastika PCI, stent, AKB)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1800"/>
              <a:t>Optimalizace parametrů podmiňujících CO a práci myokardu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Optimalizace předtížení (preloadu) – volumoterapie x diuretika  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Snížení afterloadu – vazodilatancia ( nitráty)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Zvýšení kontraktility – pozitivně inotropní látky (dobutamin, inhibitory fosfodiesterázy, levosimendan – sensitizér Ca iontů)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Intraaortální balonková kontrapulzace – snížení afterloadu, zvýšení koronárního perfuzního tlaku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Mechanická podpora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3FF9EA76-475D-457B-991B-BF5782D63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1750" y="6715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/>
              <a:t>Anafylaktický šok 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000"/>
              <a:t>Definice - </a:t>
            </a:r>
            <a:r>
              <a:rPr lang="cs-CZ" altLang="cs-CZ" sz="1800"/>
              <a:t>iniciován alergenem nebo antigenem, který reaguje s žírnými buňkami a bazofily pasívně sensibilizovanými protilátkami IgE. Výsledkem je uvolnění aktivních substancí (histamin, serotonin...) s místní nebo celkovou reakcí.</a:t>
            </a:r>
          </a:p>
          <a:p>
            <a:endParaRPr lang="cs-CZ" altLang="cs-CZ" sz="1800"/>
          </a:p>
          <a:p>
            <a:r>
              <a:rPr lang="cs-CZ" altLang="cs-CZ" sz="2000"/>
              <a:t>Patofyziologie</a:t>
            </a:r>
          </a:p>
          <a:p>
            <a:pPr lvl="1"/>
            <a:r>
              <a:rPr lang="cs-CZ" altLang="cs-CZ" sz="1800"/>
              <a:t>Distribuční šok – vazodilatace, teplá forma</a:t>
            </a:r>
          </a:p>
          <a:p>
            <a:pPr lvl="1"/>
            <a:r>
              <a:rPr lang="cs-CZ" altLang="cs-CZ" sz="1800"/>
              <a:t>Hypovolemický šok - zvýšení permeability kapilár - extravazace tekutiny a bílkovin do intersticia</a:t>
            </a:r>
            <a:r>
              <a:rPr lang="cs-CZ" altLang="cs-CZ"/>
              <a:t>                 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6757942E-766B-44B8-9519-3F6B2730B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550" y="549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/>
              <a:t>Anafylaktický šok</a:t>
            </a:r>
            <a:br>
              <a:rPr lang="cs-CZ" altLang="cs-CZ" dirty="0"/>
            </a:br>
            <a:r>
              <a:rPr lang="cs-CZ" altLang="cs-CZ" sz="1600" b="0" i="1" dirty="0"/>
              <a:t>Klinický obraz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/>
            <a:r>
              <a:rPr lang="cs-CZ" altLang="cs-CZ" sz="2000"/>
              <a:t>Kožní a GIT příznaky </a:t>
            </a:r>
          </a:p>
          <a:p>
            <a:pPr marL="990600" lvl="1" indent="-533400"/>
            <a:r>
              <a:rPr lang="cs-CZ" altLang="cs-CZ" sz="1800"/>
              <a:t>Teplo, svědění, mravenčení,  zarudnutí, bolesti břicha</a:t>
            </a:r>
          </a:p>
          <a:p>
            <a:pPr marL="533400" indent="-533400"/>
            <a:endParaRPr lang="cs-CZ" altLang="cs-CZ" sz="1800"/>
          </a:p>
          <a:p>
            <a:pPr marL="533400" indent="-533400"/>
            <a:r>
              <a:rPr lang="cs-CZ" altLang="cs-CZ" sz="2000"/>
              <a:t>Dýchací systém </a:t>
            </a:r>
          </a:p>
          <a:p>
            <a:pPr marL="990600" lvl="1" indent="-533400"/>
            <a:r>
              <a:rPr lang="cs-CZ" altLang="cs-CZ" sz="1800"/>
              <a:t>Respirační insuficience, asfyxie - obstrukce HCD edémem laryngu, epiglotis</a:t>
            </a:r>
          </a:p>
          <a:p>
            <a:pPr marL="990600" lvl="1" indent="-533400"/>
            <a:r>
              <a:rPr lang="cs-CZ" altLang="cs-CZ" sz="1800"/>
              <a:t>Bronchospasmus </a:t>
            </a:r>
          </a:p>
          <a:p>
            <a:pPr marL="533400" indent="-533400"/>
            <a:endParaRPr lang="cs-CZ" altLang="cs-CZ" sz="1800"/>
          </a:p>
          <a:p>
            <a:pPr marL="533400" indent="-533400"/>
            <a:r>
              <a:rPr lang="cs-CZ" altLang="cs-CZ" sz="2000"/>
              <a:t>Kardiovaskulární selhání</a:t>
            </a:r>
          </a:p>
          <a:p>
            <a:pPr marL="990600" lvl="1" indent="-533400"/>
            <a:r>
              <a:rPr lang="cs-CZ" altLang="cs-CZ" sz="1800"/>
              <a:t>Hypotenze, pokles CO (hypovolémie)</a:t>
            </a:r>
          </a:p>
          <a:p>
            <a:pPr marL="990600" lvl="1" indent="-533400"/>
            <a:r>
              <a:rPr lang="cs-CZ" altLang="cs-CZ" sz="1800"/>
              <a:t>Retrosternální bolest</a:t>
            </a:r>
          </a:p>
          <a:p>
            <a:pPr marL="990600" lvl="1" indent="-533400"/>
            <a:r>
              <a:rPr lang="cs-CZ" altLang="cs-CZ" sz="1800"/>
              <a:t>Zhoršení stavu vědomí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9FF35036-C9DF-4CE0-B97C-FC6B0C82C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3588" y="5911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/>
              <a:t>Anafylaktický šok</a:t>
            </a:r>
            <a:br>
              <a:rPr lang="cs-CZ" altLang="cs-CZ" dirty="0"/>
            </a:br>
            <a:r>
              <a:rPr lang="cs-CZ" altLang="cs-CZ" sz="1600" b="0" i="1" dirty="0"/>
              <a:t>Terapie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lnSpc>
                <a:spcPct val="90000"/>
              </a:lnSpc>
            </a:pPr>
            <a:r>
              <a:rPr lang="cs-CZ" altLang="cs-CZ" sz="2000"/>
              <a:t>Adrenalin v dávce a způsobu podání dle závažnosti stavu</a:t>
            </a:r>
          </a:p>
          <a:p>
            <a:pPr marL="990600" lvl="1" indent="-533400">
              <a:lnSpc>
                <a:spcPct val="90000"/>
              </a:lnSpc>
            </a:pPr>
            <a:r>
              <a:rPr lang="cs-CZ" altLang="cs-CZ" sz="1800"/>
              <a:t>průchodnost dýchacích cest</a:t>
            </a:r>
          </a:p>
          <a:p>
            <a:pPr marL="990600" lvl="1" indent="-533400">
              <a:lnSpc>
                <a:spcPct val="90000"/>
              </a:lnSpc>
            </a:pPr>
            <a:r>
              <a:rPr lang="cs-CZ" altLang="cs-CZ" sz="1800"/>
              <a:t>zábrana extravazace tekutin</a:t>
            </a:r>
          </a:p>
          <a:p>
            <a:pPr marL="990600" lvl="1" indent="-533400">
              <a:lnSpc>
                <a:spcPct val="90000"/>
              </a:lnSpc>
            </a:pPr>
            <a:r>
              <a:rPr lang="cs-CZ" altLang="cs-CZ" sz="1800"/>
              <a:t>zvýšení CO zvýšením kontraktility</a:t>
            </a:r>
          </a:p>
          <a:p>
            <a:pPr marL="990600" lvl="1" indent="-533400">
              <a:lnSpc>
                <a:spcPct val="90000"/>
              </a:lnSpc>
            </a:pPr>
            <a:r>
              <a:rPr lang="cs-CZ" altLang="cs-CZ" sz="1800"/>
              <a:t>udržení TK zvýšením cévního tonu </a:t>
            </a:r>
          </a:p>
          <a:p>
            <a:pPr marL="990600" lvl="1" indent="-533400">
              <a:lnSpc>
                <a:spcPct val="90000"/>
              </a:lnSpc>
            </a:pPr>
            <a:r>
              <a:rPr lang="cs-CZ" altLang="cs-CZ" sz="1800"/>
              <a:t>Dospělý 500 ug im. (0,5ml), ředení 1:1000 (1mg/1ml)</a:t>
            </a:r>
          </a:p>
          <a:p>
            <a:pPr marL="990600" lvl="1" indent="-533400">
              <a:lnSpc>
                <a:spcPct val="90000"/>
              </a:lnSpc>
            </a:pPr>
            <a:r>
              <a:rPr lang="cs-CZ" altLang="cs-CZ" sz="1800"/>
              <a:t>Dítě ve věku nad 12 let (stejně jako u dospělých)</a:t>
            </a:r>
          </a:p>
          <a:p>
            <a:pPr marL="990600" lvl="1" indent="-533400">
              <a:lnSpc>
                <a:spcPct val="90000"/>
              </a:lnSpc>
            </a:pPr>
            <a:r>
              <a:rPr lang="cs-CZ" altLang="cs-CZ" sz="1800"/>
              <a:t>Dítě ve věku 6-12 let 300 ug im. (0,3ml)</a:t>
            </a:r>
          </a:p>
          <a:p>
            <a:pPr marL="990600" lvl="1" indent="-533400">
              <a:lnSpc>
                <a:spcPct val="90000"/>
              </a:lnSpc>
            </a:pPr>
            <a:r>
              <a:rPr lang="cs-CZ" altLang="cs-CZ" sz="1800"/>
              <a:t>Dítě ve věku pod 6 let 150ug im. (0,15ml)</a:t>
            </a:r>
          </a:p>
          <a:p>
            <a:pPr marL="533400" indent="-533400">
              <a:lnSpc>
                <a:spcPct val="90000"/>
              </a:lnSpc>
            </a:pPr>
            <a:endParaRPr lang="cs-CZ" altLang="cs-CZ" sz="2000"/>
          </a:p>
          <a:p>
            <a:pPr marL="533400" indent="-533400">
              <a:lnSpc>
                <a:spcPct val="90000"/>
              </a:lnSpc>
            </a:pPr>
            <a:r>
              <a:rPr lang="cs-CZ" altLang="cs-CZ" sz="2000"/>
              <a:t>Salbutamol, aminophyllin, bisulepin</a:t>
            </a:r>
          </a:p>
          <a:p>
            <a:pPr marL="533400" indent="-533400">
              <a:lnSpc>
                <a:spcPct val="90000"/>
              </a:lnSpc>
            </a:pPr>
            <a:r>
              <a:rPr lang="cs-CZ" altLang="cs-CZ" sz="2000"/>
              <a:t>Kortikoidy iv.</a:t>
            </a:r>
          </a:p>
          <a:p>
            <a:pPr marL="533400" indent="-533400">
              <a:lnSpc>
                <a:spcPct val="90000"/>
              </a:lnSpc>
            </a:pPr>
            <a:r>
              <a:rPr lang="cs-CZ" altLang="cs-CZ" sz="2000"/>
              <a:t>Volumoterapie (krystaloidy)</a:t>
            </a:r>
          </a:p>
          <a:p>
            <a:pPr marL="533400" indent="-533400">
              <a:lnSpc>
                <a:spcPct val="90000"/>
              </a:lnSpc>
            </a:pPr>
            <a:endParaRPr lang="cs-CZ" altLang="cs-CZ" sz="2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08B6CC23-99DD-4ADB-95B9-831CE39E12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550" y="5782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Nadpis 1"/>
          <p:cNvSpPr>
            <a:spLocks noGrp="1"/>
          </p:cNvSpPr>
          <p:nvPr>
            <p:ph type="title"/>
          </p:nvPr>
        </p:nvSpPr>
        <p:spPr>
          <a:xfrm>
            <a:off x="1390650" y="3619500"/>
            <a:ext cx="6624638" cy="1143000"/>
          </a:xfr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54274" name="Zástupný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4275" name="Zástupný symbol pro číslo snímku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B24B8B5-F2B2-4084-928F-4FA96D7F78A9}" type="slidenum">
              <a:rPr lang="cs-CZ" smtClean="0"/>
              <a:pPr/>
              <a:t>36</a:t>
            </a:fld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Dělení šoků 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/>
              <a:t>1. Hypovolemický 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Hemoragický – zevní, vnitřní krvácení 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Ztráty plasmy – popáleniny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Ztráty tekutiny – zvracení, průjem, ileus </a:t>
            </a:r>
          </a:p>
          <a:p>
            <a:pPr>
              <a:lnSpc>
                <a:spcPct val="80000"/>
              </a:lnSpc>
            </a:pPr>
            <a:endParaRPr lang="cs-CZ" altLang="cs-CZ" sz="2400"/>
          </a:p>
          <a:p>
            <a:pPr>
              <a:lnSpc>
                <a:spcPct val="80000"/>
              </a:lnSpc>
            </a:pPr>
            <a:r>
              <a:rPr lang="cs-CZ" altLang="cs-CZ" sz="2400"/>
              <a:t>2. Kardiogenní 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Infarkt myokardu 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Kontuze myokardu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Kardiomyopatie, myocarditis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Arytmie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Mi a Ao insuficience, aneurysma, defekt septa komor</a:t>
            </a:r>
            <a:endParaRPr lang="cs-CZ" altLang="cs-CZ" sz="1800" i="1"/>
          </a:p>
        </p:txBody>
      </p:sp>
      <p:sp>
        <p:nvSpPr>
          <p:cNvPr id="18435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/>
              <a:t>3. Distribuční 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Septický 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Neurogenní (spinální)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Toxický 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Anafylaktický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Intoxikace léky</a:t>
            </a:r>
            <a:endParaRPr lang="cs-CZ" altLang="cs-CZ" sz="1800" i="1"/>
          </a:p>
          <a:p>
            <a:pPr>
              <a:lnSpc>
                <a:spcPct val="80000"/>
              </a:lnSpc>
            </a:pPr>
            <a:endParaRPr lang="cs-CZ" altLang="cs-CZ" sz="2400"/>
          </a:p>
          <a:p>
            <a:pPr>
              <a:lnSpc>
                <a:spcPct val="80000"/>
              </a:lnSpc>
            </a:pPr>
            <a:r>
              <a:rPr lang="cs-CZ" altLang="cs-CZ" sz="2400"/>
              <a:t>4. Obstrukční 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Tamponáda srdeční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Embolizace plícnice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Aneuryzma aorty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Intrakardiální tumor</a:t>
            </a:r>
          </a:p>
          <a:p>
            <a:pPr lvl="1">
              <a:lnSpc>
                <a:spcPct val="80000"/>
              </a:lnSpc>
            </a:pPr>
            <a:r>
              <a:rPr lang="cs-CZ" altLang="cs-CZ" sz="1800"/>
              <a:t>Tenzní PNO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r>
              <a:rPr lang="cs-CZ" altLang="cs-CZ" dirty="0"/>
              <a:t>Fyziologie – transport kyslíku 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/>
              <a:t>Správná funkce kardiovaskulárního systému je základní podmínkou dostatečné a přiměřené celkové dodávky kyslíku (DO2) tkáním</a:t>
            </a:r>
          </a:p>
          <a:p>
            <a:pPr>
              <a:lnSpc>
                <a:spcPct val="90000"/>
              </a:lnSpc>
            </a:pPr>
            <a:endParaRPr lang="cs-CZ" altLang="cs-CZ" sz="2000"/>
          </a:p>
          <a:p>
            <a:pPr>
              <a:lnSpc>
                <a:spcPct val="90000"/>
              </a:lnSpc>
            </a:pPr>
            <a:r>
              <a:rPr lang="cs-CZ" altLang="cs-CZ" sz="2000"/>
              <a:t>Základními determinantami určujícími dostatečné DO2  jsou srdeční výdej (CO) a obsah kyslíku (CaO2 ) v arteriální krvi. 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endParaRPr lang="cs-CZ" altLang="cs-CZ" sz="2000"/>
          </a:p>
          <a:p>
            <a:pPr>
              <a:lnSpc>
                <a:spcPct val="90000"/>
              </a:lnSpc>
            </a:pPr>
            <a:r>
              <a:rPr lang="cs-CZ" altLang="cs-CZ" sz="2000"/>
              <a:t>Nedostatek kyslíku </a:t>
            </a:r>
            <a:r>
              <a:rPr lang="cs-CZ" altLang="cs-CZ" sz="2000">
                <a:sym typeface="Symbol" pitchFamily="18" charset="2"/>
              </a:rPr>
              <a:t></a:t>
            </a:r>
            <a:r>
              <a:rPr lang="cs-CZ" altLang="cs-CZ" sz="2000"/>
              <a:t> zástava buněčného dýchání </a:t>
            </a:r>
            <a:r>
              <a:rPr lang="cs-CZ" altLang="cs-CZ" sz="2000">
                <a:sym typeface="Symbol" pitchFamily="18" charset="2"/>
              </a:rPr>
              <a:t></a:t>
            </a:r>
            <a:r>
              <a:rPr lang="cs-CZ" altLang="cs-CZ" sz="2000"/>
              <a:t> anaerobní metabolismus </a:t>
            </a:r>
            <a:r>
              <a:rPr lang="cs-CZ" altLang="cs-CZ" sz="2000">
                <a:sym typeface="Symbol" pitchFamily="18" charset="2"/>
              </a:rPr>
              <a:t></a:t>
            </a:r>
            <a:r>
              <a:rPr lang="cs-CZ" altLang="cs-CZ" sz="2000"/>
              <a:t> nedostatek adenosintrifosfátu (ATP) </a:t>
            </a:r>
            <a:r>
              <a:rPr lang="cs-CZ" altLang="cs-CZ" sz="2000">
                <a:sym typeface="Symbol" pitchFamily="18" charset="2"/>
              </a:rPr>
              <a:t> e</a:t>
            </a:r>
            <a:r>
              <a:rPr lang="cs-CZ" altLang="cs-CZ" sz="2000"/>
              <a:t>nergetické selhání intracelulárních metabolických pochodů </a:t>
            </a:r>
            <a:r>
              <a:rPr lang="cs-CZ" altLang="cs-CZ" sz="2000">
                <a:sym typeface="Symbol" pitchFamily="18" charset="2"/>
              </a:rPr>
              <a:t></a:t>
            </a:r>
            <a:r>
              <a:rPr lang="cs-CZ" altLang="cs-CZ" sz="2000"/>
              <a:t> funkční a strukturální poškození buňky </a:t>
            </a:r>
            <a:r>
              <a:rPr lang="cs-CZ" altLang="cs-CZ" sz="2000">
                <a:sym typeface="Symbol" pitchFamily="18" charset="2"/>
              </a:rPr>
              <a:t></a:t>
            </a:r>
            <a:r>
              <a:rPr lang="cs-CZ" altLang="cs-CZ" sz="2000"/>
              <a:t> multiorgánové selhání </a:t>
            </a:r>
            <a:r>
              <a:rPr lang="cs-CZ" altLang="cs-CZ" sz="2000">
                <a:sym typeface="Symbol" pitchFamily="18" charset="2"/>
              </a:rPr>
              <a:t></a:t>
            </a:r>
            <a:r>
              <a:rPr lang="cs-CZ" altLang="cs-CZ" sz="2000"/>
              <a:t> smrt organismu</a:t>
            </a:r>
          </a:p>
          <a:p>
            <a:pPr>
              <a:lnSpc>
                <a:spcPct val="90000"/>
              </a:lnSpc>
            </a:pPr>
            <a:endParaRPr lang="cs-CZ" altLang="cs-CZ" sz="2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FA157B3D-5EFE-4FD0-B4A8-134AF4AD5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3589" y="549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Patofyziologie šoku</a:t>
            </a:r>
          </a:p>
        </p:txBody>
      </p:sp>
      <p:sp>
        <p:nvSpPr>
          <p:cNvPr id="2048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2590800" cy="4629150"/>
          </a:xfrm>
          <a:solidFill>
            <a:srgbClr val="CCFFCC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Monotype Sorts"/>
              <a:buNone/>
            </a:pPr>
            <a:r>
              <a:rPr lang="cs-CZ" altLang="cs-CZ" sz="2000">
                <a:solidFill>
                  <a:srgbClr val="FF0000"/>
                </a:solidFill>
              </a:rPr>
              <a:t>Inzult</a:t>
            </a:r>
          </a:p>
          <a:p>
            <a:pPr>
              <a:buFont typeface="Monotype Sorts"/>
              <a:buNone/>
            </a:pPr>
            <a:endParaRPr lang="cs-CZ" altLang="cs-CZ" sz="2000">
              <a:solidFill>
                <a:srgbClr val="FF0000"/>
              </a:solidFill>
            </a:endParaRPr>
          </a:p>
          <a:p>
            <a:pPr>
              <a:buFont typeface="Monotype Sorts"/>
              <a:buNone/>
            </a:pPr>
            <a:r>
              <a:rPr lang="cs-CZ" altLang="cs-CZ" sz="2000">
                <a:solidFill>
                  <a:srgbClr val="FF0000"/>
                </a:solidFill>
              </a:rPr>
              <a:t>Fáze kompenzace</a:t>
            </a:r>
          </a:p>
          <a:p>
            <a:pPr>
              <a:buFont typeface="Monotype Sorts"/>
              <a:buNone/>
            </a:pPr>
            <a:endParaRPr lang="cs-CZ" altLang="cs-CZ" sz="2000">
              <a:solidFill>
                <a:srgbClr val="FF0000"/>
              </a:solidFill>
            </a:endParaRPr>
          </a:p>
          <a:p>
            <a:pPr>
              <a:buFont typeface="Monotype Sorts"/>
              <a:buNone/>
            </a:pPr>
            <a:r>
              <a:rPr lang="cs-CZ" altLang="cs-CZ" sz="2000"/>
              <a:t>Fáze dekompenzace</a:t>
            </a:r>
          </a:p>
          <a:p>
            <a:pPr>
              <a:buFont typeface="Monotype Sorts"/>
              <a:buNone/>
            </a:pPr>
            <a:endParaRPr lang="cs-CZ" altLang="cs-CZ" sz="2000"/>
          </a:p>
          <a:p>
            <a:pPr>
              <a:buFont typeface="Monotype Sorts"/>
              <a:buNone/>
            </a:pPr>
            <a:r>
              <a:rPr lang="cs-CZ" altLang="cs-CZ" sz="2000"/>
              <a:t>Orgánová dysfunkce</a:t>
            </a:r>
          </a:p>
          <a:p>
            <a:pPr>
              <a:buFont typeface="Monotype Sorts"/>
              <a:buNone/>
            </a:pPr>
            <a:endParaRPr lang="cs-CZ" altLang="cs-CZ" sz="2000"/>
          </a:p>
          <a:p>
            <a:pPr>
              <a:buFont typeface="Monotype Sorts"/>
              <a:buNone/>
            </a:pPr>
            <a:r>
              <a:rPr lang="cs-CZ" altLang="cs-CZ" sz="2000"/>
              <a:t>Irreverzibilní fáze</a:t>
            </a:r>
          </a:p>
          <a:p>
            <a:pPr>
              <a:buFont typeface="Monotype Sorts"/>
              <a:buNone/>
            </a:pPr>
            <a:endParaRPr lang="cs-CZ" altLang="cs-CZ" sz="2000"/>
          </a:p>
          <a:p>
            <a:pPr>
              <a:buFont typeface="Monotype Sorts"/>
              <a:buNone/>
            </a:pPr>
            <a:r>
              <a:rPr lang="cs-CZ" altLang="cs-CZ" sz="2000"/>
              <a:t>Exitus </a:t>
            </a:r>
          </a:p>
        </p:txBody>
      </p:sp>
      <p:sp>
        <p:nvSpPr>
          <p:cNvPr id="20483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altLang="cs-CZ" sz="2000"/>
              <a:t>Fyziologická nespecifická neuroendokrinní reakce </a:t>
            </a:r>
          </a:p>
          <a:p>
            <a:pPr algn="ctr">
              <a:buFont typeface="Monotype Sorts"/>
              <a:buNone/>
            </a:pPr>
            <a:r>
              <a:rPr lang="cs-CZ" altLang="cs-CZ" sz="2000">
                <a:sym typeface="Symbol" pitchFamily="18" charset="2"/>
              </a:rPr>
              <a:t></a:t>
            </a:r>
          </a:p>
          <a:p>
            <a:r>
              <a:rPr lang="cs-CZ" altLang="cs-CZ" sz="2000"/>
              <a:t>Aktivace sympatického nervového systému a humorální odezvy</a:t>
            </a:r>
          </a:p>
          <a:p>
            <a:pPr algn="ctr">
              <a:buFont typeface="Monotype Sorts"/>
              <a:buNone/>
            </a:pPr>
            <a:r>
              <a:rPr lang="cs-CZ" altLang="cs-CZ" sz="2000">
                <a:sym typeface="Symbol" pitchFamily="18" charset="2"/>
              </a:rPr>
              <a:t></a:t>
            </a:r>
            <a:endParaRPr lang="cs-CZ" altLang="cs-CZ" sz="2000"/>
          </a:p>
          <a:p>
            <a:r>
              <a:rPr lang="cs-CZ" altLang="cs-CZ" sz="2000"/>
              <a:t>Udržení CO = TF x SV </a:t>
            </a:r>
          </a:p>
          <a:p>
            <a:pPr algn="ctr">
              <a:buFont typeface="Monotype Sorts"/>
              <a:buNone/>
            </a:pPr>
            <a:r>
              <a:rPr lang="cs-CZ" altLang="cs-CZ" sz="2000">
                <a:sym typeface="Symbol" pitchFamily="18" charset="2"/>
              </a:rPr>
              <a:t></a:t>
            </a:r>
            <a:endParaRPr lang="cs-CZ" altLang="cs-CZ" sz="2000"/>
          </a:p>
          <a:p>
            <a:r>
              <a:rPr lang="cs-CZ" altLang="cs-CZ" sz="2000"/>
              <a:t>Perfuze životně důležitých orgánů (myokard, mozek)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3348038" y="2060575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20485" name="AutoShape 9"/>
          <p:cNvSpPr>
            <a:spLocks noChangeArrowheads="1"/>
          </p:cNvSpPr>
          <p:nvPr/>
        </p:nvSpPr>
        <p:spPr bwMode="auto">
          <a:xfrm>
            <a:off x="3059113" y="2133600"/>
            <a:ext cx="1657350" cy="503238"/>
          </a:xfrm>
          <a:prstGeom prst="rightArrow">
            <a:avLst>
              <a:gd name="adj1" fmla="val 50000"/>
              <a:gd name="adj2" fmla="val 82334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 altLang="cs-CZ" sz="2400">
              <a:latin typeface="Times New Roman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885F4087-87F5-4FCE-B349-56BF8864F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1769" y="6707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Patofyziologie šoku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2590800" cy="4629150"/>
          </a:xfrm>
          <a:solidFill>
            <a:srgbClr val="CCFFCC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80000"/>
              </a:lnSpc>
              <a:buFont typeface="Monotype Sorts"/>
              <a:buNone/>
            </a:pPr>
            <a:r>
              <a:rPr lang="cs-CZ" altLang="cs-CZ" sz="2000">
                <a:solidFill>
                  <a:srgbClr val="FF0000"/>
                </a:solidFill>
              </a:rPr>
              <a:t>Inzult</a:t>
            </a:r>
          </a:p>
          <a:p>
            <a:pPr>
              <a:lnSpc>
                <a:spcPct val="80000"/>
              </a:lnSpc>
              <a:buFont typeface="Monotype Sorts"/>
              <a:buNone/>
            </a:pPr>
            <a:endParaRPr lang="cs-CZ" altLang="cs-CZ" sz="200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cs-CZ" altLang="cs-CZ" sz="2000">
                <a:solidFill>
                  <a:srgbClr val="FF0000"/>
                </a:solidFill>
              </a:rPr>
              <a:t>Fáze kompenzace</a:t>
            </a:r>
          </a:p>
          <a:p>
            <a:pPr>
              <a:lnSpc>
                <a:spcPct val="80000"/>
              </a:lnSpc>
              <a:buFont typeface="Monotype Sorts"/>
              <a:buNone/>
            </a:pPr>
            <a:endParaRPr lang="cs-CZ" altLang="cs-CZ" sz="200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cs-CZ" altLang="cs-CZ" sz="2000"/>
              <a:t>Fáze dekompenzace</a:t>
            </a:r>
          </a:p>
          <a:p>
            <a:pPr>
              <a:lnSpc>
                <a:spcPct val="80000"/>
              </a:lnSpc>
              <a:buFont typeface="Monotype Sorts"/>
              <a:buNone/>
            </a:pPr>
            <a:endParaRPr lang="cs-CZ" altLang="cs-CZ" sz="2000"/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cs-CZ" altLang="cs-CZ" sz="2000"/>
              <a:t>Orgánová dysfunkce</a:t>
            </a:r>
          </a:p>
          <a:p>
            <a:pPr>
              <a:lnSpc>
                <a:spcPct val="80000"/>
              </a:lnSpc>
              <a:buFont typeface="Monotype Sorts"/>
              <a:buNone/>
            </a:pPr>
            <a:endParaRPr lang="cs-CZ" altLang="cs-CZ" sz="2000"/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cs-CZ" altLang="cs-CZ" sz="2000"/>
              <a:t>Irreverzibilní fáze</a:t>
            </a:r>
          </a:p>
          <a:p>
            <a:pPr>
              <a:lnSpc>
                <a:spcPct val="80000"/>
              </a:lnSpc>
              <a:buFont typeface="Monotype Sorts"/>
              <a:buNone/>
            </a:pPr>
            <a:endParaRPr lang="cs-CZ" altLang="cs-CZ" sz="2000"/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cs-CZ" altLang="cs-CZ" sz="2000"/>
              <a:t>Exitus </a:t>
            </a: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3348038" y="2060575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21508" name="AutoShape 6"/>
          <p:cNvSpPr>
            <a:spLocks noChangeArrowheads="1"/>
          </p:cNvSpPr>
          <p:nvPr/>
        </p:nvSpPr>
        <p:spPr bwMode="auto">
          <a:xfrm>
            <a:off x="3059113" y="2133600"/>
            <a:ext cx="1657350" cy="503238"/>
          </a:xfrm>
          <a:prstGeom prst="rightArrow">
            <a:avLst>
              <a:gd name="adj1" fmla="val 50000"/>
              <a:gd name="adj2" fmla="val 82334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21509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52600"/>
            <a:ext cx="4027488" cy="46291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000"/>
              <a:t>Reakce na pokles TK a krevního volumu </a:t>
            </a:r>
          </a:p>
          <a:p>
            <a:pPr algn="ctr">
              <a:lnSpc>
                <a:spcPct val="80000"/>
              </a:lnSpc>
              <a:buFont typeface="Monotype Sorts"/>
              <a:buNone/>
            </a:pPr>
            <a:r>
              <a:rPr lang="cs-CZ" altLang="cs-CZ" sz="2000">
                <a:sym typeface="Symbol" pitchFamily="18" charset="2"/>
              </a:rPr>
              <a:t></a:t>
            </a:r>
          </a:p>
          <a:p>
            <a:pPr lvl="1">
              <a:lnSpc>
                <a:spcPct val="80000"/>
              </a:lnSpc>
            </a:pPr>
            <a:r>
              <a:rPr lang="cs-CZ" altLang="cs-CZ" sz="1600"/>
              <a:t>Baroreceptory, chemoreceptory  (sympatikus a katecholaminy z nadledviny)</a:t>
            </a:r>
          </a:p>
          <a:p>
            <a:pPr lvl="2">
              <a:lnSpc>
                <a:spcPct val="80000"/>
              </a:lnSpc>
            </a:pPr>
            <a:r>
              <a:rPr lang="cs-CZ" altLang="cs-CZ" sz="1600"/>
              <a:t>Vazokonstrikce, venokonstrikce</a:t>
            </a:r>
          </a:p>
          <a:p>
            <a:pPr lvl="2">
              <a:lnSpc>
                <a:spcPct val="80000"/>
              </a:lnSpc>
            </a:pPr>
            <a:r>
              <a:rPr lang="cs-CZ" altLang="cs-CZ" sz="1600"/>
              <a:t>Tachykardie, zvýšení inotropie</a:t>
            </a:r>
          </a:p>
          <a:p>
            <a:pPr lvl="1">
              <a:lnSpc>
                <a:spcPct val="80000"/>
              </a:lnSpc>
            </a:pPr>
            <a:r>
              <a:rPr lang="cs-CZ" altLang="cs-CZ" sz="1600"/>
              <a:t>Renin-angiotenzin-aldosteron </a:t>
            </a:r>
          </a:p>
          <a:p>
            <a:pPr lvl="1">
              <a:lnSpc>
                <a:spcPct val="80000"/>
              </a:lnSpc>
            </a:pPr>
            <a:r>
              <a:rPr lang="cs-CZ" altLang="cs-CZ" sz="1600"/>
              <a:t>Snížení sekrece ADH </a:t>
            </a:r>
          </a:p>
          <a:p>
            <a:pPr lvl="1">
              <a:lnSpc>
                <a:spcPct val="80000"/>
              </a:lnSpc>
            </a:pPr>
            <a:r>
              <a:rPr lang="cs-CZ" altLang="cs-CZ" sz="1600"/>
              <a:t>Přestup tekutin z intersticia do intravaskulárního prostoru</a:t>
            </a:r>
          </a:p>
          <a:p>
            <a:pPr algn="ctr">
              <a:lnSpc>
                <a:spcPct val="80000"/>
              </a:lnSpc>
              <a:buFont typeface="Monotype Sorts"/>
              <a:buNone/>
            </a:pPr>
            <a:endParaRPr lang="cs-CZ" altLang="cs-CZ" sz="1600">
              <a:sym typeface="Symbol" pitchFamily="18" charset="2"/>
            </a:endParaRPr>
          </a:p>
          <a:p>
            <a:pPr algn="ctr">
              <a:lnSpc>
                <a:spcPct val="80000"/>
              </a:lnSpc>
              <a:buFont typeface="Monotype Sorts"/>
              <a:buNone/>
            </a:pPr>
            <a:r>
              <a:rPr lang="cs-CZ" altLang="cs-CZ" sz="2000">
                <a:sym typeface="Symbol" pitchFamily="18" charset="2"/>
              </a:rPr>
              <a:t>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Cíl - udržení TK a krevního volumu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Patofyziologie šoku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773238"/>
            <a:ext cx="2590800" cy="4629150"/>
          </a:xfrm>
          <a:solidFill>
            <a:srgbClr val="CCFFCC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90000"/>
              </a:lnSpc>
              <a:buFont typeface="Monotype Sorts"/>
              <a:buNone/>
            </a:pPr>
            <a:r>
              <a:rPr lang="cs-CZ" altLang="cs-CZ" sz="2000"/>
              <a:t>Inzult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endParaRPr lang="cs-CZ" altLang="cs-CZ" sz="2000"/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cs-CZ" altLang="cs-CZ" sz="2000"/>
              <a:t>Fáze kompenzace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endParaRPr lang="cs-CZ" altLang="cs-CZ" sz="2000"/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cs-CZ" altLang="cs-CZ" sz="2000">
                <a:solidFill>
                  <a:srgbClr val="FF0000"/>
                </a:solidFill>
              </a:rPr>
              <a:t>Fáze dekompenzace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endParaRPr lang="cs-CZ" altLang="cs-CZ" sz="2000"/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cs-CZ" altLang="cs-CZ" sz="2000"/>
              <a:t>Orgánová dysfunkce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endParaRPr lang="cs-CZ" altLang="cs-CZ" sz="2000"/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cs-CZ" altLang="cs-CZ" sz="2000"/>
              <a:t>Irreverzibilní fáze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endParaRPr lang="cs-CZ" altLang="cs-CZ" sz="2000"/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cs-CZ" altLang="cs-CZ" sz="2000"/>
              <a:t>Exitus 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3348038" y="2060575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22532" name="AutoShape 5"/>
          <p:cNvSpPr>
            <a:spLocks noChangeArrowheads="1"/>
          </p:cNvSpPr>
          <p:nvPr/>
        </p:nvSpPr>
        <p:spPr bwMode="auto">
          <a:xfrm>
            <a:off x="3203575" y="3213100"/>
            <a:ext cx="1657350" cy="503238"/>
          </a:xfrm>
          <a:prstGeom prst="rightArrow">
            <a:avLst>
              <a:gd name="adj1" fmla="val 50000"/>
              <a:gd name="adj2" fmla="val 82334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22533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52600"/>
            <a:ext cx="3810000" cy="46291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1800"/>
              <a:t>Nedostatečnost kompenzačních mechanismů</a:t>
            </a:r>
          </a:p>
          <a:p>
            <a:pPr algn="ctr">
              <a:lnSpc>
                <a:spcPct val="90000"/>
              </a:lnSpc>
              <a:buFont typeface="Monotype Sorts"/>
              <a:buNone/>
            </a:pPr>
            <a:r>
              <a:rPr lang="cs-CZ" altLang="cs-CZ" sz="2400">
                <a:sym typeface="Symbol" pitchFamily="18" charset="2"/>
              </a:rPr>
              <a:t></a:t>
            </a:r>
            <a:endParaRPr lang="cs-CZ" altLang="cs-CZ" sz="1800"/>
          </a:p>
          <a:p>
            <a:pPr>
              <a:lnSpc>
                <a:spcPct val="90000"/>
              </a:lnSpc>
            </a:pPr>
            <a:r>
              <a:rPr lang="cs-CZ" altLang="cs-CZ" sz="1800"/>
              <a:t>Pokles perfuzního tlaku orgánů včetně myokardu a mozku (koronární perfuzní tlak)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Patofyziologie šoku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2590800" cy="4629150"/>
          </a:xfrm>
          <a:solidFill>
            <a:srgbClr val="CCFFCC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90000"/>
              </a:lnSpc>
              <a:buFont typeface="Monotype Sorts"/>
              <a:buNone/>
            </a:pPr>
            <a:r>
              <a:rPr lang="cs-CZ" altLang="cs-CZ" sz="2000"/>
              <a:t>Inzult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endParaRPr lang="cs-CZ" altLang="cs-CZ" sz="2000"/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cs-CZ" altLang="cs-CZ" sz="2000"/>
              <a:t>Fáze kompenzace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endParaRPr lang="cs-CZ" altLang="cs-CZ" sz="2000"/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cs-CZ" altLang="cs-CZ" sz="2000">
                <a:solidFill>
                  <a:srgbClr val="FF0000"/>
                </a:solidFill>
              </a:rPr>
              <a:t>Fáze dekompenzace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endParaRPr lang="cs-CZ" altLang="cs-CZ" sz="2000"/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cs-CZ" altLang="cs-CZ" sz="2000">
                <a:solidFill>
                  <a:srgbClr val="FF0000"/>
                </a:solidFill>
              </a:rPr>
              <a:t>Orgánová dysfunkce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endParaRPr lang="cs-CZ" altLang="cs-CZ" sz="2000"/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cs-CZ" altLang="cs-CZ" sz="2000"/>
              <a:t>Irreverzibilní fáze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endParaRPr lang="cs-CZ" altLang="cs-CZ" sz="2000"/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cs-CZ" altLang="cs-CZ" sz="2000"/>
              <a:t>Exitus 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3348038" y="2060575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23556" name="AutoShape 5"/>
          <p:cNvSpPr>
            <a:spLocks noChangeArrowheads="1"/>
          </p:cNvSpPr>
          <p:nvPr/>
        </p:nvSpPr>
        <p:spPr bwMode="auto">
          <a:xfrm>
            <a:off x="3203575" y="3213100"/>
            <a:ext cx="1657350" cy="503238"/>
          </a:xfrm>
          <a:prstGeom prst="rightArrow">
            <a:avLst>
              <a:gd name="adj1" fmla="val 50000"/>
              <a:gd name="adj2" fmla="val 82334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2355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52600"/>
            <a:ext cx="3810000" cy="46291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1800"/>
              <a:t>Nedostatečnost kompenzačních mechanismů</a:t>
            </a:r>
          </a:p>
          <a:p>
            <a:pPr algn="ctr">
              <a:lnSpc>
                <a:spcPct val="90000"/>
              </a:lnSpc>
              <a:buFont typeface="Monotype Sorts"/>
              <a:buNone/>
            </a:pPr>
            <a:r>
              <a:rPr lang="cs-CZ" altLang="cs-CZ" sz="2400">
                <a:sym typeface="Symbol" pitchFamily="18" charset="2"/>
              </a:rPr>
              <a:t></a:t>
            </a:r>
            <a:endParaRPr lang="cs-CZ" altLang="cs-CZ" sz="1800"/>
          </a:p>
          <a:p>
            <a:pPr>
              <a:lnSpc>
                <a:spcPct val="90000"/>
              </a:lnSpc>
            </a:pPr>
            <a:r>
              <a:rPr lang="cs-CZ" altLang="cs-CZ" sz="1800"/>
              <a:t>Pokles perfuzního tlaku orgánů včetně myokardu a mozku (koronární perfuzní tlak)</a:t>
            </a:r>
          </a:p>
          <a:p>
            <a:pPr algn="ctr">
              <a:lnSpc>
                <a:spcPct val="90000"/>
              </a:lnSpc>
              <a:buFont typeface="Monotype Sorts"/>
              <a:buNone/>
            </a:pPr>
            <a:r>
              <a:rPr lang="cs-CZ" altLang="cs-CZ" sz="2400">
                <a:sym typeface="Symbol" pitchFamily="18" charset="2"/>
              </a:rPr>
              <a:t></a:t>
            </a:r>
            <a:endParaRPr lang="cs-CZ" altLang="cs-CZ" sz="1800"/>
          </a:p>
          <a:p>
            <a:pPr>
              <a:lnSpc>
                <a:spcPct val="90000"/>
              </a:lnSpc>
            </a:pPr>
            <a:r>
              <a:rPr lang="cs-CZ" altLang="cs-CZ" sz="1800"/>
              <a:t>Progrese tkáňové hypoperfuze </a:t>
            </a:r>
            <a:r>
              <a:rPr lang="cs-CZ" altLang="cs-CZ" sz="1800">
                <a:sym typeface="Symbol" pitchFamily="18" charset="2"/>
              </a:rPr>
              <a:t></a:t>
            </a:r>
            <a:r>
              <a:rPr lang="cs-CZ" altLang="cs-CZ" sz="1800"/>
              <a:t> anaerobní metabolismus    </a:t>
            </a:r>
          </a:p>
          <a:p>
            <a:pPr algn="ctr">
              <a:lnSpc>
                <a:spcPct val="90000"/>
              </a:lnSpc>
              <a:buFont typeface="Monotype Sorts"/>
              <a:buNone/>
            </a:pPr>
            <a:r>
              <a:rPr lang="cs-CZ" altLang="cs-CZ" sz="2400">
                <a:sym typeface="Symbol" pitchFamily="18" charset="2"/>
              </a:rPr>
              <a:t></a:t>
            </a:r>
          </a:p>
          <a:p>
            <a:pPr>
              <a:lnSpc>
                <a:spcPct val="90000"/>
              </a:lnSpc>
            </a:pPr>
            <a:r>
              <a:rPr lang="cs-CZ" altLang="cs-CZ" sz="1800"/>
              <a:t>Deplece ATP   </a:t>
            </a:r>
            <a:r>
              <a:rPr lang="cs-CZ" altLang="cs-CZ" sz="1800">
                <a:sym typeface="Symbol" pitchFamily="18" charset="2"/>
              </a:rPr>
              <a:t></a:t>
            </a:r>
            <a:r>
              <a:rPr lang="cs-CZ" altLang="cs-CZ" sz="1800"/>
              <a:t>   selhání NaK pumpy </a:t>
            </a:r>
            <a:r>
              <a:rPr lang="cs-CZ" altLang="cs-CZ" sz="1800">
                <a:sym typeface="Symbol" pitchFamily="18" charset="2"/>
              </a:rPr>
              <a:t> </a:t>
            </a:r>
            <a:r>
              <a:rPr lang="cs-CZ" altLang="cs-CZ" sz="1800"/>
              <a:t>energetické selhání buňky, MOD</a:t>
            </a:r>
          </a:p>
          <a:p>
            <a:pPr algn="ctr">
              <a:lnSpc>
                <a:spcPct val="90000"/>
              </a:lnSpc>
              <a:buFont typeface="Monotype Sorts"/>
              <a:buNone/>
            </a:pPr>
            <a:endParaRPr lang="cs-CZ" altLang="cs-CZ" sz="2400">
              <a:sym typeface="Symbol" pitchFamily="18" charset="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1961</TotalTime>
  <Words>1591</Words>
  <Application>Microsoft Office PowerPoint</Application>
  <PresentationFormat>Předvádění na obrazovce (4:3)</PresentationFormat>
  <Paragraphs>444</Paragraphs>
  <Slides>36</Slides>
  <Notes>0</Notes>
  <HiddenSlides>0</HiddenSlides>
  <MMClips>27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36</vt:i4>
      </vt:variant>
    </vt:vector>
  </HeadingPairs>
  <TitlesOfParts>
    <vt:vector size="39" baseType="lpstr">
      <vt:lpstr>Výchozí návrh</vt:lpstr>
      <vt:lpstr>Document</vt:lpstr>
      <vt:lpstr>Dokument</vt:lpstr>
      <vt:lpstr>Šokové stavy</vt:lpstr>
      <vt:lpstr>Definice </vt:lpstr>
      <vt:lpstr>Příčiny</vt:lpstr>
      <vt:lpstr>Dělení šoků </vt:lpstr>
      <vt:lpstr>Fyziologie – transport kyslíku </vt:lpstr>
      <vt:lpstr>Patofyziologie šoku</vt:lpstr>
      <vt:lpstr>Patofyziologie šoku</vt:lpstr>
      <vt:lpstr>Patofyziologie šoku</vt:lpstr>
      <vt:lpstr>Patofyziologie šoku</vt:lpstr>
      <vt:lpstr>Patofyziologie šoku</vt:lpstr>
      <vt:lpstr>Patofyziologie šoku</vt:lpstr>
      <vt:lpstr>Význam mikrocirkulace </vt:lpstr>
      <vt:lpstr>Hemodynamika šoku</vt:lpstr>
      <vt:lpstr>Obecný algoritmus léčby šoku</vt:lpstr>
      <vt:lpstr>Základní zajištění nemocného</vt:lpstr>
      <vt:lpstr>Monitorace </vt:lpstr>
      <vt:lpstr>Monitorace – laboratorní vyšetření </vt:lpstr>
      <vt:lpstr>Hypovolemický šok  Stadia šoku</vt:lpstr>
      <vt:lpstr>Hypovolemický šok  Klasifikace krvácení </vt:lpstr>
      <vt:lpstr>Hypovolemický šok  Hemodynamické parametry </vt:lpstr>
      <vt:lpstr>Hypovolemický šok  Terapie</vt:lpstr>
      <vt:lpstr>Hypovolemický šok  Terapie - náhrada krevního objemu </vt:lpstr>
      <vt:lpstr>Hypovolemický šok  Terapie - náhrada krevního objemu </vt:lpstr>
      <vt:lpstr>Hypovolemický šok  Terapie - náhrada krevního objemu </vt:lpstr>
      <vt:lpstr>Hypovolemický šok  Terapie - náhrada krevního objemu </vt:lpstr>
      <vt:lpstr>Hypovolemický šok  Terapie – další opatření</vt:lpstr>
      <vt:lpstr>Kardiogenní šok </vt:lpstr>
      <vt:lpstr>Kardiogenní šok Fyziologie </vt:lpstr>
      <vt:lpstr>Kardiogenní šok Patofyziologie – neuroendokrinní reakce</vt:lpstr>
      <vt:lpstr>Kardiogenní šok Patofyziologie</vt:lpstr>
      <vt:lpstr>Kardiogenní šok Hemodynamické parametry</vt:lpstr>
      <vt:lpstr>Kardiogenní šok Terapie</vt:lpstr>
      <vt:lpstr>Anafylaktický šok </vt:lpstr>
      <vt:lpstr>Anafylaktický šok Klinický obraz</vt:lpstr>
      <vt:lpstr>Anafylaktický šok Terapie</vt:lpstr>
      <vt:lpstr>Děkuji za pozornost</vt:lpstr>
    </vt:vector>
  </TitlesOfParts>
  <Company>FNHK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Akademie umělé plicní ventilace - úvodní slovo</dc:title>
  <dc:creator>dostapav</dc:creator>
  <cp:lastModifiedBy>Jakoubková Klára</cp:lastModifiedBy>
  <cp:revision>128</cp:revision>
  <dcterms:created xsi:type="dcterms:W3CDTF">2015-03-30T07:30:58Z</dcterms:created>
  <dcterms:modified xsi:type="dcterms:W3CDTF">2021-02-24T09:48:37Z</dcterms:modified>
</cp:coreProperties>
</file>