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4" r:id="rId1"/>
  </p:sldMasterIdLst>
  <p:notesMasterIdLst>
    <p:notesMasterId r:id="rId25"/>
  </p:notesMasterIdLst>
  <p:sldIdLst>
    <p:sldId id="552" r:id="rId2"/>
    <p:sldId id="555" r:id="rId3"/>
    <p:sldId id="553" r:id="rId4"/>
    <p:sldId id="557" r:id="rId5"/>
    <p:sldId id="556" r:id="rId6"/>
    <p:sldId id="558" r:id="rId7"/>
    <p:sldId id="559" r:id="rId8"/>
    <p:sldId id="602" r:id="rId9"/>
    <p:sldId id="560" r:id="rId10"/>
    <p:sldId id="561" r:id="rId11"/>
    <p:sldId id="562" r:id="rId12"/>
    <p:sldId id="563" r:id="rId13"/>
    <p:sldId id="564" r:id="rId14"/>
    <p:sldId id="603" r:id="rId15"/>
    <p:sldId id="572" r:id="rId16"/>
    <p:sldId id="573" r:id="rId17"/>
    <p:sldId id="574" r:id="rId18"/>
    <p:sldId id="575" r:id="rId19"/>
    <p:sldId id="604" r:id="rId20"/>
    <p:sldId id="606" r:id="rId21"/>
    <p:sldId id="605" r:id="rId22"/>
    <p:sldId id="607" r:id="rId23"/>
    <p:sldId id="608" r:id="rId2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0000"/>
    <a:srgbClr val="FFFF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8015" autoAdjust="0"/>
    <p:restoredTop sz="86410" autoAdjust="0"/>
  </p:normalViewPr>
  <p:slideViewPr>
    <p:cSldViewPr>
      <p:cViewPr varScale="1">
        <p:scale>
          <a:sx n="74" d="100"/>
          <a:sy n="74" d="100"/>
        </p:scale>
        <p:origin x="67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7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99E9820-E976-4319-98CE-3CCB47D4C4E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5396AEE-A08B-4F48-A08E-4C21E44448C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9262F151-5AB0-40C2-9E84-588F8600263A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8FBFFE6F-BAC2-43B6-81D7-838B9145D83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9952FAEF-FB49-474B-BCE8-C7901CC07B8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71097895-F2E9-4735-898F-4C019D4B57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E298437-5AC2-4B12-B892-110EAE3DEC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1E2E18-78C5-4467-B8E2-78562D131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1B94CD-16DD-49C5-B267-0E63E264CEC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43315-4C37-4073-AA63-ABFB32384B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429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96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96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5462FC-5628-48F7-A80F-7E1FFBEE56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3424C1-1B95-4057-A7E2-3D30E17D24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6EDF-612E-4926-A758-C199442D6E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43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9B12C0-6767-4C89-AB7D-5E7CE24582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1766-6CA0-4B54-A94F-98107A79F0A1}" type="datetimeFigureOut">
              <a:rPr lang="cs-CZ"/>
              <a:pPr>
                <a:defRPr/>
              </a:pPr>
              <a:t>21.02.2021</a:t>
            </a:fld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43CD85-9E30-44D2-93C8-83FC48A65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2FA3CB-845C-42B9-99A6-13C3514D19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64B9CF-3E2D-4F8E-ADC1-528E343D677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0027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624736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F3252B-7A9F-45FD-8865-291E6BC205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581E7EA-63C5-4F00-9438-D05B414CB5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3B080-FB2F-4C98-9821-F8AC404343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995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171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171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DF4692-75DD-42AA-88C4-05094E9370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4955ED-EEE9-404C-AF91-099EEAC5042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92FA2-5AB8-4482-971E-17259DFF164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4182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EE8E5C9-B7EB-4288-B45F-B72007A59C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732246E-C962-4C14-8447-168A93A71C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BF653-F46D-4DA2-9107-6E06F8DBD9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8053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D656D72-FCF0-4E77-8ECF-9E6827BAC3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3C9F20-AE0D-488F-84FD-71FDEAE0E5A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342E0-7819-42EB-96A1-FAB27949BC6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536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B934BB0-44D1-453C-8F8C-D20740AAA3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85C0BA9-2B5D-4B65-9297-0E540A3A83B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6DFC1-D43B-4941-BF1E-C636188040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434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E98067-3C2B-4961-9BFA-A188ED23EA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D57552-1CFF-46E1-9C34-EBA2258D14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9CBBC-35E4-41D4-B56E-9299AEB06C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952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C7AD24-3967-4D91-99D8-E96A5D49B2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C497C7-C0A7-443A-A5A7-BA6FD303D66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ED5DA-CEDB-42AE-8CB7-44950120A7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899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412236-87F7-40CB-8741-3050931629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CD75B44-9A09-4D2C-93D2-5294B4B6AB1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F0140-B9D5-42C8-A098-3013FF4F93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318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E019AF-305A-4B8D-9B19-4EE5DA8FD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138BE5C-448B-4E3D-9CF5-150BC5890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844675"/>
            <a:ext cx="84963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CA91525-36C5-4EE7-A881-7BB473D8069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EAFF33D-DF47-4767-BDB0-6664CA823F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453188"/>
            <a:ext cx="21336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EB910A51-F872-479A-99EA-26DF50B449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" name="Picture 10" descr="Zobrazit zdrojový obrázek">
            <a:extLst>
              <a:ext uri="{FF2B5EF4-FFF2-40B4-BE49-F238E27FC236}">
                <a16:creationId xmlns:a16="http://schemas.microsoft.com/office/drawing/2014/main" id="{445C21AA-413B-4D73-A1E1-918984ACB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45238"/>
            <a:ext cx="8636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1" descr="Zobrazit zdrojový obrázek">
            <a:extLst>
              <a:ext uri="{FF2B5EF4-FFF2-40B4-BE49-F238E27FC236}">
                <a16:creationId xmlns:a16="http://schemas.microsoft.com/office/drawing/2014/main" id="{DBD36C80-98FE-4237-BB12-E0DC45A0D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6308725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2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hyperlink" Target="https://www.google.cz/url?sa=i&amp;rct=j&amp;q=&amp;esrc=s&amp;source=images&amp;cd=&amp;cad=rja&amp;uact=8&amp;ved=2ahUKEwjh6ILXv9TgAhWSzaQKHedpCckQjRx6BAgBEAU&amp;url=http%3A%2F%2Frebelem.com%2Fepisode-37-definitions-identification-sepsis-sepsis-2-0-vs-sepsis-3-0%2Fsofa-score-sepsis-3-0%2F&amp;psig=AOvVaw3wkuFUTibTL44UG4qeSy4b&amp;ust=155110207612293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hyperlink" Target="https://www.google.cz/url?sa=i&amp;rct=j&amp;q=&amp;esrc=s&amp;source=images&amp;cd=&amp;cad=rja&amp;uact=8&amp;ved=2ahUKEwj8j5qgwNTgAhXRyKQKHbKhDh0QjRx6BAgBEAU&amp;url=https%3A%2F%2Femcrit.org%2Fpulmcrit%2Fproblems-sepsis-3-definition%2F&amp;psig=AOvVaw1l5lAL30NsKDOPqNl2ON94&amp;ust=155110223043838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hyperlink" Target="https://www.google.cz/url?sa=i&amp;rct=j&amp;q=&amp;esrc=s&amp;source=images&amp;cd=&amp;cad=rja&amp;uact=8&amp;ved=2ahUKEwik8fjfwdTgAhVF3aQKHbxqDA0QjRx6BAgBEAU&amp;url=%2Furl%3Fsa%3Di%26rct%3Dj%26q%3D%26esrc%3Ds%26source%3Dimages%26cd%3D%26ved%3D%26url%3Dhttps%253A%252F%252Fjamanetwork.com%252Fjournals%252Fjama%252Ffullarticle%252F2492881%26psig%3DAOvVaw1l5lAL30NsKDOPqNl2ON94%26ust%3D1551102230438381&amp;psig=AOvVaw1l5lAL30NsKDOPqNl2ON94&amp;ust=155110223043838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hyperlink" Target="http://pfyziolklin.upol.cz/?p=2367" TargetMode="External"/><Relationship Id="rId4" Type="http://schemas.openxmlformats.org/officeDocument/2006/relationships/hyperlink" Target="https://en.wikipedia.org/wiki/Systemic_inflammatory_response_syndrom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cz/url?sa=i&amp;rct=j&amp;q=&amp;esrc=s&amp;source=images&amp;cd=&amp;cad=rja&amp;uact=8&amp;ved=2ahUKEwix4q6Aw9TgAhUG16QKHZnGCboQjRx6BAgBEAU&amp;url=%2Furl%3Fsa%3Di%26rct%3Dj%26q%3D%26esrc%3Ds%26source%3Dimages%26cd%3D%26ved%3D%26url%3Dhttps%253A%252F%252Ftrends.hms.harvard.edu%252F2017%252F01%252F19%252Fqsofa-a-new-tool-to-identify-early-sepsis%252F%26psig%3DAOvVaw0lRKmYIk4kgRJTkjX3804L%26ust%3D1551102751388383&amp;psig=AOvVaw0lRKmYIk4kgRJTkjX3804L&amp;ust=1551102751388383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hyperlink" Target="https://www.google.cz/url?sa=i&amp;rct=j&amp;q=&amp;esrc=s&amp;source=images&amp;cd=&amp;cad=rja&amp;uact=8&amp;ved=2ahUKEwjY3NbuwtTgAhWqNOwKHRLTAj0QjRx6BAgBEAU&amp;url=https%3A%2F%2Femcrit.org%2Fpulmcrit%2Fproblems-sepsis-3-definition%2F&amp;psig=AOvVaw0lRKmYIk4kgRJTkjX3804L&amp;ust=1551102751388383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cm.org/SurvivingSepsisCampaign/Home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4.png"/><Relationship Id="rId5" Type="http://schemas.openxmlformats.org/officeDocument/2006/relationships/hyperlink" Target="https://www.google.cz/url?sa=i&amp;rct=j&amp;q=&amp;esrc=s&amp;source=images&amp;cd=&amp;cad=rja&amp;uact=8&amp;ved=2ahUKEwi0-7yYxNTgAhXCwAIHHVTyCIUQjRx6BAgBEAU&amp;url=https%3A%2F%2Fmedinternna.wordpress.com%2Ftag%2Fsepsis%2F&amp;psig=AOvVaw2P6gsAKJX75YpfhilqkTT2&amp;ust=1551103193741498" TargetMode="External"/><Relationship Id="rId4" Type="http://schemas.openxmlformats.org/officeDocument/2006/relationships/hyperlink" Target="https://www.google.cz/url?sa=i&amp;rct=j&amp;q=&amp;esrc=s&amp;source=images&amp;cd=&amp;ved=2ahUKEwikg_j7w9TgAhWCKewKHcXKA-YQjRx6BAgBEAQ&amp;url=http%3A%2F%2Fwww.who.int%2Fservicedeliverysafety%2Fareas%2FM-Antonelli.pdf&amp;psig=AOvVaw2P6gsAKJX75YpfhilqkTT2&amp;ust=1551103193741498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6776D36B-0E3C-445F-AD83-681AE05367B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CC"/>
              </a:buClr>
              <a:buSzPct val="12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8165818-A5BA-476F-8C0B-9F604F432607}" type="slidenum">
              <a:rPr lang="cs-CZ" altLang="cs-CZ" sz="1400">
                <a:solidFill>
                  <a:schemeClr val="bg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cs-CZ" altLang="cs-CZ" sz="14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9ABB23C-F44F-4C56-BD01-2D6FD3A6976A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3683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SIRS, sepse, MODS</a:t>
            </a:r>
            <a:endParaRPr lang="en-US" altLang="cs-CZ" sz="4000" dirty="0"/>
          </a:p>
        </p:txBody>
      </p:sp>
      <p:pic>
        <p:nvPicPr>
          <p:cNvPr id="4100" name="Picture 2">
            <a:extLst>
              <a:ext uri="{FF2B5EF4-FFF2-40B4-BE49-F238E27FC236}">
                <a16:creationId xmlns:a16="http://schemas.microsoft.com/office/drawing/2014/main" id="{ECA966B6-094B-4EEA-96C6-D19A8791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4">
            <a:extLst>
              <a:ext uri="{FF2B5EF4-FFF2-40B4-BE49-F238E27FC236}">
                <a16:creationId xmlns:a16="http://schemas.microsoft.com/office/drawing/2014/main" id="{90E1DE8E-F7DB-455B-AD31-4B1AC78A8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05263"/>
            <a:ext cx="9144000" cy="28527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rgbClr val="0033CC"/>
              </a:buClr>
              <a:buSzPct val="12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buClr>
                <a:srgbClr val="000066"/>
              </a:buClr>
              <a:buSzPct val="75000"/>
              <a:buFont typeface="Monotype Sorts" charset="2"/>
              <a:buNone/>
            </a:pPr>
            <a:r>
              <a:rPr lang="cs-CZ" altLang="cs-CZ" sz="1400">
                <a:solidFill>
                  <a:srgbClr val="4D4D4D"/>
                </a:solidFill>
                <a:latin typeface="Times New Roman" panose="02020603050405020304" pitchFamily="18" charset="0"/>
              </a:rPr>
              <a:t>Klinika anesteziologie, resuscitace a intenzivní medicíny</a:t>
            </a:r>
          </a:p>
          <a:p>
            <a:pPr algn="ctr">
              <a:lnSpc>
                <a:spcPct val="80000"/>
              </a:lnSpc>
              <a:buClr>
                <a:srgbClr val="000066"/>
              </a:buClr>
              <a:buSzPct val="75000"/>
              <a:buFont typeface="Monotype Sorts" charset="2"/>
              <a:buNone/>
            </a:pPr>
            <a:r>
              <a:rPr lang="cs-CZ" altLang="cs-CZ" sz="1400">
                <a:solidFill>
                  <a:srgbClr val="4D4D4D"/>
                </a:solidFill>
                <a:latin typeface="Times New Roman" panose="02020603050405020304" pitchFamily="18" charset="0"/>
              </a:rPr>
              <a:t>Univerzita Karlova, Lékařská fakulta v Hradci Králové</a:t>
            </a:r>
          </a:p>
          <a:p>
            <a:pPr algn="ctr">
              <a:lnSpc>
                <a:spcPct val="80000"/>
              </a:lnSpc>
              <a:buClr>
                <a:srgbClr val="000066"/>
              </a:buClr>
              <a:buSzPct val="75000"/>
              <a:buFont typeface="Monotype Sorts" charset="2"/>
              <a:buNone/>
            </a:pPr>
            <a:r>
              <a:rPr lang="cs-CZ" altLang="cs-CZ" sz="1400">
                <a:solidFill>
                  <a:srgbClr val="4D4D4D"/>
                </a:solidFill>
                <a:latin typeface="Times New Roman" panose="02020603050405020304" pitchFamily="18" charset="0"/>
              </a:rPr>
              <a:t>Fakultní nemocnice Hradec Králové</a:t>
            </a:r>
          </a:p>
          <a:p>
            <a:pPr algn="ctr">
              <a:lnSpc>
                <a:spcPct val="80000"/>
              </a:lnSpc>
              <a:buClr>
                <a:srgbClr val="000066"/>
              </a:buClr>
              <a:buSzPct val="75000"/>
              <a:buFont typeface="Monotype Sorts" charset="2"/>
              <a:buNone/>
            </a:pPr>
            <a:endParaRPr lang="cs-CZ" altLang="cs-CZ" sz="1400">
              <a:solidFill>
                <a:srgbClr val="4D4D4D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Clr>
                <a:srgbClr val="000066"/>
              </a:buClr>
              <a:buSzPct val="75000"/>
              <a:buFont typeface="Monotype Sorts" charset="2"/>
              <a:buNone/>
            </a:pPr>
            <a:r>
              <a:rPr lang="cs-CZ" altLang="cs-CZ" sz="1400">
                <a:solidFill>
                  <a:srgbClr val="4D4D4D"/>
                </a:solidFill>
                <a:latin typeface="Times New Roman" panose="02020603050405020304" pitchFamily="18" charset="0"/>
              </a:rPr>
              <a:t>Dept. of Anaesthesiology and Intensive Care Medicine</a:t>
            </a:r>
          </a:p>
          <a:p>
            <a:pPr algn="ctr">
              <a:lnSpc>
                <a:spcPct val="80000"/>
              </a:lnSpc>
              <a:buClr>
                <a:srgbClr val="000066"/>
              </a:buClr>
              <a:buSzPct val="75000"/>
              <a:buFont typeface="Monotype Sorts" charset="2"/>
              <a:buNone/>
            </a:pPr>
            <a:r>
              <a:rPr lang="cs-CZ" altLang="cs-CZ" sz="1400">
                <a:solidFill>
                  <a:srgbClr val="4D4D4D"/>
                </a:solidFill>
                <a:latin typeface="Times New Roman" panose="02020603050405020304" pitchFamily="18" charset="0"/>
              </a:rPr>
              <a:t>Charles University, Faculty of Medicine</a:t>
            </a:r>
          </a:p>
          <a:p>
            <a:pPr algn="ctr">
              <a:lnSpc>
                <a:spcPct val="80000"/>
              </a:lnSpc>
              <a:buClr>
                <a:srgbClr val="000066"/>
              </a:buClr>
              <a:buSzPct val="75000"/>
              <a:buFont typeface="Monotype Sorts" charset="2"/>
              <a:buNone/>
            </a:pPr>
            <a:r>
              <a:rPr lang="cs-CZ" altLang="cs-CZ" sz="1400">
                <a:solidFill>
                  <a:srgbClr val="4D4D4D"/>
                </a:solidFill>
                <a:latin typeface="Times New Roman" panose="02020603050405020304" pitchFamily="18" charset="0"/>
              </a:rPr>
              <a:t>University Hospital Hradec Kralove</a:t>
            </a:r>
          </a:p>
        </p:txBody>
      </p:sp>
      <p:pic>
        <p:nvPicPr>
          <p:cNvPr id="4102" name="Picture 11" descr="Zobrazit zdrojový obrázek">
            <a:extLst>
              <a:ext uri="{FF2B5EF4-FFF2-40B4-BE49-F238E27FC236}">
                <a16:creationId xmlns:a16="http://schemas.microsoft.com/office/drawing/2014/main" id="{F1178978-56A0-4F45-A13E-82D5F55E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6925"/>
            <a:ext cx="151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5" descr="Zobrazit zdrojový obrázek">
            <a:extLst>
              <a:ext uri="{FF2B5EF4-FFF2-40B4-BE49-F238E27FC236}">
                <a16:creationId xmlns:a16="http://schemas.microsoft.com/office/drawing/2014/main" id="{1E72809B-2133-4879-ADFF-82B567795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734050"/>
            <a:ext cx="83343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6FE66CB3-3588-4DF0-B82C-1192CAF9D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SIRS  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4E385A38-37A1-4124-AE71-3E2DBD9EFA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Nejčastější stavy vedoucí k rozvoji SIRS</a:t>
            </a:r>
          </a:p>
          <a:p>
            <a:pPr lvl="1" eaLnBrk="1" hangingPunct="1"/>
            <a:r>
              <a:rPr lang="cs-CZ" altLang="cs-CZ" dirty="0"/>
              <a:t>stavy s rozsáhlým poškozením měkkých tkání, tkáňovou </a:t>
            </a:r>
            <a:r>
              <a:rPr lang="cs-CZ" altLang="cs-CZ" dirty="0" err="1"/>
              <a:t>nekrozou</a:t>
            </a:r>
            <a:endParaRPr lang="cs-CZ" altLang="cs-CZ" dirty="0"/>
          </a:p>
          <a:p>
            <a:pPr lvl="1" eaLnBrk="1" hangingPunct="1"/>
            <a:r>
              <a:rPr lang="cs-CZ" altLang="cs-CZ" dirty="0"/>
              <a:t>stavy s nízkým srdečním výdejem, šokové stavy, st. po KPR</a:t>
            </a:r>
          </a:p>
          <a:p>
            <a:pPr lvl="1" eaLnBrk="1" hangingPunct="1"/>
            <a:r>
              <a:rPr lang="cs-CZ" altLang="cs-CZ" dirty="0"/>
              <a:t>vaskulární okluze a následná </a:t>
            </a:r>
            <a:r>
              <a:rPr lang="cs-CZ" altLang="cs-CZ" dirty="0" err="1"/>
              <a:t>reperfuze</a:t>
            </a:r>
            <a:endParaRPr lang="cs-CZ" altLang="cs-CZ" dirty="0"/>
          </a:p>
          <a:p>
            <a:pPr lvl="1" eaLnBrk="1" hangingPunct="1"/>
            <a:r>
              <a:rPr lang="cs-CZ" altLang="cs-CZ" dirty="0"/>
              <a:t>kombinace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027C69-EF3F-466D-A3C5-9334863A3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088" y="671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1AE82937-A3FE-49B1-9D8D-977E4AAB8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Orgánová dysfunkce, selhání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61ED1B47-72CE-452E-AB81-CB7EDCB974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Monotype Sorts" charset="2"/>
              <a:buChar char="n"/>
            </a:pPr>
            <a:r>
              <a:rPr lang="cs-CZ" altLang="cs-CZ" u="sng"/>
              <a:t>Dysfunkce</a:t>
            </a:r>
            <a:r>
              <a:rPr lang="cs-CZ" altLang="cs-CZ"/>
              <a:t> – postižení orgánové funkce u akutně nemocného, kde nelze zajistit homeostázu bez lékařské intervence</a:t>
            </a:r>
          </a:p>
          <a:p>
            <a:pPr eaLnBrk="1" hangingPunct="1">
              <a:buFont typeface="Monotype Sorts" charset="2"/>
              <a:buChar char="n"/>
            </a:pPr>
            <a:r>
              <a:rPr lang="cs-CZ" altLang="cs-CZ" i="1" u="sng"/>
              <a:t>Primární</a:t>
            </a:r>
            <a:r>
              <a:rPr lang="cs-CZ" altLang="cs-CZ"/>
              <a:t> </a:t>
            </a:r>
            <a:r>
              <a:rPr lang="cs-CZ" altLang="cs-CZ" i="1"/>
              <a:t>- </a:t>
            </a:r>
            <a:r>
              <a:rPr lang="cs-CZ" altLang="cs-CZ"/>
              <a:t> přímé působení inzultu na jednotlivé orgány  (aspirace do plic, akutní glomerulonefritis)</a:t>
            </a:r>
          </a:p>
          <a:p>
            <a:pPr eaLnBrk="1" hangingPunct="1">
              <a:buFont typeface="Monotype Sorts" charset="2"/>
              <a:buChar char="n"/>
            </a:pPr>
            <a:r>
              <a:rPr lang="cs-CZ" altLang="cs-CZ" i="1" u="sng"/>
              <a:t>Sekundární</a:t>
            </a:r>
            <a:r>
              <a:rPr lang="cs-CZ" altLang="cs-CZ" i="1"/>
              <a:t> – </a:t>
            </a:r>
            <a:r>
              <a:rPr lang="cs-CZ" altLang="cs-CZ"/>
              <a:t>způsobeno rozšířením systémové zánětlivé odpovědi organismu(SIRS) spojené s poruchami  hemodynamiky, mikrocirkulace, utilizace O</a:t>
            </a:r>
            <a:r>
              <a:rPr lang="cs-CZ" altLang="cs-CZ" baseline="-25000"/>
              <a:t>2</a:t>
            </a:r>
            <a:endParaRPr lang="cs-CZ" altLang="cs-CZ" i="1"/>
          </a:p>
          <a:p>
            <a:pPr eaLnBrk="1" hangingPunct="1">
              <a:buFont typeface="Monotype Sorts" charset="2"/>
              <a:buChar char="n"/>
            </a:pP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FD0076-8129-468F-91E9-F22110A83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6482" y="8623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7D4B7542-C1A6-4200-951F-55188E547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Orgánová  dysfunkce,  selhání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1E86931F-8FDC-4AB4-9CD7-3BD883626D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Respirační systém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Kadiovaskulární systém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Gastrointestinální systém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Renální systém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Hematologický systém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CNS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Imunitní systém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MODS  -  Multiorgánová  dysfunkce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MOF -  Multiorgánové selhání</a:t>
            </a:r>
          </a:p>
          <a:p>
            <a:pPr eaLnBrk="1" hangingPunct="1"/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4354A1-9F91-427A-8074-C5EDB1773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088" y="9382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EDD6F7FE-BE68-477E-A67C-6ADFDB38D0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Klasifikace orgánového selhání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93F10861-C3C5-4079-A863-82063573CF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/>
              <a:t>Termíny</a:t>
            </a:r>
          </a:p>
          <a:p>
            <a:pPr eaLnBrk="1" hangingPunct="1"/>
            <a:r>
              <a:rPr lang="cs-CZ" altLang="cs-CZ"/>
              <a:t>MOF (multiple organ failure)</a:t>
            </a:r>
          </a:p>
          <a:p>
            <a:pPr eaLnBrk="1" hangingPunct="1"/>
            <a:r>
              <a:rPr lang="cs-CZ" altLang="cs-CZ"/>
              <a:t>MOD (multiple organ dysfunction)</a:t>
            </a:r>
          </a:p>
          <a:p>
            <a:pPr eaLnBrk="1" hangingPunct="1"/>
            <a:r>
              <a:rPr lang="cs-CZ" altLang="cs-CZ"/>
              <a:t>MODS (multiple organ dysfunction syndrome)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Hranice arbitrážní, různé klasifikace</a:t>
            </a:r>
          </a:p>
          <a:p>
            <a:pPr eaLnBrk="1" hangingPunct="1"/>
            <a:r>
              <a:rPr lang="cs-CZ" altLang="cs-CZ"/>
              <a:t>Nejznámější je tzv. SOFA (sequentinal organ failure assessment) skóre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F7F5C0-B7C2-4454-982A-173CEE12B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1750" y="9382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FCADEFCC-D8CB-42DB-99BC-F3CAE27C5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SOFA</a:t>
            </a:r>
            <a:endParaRPr lang="en-GB" altLang="cs-CZ" dirty="0"/>
          </a:p>
        </p:txBody>
      </p:sp>
      <p:pic>
        <p:nvPicPr>
          <p:cNvPr id="17411" name="Picture 4" descr="Výsledek obrázku pro sofa score sepsis 2018">
            <a:hlinkClick r:id="rId4"/>
            <a:extLst>
              <a:ext uri="{FF2B5EF4-FFF2-40B4-BE49-F238E27FC236}">
                <a16:creationId xmlns:a16="http://schemas.microsoft.com/office/drawing/2014/main" id="{AA2A21E0-49FC-4642-8793-07AB232C6B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400" y="200025"/>
            <a:ext cx="8469313" cy="6108700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F13C8D-A562-4DE9-8991-B50E78B24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5600" y="6040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3">
            <a:extLst>
              <a:ext uri="{FF2B5EF4-FFF2-40B4-BE49-F238E27FC236}">
                <a16:creationId xmlns:a16="http://schemas.microsoft.com/office/drawing/2014/main" id="{F74AA1A8-BEDF-4264-BB1A-2248DA15D9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Sepse</a:t>
            </a:r>
          </a:p>
        </p:txBody>
      </p:sp>
      <p:sp>
        <p:nvSpPr>
          <p:cNvPr id="18435" name="Zástupný symbol pro obsah 3">
            <a:extLst>
              <a:ext uri="{FF2B5EF4-FFF2-40B4-BE49-F238E27FC236}">
                <a16:creationId xmlns:a16="http://schemas.microsoft.com/office/drawing/2014/main" id="{D74570A8-08D6-4C8F-A9EF-9655FD58E7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Historicky vývoj názorů na patofyziologii a změny definice sepse</a:t>
            </a:r>
          </a:p>
          <a:p>
            <a:pPr eaLnBrk="1" hangingPunct="1"/>
            <a:r>
              <a:rPr lang="cs-CZ" altLang="cs-CZ"/>
              <a:t>Definice Sepsis II a Sepsis III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en-GB" altLang="cs-CZ"/>
          </a:p>
        </p:txBody>
      </p:sp>
      <p:pic>
        <p:nvPicPr>
          <p:cNvPr id="18436" name="Picture 2" descr="Výsledek obrázku pro sepsis III">
            <a:hlinkClick r:id="rId4"/>
            <a:extLst>
              <a:ext uri="{FF2B5EF4-FFF2-40B4-BE49-F238E27FC236}">
                <a16:creationId xmlns:a16="http://schemas.microsoft.com/office/drawing/2014/main" id="{4DB6E7E8-B564-4299-9F37-BC0F7F103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457575"/>
            <a:ext cx="5761037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A83204-78C2-4488-BA8C-60CCF555B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3944" y="803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9E11453-D4DE-4A8A-BB6C-06C0ACFF16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Sepse II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69550F3-DFFC-4A34-AD34-AC9ECD9FD6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Monotype Sorts" charset="2"/>
              <a:buChar char="n"/>
            </a:pPr>
            <a:r>
              <a:rPr lang="cs-CZ" altLang="cs-CZ" sz="2400"/>
              <a:t>Předpokládáná nebo prokázaná infekce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 typeface="Monotype Sorts" charset="2"/>
              <a:buChar char="n"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 typeface="Monotype Sorts" charset="2"/>
              <a:buChar char="n"/>
            </a:pPr>
            <a:r>
              <a:rPr lang="cs-CZ" altLang="cs-CZ" sz="2400"/>
              <a:t>SIRS  (2 a více)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/>
              <a:t>teplota nad 38 st C nebo pod 36 st C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/>
              <a:t>TF nad 90/min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/>
              <a:t>DF nad 20/min při paCO2 pod 3,6kPa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/>
              <a:t>leukocyty nad 12000/ul nebo pod 4000/ul nebo více než 10% nezralých forem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/>
          </a:p>
          <a:p>
            <a:pPr eaLnBrk="1" hangingPunct="1">
              <a:buFont typeface="Monotype Sorts" charset="2"/>
              <a:buChar char="n"/>
            </a:pPr>
            <a:endParaRPr lang="cs-CZ" altLang="cs-CZ"/>
          </a:p>
          <a:p>
            <a:pPr lvl="1" eaLnBrk="1" hangingPunct="1"/>
            <a:endParaRPr lang="cs-CZ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F70F36-E002-4988-900F-CE537FCE2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7080" y="671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4C98286D-F17C-4F97-BA88-49685209A2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Symptomy sepse rozšířeně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856A0A84-3695-443C-96B5-D95A5EFA9B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cs-CZ" altLang="cs-CZ" sz="2000"/>
              <a:t>Sepsí indukovaná hypotenze (SBP pod 90 torr, MAP pod 70 torr nebo pokles SBP více než 40 torr)</a:t>
            </a:r>
          </a:p>
          <a:p>
            <a:pPr lvl="1" eaLnBrk="1" hangingPunct="1"/>
            <a:r>
              <a:rPr lang="cs-CZ" altLang="cs-CZ" sz="2000"/>
              <a:t>Hypoxémie (index paO2/FiO2 pod 300)</a:t>
            </a:r>
          </a:p>
          <a:p>
            <a:pPr lvl="1" eaLnBrk="1" hangingPunct="1"/>
            <a:r>
              <a:rPr lang="cs-CZ" altLang="cs-CZ" sz="2000"/>
              <a:t>Zvýšení laktátu (nad 1 mmol/l)</a:t>
            </a:r>
          </a:p>
          <a:p>
            <a:pPr lvl="1" eaLnBrk="1" hangingPunct="1"/>
            <a:r>
              <a:rPr lang="cs-CZ" altLang="cs-CZ" sz="2000"/>
              <a:t>Oligurie (pod 0,5ml/kg/2h)</a:t>
            </a:r>
          </a:p>
          <a:p>
            <a:pPr lvl="1" eaLnBrk="1" hangingPunct="1"/>
            <a:r>
              <a:rPr lang="cs-CZ" altLang="cs-CZ" sz="2000"/>
              <a:t>Zvýšení kreatininu nad 0,5 mg/dl nebo 44,2 umol/l</a:t>
            </a:r>
          </a:p>
          <a:p>
            <a:pPr lvl="1" eaLnBrk="1" hangingPunct="1"/>
            <a:r>
              <a:rPr lang="cs-CZ" altLang="cs-CZ" sz="2000"/>
              <a:t>Koagulace INR nad 1,5 nebo APTT nad 60 s</a:t>
            </a:r>
          </a:p>
          <a:p>
            <a:pPr lvl="1" eaLnBrk="1" hangingPunct="1"/>
            <a:r>
              <a:rPr lang="cs-CZ" altLang="cs-CZ" sz="2000"/>
              <a:t>Ileus</a:t>
            </a:r>
          </a:p>
          <a:p>
            <a:pPr lvl="1" eaLnBrk="1" hangingPunct="1"/>
            <a:r>
              <a:rPr lang="cs-CZ" altLang="cs-CZ" sz="2000"/>
              <a:t>Trombocytopenia pod 100 tis</a:t>
            </a:r>
          </a:p>
          <a:p>
            <a:pPr lvl="1" eaLnBrk="1" hangingPunct="1"/>
            <a:r>
              <a:rPr lang="cs-CZ" altLang="cs-CZ" sz="2000"/>
              <a:t>alterace mentálního stavu</a:t>
            </a:r>
          </a:p>
          <a:p>
            <a:pPr lvl="1" eaLnBrk="1" hangingPunct="1"/>
            <a:r>
              <a:rPr lang="cs-CZ" altLang="cs-CZ" sz="2000"/>
              <a:t>Hyperbilirubinemie nad 40 mg/l nebo 70 umol/l</a:t>
            </a:r>
          </a:p>
          <a:p>
            <a:pPr lvl="1" eaLnBrk="1" hangingPunct="1"/>
            <a:r>
              <a:rPr lang="cs-CZ" altLang="cs-CZ" sz="2000"/>
              <a:t>Snížení kapilárního návratu</a:t>
            </a: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10162A3-EC80-44A9-A2C7-FAD655576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2618" y="5911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C79A9092-7A18-498F-914B-941BDC561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Těžká sepse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83E07F9D-6130-4BB1-BBF7-740D7C502C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Definována jako sepse + sepsí indukovaná orgánová dysfunkce nebo tkáňová hypoperfúze</a:t>
            </a:r>
          </a:p>
          <a:p>
            <a:pPr lvl="1" eaLnBrk="1" hangingPunct="1"/>
            <a:r>
              <a:rPr lang="cs-CZ" altLang="cs-CZ" sz="2000"/>
              <a:t>hypotenze (SBP pod 90 torr, MAP pod 70 torr nebo pokles SBP více než 40 torr)</a:t>
            </a:r>
          </a:p>
          <a:p>
            <a:pPr lvl="1" eaLnBrk="1" hangingPunct="1"/>
            <a:r>
              <a:rPr lang="cs-CZ" altLang="cs-CZ" sz="2000"/>
              <a:t>hypoxémie (index paO2/FiO2 pod 250, 200 u prokázané pneumonie)</a:t>
            </a:r>
          </a:p>
          <a:p>
            <a:pPr lvl="1" eaLnBrk="1" hangingPunct="1"/>
            <a:r>
              <a:rPr lang="cs-CZ" altLang="cs-CZ" sz="2000"/>
              <a:t>zvýšení laktátu nad normu</a:t>
            </a:r>
          </a:p>
          <a:p>
            <a:pPr lvl="1" eaLnBrk="1" hangingPunct="1"/>
            <a:r>
              <a:rPr lang="cs-CZ" altLang="cs-CZ" sz="2000"/>
              <a:t>oligurie (pod 0,5ml/kg/2h)</a:t>
            </a:r>
          </a:p>
          <a:p>
            <a:pPr lvl="1" eaLnBrk="1" hangingPunct="1"/>
            <a:r>
              <a:rPr lang="cs-CZ" altLang="cs-CZ" sz="2000"/>
              <a:t>Zvýšení kreatininu nad 20 mg/l </a:t>
            </a:r>
          </a:p>
          <a:p>
            <a:pPr lvl="1" eaLnBrk="1" hangingPunct="1"/>
            <a:r>
              <a:rPr lang="cs-CZ" altLang="cs-CZ" sz="2000"/>
              <a:t>Hyperbilirubinemie nad 20 mg/l</a:t>
            </a:r>
          </a:p>
          <a:p>
            <a:pPr lvl="1" eaLnBrk="1" hangingPunct="1"/>
            <a:r>
              <a:rPr lang="cs-CZ" altLang="cs-CZ" sz="2000"/>
              <a:t>Koagulace INR nad 1,5 </a:t>
            </a:r>
          </a:p>
          <a:p>
            <a:pPr lvl="1" eaLnBrk="1" hangingPunct="1"/>
            <a:r>
              <a:rPr lang="cs-CZ" altLang="cs-CZ" sz="2000"/>
              <a:t>Destičky pod 100 000 </a:t>
            </a:r>
          </a:p>
          <a:p>
            <a:pPr eaLnBrk="1" hangingPunct="1"/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89A598-B1CF-4DE3-81D6-00660AB44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550" y="671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58651003-1E9C-4F27-8CFF-3C4ED7928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Sepsis</a:t>
            </a:r>
            <a:r>
              <a:rPr lang="cs-CZ" altLang="cs-CZ" dirty="0"/>
              <a:t> III</a:t>
            </a:r>
            <a:endParaRPr lang="en-GB" altLang="cs-CZ" dirty="0"/>
          </a:p>
        </p:txBody>
      </p:sp>
      <p:pic>
        <p:nvPicPr>
          <p:cNvPr id="22531" name="Picture 2" descr="Výsledek obrázku pro sepsis III">
            <a:hlinkClick r:id="rId4"/>
            <a:extLst>
              <a:ext uri="{FF2B5EF4-FFF2-40B4-BE49-F238E27FC236}">
                <a16:creationId xmlns:a16="http://schemas.microsoft.com/office/drawing/2014/main" id="{BCA10B9C-943C-42BD-A199-33EFE1EC4A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8599488" cy="4679950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A723DE-ADAA-4C1B-ACD5-78EA0A36A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1558" y="680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E6DC07FE-D82D-4851-8E61-36A82F6660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SIRS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B380E50-9037-462E-AAA5-AB5859562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628775"/>
            <a:ext cx="8496300" cy="467995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dirty="0">
                <a:hlinkClick r:id="rId4"/>
              </a:rPr>
              <a:t>generalizovaná akutní zánětová reakce</a:t>
            </a:r>
            <a:endParaRPr lang="cs-CZ" dirty="0"/>
          </a:p>
          <a:p>
            <a:pPr eaLnBrk="1" hangingPunct="1">
              <a:defRPr/>
            </a:pPr>
            <a:r>
              <a:rPr lang="cs-CZ" dirty="0">
                <a:hlinkClick r:id="rId5"/>
              </a:rPr>
              <a:t>spočívá v intenzivní a nevyvážené imunitní odpovědi na primární poškození různého charakteru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zánět se při SIRS neomezí pouze na vlastní zasaženou oblast, ale rozšíří se i na ostatní části těla.</a:t>
            </a:r>
          </a:p>
          <a:p>
            <a:pPr eaLnBrk="1" hangingPunct="1">
              <a:defRPr/>
            </a:pPr>
            <a:r>
              <a:rPr lang="cs-CZ" dirty="0"/>
              <a:t>zánět při SIRS ztrácí svůj původní obranný charakter a mění se v </a:t>
            </a:r>
            <a:r>
              <a:rPr lang="cs-CZ" dirty="0" err="1"/>
              <a:t>delokalizovaný</a:t>
            </a:r>
            <a:r>
              <a:rPr lang="cs-CZ" dirty="0"/>
              <a:t> a deregulovaný </a:t>
            </a:r>
            <a:r>
              <a:rPr lang="cs-CZ" dirty="0" err="1"/>
              <a:t>autoagresivní</a:t>
            </a:r>
            <a:r>
              <a:rPr lang="cs-CZ" dirty="0"/>
              <a:t> proces</a:t>
            </a:r>
          </a:p>
          <a:p>
            <a:pPr eaLnBrk="1" hangingPunct="1">
              <a:defRPr/>
            </a:pPr>
            <a:r>
              <a:rPr lang="cs-CZ" dirty="0"/>
              <a:t>vede k sekundární devastaci vzdálených orgánů, které působením původní příčiny vůbec nemusely být postiženy. </a:t>
            </a:r>
          </a:p>
          <a:p>
            <a:pPr eaLnBrk="1" hangingPunct="1">
              <a:defRPr/>
            </a:pPr>
            <a:r>
              <a:rPr lang="cs-CZ" dirty="0"/>
              <a:t>Intenzita SIRS je úměrná síle a rozsahu působení škodlivého podnětu. U hypersenzitivních osob se SIRS může vyvinout i po působení malého podnětu. </a:t>
            </a:r>
          </a:p>
          <a:p>
            <a:pPr eaLnBrk="1" hangingPunct="1">
              <a:defRPr/>
            </a:pPr>
            <a:r>
              <a:rPr lang="cs-CZ" dirty="0"/>
              <a:t>Rozvoj SIRS mohou modifikovat genetické dispozice.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F3C63B-5DB3-4032-BCBF-7E19B44DC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088" y="6255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04D4B916-3DE9-4CCC-A607-0B392C63EB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endParaRPr lang="en-GB" altLang="cs-CZ" dirty="0"/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A4C3296E-ED66-4AD8-8975-E5EBF5E3DF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cs-CZ"/>
          </a:p>
        </p:txBody>
      </p:sp>
      <p:pic>
        <p:nvPicPr>
          <p:cNvPr id="23556" name="Picture 2" descr="Výsledek obrázku pro qSOFA">
            <a:hlinkClick r:id="rId2"/>
            <a:extLst>
              <a:ext uri="{FF2B5EF4-FFF2-40B4-BE49-F238E27FC236}">
                <a16:creationId xmlns:a16="http://schemas.microsoft.com/office/drawing/2014/main" id="{47A9CF76-96F6-4072-86BC-34EE219FD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260350"/>
            <a:ext cx="90074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070BCF32-47B1-47C4-BA8C-0CF68C4D40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quick</a:t>
            </a:r>
            <a:r>
              <a:rPr lang="cs-CZ" altLang="cs-CZ" dirty="0"/>
              <a:t> SOFA</a:t>
            </a:r>
            <a:endParaRPr lang="en-GB" altLang="cs-CZ" dirty="0"/>
          </a:p>
        </p:txBody>
      </p:sp>
      <p:sp>
        <p:nvSpPr>
          <p:cNvPr id="24579" name="Zástupný symbol pro obsah 4">
            <a:extLst>
              <a:ext uri="{FF2B5EF4-FFF2-40B4-BE49-F238E27FC236}">
                <a16:creationId xmlns:a16="http://schemas.microsoft.com/office/drawing/2014/main" id="{7D310F26-8290-44C2-9874-73CFD71DEC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cs-CZ"/>
          </a:p>
        </p:txBody>
      </p:sp>
      <p:pic>
        <p:nvPicPr>
          <p:cNvPr id="24580" name="Picture 4" descr="Výsledek obrázku pro qSOFA">
            <a:hlinkClick r:id="rId4"/>
            <a:extLst>
              <a:ext uri="{FF2B5EF4-FFF2-40B4-BE49-F238E27FC236}">
                <a16:creationId xmlns:a16="http://schemas.microsoft.com/office/drawing/2014/main" id="{6748F097-D48A-4039-8B51-DE7FCD75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68413"/>
            <a:ext cx="6913562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>
            <a:extLst>
              <a:ext uri="{FF2B5EF4-FFF2-40B4-BE49-F238E27FC236}">
                <a16:creationId xmlns:a16="http://schemas.microsoft.com/office/drawing/2014/main" id="{9AAAB297-9B25-47EB-AE96-2EFD3063F6D3}"/>
              </a:ext>
            </a:extLst>
          </p:cNvPr>
          <p:cNvSpPr/>
          <p:nvPr/>
        </p:nvSpPr>
        <p:spPr>
          <a:xfrm>
            <a:off x="1187450" y="981075"/>
            <a:ext cx="1296988" cy="45354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EA00D2-30DE-4D91-9F6B-F39C6741C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550" y="531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61D733C8-27F0-4BFE-8F1F-179C686DA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endParaRPr lang="en-GB" altLang="cs-CZ" dirty="0"/>
          </a:p>
        </p:txBody>
      </p:sp>
      <p:sp>
        <p:nvSpPr>
          <p:cNvPr id="25603" name="AutoShape 4" descr="Výsledek obrázku pro sepsis treatment guidelines">
            <a:hlinkClick r:id="rId4"/>
            <a:extLst>
              <a:ext uri="{FF2B5EF4-FFF2-40B4-BE49-F238E27FC236}">
                <a16:creationId xmlns:a16="http://schemas.microsoft.com/office/drawing/2014/main" id="{6B01C7A1-5584-4665-9983-607D843ACB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16275" y="-814388"/>
            <a:ext cx="2686050" cy="170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CC"/>
              </a:buClr>
              <a:buSzPct val="12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25604" name="AutoShape 6" descr="Výsledek obrázku pro sepsis treatment guidelines">
            <a:hlinkClick r:id="rId4"/>
            <a:extLst>
              <a:ext uri="{FF2B5EF4-FFF2-40B4-BE49-F238E27FC236}">
                <a16:creationId xmlns:a16="http://schemas.microsoft.com/office/drawing/2014/main" id="{E49F0407-8C7E-4C1B-87FD-9825CF4EB28F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>
          <a:xfrm>
            <a:off x="323850" y="4149725"/>
            <a:ext cx="8496300" cy="179863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dirty="0"/>
              <a:t>Identifikace pacienta</a:t>
            </a:r>
          </a:p>
          <a:p>
            <a:pPr eaLnBrk="1" hangingPunct="1"/>
            <a:r>
              <a:rPr lang="cs-CZ" altLang="cs-CZ" dirty="0"/>
              <a:t>Identifikace zdroje/příčiny a jeho řešení</a:t>
            </a:r>
          </a:p>
          <a:p>
            <a:pPr eaLnBrk="1" hangingPunct="1"/>
            <a:r>
              <a:rPr lang="cs-CZ" altLang="cs-CZ" dirty="0"/>
              <a:t>Resuscitace oběhu a orgánová podpory</a:t>
            </a:r>
          </a:p>
          <a:p>
            <a:pPr eaLnBrk="1" hangingPunct="1"/>
            <a:r>
              <a:rPr lang="cs-CZ" altLang="cs-CZ" dirty="0" err="1"/>
              <a:t>Reevaluace</a:t>
            </a:r>
            <a:endParaRPr lang="cs-CZ" altLang="cs-CZ" dirty="0"/>
          </a:p>
        </p:txBody>
      </p:sp>
      <p:pic>
        <p:nvPicPr>
          <p:cNvPr id="25605" name="Picture 10" descr="Související obrázek">
            <a:hlinkClick r:id="rId5"/>
            <a:extLst>
              <a:ext uri="{FF2B5EF4-FFF2-40B4-BE49-F238E27FC236}">
                <a16:creationId xmlns:a16="http://schemas.microsoft.com/office/drawing/2014/main" id="{0AC04B9B-9860-4A1C-957C-1B800F463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540702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DF6F6B-682F-4D69-9B7E-1498F3097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1753506"/>
            <a:ext cx="609600" cy="6096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87A610D-322D-4A0E-ACF2-D3D7106DFC60}"/>
              </a:ext>
            </a:extLst>
          </p:cNvPr>
          <p:cNvSpPr txBox="1"/>
          <p:nvPr/>
        </p:nvSpPr>
        <p:spPr>
          <a:xfrm>
            <a:off x="6516216" y="2924944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hlinkClick r:id="rId8"/>
              </a:rPr>
              <a:t>Guidelines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CB0577EB-11D8-46E9-A821-4067EB82E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913" y="3644900"/>
            <a:ext cx="6624637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Děkuji za pozornost.</a:t>
            </a:r>
            <a:endParaRPr lang="en-GB" altLang="cs-CZ" dirty="0"/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F42008C4-28B5-4C38-8E62-B9714C6BC1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A5C82CE9-CD4E-45BE-A74C-5A518EE584F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Syndrom systémové zánětové odpovědi - SIRS</a:t>
            </a:r>
            <a:endParaRPr lang="en-GB" alt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14F581D-428E-450D-8CC6-5DD8D309C18D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Monotype Sorts" pitchFamily="2" charset="2"/>
              <a:buChar char="n"/>
              <a:defRPr/>
            </a:pPr>
            <a:r>
              <a:rPr lang="cs-CZ" sz="2400" dirty="0"/>
              <a:t>Inzult </a:t>
            </a:r>
          </a:p>
          <a:p>
            <a:pPr eaLnBrk="1" hangingPunct="1">
              <a:lnSpc>
                <a:spcPct val="90000"/>
              </a:lnSpc>
              <a:buFont typeface="Monotype Sorts" pitchFamily="2" charset="2"/>
              <a:buChar char="n"/>
              <a:defRPr/>
            </a:pPr>
            <a:r>
              <a:rPr lang="cs-CZ" sz="2400" dirty="0"/>
              <a:t>Nespecifická imunologická obranná reakce – aktivace makrofágů, leukocytů, endotelu, trombocytů – tvorba biologicky aktivních látek (pro a </a:t>
            </a:r>
            <a:r>
              <a:rPr lang="cs-CZ" sz="2400" dirty="0" err="1"/>
              <a:t>antiinflamatorní</a:t>
            </a:r>
            <a:r>
              <a:rPr lang="cs-CZ" sz="2400" dirty="0"/>
              <a:t> </a:t>
            </a:r>
            <a:r>
              <a:rPr lang="cs-CZ" sz="2400" dirty="0" err="1"/>
              <a:t>mediátory</a:t>
            </a:r>
            <a:r>
              <a:rPr lang="cs-CZ" sz="2400" dirty="0"/>
              <a:t> 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 err="1"/>
              <a:t>Mediátory</a:t>
            </a:r>
            <a:r>
              <a:rPr lang="cs-CZ" dirty="0"/>
              <a:t> primární (proximální řady -  </a:t>
            </a:r>
            <a:r>
              <a:rPr lang="cs-CZ" dirty="0" err="1"/>
              <a:t>TNFalfa</a:t>
            </a:r>
            <a:r>
              <a:rPr lang="cs-CZ" dirty="0"/>
              <a:t>, IL 1, komplement...)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 err="1"/>
              <a:t>Mediátory</a:t>
            </a:r>
            <a:r>
              <a:rPr lang="cs-CZ" dirty="0"/>
              <a:t> distální řady (</a:t>
            </a:r>
            <a:r>
              <a:rPr lang="cs-CZ" dirty="0" err="1"/>
              <a:t>cytokiny</a:t>
            </a:r>
            <a:r>
              <a:rPr lang="cs-CZ" dirty="0"/>
              <a:t>, PAF, volné kyslíkové radikály,NO...)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/>
              <a:t>Aktivované </a:t>
            </a:r>
            <a:r>
              <a:rPr lang="cs-CZ" dirty="0" err="1"/>
              <a:t>endoteliální</a:t>
            </a:r>
            <a:r>
              <a:rPr lang="cs-CZ" dirty="0"/>
              <a:t> buňky </a:t>
            </a:r>
            <a:r>
              <a:rPr lang="cs-CZ" dirty="0" err="1"/>
              <a:t>exprimují</a:t>
            </a:r>
            <a:r>
              <a:rPr lang="cs-CZ" dirty="0"/>
              <a:t> zvl. receptory, tzv. adhezivní molekuly -  adheze leukocytů a trombocytů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/>
              <a:t>Leukocyty po endotelu „rolují“, migrují extravaskulárně - </a:t>
            </a:r>
            <a:r>
              <a:rPr lang="cs-CZ" dirty="0" err="1"/>
              <a:t>potenciace</a:t>
            </a:r>
            <a:r>
              <a:rPr lang="cs-CZ" dirty="0"/>
              <a:t> zánětu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/>
              <a:t>Zvýšení permeability kapilár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/>
              <a:t>Endotel aktivuje intravaskulární koagulační kaskádu - </a:t>
            </a:r>
            <a:r>
              <a:rPr lang="cs-CZ" dirty="0" err="1"/>
              <a:t>mikrotrombózy</a:t>
            </a:r>
            <a:r>
              <a:rPr lang="cs-CZ" dirty="0"/>
              <a:t> </a:t>
            </a:r>
          </a:p>
          <a:p>
            <a:pPr eaLnBrk="1" hangingPunct="1">
              <a:defRPr/>
            </a:pPr>
            <a:endParaRPr lang="en-GB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88B568-7EF5-4211-8B3D-19EAAA8B6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846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D8EECD8B-6949-491A-9845-184ADCDE4C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Syndrom imunologické nestability </a:t>
            </a:r>
          </a:p>
        </p:txBody>
      </p:sp>
      <p:sp>
        <p:nvSpPr>
          <p:cNvPr id="8195" name="Zástupný symbol pro obsah 4">
            <a:extLst>
              <a:ext uri="{FF2B5EF4-FFF2-40B4-BE49-F238E27FC236}">
                <a16:creationId xmlns:a16="http://schemas.microsoft.com/office/drawing/2014/main" id="{C73BECB1-C13A-40C8-B806-6EE260784C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Monotype Sorts" charset="2"/>
              <a:buChar char="n"/>
            </a:pPr>
            <a:r>
              <a:rPr lang="cs-CZ" altLang="cs-CZ" dirty="0"/>
              <a:t>Dříve - příčina MOF – např. nekontrolovatelná infekce </a:t>
            </a:r>
          </a:p>
          <a:p>
            <a:pPr eaLnBrk="1" hangingPunct="1">
              <a:buFont typeface="Monotype Sorts" charset="2"/>
              <a:buChar char="n"/>
            </a:pPr>
            <a:r>
              <a:rPr lang="cs-CZ" altLang="cs-CZ" dirty="0"/>
              <a:t>Dnes - </a:t>
            </a:r>
            <a:r>
              <a:rPr lang="cs-CZ" altLang="cs-CZ" dirty="0" err="1"/>
              <a:t>dysregulace</a:t>
            </a:r>
            <a:r>
              <a:rPr lang="cs-CZ" altLang="cs-CZ" dirty="0"/>
              <a:t> imunitního systému, kdy na straně jedné maximální zánětlivá reakce vede k </a:t>
            </a:r>
            <a:r>
              <a:rPr lang="cs-CZ" altLang="cs-CZ" dirty="0" err="1"/>
              <a:t>hypermetabolismu</a:t>
            </a:r>
            <a:r>
              <a:rPr lang="cs-CZ" altLang="cs-CZ" dirty="0"/>
              <a:t> a </a:t>
            </a:r>
            <a:r>
              <a:rPr lang="cs-CZ" altLang="cs-CZ" dirty="0" err="1"/>
              <a:t>hyperdynamické</a:t>
            </a:r>
            <a:r>
              <a:rPr lang="cs-CZ" altLang="cs-CZ" dirty="0"/>
              <a:t> cirkulaci (SIRS), na straně druhé převaha protizánětlivých dějů vede až k imunosupresi se všemi důsledky</a:t>
            </a:r>
          </a:p>
          <a:p>
            <a:pPr eaLnBrk="1" hangingPunct="1">
              <a:buFont typeface="Monotype Sorts" charset="2"/>
              <a:buChar char="n"/>
            </a:pPr>
            <a:r>
              <a:rPr lang="cs-CZ" altLang="cs-CZ" dirty="0"/>
              <a:t>Komplex protizánětlivých dějů je někdy označován jako tzv. CARS (= </a:t>
            </a:r>
            <a:r>
              <a:rPr lang="cs-CZ" altLang="cs-CZ" dirty="0" err="1"/>
              <a:t>compensatory</a:t>
            </a:r>
            <a:r>
              <a:rPr lang="cs-CZ" altLang="cs-CZ" dirty="0"/>
              <a:t> anti-</a:t>
            </a:r>
            <a:r>
              <a:rPr lang="cs-CZ" altLang="cs-CZ" dirty="0" err="1"/>
              <a:t>inflammatory</a:t>
            </a:r>
            <a:r>
              <a:rPr lang="cs-CZ" altLang="cs-CZ" dirty="0"/>
              <a:t> response syndrome)</a:t>
            </a:r>
          </a:p>
          <a:p>
            <a:pPr eaLnBrk="1" hangingPunct="1">
              <a:buFont typeface="Monotype Sorts" charset="2"/>
              <a:buChar char="n"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B3B7A6A-FE8F-4FFC-AA95-220DE74AA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3451" y="9382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8477F0BF-5C62-4422-A3DD-D33401EE99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SIRS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E6BB50-7D12-4269-8360-39148FAE59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buFont typeface="Monotype Sorts" pitchFamily="2" charset="2"/>
              <a:buChar char="n"/>
              <a:defRPr/>
            </a:pPr>
            <a:r>
              <a:rPr lang="cs-CZ" dirty="0"/>
              <a:t>Porucha regulace - převaha </a:t>
            </a:r>
            <a:r>
              <a:rPr lang="cs-CZ" dirty="0" err="1"/>
              <a:t>prozánětlivých</a:t>
            </a:r>
            <a:r>
              <a:rPr lang="cs-CZ" dirty="0"/>
              <a:t> dějů  je podstatou excesivní a nadměrné intenzity zánětlivé reakce - tkáňové poškození, MOD/MOF (tzv. </a:t>
            </a:r>
            <a:r>
              <a:rPr lang="cs-CZ" dirty="0" err="1"/>
              <a:t>hyperinflammatory</a:t>
            </a:r>
            <a:r>
              <a:rPr lang="cs-CZ" dirty="0"/>
              <a:t> response)</a:t>
            </a:r>
          </a:p>
          <a:p>
            <a:pPr eaLnBrk="1" hangingPunct="1">
              <a:buFont typeface="Monotype Sorts" pitchFamily="2" charset="2"/>
              <a:buChar char="n"/>
              <a:defRPr/>
            </a:pPr>
            <a:r>
              <a:rPr lang="cs-CZ" dirty="0"/>
              <a:t>Převaha dějů  potlačujících zánětlivou reakci je  spojena s projevy imunosuprese a rozvojem infekce (CARS)</a:t>
            </a:r>
          </a:p>
          <a:p>
            <a:pPr eaLnBrk="1" hangingPunct="1">
              <a:buFont typeface="Monotype Sorts" pitchFamily="2" charset="2"/>
              <a:buChar char="n"/>
              <a:defRPr/>
            </a:pPr>
            <a:endParaRPr lang="cs-CZ" dirty="0"/>
          </a:p>
        </p:txBody>
      </p:sp>
      <p:graphicFrame>
        <p:nvGraphicFramePr>
          <p:cNvPr id="7172" name="Object 3">
            <a:extLst>
              <a:ext uri="{FF2B5EF4-FFF2-40B4-BE49-F238E27FC236}">
                <a16:creationId xmlns:a16="http://schemas.microsoft.com/office/drawing/2014/main" id="{FA10625E-60C1-44A4-A060-672D938AE6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0563" y="1773238"/>
          <a:ext cx="3941762" cy="324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nímek" r:id="rId4" imgW="3508401" imgH="2629454" progId="PowerPoint.Slide.8">
                  <p:embed/>
                </p:oleObj>
              </mc:Choice>
              <mc:Fallback>
                <p:oleObj name="Snímek" r:id="rId4" imgW="3508401" imgH="2629454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1773238"/>
                        <a:ext cx="3941762" cy="324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0A9F0F-7372-48C3-AA35-26DCD03FE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9846" y="8803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FF0CE085-3571-46B6-ABF9-1A1A239675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i="1" dirty="0"/>
              <a:t>„</a:t>
            </a:r>
            <a:r>
              <a:rPr lang="cs-CZ" altLang="cs-CZ" i="1" dirty="0" err="1"/>
              <a:t>Two</a:t>
            </a:r>
            <a:r>
              <a:rPr lang="cs-CZ" altLang="cs-CZ" i="1" dirty="0"/>
              <a:t>-hit“</a:t>
            </a:r>
            <a:r>
              <a:rPr lang="cs-CZ" altLang="cs-CZ" dirty="0"/>
              <a:t> model 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C7F4CFE8-6B6C-4CEA-8932-E5D4B3D458E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Monotype Sorts" charset="2"/>
              <a:buChar char="n"/>
            </a:pPr>
            <a:r>
              <a:rPr lang="cs-CZ" altLang="cs-CZ" sz="2400"/>
              <a:t>Iniciální inzult - aktivace makrofágů s adekvátní tvorbou mediátorů pro primární cíl </a:t>
            </a:r>
          </a:p>
          <a:p>
            <a:pPr eaLnBrk="1" hangingPunct="1">
              <a:buFont typeface="Monotype Sorts" charset="2"/>
              <a:buChar char="n"/>
            </a:pPr>
            <a:endParaRPr lang="cs-CZ" altLang="cs-CZ" sz="2400"/>
          </a:p>
          <a:p>
            <a:pPr eaLnBrk="1" hangingPunct="1">
              <a:buFont typeface="Monotype Sorts" charset="2"/>
              <a:buChar char="n"/>
            </a:pPr>
            <a:r>
              <a:rPr lang="cs-CZ" altLang="cs-CZ" sz="2400"/>
              <a:t>Sekundární inzult - další nepřiměřeně  zvýšená produkce  mediátorů s rozšířením  zánětlivé reakce a rozvoj MODS/MOF</a:t>
            </a:r>
          </a:p>
          <a:p>
            <a:pPr eaLnBrk="1" hangingPunct="1">
              <a:buFont typeface="Monotype Sorts" charset="2"/>
              <a:buChar char="n"/>
            </a:pPr>
            <a:endParaRPr lang="cs-CZ" altLang="cs-CZ"/>
          </a:p>
        </p:txBody>
      </p:sp>
      <p:graphicFrame>
        <p:nvGraphicFramePr>
          <p:cNvPr id="9220" name="Object 2">
            <a:extLst>
              <a:ext uri="{FF2B5EF4-FFF2-40B4-BE49-F238E27FC236}">
                <a16:creationId xmlns:a16="http://schemas.microsoft.com/office/drawing/2014/main" id="{13A8FEE8-E707-47C7-91C9-2C87AF1731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1916113"/>
          <a:ext cx="4103688" cy="336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nímek" r:id="rId4" imgW="4471988" imgH="3351213" progId="PowerPoint.Slide.8">
                  <p:embed/>
                </p:oleObj>
              </mc:Choice>
              <mc:Fallback>
                <p:oleObj name="Snímek" r:id="rId4" imgW="4471988" imgH="3351213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16113"/>
                        <a:ext cx="4103688" cy="336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9E6D76-5517-45D0-AA8F-D7D63F3F4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752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FAC9A69C-1DCC-4FAB-9805-6BC2DFE90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SIRS - diagnostika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59B658E0-A8BB-4A39-9535-A0704B82DE7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Monotype Sorts" charset="2"/>
              <a:buChar char="n"/>
            </a:pPr>
            <a:r>
              <a:rPr lang="cs-CZ" altLang="cs-CZ" sz="2400" dirty="0"/>
              <a:t>Systémová forma zánětová reakce na inzult (neinfekční povahy) </a:t>
            </a:r>
          </a:p>
          <a:p>
            <a:pPr eaLnBrk="1" hangingPunct="1">
              <a:lnSpc>
                <a:spcPct val="80000"/>
              </a:lnSpc>
              <a:buFont typeface="Monotype Sorts" charset="2"/>
              <a:buChar char="n"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Monotype Sorts" charset="2"/>
              <a:buChar char="n"/>
            </a:pPr>
            <a:r>
              <a:rPr lang="cs-CZ" altLang="cs-CZ" sz="2400" dirty="0"/>
              <a:t>Klinická kritéria (2 a více)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teplota nad 38 st C nebo pod 36 st C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TF nad 90/min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DF nad 20/min při paCO2 pod 3,6kPa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leukocyty nad 12000/ul nebo pod 4000/ul nebo více než 10% nezralých forem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05AC32E-BCBE-4995-A7EF-91057915B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1750" y="671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0B5BA7DE-D12E-43BD-807C-C4A47F9203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SIRS – dvě terminologické koncepce</a:t>
            </a:r>
            <a:endParaRPr lang="en-GB" altLang="cs-CZ" dirty="0"/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DEC12426-39CB-49A7-917E-60B460E957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I. Infekční a neinfekční SIRS</a:t>
            </a:r>
          </a:p>
          <a:p>
            <a:pPr lvl="1" eaLnBrk="1" hangingPunct="1"/>
            <a:r>
              <a:rPr lang="cs-CZ" altLang="cs-CZ"/>
              <a:t>Termín SIRS je použit pro popis mechanismu vzdáleného orgánového poškození nebo splnění určitých kritérií</a:t>
            </a:r>
          </a:p>
          <a:p>
            <a:pPr lvl="1" eaLnBrk="1" hangingPunct="1"/>
            <a:endParaRPr lang="cs-CZ" altLang="cs-CZ"/>
          </a:p>
          <a:p>
            <a:pPr eaLnBrk="1" hangingPunct="1"/>
            <a:r>
              <a:rPr lang="cs-CZ" altLang="cs-CZ"/>
              <a:t>II. Sepse a SIRS</a:t>
            </a:r>
          </a:p>
          <a:p>
            <a:pPr lvl="1" eaLnBrk="1" hangingPunct="1"/>
            <a:r>
              <a:rPr lang="cs-CZ" altLang="cs-CZ"/>
              <a:t>Termín SIRS je používán jen pro neinfekční generalizované zánětové stavy</a:t>
            </a:r>
          </a:p>
          <a:p>
            <a:pPr lvl="1" eaLnBrk="1" hangingPunct="1"/>
            <a:endParaRPr lang="en-GB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4052B8-86A1-4FD9-808E-78B47FC2B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0573" y="7721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7D1E9014-6C69-400F-B41D-D0C9EE9113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Hemodynamické</a:t>
            </a:r>
            <a:r>
              <a:rPr lang="cs-CZ" altLang="cs-CZ" dirty="0"/>
              <a:t> důsledky SIRS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5D30E979-E0C8-4F63-A165-345D674B65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Zvýšení srdečního výdeje</a:t>
            </a:r>
          </a:p>
          <a:p>
            <a:pPr eaLnBrk="1" hangingPunct="1"/>
            <a:r>
              <a:rPr lang="cs-CZ" altLang="cs-CZ"/>
              <a:t>Nadprodukce vazodilatačních mediátorů, především NO (inducibilní NO-syntetázy)</a:t>
            </a:r>
          </a:p>
          <a:p>
            <a:pPr eaLnBrk="1" hangingPunct="1"/>
            <a:r>
              <a:rPr lang="cs-CZ" altLang="cs-CZ"/>
              <a:t>Produkce látek s kardiodepresivním účinkem</a:t>
            </a:r>
          </a:p>
          <a:p>
            <a:pPr eaLnBrk="1" hangingPunct="1"/>
            <a:r>
              <a:rPr lang="cs-CZ" altLang="cs-CZ"/>
              <a:t>Vazokonstrikční látky – endotelin, metabolity kyseliny arachidonové (tromboxan A2) -  plicní hypertenze</a:t>
            </a:r>
          </a:p>
          <a:p>
            <a:pPr eaLnBrk="1" hangingPunct="1"/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B8345F-56A2-40BE-B8F5-C19562672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3982" y="781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ster prezentací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prezentací</Template>
  <TotalTime>1049</TotalTime>
  <Words>941</Words>
  <Application>Microsoft Office PowerPoint</Application>
  <PresentationFormat>Předvádění na obrazovce (4:3)</PresentationFormat>
  <Paragraphs>128</Paragraphs>
  <Slides>23</Slides>
  <Notes>0</Notes>
  <HiddenSlides>0</HiddenSlides>
  <MMClips>20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Times New Roman</vt:lpstr>
      <vt:lpstr>Arial</vt:lpstr>
      <vt:lpstr>Wingdings</vt:lpstr>
      <vt:lpstr>Monotype Sorts</vt:lpstr>
      <vt:lpstr>Master prezentací</vt:lpstr>
      <vt:lpstr>Snímek</vt:lpstr>
      <vt:lpstr>SIRS, sepse, MODS</vt:lpstr>
      <vt:lpstr>SIRS</vt:lpstr>
      <vt:lpstr>Syndrom systémové zánětové odpovědi - SIRS</vt:lpstr>
      <vt:lpstr>Syndrom imunologické nestability </vt:lpstr>
      <vt:lpstr>SIRS </vt:lpstr>
      <vt:lpstr>„Two-hit“ model </vt:lpstr>
      <vt:lpstr>SIRS - diagnostika</vt:lpstr>
      <vt:lpstr>SIRS – dvě terminologické koncepce</vt:lpstr>
      <vt:lpstr>Hemodynamické důsledky SIRS</vt:lpstr>
      <vt:lpstr>SIRS  </vt:lpstr>
      <vt:lpstr>Orgánová dysfunkce, selhání</vt:lpstr>
      <vt:lpstr>Orgánová  dysfunkce,  selhání</vt:lpstr>
      <vt:lpstr>Klasifikace orgánového selhání</vt:lpstr>
      <vt:lpstr>SOFA</vt:lpstr>
      <vt:lpstr>Sepse</vt:lpstr>
      <vt:lpstr>Sepse II</vt:lpstr>
      <vt:lpstr>Symptomy sepse rozšířeně</vt:lpstr>
      <vt:lpstr>Těžká sepse</vt:lpstr>
      <vt:lpstr>Sepsis III</vt:lpstr>
      <vt:lpstr>Prezentace aplikace PowerPoint</vt:lpstr>
      <vt:lpstr>quick SOFA</vt:lpstr>
      <vt:lpstr>Prezentace aplikace PowerPoint</vt:lpstr>
      <vt:lpstr>Děkuji za pozornost.</vt:lpstr>
    </vt:vector>
  </TitlesOfParts>
  <Company>VC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lung injury, Pulmonary edema and multiple organ failure</dc:title>
  <dc:creator>VC</dc:creator>
  <cp:lastModifiedBy>Pavel</cp:lastModifiedBy>
  <cp:revision>220</cp:revision>
  <dcterms:created xsi:type="dcterms:W3CDTF">2003-11-01T08:26:38Z</dcterms:created>
  <dcterms:modified xsi:type="dcterms:W3CDTF">2021-02-21T09:08:17Z</dcterms:modified>
</cp:coreProperties>
</file>