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1" r:id="rId2"/>
    <p:sldId id="371" r:id="rId3"/>
    <p:sldId id="260" r:id="rId4"/>
    <p:sldId id="259" r:id="rId5"/>
    <p:sldId id="386" r:id="rId6"/>
    <p:sldId id="367" r:id="rId7"/>
    <p:sldId id="387" r:id="rId8"/>
    <p:sldId id="388" r:id="rId9"/>
    <p:sldId id="277" r:id="rId10"/>
    <p:sldId id="389" r:id="rId11"/>
    <p:sldId id="265" r:id="rId12"/>
    <p:sldId id="275" r:id="rId13"/>
    <p:sldId id="267" r:id="rId14"/>
    <p:sldId id="268" r:id="rId15"/>
    <p:sldId id="390" r:id="rId16"/>
    <p:sldId id="278" r:id="rId17"/>
    <p:sldId id="270" r:id="rId18"/>
    <p:sldId id="391" r:id="rId19"/>
    <p:sldId id="392" r:id="rId20"/>
    <p:sldId id="393" r:id="rId21"/>
    <p:sldId id="283" r:id="rId22"/>
    <p:sldId id="284" r:id="rId23"/>
    <p:sldId id="394" r:id="rId24"/>
    <p:sldId id="285" r:id="rId25"/>
    <p:sldId id="384" r:id="rId26"/>
    <p:sldId id="373" r:id="rId27"/>
    <p:sldId id="385" r:id="rId28"/>
    <p:sldId id="286" r:id="rId29"/>
    <p:sldId id="374" r:id="rId30"/>
    <p:sldId id="372" r:id="rId31"/>
    <p:sldId id="375" r:id="rId32"/>
    <p:sldId id="377" r:id="rId33"/>
    <p:sldId id="376" r:id="rId34"/>
    <p:sldId id="381" r:id="rId35"/>
    <p:sldId id="378" r:id="rId36"/>
    <p:sldId id="379" r:id="rId37"/>
    <p:sldId id="380" r:id="rId38"/>
    <p:sldId id="369" r:id="rId39"/>
    <p:sldId id="370" r:id="rId40"/>
    <p:sldId id="382" r:id="rId41"/>
    <p:sldId id="383" r:id="rId42"/>
    <p:sldId id="313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86432" autoAdjust="0"/>
  </p:normalViewPr>
  <p:slideViewPr>
    <p:cSldViewPr snapToGrid="0">
      <p:cViewPr varScale="1">
        <p:scale>
          <a:sx n="83" d="100"/>
          <a:sy n="83" d="100"/>
        </p:scale>
        <p:origin x="122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2912"/>
    </p:cViewPr>
  </p:sorterViewPr>
  <p:notesViewPr>
    <p:cSldViewPr snapToGrid="0">
      <p:cViewPr varScale="1">
        <p:scale>
          <a:sx n="80" d="100"/>
          <a:sy n="80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FAF6CD-DCB3-4B04-BD03-0DAF4627F9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10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1FCC05-9F29-451B-A954-977E7D8B92BA}" type="datetimeFigureOut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D4C40C-D0BF-43F3-8960-3E3574394A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809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1CB80-A22A-4570-BF12-0FFE2BD34564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10838-42EB-4254-8003-1B65E33DBF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96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96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04FAC-21FF-4ECD-AA48-333D57B9C10D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B13CF-5B95-4543-8E76-D57F924C3B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FE81A-794E-4409-991D-D4532028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C30358EC-12F4-4F4D-98E9-73A4ACD1CC3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EF98DA-712D-46C3-8DA4-2AAB40DB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ED13CF-6F40-453D-85A3-991B8BA6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86E036-3B50-46B2-8633-A0114D6F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89E860-1616-4186-ABE1-B2E41398C2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467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624736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3DCEC-9376-46D4-BE6B-CF29629F7B0A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5CA8-97E8-4242-BDBF-EFCF829019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37D8E-C75B-4BAF-8A06-5B56715FBDD4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7620B-8E9F-4821-9305-B7903426CD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E0B54-4220-48E2-80DC-3EA10D914512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A9636-5456-4C16-94F1-E27B0B5B10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DDD89-A561-41F6-A6A6-13FEAFD4F96F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21753-90B5-42DC-BB3E-545221DF06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F2D2E-DA0F-44E7-95A0-F59D8BB82279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D7BA-FCD1-4E16-AAC9-37ED5A8482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9B0C0-2059-4E4E-B27A-85936B55DA51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1997-89F8-40E5-B9E3-253C5A8ED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D23C8-485A-44F8-843B-EA3C3966C2CA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673D0-6878-4B6A-98BC-DBD8CB60B3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A17F9-4E09-4485-901E-C23C9983CD9E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1A66-4BA0-4191-A606-096A7B9686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E02D9D0-3044-4E84-BF84-D503C3B3E656}" type="datetime1">
              <a:rPr lang="cs-CZ"/>
              <a:pPr>
                <a:defRPr/>
              </a:pPr>
              <a:t>16.02.2021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9CAE332-E079-49F6-90F3-C528178E88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2" name="Picture 10" descr="Zobrazit zdrojový obrázek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Zobrazit zdrojový obrázek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2C93EFD-6582-4997-B382-991FDDA6EF9C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Základy </a:t>
            </a:r>
            <a:r>
              <a:rPr lang="cs-CZ" altLang="cs-CZ" sz="4000" dirty="0" err="1"/>
              <a:t>infúzní</a:t>
            </a:r>
            <a:r>
              <a:rPr lang="cs-CZ" altLang="cs-CZ" sz="4000" dirty="0"/>
              <a:t> léčby a výživy, základy </a:t>
            </a:r>
            <a:r>
              <a:rPr lang="cs-CZ" altLang="cs-CZ" sz="4000" dirty="0" err="1"/>
              <a:t>hemoterapie</a:t>
            </a:r>
            <a:endParaRPr lang="en-US" sz="4000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4342" name="Picture 11" descr="Zobrazit zdrojový obr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5" descr="Zobrazit zdrojový obráze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DD6E13-E33C-48FA-8473-28CBFEB5F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C56C7E2-D1B0-4380-B1BB-78F569F29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Koloidní roztoky I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DE1C76DE-3DD4-4CBD-A19C-19C01FD35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1752600"/>
            <a:ext cx="8062664" cy="4343400"/>
          </a:xfrm>
        </p:spPr>
        <p:txBody>
          <a:bodyPr/>
          <a:lstStyle/>
          <a:p>
            <a:r>
              <a:rPr lang="cs-CZ" altLang="cs-CZ" dirty="0"/>
              <a:t>Roztoky obsahující velké, </a:t>
            </a:r>
            <a:r>
              <a:rPr lang="cs-CZ" altLang="cs-CZ" dirty="0" err="1"/>
              <a:t>nedifuzibilní</a:t>
            </a:r>
            <a:r>
              <a:rPr lang="cs-CZ" altLang="cs-CZ" dirty="0"/>
              <a:t> molekuly, vytvářející osmotický tlak, rozhodující pro udržení vody v intravaskulárním prostoru (substituenty, </a:t>
            </a:r>
            <a:r>
              <a:rPr lang="cs-CZ" altLang="cs-CZ" dirty="0" err="1"/>
              <a:t>expandery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Albumin (5%, 20%) – přirozeného původu</a:t>
            </a:r>
          </a:p>
          <a:p>
            <a:r>
              <a:rPr lang="cs-CZ" altLang="cs-CZ" dirty="0"/>
              <a:t>Želatina</a:t>
            </a:r>
          </a:p>
          <a:p>
            <a:r>
              <a:rPr lang="cs-CZ" altLang="cs-CZ" dirty="0" err="1"/>
              <a:t>Hydroxyetylované</a:t>
            </a:r>
            <a:r>
              <a:rPr lang="cs-CZ" altLang="cs-CZ" dirty="0"/>
              <a:t> škroby – zcela na ústupu</a:t>
            </a:r>
          </a:p>
          <a:p>
            <a:r>
              <a:rPr lang="cs-CZ" altLang="cs-CZ" dirty="0"/>
              <a:t>Dextrany – již se v ČR neužívají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8C3D78-FDDF-4155-921F-1591AE72E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E62C8E9-054F-4CA3-BC16-88912C280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Koloidní roztoky II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AA19B5A2-BB97-4E69-9911-1EFA7D1C1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Koloidy jsou účinnější z pohledu rychlosti obnovení cirkulujícího objemu a doby setrvání v oběhu</a:t>
            </a:r>
          </a:p>
          <a:p>
            <a:r>
              <a:rPr lang="cs-CZ" altLang="cs-CZ" dirty="0"/>
              <a:t>Náhrada průběžných ztrát = krystaloidy</a:t>
            </a:r>
          </a:p>
          <a:p>
            <a:r>
              <a:rPr lang="cs-CZ" altLang="cs-CZ" dirty="0"/>
              <a:t>Koloidy – snažíme se nepřesahovat doporučené dávkování</a:t>
            </a:r>
          </a:p>
          <a:p>
            <a:r>
              <a:rPr lang="cs-CZ" altLang="cs-CZ" dirty="0"/>
              <a:t>Škroby (HES) – zvyšují riziko renálního selhání a plicní dysfunkce intersticiální depozicí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72BEA6-E293-4E13-987F-D6FE8D570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>
            <a:extLst>
              <a:ext uri="{FF2B5EF4-FFF2-40B4-BE49-F238E27FC236}">
                <a16:creationId xmlns:a16="http://schemas.microsoft.com/office/drawing/2014/main" id="{C7B45F49-2093-463E-8F48-523C735F2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Efekt volumosubstituce</a:t>
            </a:r>
          </a:p>
        </p:txBody>
      </p:sp>
      <p:pic>
        <p:nvPicPr>
          <p:cNvPr id="124932" name="Picture 4">
            <a:extLst>
              <a:ext uri="{FF2B5EF4-FFF2-40B4-BE49-F238E27FC236}">
                <a16:creationId xmlns:a16="http://schemas.microsoft.com/office/drawing/2014/main" id="{8E2B9D51-A29F-41E5-97A1-1DD317CB5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46213"/>
            <a:ext cx="5761037" cy="4670425"/>
          </a:xfrm>
          <a:noFill/>
          <a:ln/>
          <a:extLst>
            <a:ext uri="{91240B29-F687-4f45-9708-019B960494DF}">
              <a14:hiddenLine xmlns:a14="http://schemas.microsoft.com/office/drawing/2010/main" xmlns="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43146C-471F-41A7-93E5-B71B2FA9F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960B7C1-BDBC-4900-A2CF-DD9102329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Koloidní roztoky IV - nevýhody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F40C0A2C-379B-4078-AC0B-B08160184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Riziko objemového přetížení</a:t>
            </a:r>
          </a:p>
          <a:p>
            <a:r>
              <a:rPr lang="cs-CZ" altLang="cs-CZ"/>
              <a:t>Nežádoucí účinky na koagulaci</a:t>
            </a:r>
          </a:p>
          <a:p>
            <a:r>
              <a:rPr lang="cs-CZ" altLang="cs-CZ"/>
              <a:t>Akumulace ve tkáních</a:t>
            </a:r>
          </a:p>
          <a:p>
            <a:r>
              <a:rPr lang="cs-CZ" altLang="cs-CZ"/>
              <a:t>Nežádoucí účinky na ledvinové funkce</a:t>
            </a:r>
          </a:p>
          <a:p>
            <a:r>
              <a:rPr lang="cs-CZ" altLang="cs-CZ"/>
              <a:t>Riziko anfylaktoidních reakcí</a:t>
            </a:r>
          </a:p>
          <a:p>
            <a:r>
              <a:rPr lang="cs-CZ" altLang="cs-CZ"/>
              <a:t>Výrazně dražší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E5880A-5CB8-4661-9298-1ED8C13B6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17BBCCDF-7D38-4EDD-A3DD-C320945A8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Infuzní terapie - Závěr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0B22DD86-3570-4D26-AFB0-C2F9E6EDE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752600"/>
            <a:ext cx="8424936" cy="4343400"/>
          </a:xfrm>
        </p:spPr>
        <p:txBody>
          <a:bodyPr/>
          <a:lstStyle/>
          <a:p>
            <a:r>
              <a:rPr lang="cs-CZ" altLang="cs-CZ" dirty="0"/>
              <a:t>Podávat tekutiny při orgánové </a:t>
            </a:r>
            <a:r>
              <a:rPr lang="cs-CZ" altLang="cs-CZ" dirty="0" err="1"/>
              <a:t>hypoperfuzi</a:t>
            </a:r>
            <a:r>
              <a:rPr lang="cs-CZ" altLang="cs-CZ" dirty="0"/>
              <a:t>, pokud se zvyšuje tepový objem (nebo jeho klinický ekvivalent)</a:t>
            </a:r>
          </a:p>
          <a:p>
            <a:r>
              <a:rPr lang="cs-CZ" altLang="cs-CZ" dirty="0"/>
              <a:t>Nepodávat další tekutiny pokud se tepový objem již dále nezvyšuje</a:t>
            </a:r>
          </a:p>
          <a:p>
            <a:r>
              <a:rPr lang="cs-CZ" altLang="cs-CZ" dirty="0"/>
              <a:t>Průběžné „fyziologické“ ztráty tekutin hradíme krystaloidy</a:t>
            </a:r>
          </a:p>
          <a:p>
            <a:r>
              <a:rPr lang="cs-CZ" altLang="cs-CZ" dirty="0"/>
              <a:t>V koloidech preferujeme albumin 5% a 20% v indikovaných případech, roztoky želatiny nadále dostupné, škroby již nepoužívat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1EDA96-AFBC-465F-86F5-C6A94A26C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F0A503A-ABE7-43D0-957B-725682770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Základy hemoterapie I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6A8CF4-2F79-47AF-A6EC-9DE4E8953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Hematocrit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Hct</a:t>
            </a:r>
            <a:r>
              <a:rPr lang="cs-CZ" altLang="cs-CZ" sz="2400" dirty="0"/>
              <a:t>) a Hemoglobin (</a:t>
            </a:r>
            <a:r>
              <a:rPr lang="cs-CZ" altLang="cs-CZ" sz="2400" dirty="0" err="1"/>
              <a:t>Hb</a:t>
            </a:r>
            <a:r>
              <a:rPr lang="cs-CZ" altLang="cs-CZ" sz="2400" dirty="0"/>
              <a:t>, g/l) nemusí být přesnými a vhodnými ukazateli anemie resp. nutnosti podání krevní transfuze u kriticky nemocných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přesun tekutin mezi extravaskulárním a intravaskulárním prostorem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Hypoalbuminemie</a:t>
            </a: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tekutinová terapie (</a:t>
            </a:r>
            <a:r>
              <a:rPr lang="cs-CZ" altLang="cs-CZ" sz="2000" dirty="0" err="1"/>
              <a:t>diluce</a:t>
            </a:r>
            <a:r>
              <a:rPr lang="cs-CZ" altLang="cs-CZ" sz="2000" dirty="0"/>
              <a:t>), diuretika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 err="1"/>
              <a:t>proinflamatorní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cytokiny</a:t>
            </a:r>
            <a:r>
              <a:rPr lang="cs-CZ" altLang="cs-CZ" sz="2000" dirty="0"/>
              <a:t> – </a:t>
            </a:r>
            <a:r>
              <a:rPr lang="cs-CZ" altLang="cs-CZ" sz="2000" dirty="0">
                <a:cs typeface="Arial" panose="020B0604020202020204" pitchFamily="34" charset="0"/>
              </a:rPr>
              <a:t>↓</a:t>
            </a:r>
            <a:r>
              <a:rPr lang="cs-CZ" altLang="cs-CZ" sz="2000" dirty="0"/>
              <a:t>uvolnění erytropoetinu, </a:t>
            </a:r>
            <a:r>
              <a:rPr lang="cs-CZ" altLang="cs-CZ" sz="2000" dirty="0">
                <a:cs typeface="Arial" panose="020B0604020202020204" pitchFamily="34" charset="0"/>
              </a:rPr>
              <a:t>↓ utilizace </a:t>
            </a:r>
            <a:r>
              <a:rPr lang="cs-CZ" altLang="cs-CZ" sz="2000" dirty="0" err="1">
                <a:cs typeface="Arial" panose="020B0604020202020204" pitchFamily="34" charset="0"/>
              </a:rPr>
              <a:t>Fe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cs typeface="Arial" panose="020B0604020202020204" pitchFamily="34" charset="0"/>
              </a:rPr>
              <a:t>↑ </a:t>
            </a:r>
            <a:r>
              <a:rPr lang="cs-CZ" altLang="cs-CZ" sz="2000" dirty="0">
                <a:cs typeface="Arial" panose="020B0604020202020204" pitchFamily="34" charset="0"/>
              </a:rPr>
              <a:t>destrukce erytrocytů</a:t>
            </a:r>
            <a:endParaRPr lang="cs-CZ" altLang="cs-CZ" sz="20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B49344-D370-4A0B-ABF0-DB9366713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>
            <a:extLst>
              <a:ext uri="{FF2B5EF4-FFF2-40B4-BE49-F238E27FC236}">
                <a16:creationId xmlns:a16="http://schemas.microsoft.com/office/drawing/2014/main" id="{DB64512E-0676-456A-9D4E-40D6D95A70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096" y="125234"/>
            <a:ext cx="6337300" cy="4462462"/>
          </a:xfrm>
          <a:noFill/>
          <a:ln/>
          <a:extLst>
            <a:ext uri="{91240B29-F687-4f45-9708-019B960494DF}">
              <a14:hiddenLine xmlns:a14="http://schemas.microsoft.com/office/drawing/2010/main" xmlns="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87" y="3981181"/>
            <a:ext cx="4787693" cy="269007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D70A11-F124-4A62-81D9-57B363908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D31C5D1-E711-4F2F-9976-ECF3DFE57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Základy hemoterapie II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96E67DAA-73A4-4988-AF4C-8EB558475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Transfusní „</a:t>
            </a:r>
            <a:r>
              <a:rPr lang="cs-CZ" altLang="cs-CZ" dirty="0" err="1"/>
              <a:t>trigger</a:t>
            </a:r>
            <a:r>
              <a:rPr lang="cs-CZ" altLang="cs-CZ" dirty="0"/>
              <a:t>“</a:t>
            </a:r>
          </a:p>
          <a:p>
            <a:r>
              <a:rPr lang="cs-CZ" altLang="cs-CZ" dirty="0"/>
              <a:t>70 – 100 g/l v závislosti na komorbiditě resp. přítomnosti akutního koronárního syndromu</a:t>
            </a:r>
          </a:p>
          <a:p>
            <a:r>
              <a:rPr lang="cs-CZ" altLang="cs-CZ" dirty="0" err="1"/>
              <a:t>Hb</a:t>
            </a:r>
            <a:r>
              <a:rPr lang="cs-CZ" altLang="cs-CZ" dirty="0"/>
              <a:t> (</a:t>
            </a:r>
            <a:r>
              <a:rPr lang="cs-CZ" altLang="cs-CZ" dirty="0" err="1"/>
              <a:t>Hct</a:t>
            </a:r>
            <a:r>
              <a:rPr lang="cs-CZ" altLang="cs-CZ" dirty="0"/>
              <a:t>) versus Extrakce O2 (SaO2 – SvO2 </a:t>
            </a:r>
            <a:r>
              <a:rPr lang="en-US" altLang="cs-CZ" dirty="0">
                <a:cs typeface="Arial" panose="020B0604020202020204" pitchFamily="34" charset="0"/>
              </a:rPr>
              <a:t>&gt;</a:t>
            </a:r>
            <a:r>
              <a:rPr lang="cs-CZ" altLang="cs-CZ" dirty="0">
                <a:cs typeface="Arial" panose="020B0604020202020204" pitchFamily="34" charset="0"/>
              </a:rPr>
              <a:t> 50% může indikovat nutnost podání transfuze (jeden z faktorů DO2)</a:t>
            </a:r>
          </a:p>
          <a:p>
            <a:r>
              <a:rPr lang="cs-CZ" altLang="cs-CZ" dirty="0">
                <a:cs typeface="Arial" panose="020B0604020202020204" pitchFamily="34" charset="0"/>
              </a:rPr>
              <a:t>zvážit přítomnost známek tkáňové </a:t>
            </a:r>
            <a:r>
              <a:rPr lang="cs-CZ" altLang="cs-CZ" dirty="0" err="1">
                <a:cs typeface="Arial" panose="020B0604020202020204" pitchFamily="34" charset="0"/>
              </a:rPr>
              <a:t>hypoperfuze</a:t>
            </a:r>
            <a:r>
              <a:rPr lang="cs-CZ" altLang="cs-CZ" dirty="0">
                <a:cs typeface="Arial" panose="020B0604020202020204" pitchFamily="34" charset="0"/>
              </a:rPr>
              <a:t> a </a:t>
            </a:r>
            <a:r>
              <a:rPr lang="cs-CZ" altLang="cs-CZ" dirty="0" err="1">
                <a:cs typeface="Arial" panose="020B0604020202020204" pitchFamily="34" charset="0"/>
              </a:rPr>
              <a:t>hemodynamické</a:t>
            </a:r>
            <a:r>
              <a:rPr lang="cs-CZ" altLang="cs-CZ" dirty="0">
                <a:cs typeface="Arial" panose="020B0604020202020204" pitchFamily="34" charset="0"/>
              </a:rPr>
              <a:t> stability</a:t>
            </a:r>
            <a:endParaRPr lang="en-US" altLang="cs-CZ" dirty="0"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6" y="494816"/>
            <a:ext cx="1994347" cy="188211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5F4518-B6A9-43CB-A5AF-18B7BCFED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6AAF03F-0783-45CC-8BFF-6F90798D0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Transfuzní přípravky I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27E511A6-A52B-4485-8E2D-9294FD22C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Transfuzní přípravky erytrocytů (</a:t>
            </a:r>
            <a:r>
              <a:rPr lang="cs-CZ" altLang="cs-CZ" dirty="0" err="1"/>
              <a:t>erytrocytární</a:t>
            </a:r>
            <a:r>
              <a:rPr lang="cs-CZ" altLang="cs-CZ" dirty="0"/>
              <a:t> koncentráty)</a:t>
            </a:r>
          </a:p>
          <a:p>
            <a:pPr>
              <a:lnSpc>
                <a:spcPct val="90000"/>
              </a:lnSpc>
            </a:pPr>
            <a:r>
              <a:rPr lang="cs-CZ" altLang="cs-CZ" dirty="0" err="1"/>
              <a:t>Hct</a:t>
            </a:r>
            <a:r>
              <a:rPr lang="cs-CZ" altLang="cs-CZ" dirty="0"/>
              <a:t> 0,6 – 0,8, </a:t>
            </a:r>
            <a:r>
              <a:rPr lang="cs-CZ" altLang="cs-CZ" dirty="0" err="1"/>
              <a:t>Hb</a:t>
            </a:r>
            <a:r>
              <a:rPr lang="cs-CZ" altLang="cs-CZ" dirty="0"/>
              <a:t> 230 – 270 g/l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EBR – erytrocyty bez </a:t>
            </a:r>
            <a:r>
              <a:rPr lang="cs-CZ" altLang="cs-CZ" dirty="0" err="1"/>
              <a:t>buffy-coatu</a:t>
            </a:r>
            <a:r>
              <a:rPr lang="cs-CZ" altLang="cs-CZ" dirty="0"/>
              <a:t> </a:t>
            </a:r>
            <a:r>
              <a:rPr lang="cs-CZ" altLang="cs-CZ" dirty="0" err="1"/>
              <a:t>resuspendované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EBRD – </a:t>
            </a:r>
            <a:r>
              <a:rPr lang="cs-CZ" altLang="cs-CZ" dirty="0" err="1"/>
              <a:t>deleukotizované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EBRP – promyté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EAR, EARD – z </a:t>
            </a:r>
            <a:r>
              <a:rPr lang="cs-CZ" altLang="cs-CZ" dirty="0" err="1"/>
              <a:t>aferezy</a:t>
            </a:r>
            <a:r>
              <a:rPr lang="cs-CZ" altLang="cs-CZ" dirty="0"/>
              <a:t> </a:t>
            </a:r>
            <a:r>
              <a:rPr lang="cs-CZ" altLang="cs-CZ" dirty="0" err="1"/>
              <a:t>resuspendované</a:t>
            </a:r>
            <a:r>
              <a:rPr lang="cs-CZ" altLang="cs-CZ" dirty="0"/>
              <a:t> (</a:t>
            </a:r>
            <a:r>
              <a:rPr lang="cs-CZ" altLang="cs-CZ" dirty="0" err="1"/>
              <a:t>deleukotizované</a:t>
            </a:r>
            <a:r>
              <a:rPr lang="cs-CZ" altLang="cs-CZ" dirty="0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CAB01D-411F-4C9D-8480-0B10D1534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92F2FA65-F082-46F2-AD8D-08566B0FD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Transfusní přípravky II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EEC79F55-A75B-4322-A83E-89646B252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Transfuzní přípravky plazmy</a:t>
            </a:r>
          </a:p>
          <a:p>
            <a:r>
              <a:rPr lang="cs-CZ" altLang="cs-CZ" sz="2400" dirty="0"/>
              <a:t>P – plasma pro klinické použití</a:t>
            </a:r>
          </a:p>
          <a:p>
            <a:r>
              <a:rPr lang="cs-CZ" altLang="cs-CZ" sz="2400" dirty="0"/>
              <a:t>PA – plasma z </a:t>
            </a:r>
            <a:r>
              <a:rPr lang="cs-CZ" altLang="cs-CZ" sz="2400" dirty="0" err="1"/>
              <a:t>aferezy</a:t>
            </a:r>
            <a:r>
              <a:rPr lang="cs-CZ" altLang="cs-CZ" sz="2400" dirty="0"/>
              <a:t> pro klinické použití</a:t>
            </a:r>
          </a:p>
          <a:p>
            <a:r>
              <a:rPr lang="cs-CZ" altLang="cs-CZ" sz="2400" dirty="0"/>
              <a:t>Indikace</a:t>
            </a:r>
          </a:p>
          <a:p>
            <a:pPr lvl="1"/>
            <a:r>
              <a:rPr lang="cs-CZ" altLang="cs-CZ" sz="2000" dirty="0"/>
              <a:t>Substituce koagulačních faktorů</a:t>
            </a:r>
          </a:p>
          <a:p>
            <a:pPr lvl="2"/>
            <a:r>
              <a:rPr lang="cs-CZ" altLang="cs-CZ" sz="1600" dirty="0"/>
              <a:t>NE – </a:t>
            </a:r>
            <a:r>
              <a:rPr lang="cs-CZ" altLang="cs-CZ" sz="1600" dirty="0" err="1"/>
              <a:t>volumsubstituce</a:t>
            </a:r>
            <a:r>
              <a:rPr lang="cs-CZ" altLang="cs-CZ" sz="1600" dirty="0"/>
              <a:t> jako primární indikace</a:t>
            </a:r>
            <a:endParaRPr lang="cs-CZ" altLang="cs-CZ" sz="2000" dirty="0"/>
          </a:p>
          <a:p>
            <a:endParaRPr lang="cs-CZ" altLang="cs-CZ" sz="2400" dirty="0"/>
          </a:p>
          <a:p>
            <a:r>
              <a:rPr lang="cs-CZ" altLang="cs-CZ" sz="2400" dirty="0"/>
              <a:t>Transfuzní přípravky trombocytů</a:t>
            </a:r>
          </a:p>
          <a:p>
            <a:r>
              <a:rPr lang="cs-CZ" altLang="cs-CZ" sz="2400" dirty="0"/>
              <a:t>TB, TBS, TBD, TBSD – trombocyty z </a:t>
            </a:r>
            <a:r>
              <a:rPr lang="cs-CZ" altLang="cs-CZ" sz="2400" dirty="0" err="1"/>
              <a:t>buffy-coatu</a:t>
            </a:r>
            <a:r>
              <a:rPr lang="cs-CZ" altLang="cs-CZ" sz="2400" dirty="0"/>
              <a:t> (směs, </a:t>
            </a:r>
            <a:r>
              <a:rPr lang="cs-CZ" altLang="cs-CZ" sz="2400" dirty="0" err="1"/>
              <a:t>deleukotizované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TA, TAD – trombocyty z </a:t>
            </a:r>
            <a:r>
              <a:rPr lang="cs-CZ" altLang="cs-CZ" sz="2400" dirty="0" err="1"/>
              <a:t>aferézy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deleukotizované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9CCD0B-1D62-4E7A-AD51-8FF39B101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Témata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Fyziologie</a:t>
            </a:r>
            <a:r>
              <a:rPr lang="en-US" dirty="0"/>
              <a:t> </a:t>
            </a:r>
            <a:r>
              <a:rPr lang="en-US" dirty="0" err="1"/>
              <a:t>tekutiny</a:t>
            </a:r>
            <a:endParaRPr lang="en-US" dirty="0"/>
          </a:p>
          <a:p>
            <a:r>
              <a:rPr lang="en-US" dirty="0" err="1"/>
              <a:t>Krystaloidní</a:t>
            </a:r>
            <a:r>
              <a:rPr lang="en-US" dirty="0"/>
              <a:t> </a:t>
            </a:r>
            <a:r>
              <a:rPr lang="en-US" dirty="0" err="1"/>
              <a:t>roztoky</a:t>
            </a:r>
            <a:endParaRPr lang="en-US" dirty="0"/>
          </a:p>
          <a:p>
            <a:r>
              <a:rPr lang="en-US" dirty="0" err="1"/>
              <a:t>Koloidní</a:t>
            </a:r>
            <a:r>
              <a:rPr lang="en-US" dirty="0"/>
              <a:t> </a:t>
            </a:r>
            <a:r>
              <a:rPr lang="en-US" dirty="0" err="1"/>
              <a:t>roztoky</a:t>
            </a:r>
            <a:endParaRPr lang="en-US" dirty="0"/>
          </a:p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a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deriváty</a:t>
            </a:r>
            <a:endParaRPr lang="en-US" dirty="0"/>
          </a:p>
          <a:p>
            <a:r>
              <a:rPr lang="en-US" dirty="0" err="1"/>
              <a:t>Výživa</a:t>
            </a:r>
            <a:r>
              <a:rPr lang="en-US" dirty="0"/>
              <a:t> v </a:t>
            </a:r>
            <a:r>
              <a:rPr lang="en-US" dirty="0" err="1"/>
              <a:t>intenzivní</a:t>
            </a:r>
            <a:r>
              <a:rPr lang="en-US" dirty="0"/>
              <a:t> </a:t>
            </a:r>
            <a:r>
              <a:rPr lang="en-US" dirty="0" err="1"/>
              <a:t>péči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6D5CA8-97E8-4242-BDBF-EFCF829019F1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DAB7B4-C6AC-4426-B606-8CE73CA7E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94B5A2-B381-41CD-A7A9-ADBBC6A84A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21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906EBB50-A90E-4D48-B995-164B5ADEE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Transfuzní přípravky IV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45E1837-1781-4408-BCF6-BA93F6AFF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Ověření krevní skupiny = </a:t>
            </a:r>
            <a:r>
              <a:rPr lang="cs-CZ" altLang="cs-CZ" dirty="0" err="1"/>
              <a:t>sanquitest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Před podáním TP neobsahující erytrocyty (plasma, trombocyty) se ověřuje pouze krevní skupina nemocného</a:t>
            </a:r>
          </a:p>
          <a:p>
            <a:endParaRPr lang="cs-CZ" altLang="cs-CZ" dirty="0"/>
          </a:p>
          <a:p>
            <a:r>
              <a:rPr lang="cs-CZ" altLang="cs-CZ" dirty="0"/>
              <a:t>Biologický pokus (rychle 5 – 10 ml TP)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AA835F-CD67-4D23-9891-30392E810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FEA6CAA2-037F-411C-BBD0-93D0DD237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Sanquitest</a:t>
            </a:r>
          </a:p>
        </p:txBody>
      </p:sp>
      <p:pic>
        <p:nvPicPr>
          <p:cNvPr id="138244" name="Picture 4" descr="Sanquitest">
            <a:extLst>
              <a:ext uri="{FF2B5EF4-FFF2-40B4-BE49-F238E27FC236}">
                <a16:creationId xmlns:a16="http://schemas.microsoft.com/office/drawing/2014/main" id="{C3F2EB2B-CC65-4DF2-BE06-AAB495808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38443" r="22714" b="32422"/>
          <a:stretch>
            <a:fillRect/>
          </a:stretch>
        </p:blipFill>
        <p:spPr>
          <a:xfrm>
            <a:off x="1287463" y="2330450"/>
            <a:ext cx="6653212" cy="37798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F8DCAC-3809-4531-8C07-9CBF1E110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2FFF3219-9682-4C3A-8363-9A0040353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Nežádoucí účinek transfuze</a:t>
            </a:r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0F28586F-C7ED-430F-A4A8-FDA74533F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73238"/>
            <a:ext cx="7129462" cy="3887787"/>
          </a:xfrm>
          <a:noFill/>
          <a:ln/>
          <a:extLst>
            <a:ext uri="{91240B29-F687-4f45-9708-019B960494DF}">
              <a14:hiddenLine xmlns:a14="http://schemas.microsoft.com/office/drawing/2010/main" xmlns="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7A6070-A746-4ED6-A5A5-C877B29CE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906EBB50-A90E-4D48-B995-164B5ADEE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Krevní deriváty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45E1837-1781-4408-BCF6-BA93F6AFF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872" y="1547664"/>
            <a:ext cx="8704240" cy="4464050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/>
              <a:t>KONCENTRÁTY KOAGULAČNÍCH FAKTORŮ</a:t>
            </a:r>
          </a:p>
          <a:p>
            <a:r>
              <a:rPr lang="cs-CZ" altLang="cs-CZ" dirty="0"/>
              <a:t>Fibrinogen (f. I – klíčový pro finální fáze hemostázy)</a:t>
            </a:r>
          </a:p>
          <a:p>
            <a:endParaRPr lang="cs-CZ" altLang="cs-CZ" dirty="0"/>
          </a:p>
          <a:p>
            <a:r>
              <a:rPr lang="cs-CZ" altLang="cs-CZ" dirty="0"/>
              <a:t>Koncentrát protrombinového komplexu</a:t>
            </a:r>
          </a:p>
          <a:p>
            <a:pPr lvl="1"/>
            <a:r>
              <a:rPr lang="cs-CZ" altLang="cs-CZ" dirty="0"/>
              <a:t> (f. II, VII, IX, X + APC a APS)</a:t>
            </a:r>
          </a:p>
          <a:p>
            <a:pPr lvl="1"/>
            <a:r>
              <a:rPr lang="cs-CZ" altLang="cs-CZ" dirty="0"/>
              <a:t>Plasma free koncept léčby krvácení</a:t>
            </a:r>
          </a:p>
          <a:p>
            <a:pPr lvl="1"/>
            <a:r>
              <a:rPr lang="cs-CZ" altLang="cs-CZ" dirty="0"/>
              <a:t>Substituce u nemocných s antikoagulační terapií a krvácením</a:t>
            </a:r>
          </a:p>
          <a:p>
            <a:endParaRPr lang="cs-CZ" altLang="cs-CZ" dirty="0"/>
          </a:p>
          <a:p>
            <a:r>
              <a:rPr lang="cs-CZ" altLang="cs-CZ" dirty="0" err="1"/>
              <a:t>rfVIIa</a:t>
            </a:r>
            <a:r>
              <a:rPr lang="cs-CZ" altLang="cs-CZ" dirty="0"/>
              <a:t>, </a:t>
            </a:r>
            <a:r>
              <a:rPr lang="cs-CZ" altLang="cs-CZ" dirty="0" err="1"/>
              <a:t>rfVIII</a:t>
            </a:r>
            <a:r>
              <a:rPr lang="cs-CZ" altLang="cs-CZ" dirty="0"/>
              <a:t>, </a:t>
            </a:r>
            <a:r>
              <a:rPr lang="cs-CZ" altLang="cs-CZ" dirty="0" err="1"/>
              <a:t>rfXIII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6F9047-879F-48ED-BCD4-03A3D56FB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Základy výživy v intenzivní péči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u nemocného v intenzivní péči s nedostatečnou výživou je vyšší morbidita a mortalita</a:t>
            </a:r>
          </a:p>
          <a:p>
            <a:endParaRPr lang="cs-CZ" altLang="cs-CZ" sz="2400" dirty="0"/>
          </a:p>
          <a:p>
            <a:r>
              <a:rPr lang="cs-CZ" altLang="cs-CZ" sz="2400" dirty="0"/>
              <a:t>nutriční </a:t>
            </a:r>
            <a:r>
              <a:rPr lang="cs-CZ" altLang="cs-CZ" sz="2400" dirty="0" err="1"/>
              <a:t>screening</a:t>
            </a:r>
            <a:r>
              <a:rPr lang="cs-CZ" altLang="cs-CZ" sz="2400" dirty="0"/>
              <a:t> u všech pacientů (anamnéza)</a:t>
            </a:r>
          </a:p>
          <a:p>
            <a:pPr lvl="1"/>
            <a:r>
              <a:rPr lang="cs-CZ" altLang="cs-CZ" sz="2000" dirty="0"/>
              <a:t>ztráta tělesné hmotnosti </a:t>
            </a:r>
          </a:p>
          <a:p>
            <a:pPr lvl="1"/>
            <a:r>
              <a:rPr lang="cs-CZ" altLang="cs-CZ" sz="2000" dirty="0"/>
              <a:t>ztráta fyzické výkonnosti </a:t>
            </a:r>
          </a:p>
          <a:p>
            <a:pPr lvl="1"/>
            <a:r>
              <a:rPr lang="cs-CZ" altLang="cs-CZ" sz="2000" dirty="0"/>
              <a:t>fyzikální vyšetření, svalová funkčnost</a:t>
            </a:r>
          </a:p>
          <a:p>
            <a:pPr lvl="1"/>
            <a:r>
              <a:rPr lang="cs-CZ" altLang="cs-CZ" sz="2000" dirty="0"/>
              <a:t>pomocné – BMI, snížený příjem potravy</a:t>
            </a:r>
          </a:p>
          <a:p>
            <a:pPr lvl="1"/>
            <a:r>
              <a:rPr lang="cs-CZ" altLang="cs-CZ" sz="2000" dirty="0"/>
              <a:t>závažnost současného onemocnění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80" y="3608812"/>
            <a:ext cx="2699913" cy="2699913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56B391-0F16-4326-A475-AF9FCCC4A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" y="293406"/>
            <a:ext cx="8210371" cy="32255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424" y="3721685"/>
            <a:ext cx="6162451" cy="299276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10CF42-C4AE-4EA3-99D6-B6C35F8B9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118"/>
            <a:ext cx="9144000" cy="2881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09869A-799E-4746-BC9B-09DFB895188B}"/>
              </a:ext>
            </a:extLst>
          </p:cNvPr>
          <p:cNvSpPr txBox="1">
            <a:spLocks noChangeArrowheads="1"/>
          </p:cNvSpPr>
          <p:nvPr/>
        </p:nvSpPr>
        <p:spPr>
          <a:xfrm>
            <a:off x="317500" y="3902298"/>
            <a:ext cx="8496300" cy="44640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cs-CZ" altLang="cs-CZ" kern="0" dirty="0"/>
              <a:t>Malnutrice, </a:t>
            </a:r>
            <a:r>
              <a:rPr lang="cs-CZ" altLang="cs-CZ" kern="0" dirty="0" err="1"/>
              <a:t>sarkopenie</a:t>
            </a:r>
            <a:endParaRPr lang="cs-CZ" altLang="cs-CZ" kern="0" dirty="0"/>
          </a:p>
          <a:p>
            <a:r>
              <a:rPr lang="cs-CZ" altLang="cs-CZ" kern="0" dirty="0"/>
              <a:t>Obezita</a:t>
            </a:r>
          </a:p>
          <a:p>
            <a:r>
              <a:rPr lang="cs-CZ" altLang="cs-CZ" kern="0" dirty="0" err="1"/>
              <a:t>Refeeding</a:t>
            </a:r>
            <a:endParaRPr lang="cs-CZ" altLang="cs-CZ" kern="0" dirty="0"/>
          </a:p>
          <a:p>
            <a:r>
              <a:rPr lang="cs-CZ" altLang="cs-CZ" kern="0" dirty="0" err="1"/>
              <a:t>Overfeeding</a:t>
            </a:r>
            <a:endParaRPr lang="cs-CZ" altLang="cs-CZ" kern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25" y="341424"/>
            <a:ext cx="2466975" cy="1847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44" y="3622582"/>
            <a:ext cx="1935721" cy="2946125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799D13-3D2C-4B82-A4CD-C412DCB75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5069" r="16027"/>
          <a:stretch/>
        </p:blipFill>
        <p:spPr>
          <a:xfrm>
            <a:off x="206151" y="652709"/>
            <a:ext cx="8718997" cy="5207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519707" y="3618963"/>
            <a:ext cx="1493949" cy="3219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016062" y="3638717"/>
            <a:ext cx="1753673" cy="3219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1A6D43-E8CF-4053-B566-C169AE9BC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4AEACFD7-4A98-414C-A95D-7FA21AA05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Základy výživy 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E9B707D-B499-441A-AD7C-1844DC19B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Nová terminologie (nutnost definice)</a:t>
            </a:r>
          </a:p>
          <a:p>
            <a:pPr lvl="1"/>
            <a:r>
              <a:rPr lang="cs-CZ" altLang="cs-CZ" dirty="0" err="1"/>
              <a:t>Medical</a:t>
            </a:r>
            <a:r>
              <a:rPr lang="cs-CZ" altLang="cs-CZ" dirty="0"/>
              <a:t> </a:t>
            </a:r>
            <a:r>
              <a:rPr lang="cs-CZ" altLang="cs-CZ" dirty="0" err="1"/>
              <a:t>nutrition</a:t>
            </a:r>
            <a:r>
              <a:rPr lang="cs-CZ" altLang="cs-CZ" dirty="0"/>
              <a:t> </a:t>
            </a:r>
            <a:r>
              <a:rPr lang="cs-CZ" altLang="cs-CZ" dirty="0" err="1"/>
              <a:t>therapy</a:t>
            </a:r>
            <a:r>
              <a:rPr lang="cs-CZ" altLang="cs-CZ" dirty="0"/>
              <a:t> (léčebná výživa)</a:t>
            </a:r>
          </a:p>
          <a:p>
            <a:pPr lvl="2"/>
            <a:r>
              <a:rPr lang="cs-CZ" altLang="cs-CZ" dirty="0"/>
              <a:t>Per os přídavky, enterální, parenterální</a:t>
            </a:r>
          </a:p>
          <a:p>
            <a:pPr lvl="2"/>
            <a:r>
              <a:rPr lang="cs-CZ" altLang="cs-CZ" dirty="0"/>
              <a:t>časné nasazení enterální nutrice</a:t>
            </a:r>
          </a:p>
          <a:p>
            <a:pPr lvl="2"/>
            <a:r>
              <a:rPr lang="cs-CZ" altLang="cs-CZ" dirty="0"/>
              <a:t>kombinace enterální a parenterální nutrice</a:t>
            </a:r>
          </a:p>
          <a:p>
            <a:endParaRPr lang="cs-CZ" altLang="cs-CZ" dirty="0"/>
          </a:p>
          <a:p>
            <a:r>
              <a:rPr lang="cs-CZ" altLang="cs-CZ" dirty="0"/>
              <a:t>Dávky </a:t>
            </a:r>
            <a:r>
              <a:rPr lang="cs-CZ" altLang="cs-CZ" dirty="0" err="1"/>
              <a:t>makronutrientů</a:t>
            </a:r>
            <a:r>
              <a:rPr lang="cs-CZ" altLang="cs-CZ" dirty="0"/>
              <a:t> a tělesná hmotnost</a:t>
            </a:r>
          </a:p>
          <a:p>
            <a:pPr lvl="1"/>
            <a:r>
              <a:rPr lang="cs-CZ" altLang="cs-CZ" dirty="0"/>
              <a:t>Aktuální t. hm. (před ICU nebo na ICU – CAVE otoky)</a:t>
            </a:r>
          </a:p>
          <a:p>
            <a:pPr lvl="1"/>
            <a:r>
              <a:rPr lang="cs-CZ" altLang="cs-CZ" dirty="0"/>
              <a:t>Ideální t. hm. (dle výšky a pohlaví, BMI)</a:t>
            </a:r>
          </a:p>
          <a:p>
            <a:pPr lvl="1"/>
            <a:r>
              <a:rPr lang="cs-CZ" altLang="cs-CZ" dirty="0" err="1"/>
              <a:t>Obezní</a:t>
            </a:r>
            <a:r>
              <a:rPr lang="cs-CZ" altLang="cs-CZ" dirty="0"/>
              <a:t> pacienti – adjustovaná t. hm.</a:t>
            </a:r>
          </a:p>
          <a:p>
            <a:pPr lvl="2"/>
            <a:r>
              <a:rPr lang="cs-CZ" altLang="cs-CZ" dirty="0"/>
              <a:t>(ABW-IBW) x 0,33 + IBW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2E7F6A-757D-48DD-B168-AC20DAAC6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Základy výživy v intenzivní péči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Léčebná výživa u pacientů v IP</a:t>
            </a:r>
          </a:p>
          <a:p>
            <a:pPr lvl="1"/>
            <a:r>
              <a:rPr lang="cs-CZ" altLang="cs-CZ" sz="2000" dirty="0"/>
              <a:t>Zvážit u všech pacientů na IP, zvláště u nemocných s pobytem déle než 48 hod</a:t>
            </a:r>
          </a:p>
          <a:p>
            <a:pPr lvl="1"/>
            <a:r>
              <a:rPr lang="cs-CZ" altLang="cs-CZ" sz="2000" dirty="0"/>
              <a:t>Všichni pacienti na ICU nad 48 hod – riziko malnutrice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0" y="3446145"/>
            <a:ext cx="8912180" cy="286258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365161" y="4095482"/>
            <a:ext cx="1184856" cy="5022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680684" y="4095482"/>
            <a:ext cx="1184856" cy="50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073480" y="4076700"/>
            <a:ext cx="1184856" cy="50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571223" y="3837904"/>
            <a:ext cx="1109461" cy="238796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929781" y="3837904"/>
            <a:ext cx="1109461" cy="238796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860020" y="4122573"/>
            <a:ext cx="1184856" cy="50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7239937" y="4076699"/>
            <a:ext cx="1184856" cy="502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F0374B-8D03-45BA-B650-8F87A45BA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ED526FA-1847-4FA8-ADB3-61D96FB90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Fyziologie - tekutinová bilance</a:t>
            </a:r>
            <a:endParaRPr lang="en-US" altLang="cs-CZ" dirty="0"/>
          </a:p>
        </p:txBody>
      </p:sp>
      <p:pic>
        <p:nvPicPr>
          <p:cNvPr id="101381" name="Picture 5">
            <a:extLst>
              <a:ext uri="{FF2B5EF4-FFF2-40B4-BE49-F238E27FC236}">
                <a16:creationId xmlns:a16="http://schemas.microsoft.com/office/drawing/2014/main" id="{192E813A-2C66-43D9-9BD0-61CE3A4BB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43559" r="57571" b="31377"/>
          <a:stretch>
            <a:fillRect/>
          </a:stretch>
        </p:blipFill>
        <p:spPr>
          <a:xfrm>
            <a:off x="1116013" y="1519238"/>
            <a:ext cx="6769100" cy="4999037"/>
          </a:xfrm>
          <a:noFill/>
          <a:ln/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5AD8EF-D59D-4E37-9965-6937E0942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41" y="928117"/>
            <a:ext cx="7028218" cy="57274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19289" y="440968"/>
            <a:ext cx="2279561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„</a:t>
            </a:r>
            <a:r>
              <a:rPr lang="cs-CZ" dirty="0" err="1"/>
              <a:t>ebb</a:t>
            </a:r>
            <a:r>
              <a:rPr lang="cs-CZ" dirty="0"/>
              <a:t>“ fáze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21145" y="440968"/>
            <a:ext cx="2279561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„</a:t>
            </a:r>
            <a:r>
              <a:rPr lang="cs-CZ" dirty="0" err="1"/>
              <a:t>flow</a:t>
            </a:r>
            <a:r>
              <a:rPr lang="cs-CZ" dirty="0"/>
              <a:t>“ fáze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A3F4D6-2EAF-4551-BD3B-4166E3F2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Kdy a jak zahájit výživu na ICU 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Per os příjem je preferován, pokud je možný a není KI </a:t>
            </a:r>
          </a:p>
          <a:p>
            <a:r>
              <a:rPr lang="cs-CZ" altLang="cs-CZ" sz="2400" dirty="0"/>
              <a:t>Pokud nelze per os - časná EN (do 48 hod)</a:t>
            </a:r>
          </a:p>
          <a:p>
            <a:r>
              <a:rPr lang="cs-CZ" altLang="cs-CZ" sz="2400" dirty="0"/>
              <a:t>Pokud nelze PO ani EN</a:t>
            </a:r>
          </a:p>
          <a:p>
            <a:pPr lvl="1"/>
            <a:r>
              <a:rPr lang="cs-CZ" altLang="cs-CZ" sz="2000" dirty="0"/>
              <a:t>Není malnutrice - zahájení PN v průběhu 3-7 dnů</a:t>
            </a:r>
          </a:p>
          <a:p>
            <a:pPr lvl="1"/>
            <a:r>
              <a:rPr lang="cs-CZ" altLang="cs-CZ" sz="2000" dirty="0"/>
              <a:t>Těžká malnutrice - časná a progresivní (vzestupný přívod) PN</a:t>
            </a:r>
          </a:p>
          <a:p>
            <a:endParaRPr lang="cs-CZ" altLang="cs-CZ" sz="2400" dirty="0"/>
          </a:p>
          <a:p>
            <a:r>
              <a:rPr lang="cs-CZ" altLang="cs-CZ" sz="2400" dirty="0"/>
              <a:t>NE časná plná EN/PN do 48 hod</a:t>
            </a:r>
          </a:p>
          <a:p>
            <a:pPr lvl="1"/>
            <a:r>
              <a:rPr lang="cs-CZ" altLang="cs-CZ" sz="2000" dirty="0"/>
              <a:t>riziko </a:t>
            </a:r>
            <a:r>
              <a:rPr lang="cs-CZ" altLang="cs-CZ" sz="2000" dirty="0" err="1"/>
              <a:t>overfeeding</a:t>
            </a:r>
            <a:endParaRPr lang="cs-CZ" altLang="cs-CZ" sz="2000" dirty="0"/>
          </a:p>
          <a:p>
            <a:pPr lvl="1"/>
            <a:r>
              <a:rPr lang="cs-CZ" altLang="cs-CZ" sz="2000" dirty="0"/>
              <a:t>dosažení cílů progresivně v průběhu 3.-7. dne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02A394-7176-430E-B2CA-A71B97A0C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Enterální výživa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Kontinuálně nebo bolusově</a:t>
            </a:r>
          </a:p>
          <a:p>
            <a:r>
              <a:rPr lang="cs-CZ" altLang="cs-CZ" sz="2400" dirty="0"/>
              <a:t>Standardně výživa gastrická (NG sonda)</a:t>
            </a:r>
          </a:p>
          <a:p>
            <a:r>
              <a:rPr lang="cs-CZ" altLang="cs-CZ" sz="2400" dirty="0" err="1"/>
              <a:t>Postpylorická</a:t>
            </a:r>
            <a:r>
              <a:rPr lang="cs-CZ" altLang="cs-CZ" sz="2400" dirty="0"/>
              <a:t>/jejunální výživa (NJ sonda)</a:t>
            </a:r>
          </a:p>
          <a:p>
            <a:pPr lvl="1"/>
            <a:r>
              <a:rPr lang="cs-CZ" altLang="cs-CZ" sz="2000" dirty="0"/>
              <a:t>Riziko aspirace</a:t>
            </a:r>
          </a:p>
          <a:p>
            <a:pPr lvl="1"/>
            <a:r>
              <a:rPr lang="cs-CZ" altLang="cs-CZ" sz="2000" dirty="0"/>
              <a:t>Intolerance gastrické výživy přes podávání </a:t>
            </a:r>
            <a:r>
              <a:rPr lang="cs-CZ" altLang="cs-CZ" sz="2000" dirty="0" err="1"/>
              <a:t>prokinetik</a:t>
            </a:r>
            <a:endParaRPr lang="cs-CZ" altLang="cs-CZ" sz="2000" dirty="0"/>
          </a:p>
          <a:p>
            <a:r>
              <a:rPr lang="cs-CZ" altLang="cs-CZ" sz="2400" dirty="0" err="1"/>
              <a:t>Prokinetika</a:t>
            </a:r>
            <a:r>
              <a:rPr lang="cs-CZ" altLang="cs-CZ" sz="2400" dirty="0"/>
              <a:t> </a:t>
            </a:r>
          </a:p>
          <a:p>
            <a:pPr lvl="1"/>
            <a:r>
              <a:rPr lang="cs-CZ" altLang="cs-CZ" sz="2000" dirty="0"/>
              <a:t>Iv. erytromycin (doporučení ESPEN 2019)</a:t>
            </a:r>
          </a:p>
          <a:p>
            <a:pPr lvl="1"/>
            <a:r>
              <a:rPr lang="cs-CZ" altLang="cs-CZ" sz="2000" dirty="0" err="1"/>
              <a:t>Metoklopramid</a:t>
            </a:r>
            <a:r>
              <a:rPr lang="cs-CZ" altLang="cs-CZ" sz="2000" dirty="0"/>
              <a:t> (ev. s erytromycinem)</a:t>
            </a:r>
          </a:p>
          <a:p>
            <a:pPr lvl="1"/>
            <a:r>
              <a:rPr lang="cs-CZ" altLang="cs-CZ" sz="2000" dirty="0"/>
              <a:t>CAVE: antibiotikum</a:t>
            </a:r>
          </a:p>
          <a:p>
            <a:pPr marL="457200" lvl="1" indent="0">
              <a:buNone/>
            </a:pPr>
            <a:r>
              <a:rPr lang="cs-CZ" altLang="cs-CZ" sz="2000" dirty="0"/>
              <a:t> 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BA3E23-8909-4E64-AAFD-938B33FB4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Kdy nepodávat enterální výživu na ICU 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Nekontrolovaný šok</a:t>
            </a:r>
          </a:p>
          <a:p>
            <a:r>
              <a:rPr lang="cs-CZ" altLang="cs-CZ" sz="2400" dirty="0"/>
              <a:t>Nekontrolovaná </a:t>
            </a:r>
            <a:r>
              <a:rPr lang="cs-CZ" altLang="cs-CZ" sz="2400" dirty="0" err="1"/>
              <a:t>hypoxémie</a:t>
            </a:r>
            <a:r>
              <a:rPr lang="cs-CZ" altLang="cs-CZ" sz="2400" dirty="0"/>
              <a:t> a acidóza</a:t>
            </a:r>
          </a:p>
          <a:p>
            <a:r>
              <a:rPr lang="cs-CZ" altLang="cs-CZ" sz="2400" dirty="0"/>
              <a:t>Krvácení z horních částí GIT </a:t>
            </a:r>
          </a:p>
          <a:p>
            <a:r>
              <a:rPr lang="cs-CZ" altLang="cs-CZ" sz="2400" dirty="0"/>
              <a:t>Dysfunkce žaludku (aspirát ze žaludku nad 500 ml/6 hod)</a:t>
            </a:r>
          </a:p>
          <a:p>
            <a:r>
              <a:rPr lang="cs-CZ" altLang="cs-CZ" sz="2400" dirty="0"/>
              <a:t>Střevní ischémie, obstrukce</a:t>
            </a:r>
          </a:p>
          <a:p>
            <a:r>
              <a:rPr lang="cs-CZ" altLang="cs-CZ" sz="2400" dirty="0"/>
              <a:t>Abdominální </a:t>
            </a:r>
            <a:r>
              <a:rPr lang="cs-CZ" altLang="cs-CZ" sz="2400" dirty="0" err="1"/>
              <a:t>kompartment</a:t>
            </a:r>
            <a:r>
              <a:rPr lang="cs-CZ" altLang="cs-CZ" sz="2400" dirty="0"/>
              <a:t> syndrom</a:t>
            </a:r>
          </a:p>
          <a:p>
            <a:r>
              <a:rPr lang="cs-CZ" altLang="cs-CZ" sz="2400" dirty="0"/>
              <a:t>Velké ztráty střevní píštělí</a:t>
            </a:r>
          </a:p>
          <a:p>
            <a:endParaRPr lang="cs-CZ" altLang="cs-CZ" sz="2400" dirty="0"/>
          </a:p>
          <a:p>
            <a:r>
              <a:rPr lang="cs-CZ" altLang="cs-CZ" sz="2400" b="1" dirty="0"/>
              <a:t>Zahájit nízké dávky EN při stabilizaci stavu!!!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3470CD-A384-4A67-932C-93158A70B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6D7BA-FCD1-4E16-AAC9-37ED5A84828D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8" y="425002"/>
            <a:ext cx="7628780" cy="590483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4B6DFE-8D7F-4B7A-B05D-B095425DF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Energetická potřeba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Individuální</a:t>
            </a:r>
          </a:p>
          <a:p>
            <a:pPr lvl="1"/>
            <a:r>
              <a:rPr lang="cs-CZ" altLang="cs-CZ" sz="2000" dirty="0"/>
              <a:t>Stav výživy a známky malnutrice vstupně</a:t>
            </a:r>
          </a:p>
          <a:p>
            <a:pPr lvl="1"/>
            <a:r>
              <a:rPr lang="cs-CZ" altLang="cs-CZ" sz="2000" dirty="0"/>
              <a:t>Délka pobytu na ICU</a:t>
            </a:r>
          </a:p>
          <a:p>
            <a:pPr lvl="1"/>
            <a:r>
              <a:rPr lang="cs-CZ" altLang="cs-CZ" sz="2000" dirty="0"/>
              <a:t>Typ a tíže onemocnění (zánět)</a:t>
            </a:r>
          </a:p>
          <a:p>
            <a:pPr lvl="1"/>
            <a:r>
              <a:rPr lang="cs-CZ" altLang="cs-CZ" sz="2000" dirty="0"/>
              <a:t>Reakce organismu (endogenní produkce, </a:t>
            </a:r>
            <a:r>
              <a:rPr lang="cs-CZ" altLang="cs-CZ" sz="2000" dirty="0" err="1"/>
              <a:t>autofagie</a:t>
            </a:r>
            <a:r>
              <a:rPr lang="cs-CZ" altLang="cs-CZ" sz="2000" dirty="0"/>
              <a:t>) </a:t>
            </a:r>
          </a:p>
          <a:p>
            <a:pPr lvl="1"/>
            <a:r>
              <a:rPr lang="cs-CZ" altLang="cs-CZ" sz="2000" dirty="0"/>
              <a:t>Teplota, klidový režim, </a:t>
            </a:r>
            <a:r>
              <a:rPr lang="cs-CZ" altLang="cs-CZ" sz="2000" dirty="0" err="1"/>
              <a:t>hyperaktivni</a:t>
            </a:r>
            <a:r>
              <a:rPr lang="cs-CZ" altLang="cs-CZ" sz="2000" dirty="0"/>
              <a:t> delirium …</a:t>
            </a:r>
          </a:p>
          <a:p>
            <a:r>
              <a:rPr lang="cs-CZ" altLang="cs-CZ" sz="2400" dirty="0"/>
              <a:t>Odhad/měření energetické potřeby</a:t>
            </a:r>
          </a:p>
          <a:p>
            <a:pPr lvl="1"/>
            <a:r>
              <a:rPr lang="cs-CZ" altLang="cs-CZ" sz="2000" dirty="0"/>
              <a:t>Nepřímá kalorimetrie</a:t>
            </a:r>
          </a:p>
          <a:p>
            <a:pPr lvl="1"/>
            <a:r>
              <a:rPr lang="cs-CZ" altLang="cs-CZ" sz="2000" dirty="0"/>
              <a:t>Měření spotřeby VO2 z plicnicového katetru (invazivní)</a:t>
            </a:r>
          </a:p>
          <a:p>
            <a:pPr lvl="1"/>
            <a:r>
              <a:rPr lang="cs-CZ" altLang="cs-CZ" sz="2000" dirty="0"/>
              <a:t>Měření produkce VCO2 pomocí ventilátoru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709" y="1307667"/>
            <a:ext cx="2935109" cy="209235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6840BD-881C-4373-AA68-60498DF95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Energetická potřeba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Pokud nelze  měřit – 20-25 kcal/kg/den </a:t>
            </a:r>
          </a:p>
          <a:p>
            <a:pPr lvl="1"/>
            <a:r>
              <a:rPr lang="cs-CZ" altLang="cs-CZ" sz="2000" dirty="0"/>
              <a:t>Riziko nadměrného/nedostatečného přívodu</a:t>
            </a:r>
          </a:p>
          <a:p>
            <a:endParaRPr lang="cs-CZ" altLang="cs-CZ" sz="2400" dirty="0"/>
          </a:p>
          <a:p>
            <a:r>
              <a:rPr lang="cs-CZ" altLang="cs-CZ" sz="2400" dirty="0"/>
              <a:t>Měřená energetická potřeba </a:t>
            </a:r>
          </a:p>
          <a:p>
            <a:pPr lvl="1"/>
            <a:r>
              <a:rPr lang="cs-CZ" altLang="cs-CZ" sz="2000" dirty="0"/>
              <a:t>Časná fáze akutního onemocnění</a:t>
            </a:r>
          </a:p>
          <a:p>
            <a:pPr lvl="2"/>
            <a:r>
              <a:rPr lang="cs-CZ" altLang="cs-CZ" sz="1600" dirty="0" err="1"/>
              <a:t>Hypokalorická</a:t>
            </a:r>
            <a:r>
              <a:rPr lang="cs-CZ" altLang="cs-CZ" sz="1600" dirty="0"/>
              <a:t> výživa (˂70% cílové energie) </a:t>
            </a:r>
          </a:p>
          <a:p>
            <a:pPr lvl="1"/>
            <a:r>
              <a:rPr lang="cs-CZ" altLang="cs-CZ" dirty="0"/>
              <a:t>Pozdní fáze (od 3. dne)</a:t>
            </a:r>
          </a:p>
          <a:p>
            <a:pPr lvl="2"/>
            <a:r>
              <a:rPr lang="cs-CZ" altLang="cs-CZ" dirty="0" err="1"/>
              <a:t>Isokalorická</a:t>
            </a:r>
            <a:r>
              <a:rPr lang="cs-CZ" altLang="cs-CZ" dirty="0"/>
              <a:t> výživa s progresivním dosažením 80-100% cíle</a:t>
            </a:r>
          </a:p>
          <a:p>
            <a:pPr lvl="2"/>
            <a:endParaRPr lang="cs-CZ" altLang="cs-CZ" dirty="0"/>
          </a:p>
          <a:p>
            <a:pPr marL="914400" lvl="2" indent="0">
              <a:buNone/>
            </a:pPr>
            <a:endParaRPr lang="cs-CZ" altLang="cs-CZ" dirty="0"/>
          </a:p>
          <a:p>
            <a:pPr lvl="1"/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AF8CE5-A9A2-4041-BA7B-D44BB5E37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13C140D-8417-4BCE-8177-1EDF8A9C2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5061" y="507695"/>
            <a:ext cx="9028090" cy="1143000"/>
          </a:xfrm>
          <a:ln/>
        </p:spPr>
        <p:txBody>
          <a:bodyPr/>
          <a:lstStyle/>
          <a:p>
            <a:r>
              <a:rPr lang="cs-CZ" altLang="cs-CZ" dirty="0"/>
              <a:t>Denní potřeba </a:t>
            </a:r>
            <a:r>
              <a:rPr lang="cs-CZ" altLang="cs-CZ" dirty="0" err="1"/>
              <a:t>makronutrientů</a:t>
            </a:r>
            <a:endParaRPr lang="cs-CZ" altLang="cs-CZ" dirty="0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C8597D77-76EF-4225-BDB8-C7FD40EFE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Bílkoviny (aminokyseliny) – 1,3 g/kg/d</a:t>
            </a:r>
          </a:p>
          <a:p>
            <a:r>
              <a:rPr lang="cs-CZ" altLang="cs-CZ" sz="2400" dirty="0"/>
              <a:t>Tuky – 1 - 1,5 g/kg/d</a:t>
            </a:r>
            <a:endParaRPr lang="cs-CZ" altLang="cs-CZ" sz="2000" dirty="0"/>
          </a:p>
          <a:p>
            <a:pPr lvl="1"/>
            <a:r>
              <a:rPr lang="cs-CZ" altLang="cs-CZ" sz="2000" dirty="0"/>
              <a:t>CAVE – tukové </a:t>
            </a:r>
            <a:r>
              <a:rPr lang="cs-CZ" altLang="cs-CZ" sz="2000" dirty="0" err="1"/>
              <a:t>emuze</a:t>
            </a:r>
            <a:r>
              <a:rPr lang="cs-CZ" altLang="cs-CZ" sz="2000" dirty="0"/>
              <a:t> např. </a:t>
            </a:r>
            <a:r>
              <a:rPr lang="cs-CZ" altLang="cs-CZ" sz="2000" dirty="0" err="1"/>
              <a:t>propofol</a:t>
            </a:r>
            <a:r>
              <a:rPr lang="cs-CZ" altLang="cs-CZ" sz="2000" dirty="0"/>
              <a:t> (1,1 kcal/ml)</a:t>
            </a:r>
          </a:p>
          <a:p>
            <a:pPr lvl="1"/>
            <a:r>
              <a:rPr lang="cs-CZ" altLang="cs-CZ" sz="2000" dirty="0"/>
              <a:t>Olivový, sójový a rybí olej (0,1-0,2 g/kg/d PN)</a:t>
            </a:r>
          </a:p>
          <a:p>
            <a:pPr lvl="2"/>
            <a:r>
              <a:rPr lang="cs-CZ" altLang="cs-CZ" sz="1600" dirty="0"/>
              <a:t>Strukturované lipidy = základem jsou </a:t>
            </a:r>
            <a:r>
              <a:rPr lang="cs-CZ" altLang="cs-CZ" sz="1600" dirty="0" err="1"/>
              <a:t>triacylglyceroly</a:t>
            </a:r>
            <a:r>
              <a:rPr lang="cs-CZ" altLang="cs-CZ" sz="1600" dirty="0"/>
              <a:t>, které mají na jedné molekule glycerolu navázány mastné kyseliny o dlouhém (LCFA) a středním řetězci (MCFA) = LCT, MCT, LCT/MCT</a:t>
            </a:r>
          </a:p>
          <a:p>
            <a:pPr lvl="1"/>
            <a:r>
              <a:rPr lang="cs-CZ" altLang="cs-CZ" sz="2000" dirty="0"/>
              <a:t>Obohacená výživa</a:t>
            </a:r>
          </a:p>
          <a:p>
            <a:pPr lvl="2"/>
            <a:r>
              <a:rPr lang="cs-CZ" altLang="cs-CZ" sz="2000" dirty="0">
                <a:sym typeface="Symbol" panose="05050102010706020507" pitchFamily="18" charset="2"/>
              </a:rPr>
              <a:t> 3 mastné kyseliny – </a:t>
            </a:r>
            <a:r>
              <a:rPr lang="cs-CZ" altLang="cs-CZ" sz="2000" dirty="0" err="1">
                <a:sym typeface="Symbol" panose="05050102010706020507" pitchFamily="18" charset="2"/>
              </a:rPr>
              <a:t>antiinflamatorní</a:t>
            </a:r>
            <a:r>
              <a:rPr lang="cs-CZ" altLang="cs-CZ" sz="2000" dirty="0">
                <a:sym typeface="Symbol" panose="05050102010706020507" pitchFamily="18" charset="2"/>
              </a:rPr>
              <a:t> efekt?</a:t>
            </a:r>
          </a:p>
          <a:p>
            <a:r>
              <a:rPr lang="cs-CZ" altLang="cs-CZ" sz="2400" dirty="0"/>
              <a:t>Cukry (</a:t>
            </a:r>
            <a:r>
              <a:rPr lang="cs-CZ" altLang="cs-CZ" sz="2400" dirty="0" err="1"/>
              <a:t>glukoza</a:t>
            </a:r>
            <a:r>
              <a:rPr lang="cs-CZ" altLang="cs-CZ" sz="2400" dirty="0"/>
              <a:t>) – 5 mg/kg/min max. rychlost</a:t>
            </a:r>
          </a:p>
          <a:p>
            <a:pPr lvl="1"/>
            <a:r>
              <a:rPr lang="cs-CZ" altLang="cs-CZ" sz="2000" dirty="0"/>
              <a:t>CAVE – inzulínová rezistence, hyperglykémie, produkce CO2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E8AC74-9C25-4B25-A2F5-F31D1836A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3484DFDA-EE27-43D7-9C0D-9DC200A17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7772400" cy="762000"/>
          </a:xfrm>
          <a:ln/>
        </p:spPr>
        <p:txBody>
          <a:bodyPr/>
          <a:lstStyle/>
          <a:p>
            <a:r>
              <a:rPr lang="cs-CZ" altLang="cs-CZ" dirty="0"/>
              <a:t>Základy výživy 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A020724-8F3A-4AA7-8902-98C780B30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z="2400" dirty="0">
              <a:sym typeface="Symbol" panose="05050102010706020507" pitchFamily="18" charset="2"/>
            </a:endParaRPr>
          </a:p>
          <a:p>
            <a:r>
              <a:rPr lang="cs-CZ" altLang="cs-CZ" sz="2400" dirty="0" err="1">
                <a:sym typeface="Symbol" panose="05050102010706020507" pitchFamily="18" charset="2"/>
              </a:rPr>
              <a:t>Glutamin</a:t>
            </a:r>
            <a:r>
              <a:rPr lang="cs-CZ" altLang="cs-CZ" sz="2400" dirty="0">
                <a:sym typeface="Symbol" panose="05050102010706020507" pitchFamily="18" charset="2"/>
              </a:rPr>
              <a:t> – 0,2 – 0,4 g/kg/den (0,3-0,6 g/kg/den </a:t>
            </a:r>
            <a:r>
              <a:rPr lang="cs-CZ" altLang="cs-CZ" sz="2400" dirty="0" err="1">
                <a:sym typeface="Symbol" panose="05050102010706020507" pitchFamily="18" charset="2"/>
              </a:rPr>
              <a:t>alanyl-glutamin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sym typeface="Symbol" panose="05050102010706020507" pitchFamily="18" charset="2"/>
              </a:rPr>
              <a:t>dipeptid</a:t>
            </a:r>
            <a:r>
              <a:rPr lang="cs-CZ" altLang="cs-CZ" sz="2400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cs-CZ" altLang="cs-CZ" sz="2000" dirty="0">
                <a:sym typeface="Symbol" panose="05050102010706020507" pitchFamily="18" charset="2"/>
              </a:rPr>
              <a:t>Nemocný s popáleninami</a:t>
            </a:r>
          </a:p>
          <a:p>
            <a:pPr lvl="1"/>
            <a:r>
              <a:rPr lang="cs-CZ" altLang="cs-CZ" sz="2000" dirty="0" err="1">
                <a:sym typeface="Symbol" panose="05050102010706020507" pitchFamily="18" charset="2"/>
              </a:rPr>
              <a:t>Polytrauma</a:t>
            </a:r>
            <a:endParaRPr lang="cs-CZ" altLang="cs-CZ" sz="2000" dirty="0">
              <a:sym typeface="Symbol" panose="05050102010706020507" pitchFamily="18" charset="2"/>
            </a:endParaRPr>
          </a:p>
          <a:p>
            <a:pPr lvl="1"/>
            <a:r>
              <a:rPr lang="cs-CZ" altLang="cs-CZ" sz="2000" dirty="0">
                <a:sym typeface="Symbol" panose="05050102010706020507" pitchFamily="18" charset="2"/>
              </a:rPr>
              <a:t>integrita střevní sliznice (energetický substrát)</a:t>
            </a:r>
          </a:p>
          <a:p>
            <a:pPr lvl="1"/>
            <a:r>
              <a:rPr lang="cs-CZ" altLang="cs-CZ" sz="2000" dirty="0">
                <a:sym typeface="Symbol" panose="05050102010706020507" pitchFamily="18" charset="2"/>
              </a:rPr>
              <a:t>NE – jaterní a renální selhání</a:t>
            </a:r>
          </a:p>
          <a:p>
            <a:pPr lvl="1"/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6D6D0-2CBD-4C40-B14E-0846E048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27B5E9F6-EDB9-4A99-8F4C-783014CFB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Základy výživy 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85F8FF-FDDA-45A9-AB22-C52C3232F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Vitaminy</a:t>
            </a:r>
          </a:p>
          <a:p>
            <a:pPr lvl="1"/>
            <a:r>
              <a:rPr lang="cs-CZ" altLang="cs-CZ" dirty="0"/>
              <a:t>Rozpustné v tucích, ve vodě</a:t>
            </a:r>
          </a:p>
          <a:p>
            <a:pPr lvl="1"/>
            <a:r>
              <a:rPr lang="cs-CZ" altLang="cs-CZ" dirty="0"/>
              <a:t>Vitamín D – substituce dle hladiny</a:t>
            </a:r>
          </a:p>
          <a:p>
            <a:pPr lvl="2"/>
            <a:r>
              <a:rPr lang="cs-CZ" altLang="cs-CZ" dirty="0"/>
              <a:t>Nízká hladina – zhoršený </a:t>
            </a:r>
            <a:r>
              <a:rPr lang="cs-CZ" altLang="cs-CZ" dirty="0" err="1"/>
              <a:t>outcome</a:t>
            </a:r>
            <a:endParaRPr lang="cs-CZ" altLang="cs-CZ" dirty="0"/>
          </a:p>
          <a:p>
            <a:r>
              <a:rPr lang="cs-CZ" altLang="cs-CZ" dirty="0"/>
              <a:t>Stopové prvky</a:t>
            </a:r>
          </a:p>
          <a:p>
            <a:r>
              <a:rPr lang="cs-CZ" altLang="cs-CZ" dirty="0"/>
              <a:t>Centrální a periferní přístup (850 </a:t>
            </a:r>
            <a:r>
              <a:rPr lang="cs-CZ" altLang="cs-CZ" dirty="0" err="1"/>
              <a:t>mosmol</a:t>
            </a:r>
            <a:r>
              <a:rPr lang="cs-CZ" altLang="cs-CZ" dirty="0"/>
              <a:t>/L)</a:t>
            </a:r>
          </a:p>
          <a:p>
            <a:r>
              <a:rPr lang="cs-CZ" altLang="cs-CZ" dirty="0"/>
              <a:t>„</a:t>
            </a:r>
            <a:r>
              <a:rPr lang="cs-CZ" altLang="cs-CZ" dirty="0" err="1"/>
              <a:t>All</a:t>
            </a:r>
            <a:r>
              <a:rPr lang="cs-CZ" altLang="cs-CZ" dirty="0"/>
              <a:t> in </a:t>
            </a:r>
            <a:r>
              <a:rPr lang="cs-CZ" altLang="cs-CZ" dirty="0" err="1"/>
              <a:t>one</a:t>
            </a:r>
            <a:r>
              <a:rPr lang="cs-CZ" altLang="cs-CZ" dirty="0"/>
              <a:t>“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ADE537-0A62-425B-83EC-50D5E670D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46EC69D-2D03-484E-95D3-A4E0F509B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Fyziologie - tělesné </a:t>
            </a:r>
            <a:r>
              <a:rPr lang="cs-CZ" altLang="cs-CZ" dirty="0" err="1"/>
              <a:t>kompartmenty</a:t>
            </a:r>
            <a:endParaRPr lang="en-US" altLang="cs-CZ" dirty="0"/>
          </a:p>
        </p:txBody>
      </p:sp>
      <p:graphicFrame>
        <p:nvGraphicFramePr>
          <p:cNvPr id="64781" name="Group 269">
            <a:extLst>
              <a:ext uri="{FF2B5EF4-FFF2-40B4-BE49-F238E27FC236}">
                <a16:creationId xmlns:a16="http://schemas.microsoft.com/office/drawing/2014/main" id="{2563D72F-5A9F-457D-B5D9-524D6E5AA0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7772400" cy="4343402"/>
        </p:xfrm>
        <a:graphic>
          <a:graphicData uri="http://schemas.openxmlformats.org/drawingml/2006/table">
            <a:tbl>
              <a:tblPr/>
              <a:tblGrid>
                <a:gridCol w="2649538">
                  <a:extLst>
                    <a:ext uri="{9D8B030D-6E8A-4147-A177-3AD203B41FA5}">
                      <a16:colId xmlns:a16="http://schemas.microsoft.com/office/drawing/2014/main" val="2244285889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4177521840"/>
                    </a:ext>
                  </a:extLst>
                </a:gridCol>
                <a:gridCol w="1736725">
                  <a:extLst>
                    <a:ext uri="{9D8B030D-6E8A-4147-A177-3AD203B41FA5}">
                      <a16:colId xmlns:a16="http://schemas.microsoft.com/office/drawing/2014/main" val="4106842181"/>
                    </a:ext>
                  </a:extLst>
                </a:gridCol>
                <a:gridCol w="1624012">
                  <a:extLst>
                    <a:ext uri="{9D8B030D-6E8A-4147-A177-3AD203B41FA5}">
                      <a16:colId xmlns:a16="http://schemas.microsoft.com/office/drawing/2014/main" val="1628624148"/>
                    </a:ext>
                  </a:extLst>
                </a:gridCol>
              </a:tblGrid>
              <a:tr h="7445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VĚK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cs-CZ" altLang="cs-CZ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CTV (%)</a:t>
                      </a:r>
                      <a:endParaRPr kumimoji="0" lang="cs-CZ" altLang="cs-CZ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ECT (%)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ICT (%)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50826"/>
                  </a:ext>
                </a:extLst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0-1 den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43,9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35,1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03873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 dní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39,7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34,3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1670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1-3 měsíce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72,3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32,2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892120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3-6 měsíců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70,1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30,1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792750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6-12 měsíců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60,4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27,4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730989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1-2 roky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58,7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25,6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992602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2-3 roky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63,5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26,7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36,8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460444"/>
                  </a:ext>
                </a:extLst>
              </a:tr>
              <a:tr h="258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3-5 let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62,2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21,4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40,8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27085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5-10 let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61,5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39,5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104360"/>
                  </a:ext>
                </a:extLst>
              </a:tr>
              <a:tr h="260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10-16 let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18,7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39,3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835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muži nad 16 let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167249"/>
                  </a:ext>
                </a:extLst>
              </a:tr>
              <a:tr h="420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ženy nad 16 let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18,0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66"/>
                        </a:buClr>
                        <a:buSzPct val="75000"/>
                        <a:buFont typeface="Monotype Sorts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37,0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1188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17853" y="5273792"/>
            <a:ext cx="7689312" cy="71789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0046" y="5453266"/>
            <a:ext cx="690243" cy="369332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3810" y="5453803"/>
            <a:ext cx="690243" cy="369332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307" y="5426729"/>
            <a:ext cx="690243" cy="369332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40%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7511" y="1822357"/>
            <a:ext cx="4514192" cy="48320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AA7034-7146-41B4-A543-E1A5E9F24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27B5E9F6-EDB9-4A99-8F4C-783014CFB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Výživa a obézní pacient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85F8FF-FDDA-45A9-AB22-C52C3232F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842" y="1547664"/>
            <a:ext cx="8496300" cy="4464050"/>
          </a:xfrm>
        </p:spPr>
        <p:txBody>
          <a:bodyPr/>
          <a:lstStyle/>
          <a:p>
            <a:r>
              <a:rPr lang="cs-CZ" altLang="cs-CZ" dirty="0" err="1"/>
              <a:t>Isokalorická</a:t>
            </a:r>
            <a:r>
              <a:rPr lang="cs-CZ" altLang="cs-CZ" dirty="0"/>
              <a:t> </a:t>
            </a:r>
            <a:r>
              <a:rPr lang="cs-CZ" altLang="cs-CZ" dirty="0" err="1"/>
              <a:t>vysokoproteinová</a:t>
            </a:r>
            <a:r>
              <a:rPr lang="cs-CZ" altLang="cs-CZ" dirty="0"/>
              <a:t> dieta</a:t>
            </a:r>
          </a:p>
          <a:p>
            <a:endParaRPr lang="cs-CZ" altLang="cs-CZ" dirty="0"/>
          </a:p>
          <a:p>
            <a:r>
              <a:rPr lang="cs-CZ" altLang="cs-CZ" dirty="0"/>
              <a:t>Preference – měření EE a ztráty N močí</a:t>
            </a:r>
          </a:p>
          <a:p>
            <a:endParaRPr lang="cs-CZ" altLang="cs-CZ" dirty="0"/>
          </a:p>
          <a:p>
            <a:r>
              <a:rPr lang="cs-CZ" altLang="cs-CZ" dirty="0"/>
              <a:t>Pokud nelze – výpočet na adjustovanou hmotnost</a:t>
            </a:r>
          </a:p>
          <a:p>
            <a:pPr lvl="1"/>
            <a:r>
              <a:rPr lang="cs-CZ" altLang="cs-CZ" dirty="0"/>
              <a:t>Bílkoviny 1,3 g/kg </a:t>
            </a:r>
            <a:r>
              <a:rPr lang="cs-CZ" altLang="cs-CZ" dirty="0" err="1"/>
              <a:t>adj</a:t>
            </a:r>
            <a:r>
              <a:rPr lang="cs-CZ" altLang="cs-CZ" dirty="0"/>
              <a:t>. hm.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518" y="4206622"/>
            <a:ext cx="3311749" cy="247107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49C364-2646-4C6C-816B-72C6D5640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27B5E9F6-EDB9-4A99-8F4C-783014CFB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Monitorace tolerance výživy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85F8FF-FDDA-45A9-AB22-C52C3232F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Glykémie, inzulín</a:t>
            </a:r>
          </a:p>
          <a:p>
            <a:pPr lvl="1"/>
            <a:r>
              <a:rPr lang="cs-CZ" altLang="cs-CZ" dirty="0"/>
              <a:t>Cílová glykémie pod 10 </a:t>
            </a:r>
            <a:r>
              <a:rPr lang="cs-CZ" altLang="cs-CZ" dirty="0" err="1"/>
              <a:t>mmol</a:t>
            </a:r>
            <a:r>
              <a:rPr lang="cs-CZ" altLang="cs-CZ" dirty="0"/>
              <a:t>/l</a:t>
            </a:r>
          </a:p>
          <a:p>
            <a:endParaRPr lang="cs-CZ" altLang="cs-CZ" dirty="0"/>
          </a:p>
          <a:p>
            <a:r>
              <a:rPr lang="cs-CZ" altLang="cs-CZ" dirty="0" err="1"/>
              <a:t>Mineralogram</a:t>
            </a:r>
            <a:r>
              <a:rPr lang="cs-CZ" altLang="cs-CZ" dirty="0"/>
              <a:t> (P, K, Mg)</a:t>
            </a:r>
          </a:p>
          <a:p>
            <a:endParaRPr lang="cs-CZ" altLang="cs-CZ" dirty="0"/>
          </a:p>
          <a:p>
            <a:r>
              <a:rPr lang="cs-CZ" altLang="cs-CZ" dirty="0" err="1"/>
              <a:t>Refeeding</a:t>
            </a:r>
            <a:r>
              <a:rPr lang="cs-CZ" altLang="cs-CZ" dirty="0"/>
              <a:t> syndrom</a:t>
            </a:r>
          </a:p>
          <a:p>
            <a:pPr lvl="1"/>
            <a:r>
              <a:rPr lang="cs-CZ" altLang="cs-CZ" dirty="0"/>
              <a:t>P˂0,65 </a:t>
            </a:r>
            <a:r>
              <a:rPr lang="cs-CZ" altLang="cs-CZ" dirty="0" err="1"/>
              <a:t>mmol</a:t>
            </a:r>
            <a:r>
              <a:rPr lang="cs-CZ" altLang="cs-CZ" dirty="0"/>
              <a:t>/l nebo pokles o ˃0,16 </a:t>
            </a:r>
            <a:r>
              <a:rPr lang="cs-CZ" altLang="cs-CZ" dirty="0" err="1"/>
              <a:t>mmol</a:t>
            </a:r>
            <a:r>
              <a:rPr lang="cs-CZ" altLang="cs-CZ" dirty="0"/>
              <a:t>/l</a:t>
            </a:r>
          </a:p>
          <a:p>
            <a:pPr lvl="1"/>
            <a:r>
              <a:rPr lang="cs-CZ" altLang="cs-CZ" dirty="0"/>
              <a:t>Monitorace 2-3/den, substituce </a:t>
            </a:r>
            <a:r>
              <a:rPr lang="cs-CZ" altLang="cs-CZ" dirty="0" err="1"/>
              <a:t>iv</a:t>
            </a:r>
            <a:r>
              <a:rPr lang="cs-CZ" altLang="cs-CZ" dirty="0"/>
              <a:t>.</a:t>
            </a:r>
          </a:p>
          <a:p>
            <a:pPr lvl="1"/>
            <a:r>
              <a:rPr lang="cs-CZ" altLang="cs-CZ" dirty="0"/>
              <a:t>Restrikce energie na 48 hod, poté postupné navýšení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BC626D-8DE0-4503-A246-228D19F57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828AFD2-06C3-4589-ACA1-644D6437FE8D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636838"/>
            <a:ext cx="7772400" cy="1143000"/>
          </a:xfrm>
        </p:spPr>
        <p:txBody>
          <a:bodyPr/>
          <a:lstStyle/>
          <a:p>
            <a:pPr eaLnBrk="1" hangingPunct="1"/>
            <a:r>
              <a:rPr lang="cs-CZ" sz="3200"/>
              <a:t>Děkuji za pozornost.</a:t>
            </a:r>
            <a:endParaRPr lang="en-US" sz="320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5013325"/>
            <a:ext cx="9144000" cy="1844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endParaRPr lang="cs-CZ" sz="12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pitchFamily="2" charset="2"/>
              <a:buNone/>
            </a:pPr>
            <a:r>
              <a:rPr lang="cs-CZ" sz="12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18437" name="Picture 7" descr="Zobrazit zdrojový obráz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Zobrazit zdrojový obráze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01013" y="5805488"/>
            <a:ext cx="83343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E3692B-EC99-42FD-9094-6C7799C2D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8C8ECB0-E2FB-4427-9314-1EC7EA799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Infuzní roztoky - indikace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037A6712-591C-4C3D-8C6F-9539A358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305" y="1844675"/>
            <a:ext cx="9710670" cy="4464050"/>
          </a:xfrm>
        </p:spPr>
        <p:txBody>
          <a:bodyPr/>
          <a:lstStyle/>
          <a:p>
            <a:r>
              <a:rPr lang="cs-CZ" altLang="cs-CZ" dirty="0"/>
              <a:t>Příjem denní potřeby vody (nelze enterálně)</a:t>
            </a:r>
          </a:p>
          <a:p>
            <a:r>
              <a:rPr lang="cs-CZ" altLang="cs-CZ" dirty="0"/>
              <a:t>Substituce elektrolytů</a:t>
            </a:r>
          </a:p>
          <a:p>
            <a:r>
              <a:rPr lang="cs-CZ" altLang="cs-CZ" dirty="0"/>
              <a:t>Nosný roztok pro léky </a:t>
            </a:r>
            <a:r>
              <a:rPr lang="cs-CZ" altLang="cs-CZ" dirty="0" err="1"/>
              <a:t>iv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Hypovolémie – </a:t>
            </a:r>
            <a:r>
              <a:rPr lang="cs-CZ" altLang="cs-CZ" dirty="0" err="1"/>
              <a:t>volumexpanze</a:t>
            </a:r>
            <a:endParaRPr lang="cs-CZ" altLang="cs-CZ" dirty="0"/>
          </a:p>
          <a:p>
            <a:r>
              <a:rPr lang="cs-CZ" altLang="cs-CZ" dirty="0"/>
              <a:t>Korekce vnitřního prostředí</a:t>
            </a:r>
          </a:p>
          <a:p>
            <a:r>
              <a:rPr lang="cs-CZ" altLang="cs-CZ" dirty="0"/>
              <a:t>Iv. výživa</a:t>
            </a:r>
          </a:p>
          <a:p>
            <a:r>
              <a:rPr lang="cs-CZ" altLang="cs-CZ" dirty="0"/>
              <a:t>Jiné - koloidní roztoky, transfuzní přípravky</a:t>
            </a:r>
          </a:p>
          <a:p>
            <a:r>
              <a:rPr lang="cs-CZ" altLang="cs-CZ" dirty="0"/>
              <a:t>CAVE: hypovolémie x hypervolémie x </a:t>
            </a:r>
            <a:r>
              <a:rPr lang="cs-CZ" altLang="cs-CZ" dirty="0" err="1"/>
              <a:t>hyperhydratace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B4B3A8-DBA4-4D01-93EA-4E7993129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8C8ECB0-E2FB-4427-9314-1EC7EA799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dirty="0"/>
              <a:t>Krystaloidní roztoky I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037A6712-591C-4C3D-8C6F-9539A358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Roztoky obsahující vodu a elektrolyty</a:t>
            </a:r>
          </a:p>
          <a:p>
            <a:r>
              <a:rPr lang="cs-CZ" altLang="cs-CZ"/>
              <a:t>Volně procházejí semipermeabilní (cévní) membránou</a:t>
            </a:r>
          </a:p>
          <a:p>
            <a:r>
              <a:rPr lang="cs-CZ" altLang="cs-CZ"/>
              <a:t>Nízká objemová účinnost (cca. 25% podaného množství zůstane v oběhu)</a:t>
            </a:r>
          </a:p>
          <a:p>
            <a:r>
              <a:rPr lang="cs-CZ" altLang="cs-CZ"/>
              <a:t>Snížení koloidně-osmotického tlaku</a:t>
            </a:r>
          </a:p>
          <a:p>
            <a:r>
              <a:rPr lang="cs-CZ" altLang="cs-CZ"/>
              <a:t>Primárně upřednostněna expanze intersticiálního objemu před intravaskulárním objemem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D7BCEA-78F4-4357-AF29-9A7922DFA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5573616-AA53-4B68-BE48-DC01C7DA2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Krystaloidní roztoky II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2CB0F59-6F05-4615-93B5-118913DA0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F1/1 „Fyziologický roztok“ – NE, 0,9% </a:t>
            </a:r>
            <a:r>
              <a:rPr lang="cs-CZ" altLang="cs-CZ" sz="2400" dirty="0" err="1"/>
              <a:t>NaCl</a:t>
            </a:r>
            <a:r>
              <a:rPr lang="cs-CZ" altLang="cs-CZ" sz="2400" dirty="0"/>
              <a:t>, Na 154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/L, pH 5,7, 308 </a:t>
            </a:r>
            <a:r>
              <a:rPr lang="cs-CZ" altLang="cs-CZ" sz="2400" dirty="0" err="1"/>
              <a:t>mOsm</a:t>
            </a:r>
            <a:r>
              <a:rPr lang="cs-CZ" altLang="cs-CZ" sz="2400" dirty="0"/>
              <a:t>/L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Indikace:hyponatremie</a:t>
            </a:r>
            <a:r>
              <a:rPr lang="cs-CZ" altLang="cs-CZ" sz="2400" dirty="0"/>
              <a:t>, úrazy hlavy, </a:t>
            </a:r>
            <a:r>
              <a:rPr lang="cs-CZ" altLang="cs-CZ" sz="2400" dirty="0" err="1"/>
              <a:t>hypochloremická</a:t>
            </a:r>
            <a:r>
              <a:rPr lang="cs-CZ" altLang="cs-CZ" sz="2400" dirty="0"/>
              <a:t> metabolická </a:t>
            </a:r>
            <a:r>
              <a:rPr lang="cs-CZ" altLang="cs-CZ" sz="2400" dirty="0" err="1"/>
              <a:t>alkaloza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Nežádoucí efekt: </a:t>
            </a:r>
            <a:r>
              <a:rPr lang="cs-CZ" altLang="cs-CZ" sz="2400" dirty="0" err="1"/>
              <a:t>hyperchloremická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acidosa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hypernatremie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Izotonický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Roztoky obsahující glukosu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Indikace: korekce </a:t>
            </a:r>
            <a:r>
              <a:rPr lang="cs-CZ" altLang="cs-CZ" sz="2400" dirty="0" err="1"/>
              <a:t>hypernatremie</a:t>
            </a:r>
            <a:r>
              <a:rPr lang="cs-CZ" altLang="cs-CZ" sz="2400" dirty="0"/>
              <a:t>, NE </a:t>
            </a:r>
            <a:r>
              <a:rPr lang="cs-CZ" altLang="cs-CZ" sz="2400" dirty="0" err="1"/>
              <a:t>volumexpanze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Nežádoucí efekt: intracelulární expanze, hyperglykemie – imunosuprese, </a:t>
            </a:r>
            <a:r>
              <a:rPr lang="cs-CZ" altLang="cs-CZ" sz="2400" dirty="0">
                <a:cs typeface="Times New Roman" panose="02020603050405020304" pitchFamily="18" charset="0"/>
              </a:rPr>
              <a:t>↑ riziko infekce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Times New Roman" panose="02020603050405020304" pitchFamily="18" charset="0"/>
              </a:rPr>
              <a:t>Po </a:t>
            </a:r>
            <a:r>
              <a:rPr lang="cs-CZ" altLang="cs-CZ" sz="2400" dirty="0" err="1">
                <a:cs typeface="Times New Roman" panose="02020603050405020304" pitchFamily="18" charset="0"/>
              </a:rPr>
              <a:t>zmetabolizování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glukozy</a:t>
            </a:r>
            <a:r>
              <a:rPr lang="cs-CZ" altLang="cs-CZ" sz="2400" dirty="0">
                <a:cs typeface="Times New Roman" panose="02020603050405020304" pitchFamily="18" charset="0"/>
              </a:rPr>
              <a:t> – hypotonický (voda)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cs-CZ" altLang="cs-CZ" sz="2400" dirty="0"/>
              <a:t>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C10AC9-48C1-4AF0-9899-782B1CB2C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F2AFD7A-951C-40DA-8F8A-2CF19A53C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/>
              <a:t>Krystaloidní roztoky III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4CBF971A-B60C-4C19-A2FE-2F1447711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dirty="0"/>
              <a:t>Balancované roztoky</a:t>
            </a:r>
          </a:p>
          <a:p>
            <a:pPr lvl="1"/>
            <a:r>
              <a:rPr lang="cs-CZ" altLang="cs-CZ" sz="2000" dirty="0"/>
              <a:t>pH 7,4, </a:t>
            </a:r>
            <a:r>
              <a:rPr lang="cs-CZ" altLang="cs-CZ" sz="2000" dirty="0" err="1"/>
              <a:t>NaCl</a:t>
            </a:r>
            <a:r>
              <a:rPr lang="cs-CZ" altLang="cs-CZ" sz="2000" dirty="0"/>
              <a:t> 140 </a:t>
            </a:r>
            <a:r>
              <a:rPr lang="cs-CZ" altLang="cs-CZ" sz="2000" dirty="0" err="1"/>
              <a:t>mmol</a:t>
            </a:r>
            <a:r>
              <a:rPr lang="cs-CZ" altLang="cs-CZ" sz="2000" dirty="0"/>
              <a:t>/L, 295 </a:t>
            </a:r>
            <a:r>
              <a:rPr lang="cs-CZ" altLang="cs-CZ" sz="2000" dirty="0" err="1"/>
              <a:t>mOsm</a:t>
            </a:r>
            <a:r>
              <a:rPr lang="cs-CZ" altLang="cs-CZ" sz="2000" dirty="0"/>
              <a:t>/L </a:t>
            </a:r>
            <a:r>
              <a:rPr lang="en-US" altLang="cs-CZ" sz="2000" dirty="0">
                <a:cs typeface="Arial" panose="020B0604020202020204" pitchFamily="34" charset="0"/>
              </a:rPr>
              <a:t>~</a:t>
            </a:r>
            <a:r>
              <a:rPr lang="cs-CZ" altLang="cs-CZ" sz="2000" dirty="0">
                <a:cs typeface="Arial" panose="020B0604020202020204" pitchFamily="34" charset="0"/>
              </a:rPr>
              <a:t> plasma</a:t>
            </a:r>
          </a:p>
          <a:p>
            <a:pPr lvl="1"/>
            <a:r>
              <a:rPr lang="cs-CZ" altLang="cs-CZ" sz="2400" dirty="0">
                <a:cs typeface="Arial" panose="020B0604020202020204" pitchFamily="34" charset="0"/>
              </a:rPr>
              <a:t>koncentrace minerálů blížící se plazmě (Na, Cl)</a:t>
            </a:r>
          </a:p>
          <a:p>
            <a:pPr lvl="1"/>
            <a:r>
              <a:rPr lang="cs-CZ" altLang="cs-CZ" dirty="0">
                <a:cs typeface="Arial" panose="020B0604020202020204" pitchFamily="34" charset="0"/>
              </a:rPr>
              <a:t>Ostatní ionty (K, Mg, Ca – CAVE inkompatibilita)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lvl="1"/>
            <a:r>
              <a:rPr lang="cs-CZ" altLang="cs-CZ" dirty="0" err="1">
                <a:cs typeface="Arial" panose="020B0604020202020204" pitchFamily="34" charset="0"/>
              </a:rPr>
              <a:t>m</a:t>
            </a:r>
            <a:r>
              <a:rPr lang="cs-CZ" altLang="cs-CZ" sz="2400" dirty="0" err="1">
                <a:cs typeface="Arial" panose="020B0604020202020204" pitchFamily="34" charset="0"/>
              </a:rPr>
              <a:t>etabolizovatelné</a:t>
            </a:r>
            <a:r>
              <a:rPr lang="cs-CZ" altLang="cs-CZ" sz="2400" dirty="0">
                <a:cs typeface="Arial" panose="020B0604020202020204" pitchFamily="34" charset="0"/>
              </a:rPr>
              <a:t> alkalizující anionty (acetát, </a:t>
            </a:r>
            <a:r>
              <a:rPr lang="cs-CZ" altLang="cs-CZ" sz="2400" dirty="0" err="1">
                <a:cs typeface="Arial" panose="020B0604020202020204" pitchFamily="34" charset="0"/>
              </a:rPr>
              <a:t>malát</a:t>
            </a:r>
            <a:r>
              <a:rPr lang="cs-CZ" altLang="cs-CZ" sz="2400" dirty="0">
                <a:cs typeface="Arial" panose="020B0604020202020204" pitchFamily="34" charset="0"/>
              </a:rPr>
              <a:t>,  laktát (</a:t>
            </a:r>
            <a:r>
              <a:rPr lang="cs-CZ" altLang="cs-CZ" sz="2400" dirty="0" err="1">
                <a:cs typeface="Arial" panose="020B0604020202020204" pitchFamily="34" charset="0"/>
              </a:rPr>
              <a:t>Ringerfundin</a:t>
            </a:r>
            <a:r>
              <a:rPr lang="cs-CZ" altLang="cs-CZ" sz="2400" dirty="0">
                <a:cs typeface="Arial" panose="020B0604020202020204" pitchFamily="34" charset="0"/>
              </a:rPr>
              <a:t>, Plasma-</a:t>
            </a:r>
            <a:r>
              <a:rPr lang="cs-CZ" altLang="cs-CZ" sz="2400" dirty="0" err="1">
                <a:cs typeface="Arial" panose="020B0604020202020204" pitchFamily="34" charset="0"/>
              </a:rPr>
              <a:t>Lyte</a:t>
            </a:r>
            <a:r>
              <a:rPr lang="cs-CZ" altLang="cs-CZ" sz="24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r>
              <a:rPr lang="cs-CZ" altLang="cs-CZ" sz="2400" dirty="0">
                <a:cs typeface="Arial" panose="020B0604020202020204" pitchFamily="34" charset="0"/>
              </a:rPr>
              <a:t>Hypertonické roztoky, </a:t>
            </a:r>
            <a:r>
              <a:rPr lang="cs-CZ" altLang="cs-CZ" sz="2400" dirty="0" err="1">
                <a:cs typeface="Arial" panose="020B0604020202020204" pitchFamily="34" charset="0"/>
              </a:rPr>
              <a:t>NaCl</a:t>
            </a:r>
            <a:r>
              <a:rPr lang="cs-CZ" altLang="cs-CZ" sz="2400" dirty="0">
                <a:cs typeface="Arial" panose="020B0604020202020204" pitchFamily="34" charset="0"/>
              </a:rPr>
              <a:t> 7,5%, 10%, event. v kombinaci s koloidy (</a:t>
            </a:r>
            <a:r>
              <a:rPr lang="cs-CZ" altLang="cs-CZ" sz="2400" dirty="0" err="1">
                <a:cs typeface="Arial" panose="020B0604020202020204" pitchFamily="34" charset="0"/>
              </a:rPr>
              <a:t>Tenziton</a:t>
            </a:r>
            <a:r>
              <a:rPr lang="cs-CZ" altLang="cs-CZ" sz="2400" dirty="0">
                <a:cs typeface="Arial" panose="020B0604020202020204" pitchFamily="34" charset="0"/>
              </a:rPr>
              <a:t>)</a:t>
            </a:r>
          </a:p>
          <a:p>
            <a:r>
              <a:rPr lang="cs-CZ" altLang="cs-CZ" sz="2400" dirty="0">
                <a:cs typeface="Arial" panose="020B0604020202020204" pitchFamily="34" charset="0"/>
              </a:rPr>
              <a:t>Indikace: objemová resuscitace (omezené množství)</a:t>
            </a:r>
          </a:p>
          <a:p>
            <a:r>
              <a:rPr lang="cs-CZ" altLang="cs-CZ" sz="2400" dirty="0">
                <a:cs typeface="Arial" panose="020B0604020202020204" pitchFamily="34" charset="0"/>
              </a:rPr>
              <a:t>Nežádoucí efekt: </a:t>
            </a:r>
            <a:r>
              <a:rPr lang="cs-CZ" altLang="cs-CZ" sz="2400" dirty="0" err="1">
                <a:cs typeface="Arial" panose="020B0604020202020204" pitchFamily="34" charset="0"/>
              </a:rPr>
              <a:t>hyperosmolalita</a:t>
            </a:r>
            <a:r>
              <a:rPr lang="cs-CZ" altLang="cs-CZ" sz="2400" dirty="0"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cs typeface="Arial" panose="020B0604020202020204" pitchFamily="34" charset="0"/>
              </a:rPr>
              <a:t>hypernatremie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endParaRPr lang="en-US" altLang="cs-CZ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61EDF3-9C7D-4D37-BF7B-36EC1FF21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1A50772-CD33-4CED-AD83-22AADBC44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cs-CZ" altLang="cs-CZ" sz="2400"/>
              <a:t>Srovnání složení plasmy a krystaloidních roztoků</a:t>
            </a:r>
          </a:p>
        </p:txBody>
      </p:sp>
      <p:pic>
        <p:nvPicPr>
          <p:cNvPr id="131075" name="Picture 3">
            <a:extLst>
              <a:ext uri="{FF2B5EF4-FFF2-40B4-BE49-F238E27FC236}">
                <a16:creationId xmlns:a16="http://schemas.microsoft.com/office/drawing/2014/main" id="{432155A5-0A2D-4D1D-9B50-8CE1BD435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425575"/>
            <a:ext cx="5832475" cy="4230688"/>
          </a:xfrm>
          <a:noFill/>
          <a:ln/>
          <a:extLst>
            <a:ext uri="{91240B29-F687-4f45-9708-019B960494DF}">
              <a14:hiddenLine xmlns:a14="http://schemas.microsoft.com/office/drawing/2010/main" xmlns="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85C121-8C48-4C9D-A2FF-F835E7BBB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1679</Words>
  <Application>Microsoft Office PowerPoint</Application>
  <PresentationFormat>Předvádění na obrazovce (4:3)</PresentationFormat>
  <Paragraphs>324</Paragraphs>
  <Slides>42</Slides>
  <Notes>0</Notes>
  <HiddenSlides>0</HiddenSlides>
  <MMClips>43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Monotype Sorts</vt:lpstr>
      <vt:lpstr>Times New Roman</vt:lpstr>
      <vt:lpstr>Wingdings</vt:lpstr>
      <vt:lpstr>Výchozí návrh</vt:lpstr>
      <vt:lpstr>Základy infúzní léčby a výživy, základy hemoterapie</vt:lpstr>
      <vt:lpstr>Témata</vt:lpstr>
      <vt:lpstr>Fyziologie - tekutinová bilance</vt:lpstr>
      <vt:lpstr>Fyziologie - tělesné kompartmenty</vt:lpstr>
      <vt:lpstr>Infuzní roztoky - indikace</vt:lpstr>
      <vt:lpstr>Krystaloidní roztoky I</vt:lpstr>
      <vt:lpstr>Krystaloidní roztoky II</vt:lpstr>
      <vt:lpstr>Krystaloidní roztoky III</vt:lpstr>
      <vt:lpstr>Srovnání složení plasmy a krystaloidních roztoků</vt:lpstr>
      <vt:lpstr>Koloidní roztoky I</vt:lpstr>
      <vt:lpstr>Koloidní roztoky II</vt:lpstr>
      <vt:lpstr>Efekt volumosubstituce</vt:lpstr>
      <vt:lpstr>Koloidní roztoky IV - nevýhody</vt:lpstr>
      <vt:lpstr>Infuzní terapie - Závěr</vt:lpstr>
      <vt:lpstr>Základy hemoterapie I</vt:lpstr>
      <vt:lpstr>Prezentace aplikace PowerPoint</vt:lpstr>
      <vt:lpstr>Základy hemoterapie II</vt:lpstr>
      <vt:lpstr>Transfuzní přípravky I</vt:lpstr>
      <vt:lpstr>Transfusní přípravky II</vt:lpstr>
      <vt:lpstr>Transfuzní přípravky IV</vt:lpstr>
      <vt:lpstr>Sanquitest</vt:lpstr>
      <vt:lpstr>Nežádoucí účinek transfuze</vt:lpstr>
      <vt:lpstr>Krevní deriváty</vt:lpstr>
      <vt:lpstr>Základy výživy v intenzivní péči</vt:lpstr>
      <vt:lpstr>Prezentace aplikace PowerPoint</vt:lpstr>
      <vt:lpstr>Prezentace aplikace PowerPoint</vt:lpstr>
      <vt:lpstr>Prezentace aplikace PowerPoint</vt:lpstr>
      <vt:lpstr>Základy výživy </vt:lpstr>
      <vt:lpstr>Základy výživy v intenzivní péči</vt:lpstr>
      <vt:lpstr>Prezentace aplikace PowerPoint</vt:lpstr>
      <vt:lpstr>Kdy a jak zahájit výživu na ICU </vt:lpstr>
      <vt:lpstr>Enterální výživa</vt:lpstr>
      <vt:lpstr>Kdy nepodávat enterální výživu na ICU </vt:lpstr>
      <vt:lpstr>Prezentace aplikace PowerPoint</vt:lpstr>
      <vt:lpstr>Energetická potřeba</vt:lpstr>
      <vt:lpstr>Energetická potřeba</vt:lpstr>
      <vt:lpstr>Denní potřeba makronutrientů</vt:lpstr>
      <vt:lpstr>Základy výživy </vt:lpstr>
      <vt:lpstr>Základy výživy </vt:lpstr>
      <vt:lpstr>Výživa a obézní pacient</vt:lpstr>
      <vt:lpstr>Monitorace tolerance výživy</vt:lpstr>
      <vt:lpstr>Děkuji za pozornost.</vt:lpstr>
    </vt:vector>
  </TitlesOfParts>
  <Company>FNHK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Akademie umělé plicní ventilace - úvodní slovo</dc:title>
  <dc:creator>dostapav</dc:creator>
  <cp:lastModifiedBy>Zdeněk Turek</cp:lastModifiedBy>
  <cp:revision>162</cp:revision>
  <dcterms:created xsi:type="dcterms:W3CDTF">2015-03-30T07:30:58Z</dcterms:created>
  <dcterms:modified xsi:type="dcterms:W3CDTF">2021-02-16T17:08:24Z</dcterms:modified>
</cp:coreProperties>
</file>