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261" r:id="rId2"/>
    <p:sldId id="351" r:id="rId3"/>
    <p:sldId id="308" r:id="rId4"/>
    <p:sldId id="353" r:id="rId5"/>
    <p:sldId id="352" r:id="rId6"/>
    <p:sldId id="355" r:id="rId7"/>
    <p:sldId id="332" r:id="rId8"/>
    <p:sldId id="333" r:id="rId9"/>
    <p:sldId id="337" r:id="rId10"/>
    <p:sldId id="339" r:id="rId11"/>
    <p:sldId id="348" r:id="rId12"/>
    <p:sldId id="367" r:id="rId13"/>
    <p:sldId id="368" r:id="rId14"/>
    <p:sldId id="369" r:id="rId15"/>
    <p:sldId id="370" r:id="rId16"/>
    <p:sldId id="293" r:id="rId17"/>
    <p:sldId id="371" r:id="rId18"/>
    <p:sldId id="298" r:id="rId19"/>
    <p:sldId id="299" r:id="rId20"/>
    <p:sldId id="300" r:id="rId21"/>
    <p:sldId id="301" r:id="rId22"/>
    <p:sldId id="356" r:id="rId23"/>
    <p:sldId id="357" r:id="rId24"/>
    <p:sldId id="358" r:id="rId25"/>
    <p:sldId id="276" r:id="rId26"/>
    <p:sldId id="382" r:id="rId27"/>
    <p:sldId id="277" r:id="rId28"/>
    <p:sldId id="278" r:id="rId29"/>
    <p:sldId id="279" r:id="rId30"/>
    <p:sldId id="280" r:id="rId31"/>
    <p:sldId id="325" r:id="rId32"/>
    <p:sldId id="326" r:id="rId33"/>
    <p:sldId id="327" r:id="rId34"/>
    <p:sldId id="328" r:id="rId35"/>
    <p:sldId id="329" r:id="rId36"/>
    <p:sldId id="330" r:id="rId37"/>
    <p:sldId id="281" r:id="rId38"/>
    <p:sldId id="282" r:id="rId39"/>
    <p:sldId id="283" r:id="rId40"/>
    <p:sldId id="284" r:id="rId41"/>
    <p:sldId id="331" r:id="rId42"/>
    <p:sldId id="286" r:id="rId43"/>
    <p:sldId id="287" r:id="rId44"/>
    <p:sldId id="288" r:id="rId45"/>
    <p:sldId id="289" r:id="rId46"/>
    <p:sldId id="290" r:id="rId47"/>
    <p:sldId id="372" r:id="rId48"/>
    <p:sldId id="373" r:id="rId49"/>
    <p:sldId id="294" r:id="rId50"/>
    <p:sldId id="295" r:id="rId51"/>
    <p:sldId id="296" r:id="rId52"/>
    <p:sldId id="297" r:id="rId53"/>
    <p:sldId id="374" r:id="rId54"/>
    <p:sldId id="375" r:id="rId55"/>
    <p:sldId id="376" r:id="rId56"/>
    <p:sldId id="377" r:id="rId57"/>
    <p:sldId id="303" r:id="rId58"/>
    <p:sldId id="304" r:id="rId59"/>
    <p:sldId id="378" r:id="rId60"/>
    <p:sldId id="334" r:id="rId61"/>
    <p:sldId id="335" r:id="rId62"/>
    <p:sldId id="305" r:id="rId63"/>
    <p:sldId id="306" r:id="rId64"/>
    <p:sldId id="307" r:id="rId65"/>
    <p:sldId id="379" r:id="rId66"/>
    <p:sldId id="309" r:id="rId67"/>
    <p:sldId id="312" r:id="rId68"/>
    <p:sldId id="380" r:id="rId69"/>
    <p:sldId id="336" r:id="rId70"/>
    <p:sldId id="314" r:id="rId71"/>
    <p:sldId id="315" r:id="rId72"/>
    <p:sldId id="381" r:id="rId73"/>
    <p:sldId id="313" r:id="rId74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59" autoAdjust="0"/>
    <p:restoredTop sz="86432" autoAdjust="0"/>
  </p:normalViewPr>
  <p:slideViewPr>
    <p:cSldViewPr snapToGrid="0">
      <p:cViewPr varScale="1">
        <p:scale>
          <a:sx n="83" d="100"/>
          <a:sy n="83" d="100"/>
        </p:scale>
        <p:origin x="797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2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-140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EFAF6CD-DCB3-4B04-BD03-0DAF4627F9F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D1FCC05-9F29-451B-A954-977E7D8B92BA}" type="datetimeFigureOut">
              <a:rPr lang="cs-CZ"/>
              <a:pPr>
                <a:defRPr/>
              </a:pPr>
              <a:t>16.02.2021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8D4C40C-D0BF-43F3-8960-3E3574394A6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1CB80-A22A-4570-BF12-0FFE2BD34564}" type="datetime1">
              <a:rPr lang="cs-CZ"/>
              <a:pPr>
                <a:defRPr/>
              </a:pPr>
              <a:t>16.02.2021</a:t>
            </a:fld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10838-42EB-4254-8003-1B65E33DBF8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96075" y="274638"/>
            <a:ext cx="2124075" cy="6096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23850" y="274638"/>
            <a:ext cx="6219825" cy="6096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04FAC-21FF-4ECD-AA48-333D57B9C10D}" type="datetime1">
              <a:rPr lang="cs-CZ"/>
              <a:pPr>
                <a:defRPr/>
              </a:pPr>
              <a:t>16.02.2021</a:t>
            </a:fld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B13CF-5B95-4543-8E76-D57F924C3BB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0A5228-29AC-419C-874E-2C39C5E217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CC79F0-CD50-4620-BA3A-08876D75DE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320B4F6-65E2-4910-8218-6DFB833803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C5DDB7-2972-4959-98C8-90B82705495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2537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6624736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3DCEC-9376-46D4-BE6B-CF29629F7B0A}" type="datetime1">
              <a:rPr lang="cs-CZ"/>
              <a:pPr>
                <a:defRPr/>
              </a:pPr>
              <a:t>16.02.2021</a:t>
            </a:fld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5CA8-97E8-4242-BDBF-EFCF829019F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23850" y="1844675"/>
            <a:ext cx="4171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844675"/>
            <a:ext cx="4171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37D8E-C75B-4BAF-8A06-5B56715FBDD4}" type="datetime1">
              <a:rPr lang="cs-CZ"/>
              <a:pPr>
                <a:defRPr/>
              </a:pPr>
              <a:t>16.02.2021</a:t>
            </a:fld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7620B-8E9F-4821-9305-B7903426CDD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E0B54-4220-48E2-80DC-3EA10D914512}" type="datetime1">
              <a:rPr lang="cs-CZ"/>
              <a:pPr>
                <a:defRPr/>
              </a:pPr>
              <a:t>16.02.2021</a:t>
            </a:fld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A9636-5456-4C16-94F1-E27B0B5B101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DDD89-A561-41F6-A6A6-13FEAFD4F96F}" type="datetime1">
              <a:rPr lang="cs-CZ"/>
              <a:pPr>
                <a:defRPr/>
              </a:pPr>
              <a:t>16.02.2021</a:t>
            </a:fld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21753-90B5-42DC-BB3E-545221DF067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F2D2E-DA0F-44E7-95A0-F59D8BB82279}" type="datetime1">
              <a:rPr lang="cs-CZ"/>
              <a:pPr>
                <a:defRPr/>
              </a:pPr>
              <a:t>16.02.2021</a:t>
            </a:fld>
            <a:endParaRPr lang="cs-CZ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6D7BA-FCD1-4E16-AAC9-37ED5A84828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9B0C0-2059-4E4E-B27A-85936B55DA51}" type="datetime1">
              <a:rPr lang="cs-CZ"/>
              <a:pPr>
                <a:defRPr/>
              </a:pPr>
              <a:t>16.02.2021</a:t>
            </a:fld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71997-89F8-40E5-B9E3-253C5A8EDC5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D23C8-485A-44F8-843B-EA3C3966C2CA}" type="datetime1">
              <a:rPr lang="cs-CZ"/>
              <a:pPr>
                <a:defRPr/>
              </a:pPr>
              <a:t>16.02.2021</a:t>
            </a:fld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673D0-6878-4B6A-98BC-DBD8CB60B30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A17F9-4E09-4485-901E-C23C9983CD9E}" type="datetime1">
              <a:rPr lang="cs-CZ"/>
              <a:pPr>
                <a:defRPr/>
              </a:pPr>
              <a:t>16.02.2021</a:t>
            </a:fld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C1A66-4BA0-4191-A606-096A7B9686C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844675"/>
            <a:ext cx="849630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5E02D9D0-3044-4E84-BF84-D503C3B3E656}" type="datetime1">
              <a:rPr lang="cs-CZ"/>
              <a:pPr>
                <a:defRPr/>
              </a:pPr>
              <a:t>16.02.2021</a:t>
            </a:fld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98850" y="6453188"/>
            <a:ext cx="213360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79CAE332-E079-49F6-90F3-C528178E88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2" name="Picture 10" descr="Zobrazit zdrojový obrázek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7950" y="6345238"/>
            <a:ext cx="863600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11" descr="Zobrazit zdrojový obrázek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32813" y="6308725"/>
            <a:ext cx="4746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7" r:id="rId2"/>
    <p:sldLayoutId id="2147483656" r:id="rId3"/>
    <p:sldLayoutId id="2147483655" r:id="rId4"/>
    <p:sldLayoutId id="2147483654" r:id="rId5"/>
    <p:sldLayoutId id="2147483653" r:id="rId6"/>
    <p:sldLayoutId id="2147483652" r:id="rId7"/>
    <p:sldLayoutId id="2147483651" r:id="rId8"/>
    <p:sldLayoutId id="2147483650" r:id="rId9"/>
    <p:sldLayoutId id="2147483649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120000"/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6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6.png"/><Relationship Id="rId4" Type="http://schemas.openxmlformats.org/officeDocument/2006/relationships/image" Target="../media/image1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6.png"/><Relationship Id="rId4" Type="http://schemas.openxmlformats.org/officeDocument/2006/relationships/image" Target="../media/image1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6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6.png"/><Relationship Id="rId4" Type="http://schemas.openxmlformats.org/officeDocument/2006/relationships/image" Target="../media/image2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hyperlink" Target="http://www.transcranial.com/edu/download.html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5" Type="http://schemas.openxmlformats.org/officeDocument/2006/relationships/image" Target="../media/image6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4" Type="http://schemas.openxmlformats.org/officeDocument/2006/relationships/image" Target="../media/image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4" Type="http://schemas.openxmlformats.org/officeDocument/2006/relationships/image" Target="../media/image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2C93EFD-6582-4997-B382-991FDDA6EF9C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2636838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4000" b="0" dirty="0"/>
              <a:t>Poruchy vědomí v intenzivní péči</a:t>
            </a:r>
            <a:endParaRPr lang="en-US" sz="4000" dirty="0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ectangle 4"/>
          <p:cNvSpPr>
            <a:spLocks noChangeArrowheads="1"/>
          </p:cNvSpPr>
          <p:nvPr/>
        </p:nvSpPr>
        <p:spPr bwMode="auto">
          <a:xfrm>
            <a:off x="0" y="4005263"/>
            <a:ext cx="9144000" cy="28527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sz="1400">
                <a:solidFill>
                  <a:srgbClr val="4D4D4D"/>
                </a:solidFill>
              </a:rPr>
              <a:t>Klinika anesteziologie, resuscitace a intenzivní medicíny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sz="1400">
                <a:solidFill>
                  <a:srgbClr val="4D4D4D"/>
                </a:solidFill>
              </a:rPr>
              <a:t>Univerzita Karlova, Lékařská fakulta v Hradci Králové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sz="1400">
                <a:solidFill>
                  <a:srgbClr val="4D4D4D"/>
                </a:solidFill>
              </a:rPr>
              <a:t>Fakultní nemocnice Hradec Králové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endParaRPr lang="cs-CZ" sz="1400">
              <a:solidFill>
                <a:srgbClr val="4D4D4D"/>
              </a:solidFill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sz="1400">
                <a:solidFill>
                  <a:srgbClr val="4D4D4D"/>
                </a:solidFill>
              </a:rPr>
              <a:t>Dept. of Anaesthesiology and Intensive Care Medicine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sz="1400">
                <a:solidFill>
                  <a:srgbClr val="4D4D4D"/>
                </a:solidFill>
              </a:rPr>
              <a:t>Charles University, Faculty of Medicine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sz="1400">
                <a:solidFill>
                  <a:srgbClr val="4D4D4D"/>
                </a:solidFill>
              </a:rPr>
              <a:t>University Hospital Hradec Kralove</a:t>
            </a:r>
          </a:p>
        </p:txBody>
      </p:sp>
      <p:pic>
        <p:nvPicPr>
          <p:cNvPr id="14342" name="Picture 11" descr="Zobrazit zdrojový obráze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5876925"/>
            <a:ext cx="15128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15" descr="Zobrazit zdrojový obráze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01013" y="5734050"/>
            <a:ext cx="833437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6C8D655-9B85-4B27-97DD-08378683D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58951FF2-3EA7-49BA-8DC1-135C2902BF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6781800" cy="914400"/>
          </a:xfrm>
        </p:spPr>
        <p:txBody>
          <a:bodyPr/>
          <a:lstStyle/>
          <a:p>
            <a:r>
              <a:rPr lang="cs-CZ" altLang="cs-CZ" b="0"/>
              <a:t>1. I</a:t>
            </a:r>
            <a:r>
              <a:rPr lang="cs-CZ" altLang="cs-CZ" sz="3200" b="0"/>
              <a:t>ntoxikace</a:t>
            </a:r>
            <a:endParaRPr lang="en-US" altLang="cs-CZ" sz="3600" b="0"/>
          </a:p>
        </p:txBody>
      </p:sp>
      <p:sp>
        <p:nvSpPr>
          <p:cNvPr id="182275" name="Rectangle 3">
            <a:extLst>
              <a:ext uri="{FF2B5EF4-FFF2-40B4-BE49-F238E27FC236}">
                <a16:creationId xmlns:a16="http://schemas.microsoft.com/office/drawing/2014/main" id="{7CEF1EF0-3E19-4946-9C92-D13BC7BE09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2133600"/>
            <a:ext cx="8534400" cy="4464050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Clr>
                <a:schemeClr val="tx2"/>
              </a:buClr>
              <a:buSzPct val="125000"/>
              <a:buFontTx/>
              <a:buChar char="•"/>
              <a:defRPr/>
            </a:pPr>
            <a:r>
              <a:rPr lang="cs-CZ" sz="2400" b="0" u="sng" dirty="0">
                <a:cs typeface="Times New Roman" charset="0"/>
              </a:rPr>
              <a:t>terapie </a:t>
            </a:r>
            <a:r>
              <a:rPr lang="cs-CZ" sz="2400" b="0" u="sng" dirty="0" err="1">
                <a:cs typeface="Times New Roman" charset="0"/>
              </a:rPr>
              <a:t>antidoty</a:t>
            </a:r>
            <a:endParaRPr lang="cs-CZ" sz="2400" b="0" u="sng" dirty="0">
              <a:cs typeface="Times New Roman" charset="0"/>
            </a:endParaRP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Pct val="125000"/>
              <a:buFontTx/>
              <a:buNone/>
              <a:defRPr/>
            </a:pPr>
            <a:r>
              <a:rPr lang="cs-CZ" sz="2000" dirty="0">
                <a:cs typeface="Times New Roman" charset="0"/>
              </a:rPr>
              <a:t>    - zmírňují nástup, závažnost nebo trvání toxického účinku jedu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Pct val="125000"/>
              <a:buFontTx/>
              <a:buNone/>
              <a:defRPr/>
            </a:pPr>
            <a:r>
              <a:rPr lang="cs-CZ" sz="2000" dirty="0">
                <a:cs typeface="Times New Roman" charset="0"/>
              </a:rPr>
              <a:t>    - </a:t>
            </a:r>
            <a:r>
              <a:rPr lang="cs-CZ" sz="2000" i="1" dirty="0">
                <a:cs typeface="Times New Roman" charset="0"/>
              </a:rPr>
              <a:t>působí: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Pct val="125000"/>
              <a:buFontTx/>
              <a:buNone/>
              <a:defRPr/>
            </a:pPr>
            <a:r>
              <a:rPr lang="cs-CZ" sz="2000" dirty="0">
                <a:cs typeface="Times New Roman" charset="0"/>
              </a:rPr>
              <a:t>      - </a:t>
            </a:r>
            <a:r>
              <a:rPr lang="cs-CZ" sz="2000" u="sng" dirty="0">
                <a:cs typeface="Times New Roman" charset="0"/>
              </a:rPr>
              <a:t>kompetitivním antagonismem na receptorech</a:t>
            </a:r>
            <a:r>
              <a:rPr lang="cs-CZ" sz="2000" dirty="0">
                <a:cs typeface="Times New Roman" charset="0"/>
              </a:rPr>
              <a:t>                  (</a:t>
            </a:r>
            <a:r>
              <a:rPr lang="cs-CZ" sz="2000" dirty="0" err="1">
                <a:cs typeface="Times New Roman" charset="0"/>
              </a:rPr>
              <a:t>flumazenil</a:t>
            </a:r>
            <a:r>
              <a:rPr lang="cs-CZ" sz="2000" dirty="0">
                <a:cs typeface="Times New Roman" charset="0"/>
              </a:rPr>
              <a:t> - </a:t>
            </a:r>
            <a:r>
              <a:rPr lang="cs-CZ" sz="2000" dirty="0" err="1">
                <a:cs typeface="Times New Roman" charset="0"/>
              </a:rPr>
              <a:t>benzodiazepiny</a:t>
            </a:r>
            <a:r>
              <a:rPr lang="cs-CZ" sz="2000" dirty="0">
                <a:cs typeface="Times New Roman" charset="0"/>
              </a:rPr>
              <a:t>, </a:t>
            </a:r>
            <a:r>
              <a:rPr lang="cs-CZ" sz="2000" dirty="0" err="1">
                <a:cs typeface="Times New Roman" charset="0"/>
              </a:rPr>
              <a:t>naloxon</a:t>
            </a:r>
            <a:r>
              <a:rPr lang="cs-CZ" sz="2000" dirty="0">
                <a:cs typeface="Times New Roman" charset="0"/>
              </a:rPr>
              <a:t> - </a:t>
            </a:r>
            <a:r>
              <a:rPr lang="cs-CZ" sz="2000" dirty="0" err="1">
                <a:cs typeface="Times New Roman" charset="0"/>
              </a:rPr>
              <a:t>opioidy</a:t>
            </a:r>
            <a:r>
              <a:rPr lang="cs-CZ" sz="2000" dirty="0">
                <a:cs typeface="Times New Roman" charset="0"/>
              </a:rPr>
              <a:t>)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Pct val="125000"/>
              <a:buFontTx/>
              <a:buNone/>
              <a:defRPr/>
            </a:pPr>
            <a:r>
              <a:rPr lang="cs-CZ" sz="2000" dirty="0">
                <a:cs typeface="Times New Roman" charset="0"/>
              </a:rPr>
              <a:t>      - </a:t>
            </a:r>
            <a:r>
              <a:rPr lang="cs-CZ" sz="2000" u="sng" dirty="0">
                <a:cs typeface="Times New Roman" charset="0"/>
              </a:rPr>
              <a:t>vazbou na jed tvoří méně toxické látky</a:t>
            </a:r>
            <a:r>
              <a:rPr lang="cs-CZ" sz="2000" dirty="0">
                <a:cs typeface="Times New Roman" charset="0"/>
              </a:rPr>
              <a:t>                                  (protilátky proti </a:t>
            </a:r>
            <a:r>
              <a:rPr lang="cs-CZ" sz="2000" dirty="0" err="1">
                <a:cs typeface="Times New Roman" charset="0"/>
              </a:rPr>
              <a:t>digoxinu</a:t>
            </a:r>
            <a:r>
              <a:rPr lang="cs-CZ" sz="2000" dirty="0">
                <a:cs typeface="Times New Roman" charset="0"/>
              </a:rPr>
              <a:t>)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Pct val="125000"/>
              <a:buFontTx/>
              <a:buNone/>
              <a:defRPr/>
            </a:pPr>
            <a:r>
              <a:rPr lang="cs-CZ" sz="2000" dirty="0">
                <a:cs typeface="Times New Roman" charset="0"/>
              </a:rPr>
              <a:t>      - </a:t>
            </a:r>
            <a:r>
              <a:rPr lang="cs-CZ" sz="2000" u="sng" dirty="0">
                <a:cs typeface="Times New Roman" charset="0"/>
              </a:rPr>
              <a:t>ovlivněním metabolismu jedů zamezují vzniku škodlivých metabolitů</a:t>
            </a:r>
            <a:r>
              <a:rPr lang="cs-CZ" sz="2000" dirty="0">
                <a:cs typeface="Times New Roman" charset="0"/>
              </a:rPr>
              <a:t> (</a:t>
            </a:r>
            <a:r>
              <a:rPr lang="cs-CZ" sz="2000" dirty="0" err="1">
                <a:cs typeface="Times New Roman" charset="0"/>
              </a:rPr>
              <a:t>acetylcystein</a:t>
            </a:r>
            <a:r>
              <a:rPr lang="cs-CZ" sz="2000" dirty="0">
                <a:cs typeface="Times New Roman" charset="0"/>
              </a:rPr>
              <a:t> - paracetamol, etanol - metanol)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Pct val="125000"/>
              <a:buFontTx/>
              <a:buNone/>
              <a:defRPr/>
            </a:pPr>
            <a:r>
              <a:rPr lang="cs-CZ" sz="2000" b="0" u="sng" dirty="0">
                <a:cs typeface="Times New Roman" charset="0"/>
              </a:rPr>
              <a:t>         </a:t>
            </a:r>
          </a:p>
          <a:p>
            <a:pPr marL="609600" indent="-609600">
              <a:lnSpc>
                <a:spcPct val="80000"/>
              </a:lnSpc>
              <a:buFont typeface="Monotype Sorts" pitchFamily="2" charset="2"/>
              <a:buNone/>
              <a:defRPr/>
            </a:pPr>
            <a:endParaRPr lang="cs-CZ" sz="2000" dirty="0">
              <a:effectLst>
                <a:outerShdw blurRad="38100" dist="38100" dir="2700000" algn="tl">
                  <a:srgbClr val="FFFFFF"/>
                </a:outerShdw>
              </a:effectLst>
              <a:sym typeface="Symbol" pitchFamily="18" charset="2"/>
            </a:endParaRPr>
          </a:p>
        </p:txBody>
      </p:sp>
      <p:sp>
        <p:nvSpPr>
          <p:cNvPr id="182276" name="Rectangle 4">
            <a:extLst>
              <a:ext uri="{FF2B5EF4-FFF2-40B4-BE49-F238E27FC236}">
                <a16:creationId xmlns:a16="http://schemas.microsoft.com/office/drawing/2014/main" id="{7F35C958-1892-4F5B-B882-8713630A7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295400"/>
            <a:ext cx="6019800" cy="6858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cs-CZ" sz="32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Terapie</a:t>
            </a:r>
            <a:r>
              <a:rPr lang="cs-CZ" dirty="0">
                <a:latin typeface="Times New Roman" charset="0"/>
              </a:rPr>
              <a:t> </a:t>
            </a:r>
            <a:endParaRPr lang="cs-CZ" sz="3200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DAAF01D-F9FD-4A5B-8537-FC67BACBA8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BF207528-A22C-4BAF-8151-7E56542EE0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6781800" cy="914400"/>
          </a:xfrm>
        </p:spPr>
        <p:txBody>
          <a:bodyPr/>
          <a:lstStyle/>
          <a:p>
            <a:r>
              <a:rPr lang="cs-CZ" altLang="cs-CZ" b="0"/>
              <a:t>1. I</a:t>
            </a:r>
            <a:r>
              <a:rPr lang="cs-CZ" altLang="cs-CZ" sz="3200" b="0"/>
              <a:t>ntoxikace</a:t>
            </a:r>
            <a:endParaRPr lang="en-US" altLang="cs-CZ" sz="3600" b="0"/>
          </a:p>
        </p:txBody>
      </p:sp>
      <p:sp>
        <p:nvSpPr>
          <p:cNvPr id="191491" name="Rectangle 3">
            <a:extLst>
              <a:ext uri="{FF2B5EF4-FFF2-40B4-BE49-F238E27FC236}">
                <a16:creationId xmlns:a16="http://schemas.microsoft.com/office/drawing/2014/main" id="{D4FB9F1D-2EE1-4ADF-A5F0-EFDF5BBC54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2060575"/>
            <a:ext cx="8534400" cy="4464050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Clr>
                <a:srgbClr val="FF0000"/>
              </a:buClr>
              <a:buSzPct val="125000"/>
              <a:buFontTx/>
              <a:buNone/>
              <a:defRPr/>
            </a:pPr>
            <a:r>
              <a:rPr lang="cs-CZ" sz="3200" b="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Informační centra pro intoxikace</a:t>
            </a:r>
          </a:p>
          <a:p>
            <a:pPr marL="609600" indent="-609600">
              <a:lnSpc>
                <a:spcPct val="80000"/>
              </a:lnSpc>
              <a:buFont typeface="Monotype Sorts" pitchFamily="2" charset="2"/>
              <a:buNone/>
              <a:defRPr/>
            </a:pPr>
            <a:r>
              <a:rPr lang="cs-CZ" sz="2000" dirty="0">
                <a:cs typeface="Times New Roman" charset="0"/>
              </a:rPr>
              <a:t>PRAHA: </a:t>
            </a:r>
            <a:endParaRPr lang="cs-CZ" sz="2000" dirty="0"/>
          </a:p>
          <a:p>
            <a:pPr marL="609600" indent="-609600">
              <a:lnSpc>
                <a:spcPct val="80000"/>
              </a:lnSpc>
              <a:buFont typeface="Monotype Sorts" pitchFamily="2" charset="2"/>
              <a:buNone/>
              <a:defRPr/>
            </a:pPr>
            <a:r>
              <a:rPr lang="cs-CZ" sz="2000" dirty="0"/>
              <a:t>     </a:t>
            </a:r>
            <a:r>
              <a:rPr lang="cs-CZ" sz="2000" dirty="0">
                <a:cs typeface="Times New Roman" charset="0"/>
              </a:rPr>
              <a:t>- Toxikologické informační středisko kliniky nemocí</a:t>
            </a:r>
            <a:endParaRPr lang="cs-CZ" sz="2000" dirty="0"/>
          </a:p>
          <a:p>
            <a:pPr marL="609600" indent="-609600">
              <a:lnSpc>
                <a:spcPct val="80000"/>
              </a:lnSpc>
              <a:buFont typeface="Monotype Sorts" pitchFamily="2" charset="2"/>
              <a:buNone/>
              <a:defRPr/>
            </a:pPr>
            <a:r>
              <a:rPr lang="cs-CZ" sz="2000" dirty="0"/>
              <a:t>       </a:t>
            </a:r>
            <a:r>
              <a:rPr lang="cs-CZ" sz="2000" dirty="0">
                <a:cs typeface="Times New Roman" charset="0"/>
              </a:rPr>
              <a:t> z povolání, Vyšehradská 49,</a:t>
            </a:r>
            <a:r>
              <a:rPr lang="cs-CZ" sz="2000" dirty="0"/>
              <a:t> </a:t>
            </a:r>
            <a:r>
              <a:rPr lang="cs-CZ" sz="2000" dirty="0">
                <a:cs typeface="Times New Roman" charset="0"/>
              </a:rPr>
              <a:t>120 00 Praha 2,</a:t>
            </a:r>
            <a:endParaRPr lang="cs-CZ" sz="2000" dirty="0"/>
          </a:p>
          <a:p>
            <a:pPr marL="609600" indent="-609600">
              <a:lnSpc>
                <a:spcPct val="80000"/>
              </a:lnSpc>
              <a:buFont typeface="Monotype Sorts" pitchFamily="2" charset="2"/>
              <a:buNone/>
              <a:defRPr/>
            </a:pPr>
            <a:r>
              <a:rPr lang="cs-CZ" sz="2000" dirty="0"/>
              <a:t>       </a:t>
            </a:r>
            <a:r>
              <a:rPr lang="cs-CZ" sz="2000" dirty="0">
                <a:cs typeface="Times New Roman" charset="0"/>
              </a:rPr>
              <a:t> </a:t>
            </a:r>
            <a:r>
              <a:rPr lang="cs-CZ" sz="2000" b="0" dirty="0">
                <a:cs typeface="Times New Roman" charset="0"/>
              </a:rPr>
              <a:t>tel.: 02/ 29 38 68, 02/ 29 67 44</a:t>
            </a:r>
            <a:endParaRPr lang="cs-CZ" sz="2000" b="0" dirty="0">
              <a:latin typeface="Courier New" pitchFamily="49" charset="0"/>
              <a:cs typeface="Courier New" pitchFamily="49" charset="0"/>
            </a:endParaRPr>
          </a:p>
          <a:p>
            <a:pPr marL="609600" indent="-609600">
              <a:lnSpc>
                <a:spcPct val="80000"/>
              </a:lnSpc>
              <a:buFont typeface="Monotype Sorts" pitchFamily="2" charset="2"/>
              <a:buNone/>
              <a:defRPr/>
            </a:pPr>
            <a:r>
              <a:rPr lang="cs-CZ" sz="2000" dirty="0"/>
              <a:t>    </a:t>
            </a:r>
            <a:r>
              <a:rPr lang="cs-CZ" sz="2000" dirty="0">
                <a:cs typeface="Times New Roman" charset="0"/>
              </a:rPr>
              <a:t> - Ústřední toxikologická laboratoř, Kateřinská 32, </a:t>
            </a:r>
            <a:endParaRPr lang="cs-CZ" sz="2000" dirty="0"/>
          </a:p>
          <a:p>
            <a:pPr marL="609600" indent="-609600">
              <a:lnSpc>
                <a:spcPct val="80000"/>
              </a:lnSpc>
              <a:buFont typeface="Monotype Sorts" pitchFamily="2" charset="2"/>
              <a:buNone/>
              <a:defRPr/>
            </a:pPr>
            <a:r>
              <a:rPr lang="cs-CZ" sz="2000" dirty="0"/>
              <a:t>       </a:t>
            </a:r>
            <a:r>
              <a:rPr lang="cs-CZ" sz="2000" dirty="0">
                <a:cs typeface="Times New Roman" charset="0"/>
              </a:rPr>
              <a:t>121 08 Praha 2,                         </a:t>
            </a:r>
            <a:endParaRPr lang="cs-CZ" sz="2000" b="0" dirty="0">
              <a:latin typeface="Courier New" pitchFamily="49" charset="0"/>
              <a:cs typeface="Courier New" pitchFamily="49" charset="0"/>
            </a:endParaRPr>
          </a:p>
          <a:p>
            <a:pPr marL="609600" indent="-609600">
              <a:lnSpc>
                <a:spcPct val="80000"/>
              </a:lnSpc>
              <a:buFont typeface="Monotype Sorts" pitchFamily="2" charset="2"/>
              <a:buNone/>
              <a:defRPr/>
            </a:pPr>
            <a:r>
              <a:rPr lang="cs-CZ" sz="2000" b="0" dirty="0"/>
              <a:t>       </a:t>
            </a:r>
            <a:r>
              <a:rPr lang="cs-CZ" sz="2000" b="0" dirty="0">
                <a:cs typeface="Times New Roman" charset="0"/>
              </a:rPr>
              <a:t>tel.: 02/ 20 25 97, 02/ 29 83 75</a:t>
            </a:r>
            <a:r>
              <a:rPr lang="cs-CZ" sz="2000" dirty="0">
                <a:cs typeface="Times New Roman" charset="0"/>
              </a:rPr>
              <a:t>. Příjem vzorků: </a:t>
            </a:r>
            <a:endParaRPr lang="cs-CZ" sz="2000" dirty="0"/>
          </a:p>
          <a:p>
            <a:pPr marL="609600" indent="-609600">
              <a:lnSpc>
                <a:spcPct val="80000"/>
              </a:lnSpc>
              <a:buFont typeface="Monotype Sorts" pitchFamily="2" charset="2"/>
              <a:buNone/>
              <a:defRPr/>
            </a:pPr>
            <a:r>
              <a:rPr lang="cs-CZ" sz="2000" dirty="0"/>
              <a:t>       </a:t>
            </a:r>
            <a:r>
              <a:rPr lang="cs-CZ" sz="2000" dirty="0">
                <a:cs typeface="Times New Roman" charset="0"/>
              </a:rPr>
              <a:t>Na bojišti 3, 121 08 </a:t>
            </a:r>
            <a:r>
              <a:rPr lang="cs-CZ" sz="2000" b="0" dirty="0">
                <a:cs typeface="Times New Roman" charset="0"/>
              </a:rPr>
              <a:t> </a:t>
            </a:r>
            <a:r>
              <a:rPr lang="cs-CZ" sz="2000" dirty="0">
                <a:cs typeface="Times New Roman" charset="0"/>
              </a:rPr>
              <a:t>Praha 2, </a:t>
            </a:r>
            <a:r>
              <a:rPr lang="cs-CZ" sz="2000" b="0" dirty="0">
                <a:cs typeface="Times New Roman" charset="0"/>
              </a:rPr>
              <a:t>tel.:02/ 29 52 51</a:t>
            </a:r>
            <a:endParaRPr lang="cs-CZ" sz="2000" b="0" dirty="0">
              <a:latin typeface="Courier New" pitchFamily="49" charset="0"/>
              <a:cs typeface="Courier New" pitchFamily="49" charset="0"/>
            </a:endParaRPr>
          </a:p>
          <a:p>
            <a:pPr marL="609600" indent="-609600">
              <a:lnSpc>
                <a:spcPct val="80000"/>
              </a:lnSpc>
              <a:buClr>
                <a:srgbClr val="FF0000"/>
              </a:buClr>
              <a:buSzPct val="125000"/>
              <a:buFontTx/>
              <a:buNone/>
              <a:defRPr/>
            </a:pPr>
            <a:endParaRPr lang="cs-CZ" sz="2000" dirty="0">
              <a:cs typeface="Times New Roman" charset="0"/>
            </a:endParaRPr>
          </a:p>
        </p:txBody>
      </p:sp>
      <p:sp>
        <p:nvSpPr>
          <p:cNvPr id="191492" name="Rectangle 4">
            <a:extLst>
              <a:ext uri="{FF2B5EF4-FFF2-40B4-BE49-F238E27FC236}">
                <a16:creationId xmlns:a16="http://schemas.microsoft.com/office/drawing/2014/main" id="{EA511824-7955-4C6A-88BB-97152EF86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295400"/>
            <a:ext cx="6019800" cy="6858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cs-CZ" sz="32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Terapie</a:t>
            </a:r>
            <a:r>
              <a:rPr lang="cs-CZ" dirty="0">
                <a:latin typeface="Times New Roman" charset="0"/>
              </a:rPr>
              <a:t> </a:t>
            </a:r>
            <a:endParaRPr lang="cs-CZ" sz="3200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6317AB3-F340-44A6-A5A0-E4C56C570E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05A22461-0401-4BF6-8890-C98116C51B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400" b="0"/>
              <a:t>2. Cévní mozkové příhody</a:t>
            </a:r>
            <a:endParaRPr lang="en-US" altLang="cs-CZ" sz="2400" b="0"/>
          </a:p>
        </p:txBody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80A2A0A4-A275-462B-B391-04A66EE1FE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2852738"/>
            <a:ext cx="3810000" cy="3840162"/>
          </a:xfrm>
        </p:spPr>
        <p:txBody>
          <a:bodyPr/>
          <a:lstStyle/>
          <a:p>
            <a:pPr marL="609600" indent="-609600">
              <a:buClrTx/>
              <a:buSzPct val="125000"/>
              <a:buFontTx/>
              <a:buChar char="•"/>
              <a:defRPr/>
            </a:pPr>
            <a:r>
              <a:rPr lang="cs-CZ" sz="2400" b="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rozdělení</a:t>
            </a:r>
          </a:p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000" b="0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a) ischemické - 80 %</a:t>
            </a:r>
          </a:p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000" b="0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b) intracerebrální krvácení - 15 %</a:t>
            </a:r>
          </a:p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000" b="0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c) subarachnoideální krvácení - 5 %</a:t>
            </a:r>
          </a:p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000" b="0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d) cévní malformace a vývojové abnormality - do 1 %</a:t>
            </a:r>
          </a:p>
          <a:p>
            <a:pPr marL="609600" indent="-609600">
              <a:buClr>
                <a:schemeClr val="hlink"/>
              </a:buClr>
              <a:buSzPct val="125000"/>
              <a:buFontTx/>
              <a:buChar char="•"/>
              <a:defRPr/>
            </a:pPr>
            <a:endParaRPr lang="en-US" sz="2400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30052" name="Rectangle 4">
            <a:extLst>
              <a:ext uri="{FF2B5EF4-FFF2-40B4-BE49-F238E27FC236}">
                <a16:creationId xmlns:a16="http://schemas.microsoft.com/office/drawing/2014/main" id="{43957F31-4F5F-44B4-BF7D-4AA4C27E7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1700213"/>
            <a:ext cx="6840537" cy="6858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cs-CZ" sz="32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Klasifikace a příčiny</a:t>
            </a:r>
            <a:endParaRPr lang="cs-CZ" sz="3200" b="1" i="1" dirty="0">
              <a:solidFill>
                <a:schemeClr val="bg1"/>
              </a:solidFill>
              <a:latin typeface="Times New Roman" charset="0"/>
            </a:endParaRPr>
          </a:p>
        </p:txBody>
      </p:sp>
      <p:pic>
        <p:nvPicPr>
          <p:cNvPr id="13317" name="Picture 6" descr="homeruv_mozek">
            <a:extLst>
              <a:ext uri="{FF2B5EF4-FFF2-40B4-BE49-F238E27FC236}">
                <a16:creationId xmlns:a16="http://schemas.microsoft.com/office/drawing/2014/main" id="{0335E1EC-FB76-4A35-929D-329750A2E988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357563"/>
            <a:ext cx="3810000" cy="2857500"/>
          </a:xfr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ED0DABD-E037-4EF6-BCC7-51BB1FEC5D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3569AC94-D392-4C5B-921B-E3D4A36987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6781800" cy="914400"/>
          </a:xfrm>
        </p:spPr>
        <p:txBody>
          <a:bodyPr/>
          <a:lstStyle/>
          <a:p>
            <a:r>
              <a:rPr lang="cs-CZ" altLang="cs-CZ" sz="2400" b="0"/>
              <a:t>2. Cévní mozkové příhody</a:t>
            </a:r>
            <a:endParaRPr lang="en-US" altLang="cs-CZ" sz="2400" b="0"/>
          </a:p>
        </p:txBody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921D82A5-3D99-4F1C-9853-84295E84C6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2362200"/>
            <a:ext cx="8534400" cy="4114800"/>
          </a:xfrm>
        </p:spPr>
        <p:txBody>
          <a:bodyPr/>
          <a:lstStyle/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b="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1.  Mozkové ischémie</a:t>
            </a:r>
          </a:p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400" b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a) </a:t>
            </a:r>
            <a:r>
              <a:rPr lang="cs-CZ" sz="2400" b="0" u="sng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trombóza</a:t>
            </a:r>
            <a:r>
              <a:rPr lang="cs-CZ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sz="24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</a:t>
            </a:r>
            <a:r>
              <a:rPr lang="cs-CZ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 2/3 ischemických CMP    </a:t>
            </a:r>
          </a:p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      - postupný rozvoj v průběhu hodin</a:t>
            </a:r>
          </a:p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      - příznaky závisí na velikosti léze a postižené tepně     </a:t>
            </a:r>
          </a:p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400" b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b) </a:t>
            </a:r>
            <a:r>
              <a:rPr lang="cs-CZ" sz="2400" b="0" u="sng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embolie</a:t>
            </a:r>
            <a:r>
              <a:rPr lang="cs-CZ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sz="24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</a:t>
            </a:r>
            <a:r>
              <a:rPr lang="cs-CZ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 1/3 ischemických CMP</a:t>
            </a:r>
          </a:p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      - náhlý začátek, rychlý rozvoj kompletního neurologického obrazu </a:t>
            </a:r>
          </a:p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        </a:t>
            </a:r>
            <a:endParaRPr lang="en-US" sz="24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32100" name="Rectangle 4">
            <a:extLst>
              <a:ext uri="{FF2B5EF4-FFF2-40B4-BE49-F238E27FC236}">
                <a16:creationId xmlns:a16="http://schemas.microsoft.com/office/drawing/2014/main" id="{A930B913-E0D4-4A40-92B7-A523CD1F5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295400"/>
            <a:ext cx="6840537" cy="6858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cs-CZ" sz="32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Klasifikace a příčiny</a:t>
            </a:r>
            <a:endParaRPr lang="cs-CZ" sz="3200" b="1" i="1" dirty="0">
              <a:solidFill>
                <a:schemeClr val="bg1"/>
              </a:solidFill>
              <a:latin typeface="Times New Roman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7178238-6C33-4E52-93C5-2135D883E6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2B0C47A0-6480-49E1-AC81-94824BBED5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6781800" cy="914400"/>
          </a:xfrm>
        </p:spPr>
        <p:txBody>
          <a:bodyPr/>
          <a:lstStyle/>
          <a:p>
            <a:r>
              <a:rPr lang="cs-CZ" altLang="cs-CZ" sz="2400" b="0"/>
              <a:t>2. Cévní mozkové příhody</a:t>
            </a:r>
            <a:endParaRPr lang="en-US" altLang="cs-CZ" sz="2400" b="0"/>
          </a:p>
        </p:txBody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98FB7944-0B13-4807-8169-301BB52D1E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2362200"/>
            <a:ext cx="8534400" cy="4495800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b="0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1.  Mozkové ischémie</a:t>
            </a: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- dle průběhu:</a:t>
            </a:r>
          </a:p>
          <a:p>
            <a:pPr marL="609600" indent="-609600">
              <a:lnSpc>
                <a:spcPct val="80000"/>
              </a:lnSpc>
              <a:buClrTx/>
              <a:buSzPct val="125000"/>
              <a:buFont typeface="Arial" pitchFamily="34" charset="0"/>
              <a:buChar char="•"/>
              <a:defRPr/>
            </a:pPr>
            <a:r>
              <a:rPr lang="cs-CZ" sz="2000" b="0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tranzitorní CMP</a:t>
            </a:r>
            <a:r>
              <a:rPr lang="cs-CZ" sz="2000" b="0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cs-CZ" sz="2000" b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TIA</a:t>
            </a: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- </a:t>
            </a:r>
            <a:r>
              <a:rPr lang="cs-CZ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transient</a:t>
            </a: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ischemic</a:t>
            </a: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attack</a:t>
            </a: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) </a:t>
            </a:r>
          </a:p>
          <a:p>
            <a:pPr marL="609600" indent="-609600">
              <a:lnSpc>
                <a:spcPct val="80000"/>
              </a:lnSpc>
              <a:buClrTx/>
              <a:buSzPct val="125000"/>
              <a:buFont typeface="Monotype Sorts" pitchFamily="2" charset="2"/>
              <a:buNone/>
              <a:defRPr/>
            </a:pP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      - fokální mozková dysfunkce, odezní do 24 h        </a:t>
            </a:r>
          </a:p>
          <a:p>
            <a:pPr marL="609600" indent="-609600">
              <a:lnSpc>
                <a:spcPct val="80000"/>
              </a:lnSpc>
              <a:buClrTx/>
              <a:buSzPct val="125000"/>
              <a:buFont typeface="Arial" pitchFamily="34" charset="0"/>
              <a:buChar char="•"/>
              <a:defRPr/>
            </a:pPr>
            <a:r>
              <a:rPr lang="cs-CZ" sz="2000" b="0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reverzibilní CMP</a:t>
            </a: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(</a:t>
            </a:r>
            <a:r>
              <a:rPr lang="cs-CZ" sz="2000" b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RIND</a:t>
            </a: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- </a:t>
            </a:r>
            <a:r>
              <a:rPr lang="cs-CZ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reversible</a:t>
            </a: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ischemic</a:t>
            </a: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neurologic</a:t>
            </a: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deficit)              - trvá déle než 24 h a odezní do 14 dnů, někdy s drobným trvalým funkčním deficitem</a:t>
            </a:r>
          </a:p>
          <a:p>
            <a:pPr marL="609600" indent="-609600">
              <a:lnSpc>
                <a:spcPct val="80000"/>
              </a:lnSpc>
              <a:buClrTx/>
              <a:buSzPct val="125000"/>
              <a:buFont typeface="Arial" pitchFamily="34" charset="0"/>
              <a:buChar char="•"/>
              <a:defRPr/>
            </a:pPr>
            <a:r>
              <a:rPr lang="cs-CZ" sz="2000" b="0" u="sng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progredující</a:t>
            </a:r>
            <a:r>
              <a:rPr lang="cs-CZ" sz="2000" b="0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CMP</a:t>
            </a: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(</a:t>
            </a:r>
            <a:r>
              <a:rPr lang="cs-CZ" sz="2000" b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</a:t>
            </a: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- </a:t>
            </a:r>
            <a:r>
              <a:rPr lang="cs-CZ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stroke</a:t>
            </a: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in </a:t>
            </a:r>
            <a:r>
              <a:rPr lang="cs-CZ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evolution</a:t>
            </a: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</a:p>
          <a:p>
            <a:pPr marL="609600" indent="-609600">
              <a:lnSpc>
                <a:spcPct val="80000"/>
              </a:lnSpc>
              <a:buClrTx/>
              <a:buSzPct val="125000"/>
              <a:buFont typeface="Monotype Sorts" pitchFamily="2" charset="2"/>
              <a:buNone/>
              <a:defRPr/>
            </a:pP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      - postupně narůstající fokální mozková hypoxie s progresí klinických příznaků</a:t>
            </a:r>
          </a:p>
          <a:p>
            <a:pPr marL="609600" indent="-609600">
              <a:lnSpc>
                <a:spcPct val="80000"/>
              </a:lnSpc>
              <a:buClrTx/>
              <a:buSzPct val="125000"/>
              <a:buFont typeface="Arial" pitchFamily="34" charset="0"/>
              <a:buChar char="•"/>
              <a:defRPr/>
            </a:pPr>
            <a:r>
              <a:rPr lang="cs-CZ" sz="2000" b="0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ireverzibilní CMP</a:t>
            </a: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(</a:t>
            </a:r>
            <a:r>
              <a:rPr lang="cs-CZ" sz="2000" b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CS</a:t>
            </a: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- </a:t>
            </a:r>
            <a:r>
              <a:rPr lang="cs-CZ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completed</a:t>
            </a: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stroke</a:t>
            </a: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</a:p>
          <a:p>
            <a:pPr marL="609600" indent="-609600">
              <a:lnSpc>
                <a:spcPct val="80000"/>
              </a:lnSpc>
              <a:buClrTx/>
              <a:buSzPct val="125000"/>
              <a:buFont typeface="Monotype Sorts" pitchFamily="2" charset="2"/>
              <a:buNone/>
              <a:defRPr/>
            </a:pP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      - dokončená příhoda - ložisková hypoxie mozku s trvalým funkčním deficitem</a:t>
            </a:r>
          </a:p>
          <a:p>
            <a:pPr marL="609600" indent="-609600">
              <a:lnSpc>
                <a:spcPct val="80000"/>
              </a:lnSpc>
              <a:buClrTx/>
              <a:buSzPct val="125000"/>
              <a:buFont typeface="Arial" pitchFamily="34" charset="0"/>
              <a:buChar char="•"/>
              <a:defRPr/>
            </a:pPr>
            <a:r>
              <a:rPr lang="cs-CZ" sz="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     </a:t>
            </a:r>
            <a:endParaRPr lang="en-US" sz="6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33124" name="Rectangle 4">
            <a:extLst>
              <a:ext uri="{FF2B5EF4-FFF2-40B4-BE49-F238E27FC236}">
                <a16:creationId xmlns:a16="http://schemas.microsoft.com/office/drawing/2014/main" id="{C0B91CCE-A87F-4BE7-96C7-CE7B8B881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295400"/>
            <a:ext cx="6840537" cy="6858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cs-CZ" sz="32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Klasifikace a příčiny</a:t>
            </a:r>
            <a:endParaRPr lang="cs-CZ" sz="3200" b="1" i="1" dirty="0">
              <a:solidFill>
                <a:schemeClr val="bg1"/>
              </a:solidFill>
              <a:latin typeface="Times New Roman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5B99E49-DDFC-48A2-9B11-22F6906992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2E6005E3-132E-42DA-BC27-701A39386C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6781800" cy="914400"/>
          </a:xfrm>
        </p:spPr>
        <p:txBody>
          <a:bodyPr/>
          <a:lstStyle/>
          <a:p>
            <a:r>
              <a:rPr lang="cs-CZ" altLang="cs-CZ" sz="2400" b="0"/>
              <a:t>2. Cévní mozkové příhody</a:t>
            </a:r>
            <a:endParaRPr lang="en-US" altLang="cs-CZ" sz="2400" b="0"/>
          </a:p>
        </p:txBody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9E462604-5F04-4BCC-8644-41702731D9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2362200"/>
            <a:ext cx="8534400" cy="411480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b="0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2.  Mozkové hemoragie</a:t>
            </a:r>
            <a:endParaRPr lang="cs-CZ" sz="2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609600" indent="-609600">
              <a:lnSpc>
                <a:spcPct val="90000"/>
              </a:lnSpc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000" b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a) </a:t>
            </a:r>
            <a:r>
              <a:rPr lang="cs-CZ" sz="2000" b="0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poškození cévní stěny chronickou arteriální hypertenzí (typická krvácení)</a:t>
            </a: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- 80 %</a:t>
            </a:r>
          </a:p>
          <a:p>
            <a:pPr marL="609600" indent="-609600">
              <a:lnSpc>
                <a:spcPct val="90000"/>
              </a:lnSpc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000" b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b) </a:t>
            </a:r>
            <a:r>
              <a:rPr lang="cs-CZ" sz="2000" b="0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hemoragie jiného původu </a:t>
            </a:r>
          </a:p>
          <a:p>
            <a:pPr marL="609600" indent="-609600">
              <a:lnSpc>
                <a:spcPct val="90000"/>
              </a:lnSpc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 - arteriální </a:t>
            </a:r>
            <a:r>
              <a:rPr lang="cs-CZ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aneuryzmata</a:t>
            </a: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arteriovenózní malformace, venózní angiomy</a:t>
            </a:r>
          </a:p>
          <a:p>
            <a:pPr marL="609600" indent="-609600">
              <a:lnSpc>
                <a:spcPct val="90000"/>
              </a:lnSpc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000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 </a:t>
            </a: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- primární mozkové nádory a metastázy, krvácivé poruchy, zánětlivá postižení arterií, mykotická </a:t>
            </a:r>
            <a:r>
              <a:rPr lang="cs-CZ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aneuryzmata</a:t>
            </a: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při bakteriální endokarditidě</a:t>
            </a:r>
          </a:p>
          <a:p>
            <a:pPr marL="609600" indent="-609600">
              <a:lnSpc>
                <a:spcPct val="90000"/>
              </a:lnSpc>
              <a:buClr>
                <a:schemeClr val="hlink"/>
              </a:buClr>
              <a:buSzPct val="125000"/>
              <a:buFont typeface="Monotype Sorts" pitchFamily="2" charset="2"/>
              <a:buNone/>
              <a:defRPr/>
            </a:pP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 - spontánní mozkové krvácení nejčastěji mezi 40. - 70. rokem</a:t>
            </a:r>
            <a:endParaRPr lang="en-US" sz="2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34148" name="Rectangle 4">
            <a:extLst>
              <a:ext uri="{FF2B5EF4-FFF2-40B4-BE49-F238E27FC236}">
                <a16:creationId xmlns:a16="http://schemas.microsoft.com/office/drawing/2014/main" id="{285889D0-B1E0-47C6-89BD-3533B2423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295400"/>
            <a:ext cx="6840537" cy="6858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cs-CZ" sz="32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Klasifikace a příčiny</a:t>
            </a:r>
            <a:endParaRPr lang="cs-CZ" sz="3200" b="1" i="1" dirty="0">
              <a:solidFill>
                <a:schemeClr val="bg1"/>
              </a:solidFill>
              <a:latin typeface="Times New Roman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8B71D8B-AD54-4648-A9EC-2ED75A86F5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5C850E06-2F14-4B30-9B3B-32DC54A6A6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6781800" cy="914400"/>
          </a:xfrm>
        </p:spPr>
        <p:txBody>
          <a:bodyPr/>
          <a:lstStyle/>
          <a:p>
            <a:r>
              <a:rPr lang="cs-CZ" altLang="cs-CZ" sz="2400" b="0"/>
              <a:t>2. Cévní mozkové příhody</a:t>
            </a:r>
            <a:endParaRPr lang="en-US" altLang="cs-CZ" sz="2400" b="0"/>
          </a:p>
        </p:txBody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4724FF68-5C71-4BD9-B2DA-98F04ABF90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2362200"/>
            <a:ext cx="8534400" cy="4114800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b="0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2.  Mozkové hemoragie</a:t>
            </a:r>
          </a:p>
          <a:p>
            <a:pPr marL="609600" indent="-609600">
              <a:lnSpc>
                <a:spcPct val="80000"/>
              </a:lnSpc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400" b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a) </a:t>
            </a:r>
            <a:r>
              <a:rPr lang="cs-CZ" sz="2400" b="0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typické krvácení</a:t>
            </a:r>
            <a:r>
              <a:rPr lang="cs-CZ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- do bazálních ganglií při hypertenzi</a:t>
            </a:r>
          </a:p>
          <a:p>
            <a:pPr marL="609600" indent="-609600">
              <a:lnSpc>
                <a:spcPct val="80000"/>
              </a:lnSpc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400" b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b) </a:t>
            </a:r>
            <a:r>
              <a:rPr lang="cs-CZ" sz="2400" b="0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atypické krvácení</a:t>
            </a:r>
            <a:r>
              <a:rPr lang="cs-CZ" sz="2400" b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- do mozkových laloků</a:t>
            </a:r>
            <a:endParaRPr lang="cs-CZ" sz="2400" b="0" i="1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609600" indent="-609600">
              <a:lnSpc>
                <a:spcPct val="80000"/>
              </a:lnSpc>
              <a:buClr>
                <a:schemeClr val="hlink"/>
              </a:buClr>
              <a:buSzPct val="125000"/>
              <a:buFont typeface="Monotype Sorts" pitchFamily="2" charset="2"/>
              <a:buNone/>
              <a:defRPr/>
            </a:pPr>
            <a:r>
              <a:rPr lang="cs-CZ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 obvyklá lokalizace:</a:t>
            </a:r>
          </a:p>
          <a:p>
            <a:pPr marL="609600" indent="-609600">
              <a:lnSpc>
                <a:spcPct val="80000"/>
              </a:lnSpc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  - </a:t>
            </a:r>
            <a:r>
              <a:rPr lang="cs-CZ" sz="2400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putamen</a:t>
            </a:r>
            <a:r>
              <a:rPr lang="cs-CZ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(55 %)</a:t>
            </a:r>
          </a:p>
          <a:p>
            <a:pPr marL="609600" indent="-609600">
              <a:lnSpc>
                <a:spcPct val="80000"/>
              </a:lnSpc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  - </a:t>
            </a:r>
            <a:r>
              <a:rPr lang="cs-CZ" sz="2400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mozkový lalok</a:t>
            </a:r>
            <a:r>
              <a:rPr lang="cs-CZ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(15 %)</a:t>
            </a:r>
          </a:p>
          <a:p>
            <a:pPr marL="609600" indent="-609600">
              <a:lnSpc>
                <a:spcPct val="80000"/>
              </a:lnSpc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  - </a:t>
            </a:r>
            <a:r>
              <a:rPr lang="cs-CZ" sz="2400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talamus</a:t>
            </a:r>
            <a:r>
              <a:rPr lang="cs-CZ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(10 %)</a:t>
            </a:r>
          </a:p>
          <a:p>
            <a:pPr marL="609600" indent="-609600">
              <a:lnSpc>
                <a:spcPct val="80000"/>
              </a:lnSpc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  - </a:t>
            </a:r>
            <a:r>
              <a:rPr lang="cs-CZ" sz="2400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pons</a:t>
            </a:r>
            <a:r>
              <a:rPr lang="cs-CZ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(10 %)</a:t>
            </a:r>
          </a:p>
          <a:p>
            <a:pPr marL="609600" indent="-609600">
              <a:lnSpc>
                <a:spcPct val="80000"/>
              </a:lnSpc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  - </a:t>
            </a:r>
            <a:r>
              <a:rPr lang="cs-CZ" sz="2400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mozeček</a:t>
            </a:r>
            <a:r>
              <a:rPr lang="cs-CZ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(10 %)</a:t>
            </a:r>
          </a:p>
        </p:txBody>
      </p:sp>
      <p:sp>
        <p:nvSpPr>
          <p:cNvPr id="135172" name="Rectangle 4">
            <a:extLst>
              <a:ext uri="{FF2B5EF4-FFF2-40B4-BE49-F238E27FC236}">
                <a16:creationId xmlns:a16="http://schemas.microsoft.com/office/drawing/2014/main" id="{58AE2070-2F06-4D93-9856-62CDB8B63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295400"/>
            <a:ext cx="6840537" cy="6858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cs-CZ" sz="32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Klasifikace a příčiny</a:t>
            </a:r>
            <a:endParaRPr lang="cs-CZ" sz="3200" b="1" i="1" dirty="0">
              <a:solidFill>
                <a:schemeClr val="bg1"/>
              </a:solidFill>
              <a:latin typeface="Times New Roman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E63B8DB-8BEC-4FC4-B592-20FB36F451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BCF8F18E-F86B-43C8-984F-956FB33199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6781800" cy="914400"/>
          </a:xfrm>
        </p:spPr>
        <p:txBody>
          <a:bodyPr/>
          <a:lstStyle/>
          <a:p>
            <a:r>
              <a:rPr lang="cs-CZ" altLang="cs-CZ" sz="2400" b="0"/>
              <a:t>2. Cévní mozkové příhody</a:t>
            </a:r>
            <a:endParaRPr lang="en-US" altLang="cs-CZ" sz="2400" b="0"/>
          </a:p>
        </p:txBody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2B3CA2B9-A07E-4439-AF79-8D3710877E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2362200"/>
            <a:ext cx="8534400" cy="4306888"/>
          </a:xfrm>
        </p:spPr>
        <p:txBody>
          <a:bodyPr/>
          <a:lstStyle/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b="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1.  Ischemické CMP</a:t>
            </a:r>
            <a:r>
              <a:rPr lang="cs-CZ" sz="3200" b="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400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</a:t>
            </a:r>
            <a:r>
              <a:rPr lang="cs-CZ" sz="2400" b="0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a) zajištění vitálních funkcí </a:t>
            </a:r>
            <a:r>
              <a:rPr lang="cs-CZ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(ABC)</a:t>
            </a:r>
          </a:p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400" b="0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b) odstranění příčiny </a:t>
            </a:r>
            <a:r>
              <a:rPr lang="cs-CZ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(srdeční, metabolické)</a:t>
            </a:r>
          </a:p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400" b="0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c) zajištění mozkové perfúze</a:t>
            </a:r>
          </a:p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         - CMP </a:t>
            </a:r>
            <a:r>
              <a:rPr lang="cs-CZ" sz="24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 selhání autoregulace - perfúze je pasivně závislá na systémovém tlaku  v akutním stadiu nesnižujeme TK, pokud není nad 220/120 mmHg</a:t>
            </a:r>
            <a:endParaRPr lang="cs-CZ" sz="240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endParaRPr lang="cs-CZ" b="0" i="1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39268" name="Rectangle 4">
            <a:extLst>
              <a:ext uri="{FF2B5EF4-FFF2-40B4-BE49-F238E27FC236}">
                <a16:creationId xmlns:a16="http://schemas.microsoft.com/office/drawing/2014/main" id="{4ACC32DC-226B-4652-9EB3-BC3519B3A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295400"/>
            <a:ext cx="6840537" cy="6858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cs-CZ" sz="32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Terapie</a:t>
            </a:r>
            <a:endParaRPr lang="cs-CZ" sz="3200" b="1" i="1" dirty="0">
              <a:solidFill>
                <a:schemeClr val="bg1"/>
              </a:solidFill>
              <a:latin typeface="Times New Roman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72F7F21-CAF2-4C3A-90D7-11A4678E78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FAB98BE6-CFE5-4AF4-9CD9-A949F78FC4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6781800" cy="914400"/>
          </a:xfrm>
        </p:spPr>
        <p:txBody>
          <a:bodyPr/>
          <a:lstStyle/>
          <a:p>
            <a:r>
              <a:rPr lang="cs-CZ" altLang="cs-CZ" sz="2400" b="0"/>
              <a:t>2. Cévní mozkové příhody</a:t>
            </a:r>
            <a:endParaRPr lang="en-US" altLang="cs-CZ" sz="2400" b="0"/>
          </a:p>
        </p:txBody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266D295F-8AE0-49FF-9223-B1372B0291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2362200"/>
            <a:ext cx="8534400" cy="4306888"/>
          </a:xfrm>
        </p:spPr>
        <p:txBody>
          <a:bodyPr/>
          <a:lstStyle/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b="0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1.  Ischemické CMP </a:t>
            </a:r>
          </a:p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400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</a:t>
            </a:r>
            <a:r>
              <a:rPr lang="cs-CZ" sz="2400" b="0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d) zprůchodnění uzavřené cévy</a:t>
            </a:r>
          </a:p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      - </a:t>
            </a:r>
            <a:r>
              <a:rPr lang="cs-CZ" sz="2000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trombolýza</a:t>
            </a: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- do 6 h od inzultu (</a:t>
            </a:r>
            <a:r>
              <a:rPr lang="cs-CZ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alteplázou</a:t>
            </a: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</a:p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      - </a:t>
            </a:r>
            <a:r>
              <a:rPr lang="cs-CZ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thrombetomie</a:t>
            </a: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/</a:t>
            </a:r>
            <a:r>
              <a:rPr lang="cs-CZ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embolectomie</a:t>
            </a: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/</a:t>
            </a:r>
            <a:r>
              <a:rPr lang="cs-CZ" sz="2000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angioplastika</a:t>
            </a:r>
          </a:p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      - </a:t>
            </a:r>
            <a:r>
              <a:rPr lang="cs-CZ" sz="2000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operace</a:t>
            </a:r>
          </a:p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000" b="0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</a:t>
            </a:r>
            <a:r>
              <a:rPr lang="cs-CZ" sz="2400" b="0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e) farmakologická terapie</a:t>
            </a:r>
          </a:p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      - </a:t>
            </a:r>
            <a:r>
              <a:rPr lang="cs-CZ" sz="2000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antiagregační</a:t>
            </a:r>
            <a:r>
              <a:rPr lang="cs-CZ" sz="2000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–</a:t>
            </a: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Anopyrin</a:t>
            </a: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cs-CZ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Plavix</a:t>
            </a:r>
            <a:endParaRPr lang="cs-CZ" sz="2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      - </a:t>
            </a:r>
            <a:r>
              <a:rPr lang="cs-CZ" sz="2000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antikoagulační</a:t>
            </a: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- Heparin, </a:t>
            </a:r>
            <a:r>
              <a:rPr lang="cs-CZ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Warfarin</a:t>
            </a:r>
            <a:endParaRPr lang="cs-CZ" sz="2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      - </a:t>
            </a:r>
            <a:r>
              <a:rPr lang="cs-CZ" sz="2000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antiedematózní</a:t>
            </a: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- </a:t>
            </a:r>
            <a:r>
              <a:rPr lang="cs-CZ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Manitol</a:t>
            </a:r>
            <a:endParaRPr lang="cs-CZ" sz="2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0292" name="Rectangle 4">
            <a:extLst>
              <a:ext uri="{FF2B5EF4-FFF2-40B4-BE49-F238E27FC236}">
                <a16:creationId xmlns:a16="http://schemas.microsoft.com/office/drawing/2014/main" id="{BADEA784-C54D-4127-98B8-1E301E936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295400"/>
            <a:ext cx="6840537" cy="6858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cs-CZ" sz="32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Terapie</a:t>
            </a:r>
            <a:endParaRPr lang="cs-CZ" sz="3200" b="1" i="1" dirty="0">
              <a:solidFill>
                <a:schemeClr val="bg1"/>
              </a:solidFill>
              <a:latin typeface="Times New Roman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04B554D-C312-4746-880A-18BBFECAEF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87B115DF-5CC9-42EF-BE7C-CD59676A51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6781800" cy="914400"/>
          </a:xfrm>
        </p:spPr>
        <p:txBody>
          <a:bodyPr/>
          <a:lstStyle/>
          <a:p>
            <a:r>
              <a:rPr lang="cs-CZ" altLang="cs-CZ" sz="2400" b="0"/>
              <a:t>2. Cévní mozkové příhody</a:t>
            </a:r>
            <a:endParaRPr lang="en-US" altLang="cs-CZ" sz="2400" b="0"/>
          </a:p>
        </p:txBody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D3DAA6FE-97DD-4082-AC77-00A15F74C1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2362200"/>
            <a:ext cx="8534400" cy="4306888"/>
          </a:xfrm>
        </p:spPr>
        <p:txBody>
          <a:bodyPr/>
          <a:lstStyle/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b="0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1.  Ischemické CMP </a:t>
            </a:r>
          </a:p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b="0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</a:t>
            </a:r>
            <a:r>
              <a:rPr lang="cs-CZ" sz="2400" b="0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f) operační výkon</a:t>
            </a:r>
          </a:p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      - u významných stenóz karotid (nad 70 %)</a:t>
            </a:r>
          </a:p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400" b="0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g) resuscitační péče</a:t>
            </a:r>
          </a:p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      </a:t>
            </a:r>
          </a:p>
        </p:txBody>
      </p:sp>
      <p:sp>
        <p:nvSpPr>
          <p:cNvPr id="141316" name="Rectangle 4">
            <a:extLst>
              <a:ext uri="{FF2B5EF4-FFF2-40B4-BE49-F238E27FC236}">
                <a16:creationId xmlns:a16="http://schemas.microsoft.com/office/drawing/2014/main" id="{EE772145-239A-4B4B-9527-5B43C0DBA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295400"/>
            <a:ext cx="6840537" cy="6858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cs-CZ" sz="32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Terapie</a:t>
            </a:r>
            <a:endParaRPr lang="cs-CZ" sz="3200" b="1" i="1" dirty="0">
              <a:solidFill>
                <a:schemeClr val="bg1"/>
              </a:solidFill>
              <a:latin typeface="Times New Roman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A568C8F-07A5-48F4-B66F-748217330E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1C8107B-8DF8-4428-8EBC-1B2CCD074AA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772400" cy="1600200"/>
          </a:xfrm>
        </p:spPr>
        <p:txBody>
          <a:bodyPr/>
          <a:lstStyle/>
          <a:p>
            <a:r>
              <a:rPr lang="cs-CZ" altLang="cs-CZ" sz="3200" b="0" dirty="0"/>
              <a:t>Poruchy vědomí v intenzivní péči a kraniocerebrální poranění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EFDEC416-BF96-4AF5-B86F-A90F014CA04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38200" y="3810000"/>
            <a:ext cx="7620000" cy="1371600"/>
          </a:xfrm>
        </p:spPr>
        <p:txBody>
          <a:bodyPr/>
          <a:lstStyle/>
          <a:p>
            <a:r>
              <a:rPr lang="en-GB" altLang="cs-CZ" sz="1800"/>
              <a:t>Klinika anesteziologie, resuscitace</a:t>
            </a:r>
            <a:r>
              <a:rPr lang="cs-CZ" altLang="cs-CZ" sz="1800"/>
              <a:t> </a:t>
            </a:r>
            <a:r>
              <a:rPr lang="en-GB" altLang="cs-CZ" sz="1800"/>
              <a:t>a intenzivní medicíny</a:t>
            </a:r>
          </a:p>
          <a:p>
            <a:r>
              <a:rPr lang="en-GB" altLang="cs-CZ" sz="1800"/>
              <a:t>Univerzita Karlova v Praze</a:t>
            </a:r>
            <a:r>
              <a:rPr lang="cs-CZ" altLang="cs-CZ" sz="1800"/>
              <a:t>, </a:t>
            </a:r>
            <a:r>
              <a:rPr lang="en-GB" altLang="cs-CZ" sz="1800"/>
              <a:t>Lékařská fakulta v Hradci Králové</a:t>
            </a:r>
            <a:r>
              <a:rPr lang="cs-CZ" altLang="cs-CZ" sz="1800"/>
              <a:t>, </a:t>
            </a:r>
            <a:endParaRPr lang="en-GB" altLang="cs-CZ" sz="1800"/>
          </a:p>
          <a:p>
            <a:r>
              <a:rPr lang="en-GB" altLang="cs-CZ" sz="1800"/>
              <a:t>Fakultní nemocnice Hradec Králové</a:t>
            </a:r>
            <a:endParaRPr lang="en-US" altLang="cs-CZ" sz="1800"/>
          </a:p>
          <a:p>
            <a:endParaRPr lang="en-AU" altLang="cs-CZ" sz="1800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233F40F9-DA59-4289-9C58-C4430BC41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38800"/>
            <a:ext cx="9144000" cy="1219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/>
              <a:buNone/>
            </a:pPr>
            <a:r>
              <a:rPr lang="cs-CZ" altLang="cs-CZ" sz="1400">
                <a:solidFill>
                  <a:srgbClr val="4D4D4D"/>
                </a:solidFill>
                <a:latin typeface="Arial" panose="020B0604020202020204" pitchFamily="34" charset="0"/>
              </a:rPr>
              <a:t>Dept. of Anesthesiology and  Intensive Care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/>
              <a:buNone/>
            </a:pPr>
            <a:r>
              <a:rPr lang="cs-CZ" altLang="cs-CZ" sz="1400">
                <a:solidFill>
                  <a:srgbClr val="4D4D4D"/>
                </a:solidFill>
                <a:latin typeface="Arial" panose="020B0604020202020204" pitchFamily="34" charset="0"/>
              </a:rPr>
              <a:t>Charles University, Faculty of Medicine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/>
              <a:buNone/>
            </a:pPr>
            <a:r>
              <a:rPr lang="cs-CZ" altLang="cs-CZ" sz="1400">
                <a:solidFill>
                  <a:srgbClr val="4D4D4D"/>
                </a:solidFill>
                <a:latin typeface="Arial" panose="020B0604020202020204" pitchFamily="34" charset="0"/>
              </a:rPr>
              <a:t>University Hospital Hradec Kralove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/>
              <a:buNone/>
            </a:pPr>
            <a:r>
              <a:rPr lang="cs-CZ" altLang="cs-CZ" sz="1400">
                <a:solidFill>
                  <a:srgbClr val="4D4D4D"/>
                </a:solidFill>
                <a:latin typeface="Arial" panose="020B0604020202020204" pitchFamily="34" charset="0"/>
              </a:rPr>
              <a:t>Czech Republic</a:t>
            </a:r>
            <a:endParaRPr lang="cs-CZ" altLang="cs-CZ" sz="1600">
              <a:solidFill>
                <a:srgbClr val="4D4D4D"/>
              </a:solidFill>
              <a:latin typeface="Arial" panose="020B0604020202020204" pitchFamily="34" charset="0"/>
            </a:endParaRPr>
          </a:p>
        </p:txBody>
      </p:sp>
      <p:pic>
        <p:nvPicPr>
          <p:cNvPr id="2053" name="Picture 5" descr="Lékařská fakulta v Hradci Králové">
            <a:extLst>
              <a:ext uri="{FF2B5EF4-FFF2-40B4-BE49-F238E27FC236}">
                <a16:creationId xmlns:a16="http://schemas.microsoft.com/office/drawing/2014/main" id="{23477B3B-089C-4D78-9B4D-940D5B8F1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912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A9A8E825-21EF-4A36-9DE0-A7A651AC0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791200"/>
            <a:ext cx="14478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BC32ECB-B8F6-4D9C-9CAE-8C4B39A97D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4ACC53E7-3BB1-47F5-9AB0-E5AE1677DA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6781800" cy="914400"/>
          </a:xfrm>
        </p:spPr>
        <p:txBody>
          <a:bodyPr/>
          <a:lstStyle/>
          <a:p>
            <a:r>
              <a:rPr lang="cs-CZ" altLang="cs-CZ" sz="2400" b="0"/>
              <a:t>2. Cévní mozkové příhody</a:t>
            </a:r>
            <a:endParaRPr lang="en-US" altLang="cs-CZ" sz="2400" b="0"/>
          </a:p>
        </p:txBody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7AB6BA23-657D-418B-AC44-3003986DD3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2362200"/>
            <a:ext cx="8534400" cy="4306888"/>
          </a:xfrm>
        </p:spPr>
        <p:txBody>
          <a:bodyPr/>
          <a:lstStyle/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b="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2.  Hemoragické CMP</a:t>
            </a:r>
            <a:r>
              <a:rPr lang="cs-CZ" sz="3200" b="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400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</a:t>
            </a:r>
            <a:r>
              <a:rPr lang="cs-CZ" sz="2400" b="0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a) zajištění vitálních funkcí </a:t>
            </a:r>
            <a:r>
              <a:rPr lang="cs-CZ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(ABC)</a:t>
            </a:r>
          </a:p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400" b="0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b) odstranění příčiny </a:t>
            </a:r>
            <a:r>
              <a:rPr lang="cs-CZ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(srdeční, metabolické)</a:t>
            </a:r>
          </a:p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400" b="0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c) zajištění mozkové perfúze</a:t>
            </a:r>
          </a:p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         - CMP </a:t>
            </a:r>
            <a:r>
              <a:rPr lang="cs-CZ" sz="24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 selhání autoregulace - perfúze je pasivně závislá na systémovém tlaku  v akutním stadiu nesnižujeme TK, pokud není nad 180/105 mmHg</a:t>
            </a:r>
            <a:endParaRPr lang="cs-CZ" sz="240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endParaRPr lang="cs-CZ" b="0" i="1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2340" name="Rectangle 4">
            <a:extLst>
              <a:ext uri="{FF2B5EF4-FFF2-40B4-BE49-F238E27FC236}">
                <a16:creationId xmlns:a16="http://schemas.microsoft.com/office/drawing/2014/main" id="{5A037AE8-025D-470B-9D2C-D6585EBB1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295400"/>
            <a:ext cx="6840537" cy="6858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cs-CZ" sz="32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Terapie</a:t>
            </a:r>
            <a:endParaRPr lang="cs-CZ" sz="3200" b="1" i="1" dirty="0">
              <a:solidFill>
                <a:schemeClr val="bg1"/>
              </a:solidFill>
              <a:latin typeface="Times New Roman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9298D0D-1625-409B-8DCD-4225F6C9F2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35CC9465-CBCF-4A35-A3DF-9B5FF933E1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6781800" cy="914400"/>
          </a:xfrm>
        </p:spPr>
        <p:txBody>
          <a:bodyPr/>
          <a:lstStyle/>
          <a:p>
            <a:r>
              <a:rPr lang="cs-CZ" altLang="cs-CZ" sz="2400" b="0"/>
              <a:t>2. Cévní mozkové příhody</a:t>
            </a:r>
            <a:endParaRPr lang="en-US" altLang="cs-CZ" sz="2400" b="0"/>
          </a:p>
        </p:txBody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A9028BA1-E9E7-4ACA-B7AD-1E516AA3C5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2362200"/>
            <a:ext cx="8534400" cy="4306888"/>
          </a:xfrm>
        </p:spPr>
        <p:txBody>
          <a:bodyPr/>
          <a:lstStyle/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b="0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2.  Hemoragické CMP</a:t>
            </a:r>
          </a:p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</a:t>
            </a:r>
            <a:r>
              <a:rPr lang="cs-CZ" sz="2400" b="0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d) tlumení bolestí hlavy</a:t>
            </a:r>
          </a:p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400" b="0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e) operační výkon </a:t>
            </a:r>
            <a:r>
              <a:rPr lang="cs-CZ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- u expanzivního hematomu</a:t>
            </a:r>
          </a:p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400" b="0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f) farmakologická terapie</a:t>
            </a:r>
          </a:p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      - </a:t>
            </a:r>
            <a:r>
              <a:rPr lang="cs-CZ" sz="2400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antiedematózní</a:t>
            </a:r>
            <a:r>
              <a:rPr lang="cs-CZ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- </a:t>
            </a:r>
            <a:r>
              <a:rPr lang="cs-CZ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manitol</a:t>
            </a:r>
            <a:endParaRPr lang="cs-CZ" sz="24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      - SAH - </a:t>
            </a:r>
            <a:r>
              <a:rPr lang="cs-CZ" sz="2400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prevence </a:t>
            </a:r>
            <a:r>
              <a:rPr lang="cs-CZ" sz="2400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vazospazmů</a:t>
            </a:r>
            <a:r>
              <a:rPr lang="cs-CZ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po SAH -</a:t>
            </a:r>
            <a:r>
              <a:rPr lang="cs-CZ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nimodipin</a:t>
            </a:r>
            <a:r>
              <a:rPr lang="cs-CZ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(</a:t>
            </a:r>
            <a:r>
              <a:rPr lang="cs-CZ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Nimotop</a:t>
            </a:r>
            <a:r>
              <a:rPr lang="cs-CZ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), </a:t>
            </a:r>
            <a:r>
              <a:rPr lang="cs-CZ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antifibrinolytika</a:t>
            </a:r>
            <a:r>
              <a:rPr lang="cs-CZ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(</a:t>
            </a:r>
            <a:r>
              <a:rPr lang="cs-CZ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Exacyl</a:t>
            </a:r>
            <a:r>
              <a:rPr lang="cs-CZ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) do ošetření </a:t>
            </a:r>
            <a:r>
              <a:rPr lang="cs-CZ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aneurysmatu</a:t>
            </a:r>
            <a:endParaRPr lang="cs-CZ" sz="24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609600" indent="-609600">
              <a:buClr>
                <a:schemeClr val="hlink"/>
              </a:buClr>
              <a:buSzPct val="125000"/>
              <a:buFontTx/>
              <a:buNone/>
              <a:defRPr/>
            </a:pPr>
            <a:r>
              <a:rPr lang="cs-CZ" sz="2400" b="0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g) resuscitační péče</a:t>
            </a:r>
            <a:endParaRPr lang="cs-CZ" sz="24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3364" name="Rectangle 4">
            <a:extLst>
              <a:ext uri="{FF2B5EF4-FFF2-40B4-BE49-F238E27FC236}">
                <a16:creationId xmlns:a16="http://schemas.microsoft.com/office/drawing/2014/main" id="{6D12C90F-97E2-43E4-85CF-4394598EB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295400"/>
            <a:ext cx="6840537" cy="6858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cs-CZ" sz="32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Terapie</a:t>
            </a:r>
            <a:endParaRPr lang="cs-CZ" sz="3200" b="1" i="1" dirty="0">
              <a:solidFill>
                <a:schemeClr val="bg1"/>
              </a:solidFill>
              <a:latin typeface="Times New Roman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B1D93BF-5DE1-46CC-9B82-75CE858B7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93BB02C4-B173-4146-B3BC-C88BBEF241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6781800" cy="914400"/>
          </a:xfrm>
        </p:spPr>
        <p:txBody>
          <a:bodyPr/>
          <a:lstStyle/>
          <a:p>
            <a:r>
              <a:rPr lang="cs-CZ" altLang="cs-CZ" sz="2400" b="0"/>
              <a:t>3. Neuroinfekce</a:t>
            </a:r>
            <a:endParaRPr lang="en-US" altLang="cs-CZ" b="0"/>
          </a:p>
        </p:txBody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54AA500D-280D-4F07-BBFA-E53521A351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2133600"/>
            <a:ext cx="8534400" cy="4114800"/>
          </a:xfrm>
        </p:spPr>
        <p:txBody>
          <a:bodyPr/>
          <a:lstStyle/>
          <a:p>
            <a:pPr marL="609600" indent="-609600">
              <a:buClrTx/>
              <a:buSzPct val="125000"/>
              <a:buFontTx/>
              <a:buChar char="•"/>
              <a:defRPr/>
            </a:pPr>
            <a:r>
              <a:rPr lang="cs-CZ" sz="2400" b="0">
                <a:effectLst>
                  <a:outerShdw blurRad="38100" dist="38100" dir="2700000" algn="tl">
                    <a:srgbClr val="FFFFFF"/>
                  </a:outerShdw>
                </a:effectLst>
              </a:rPr>
              <a:t>meningitidy (mozkové pleny)</a:t>
            </a:r>
            <a:endParaRPr lang="cs-CZ" sz="240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609600" indent="-609600">
              <a:buClrTx/>
              <a:buSzPct val="125000"/>
              <a:buFontTx/>
              <a:buChar char="•"/>
              <a:defRPr/>
            </a:pPr>
            <a:r>
              <a:rPr lang="cs-CZ" sz="2400" b="0">
                <a:effectLst>
                  <a:outerShdw blurRad="38100" dist="38100" dir="2700000" algn="tl">
                    <a:srgbClr val="FFFFFF"/>
                  </a:outerShdw>
                </a:effectLst>
              </a:rPr>
              <a:t>encefalitidy (mozek)</a:t>
            </a:r>
            <a:endParaRPr lang="cs-CZ" sz="240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609600" indent="-609600">
              <a:buClrTx/>
              <a:buSzPct val="125000"/>
              <a:buFontTx/>
              <a:buChar char="•"/>
              <a:defRPr/>
            </a:pPr>
            <a:r>
              <a:rPr lang="cs-CZ" sz="2400" b="0">
                <a:effectLst>
                  <a:outerShdw blurRad="38100" dist="38100" dir="2700000" algn="tl">
                    <a:srgbClr val="FFFFFF"/>
                  </a:outerShdw>
                </a:effectLst>
              </a:rPr>
              <a:t>myelitidy (mícha)</a:t>
            </a:r>
          </a:p>
          <a:p>
            <a:pPr marL="609600" indent="-609600">
              <a:buClrTx/>
              <a:buSzPct val="125000"/>
              <a:buFontTx/>
              <a:buChar char="•"/>
              <a:defRPr/>
            </a:pPr>
            <a:r>
              <a:rPr lang="cs-CZ" sz="2400" b="0">
                <a:effectLst>
                  <a:outerShdw blurRad="38100" dist="38100" dir="2700000" algn="tl">
                    <a:srgbClr val="FFFFFF"/>
                  </a:outerShdw>
                </a:effectLst>
              </a:rPr>
              <a:t>vetšinou kombinace – meningoencefalitidy, encefalomyelitidy či meningomyeloencefalitidy</a:t>
            </a:r>
          </a:p>
          <a:p>
            <a:pPr marL="609600" indent="-609600">
              <a:buClrTx/>
              <a:buSzPct val="125000"/>
              <a:buFontTx/>
              <a:buNone/>
              <a:defRPr/>
            </a:pPr>
            <a:endParaRPr lang="cs-CZ" sz="2400" b="0" i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609600" indent="-609600">
              <a:buClrTx/>
              <a:buSzPct val="125000"/>
              <a:buFontTx/>
              <a:buChar char="•"/>
              <a:defRPr/>
            </a:pPr>
            <a:r>
              <a:rPr lang="cs-CZ" sz="2400" b="0" i="1">
                <a:effectLst>
                  <a:outerShdw blurRad="38100" dist="38100" dir="2700000" algn="tl">
                    <a:srgbClr val="FFFFFF"/>
                  </a:outerShdw>
                </a:effectLst>
              </a:rPr>
              <a:t>Bakteriální (purulentní) menigitidy</a:t>
            </a:r>
          </a:p>
          <a:p>
            <a:pPr marL="609600" indent="-609600">
              <a:buClrTx/>
              <a:buSzPct val="125000"/>
              <a:buFontTx/>
              <a:buChar char="•"/>
              <a:defRPr/>
            </a:pPr>
            <a:r>
              <a:rPr lang="cs-CZ" sz="2400" b="0">
                <a:effectLst>
                  <a:outerShdw blurRad="38100" dist="38100" dir="2700000" algn="tl">
                    <a:srgbClr val="FFFFFF"/>
                  </a:outerShdw>
                </a:effectLst>
              </a:rPr>
              <a:t>Serózní (aseptické) menigitidy</a:t>
            </a:r>
          </a:p>
          <a:p>
            <a:pPr marL="609600" indent="-609600">
              <a:buClr>
                <a:srgbClr val="FF0000"/>
              </a:buClr>
              <a:buSzPct val="125000"/>
              <a:buFontTx/>
              <a:buChar char="•"/>
              <a:defRPr/>
            </a:pPr>
            <a:endParaRPr lang="cs-CZ" sz="2400" b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609600" indent="-609600">
              <a:buClr>
                <a:schemeClr val="tx1"/>
              </a:buClr>
              <a:buFont typeface="Wingdings" pitchFamily="2" charset="2"/>
              <a:buNone/>
              <a:defRPr/>
            </a:pPr>
            <a:endParaRPr lang="en-US" sz="24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53604" name="Rectangle 4">
            <a:extLst>
              <a:ext uri="{FF2B5EF4-FFF2-40B4-BE49-F238E27FC236}">
                <a16:creationId xmlns:a16="http://schemas.microsoft.com/office/drawing/2014/main" id="{882ADBBD-687E-4481-AD34-38358B2E7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295400"/>
            <a:ext cx="6019800" cy="6858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cs-CZ" sz="3200" b="1" i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Dělení a etiologie</a:t>
            </a:r>
            <a:endParaRPr lang="cs-CZ" sz="3200" b="1" i="1">
              <a:solidFill>
                <a:schemeClr val="bg1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11963FC-FBBD-4E4D-8447-CCECC6E65F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C982CF4B-C15F-425D-A850-CB595A393C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6781800" cy="914400"/>
          </a:xfrm>
        </p:spPr>
        <p:txBody>
          <a:bodyPr/>
          <a:lstStyle/>
          <a:p>
            <a:r>
              <a:rPr lang="cs-CZ" altLang="cs-CZ" sz="2400" b="0"/>
              <a:t>3. Neuroinfekce</a:t>
            </a:r>
            <a:endParaRPr lang="en-US" altLang="cs-CZ" b="0"/>
          </a:p>
        </p:txBody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99B1D877-4CCE-4E32-933E-67ED7A1711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2133600"/>
            <a:ext cx="8534400" cy="4114800"/>
          </a:xfrm>
        </p:spPr>
        <p:txBody>
          <a:bodyPr/>
          <a:lstStyle/>
          <a:p>
            <a:pPr marL="609600" indent="-609600">
              <a:buClrTx/>
              <a:buSzPct val="125000"/>
              <a:buFontTx/>
              <a:buChar char="•"/>
              <a:defRPr/>
            </a:pPr>
            <a:r>
              <a:rPr lang="cs-CZ" sz="2400" b="0" i="1">
                <a:effectLst>
                  <a:outerShdw blurRad="38100" dist="38100" dir="2700000" algn="tl">
                    <a:srgbClr val="FFFFFF"/>
                  </a:outerShdw>
                </a:effectLst>
              </a:rPr>
              <a:t>lumbální punkce – základní diagnostika</a:t>
            </a:r>
          </a:p>
          <a:p>
            <a:pPr marL="609600" indent="-609600">
              <a:buClrTx/>
              <a:buSzPct val="125000"/>
              <a:buFontTx/>
              <a:buChar char="•"/>
              <a:defRPr/>
            </a:pPr>
            <a:r>
              <a:rPr lang="cs-CZ" sz="2400" b="0" i="1">
                <a:effectLst>
                  <a:outerShdw blurRad="38100" dist="38100" dir="2700000" algn="tl">
                    <a:srgbClr val="FFFFFF"/>
                  </a:outerShdw>
                </a:effectLst>
              </a:rPr>
              <a:t>CT</a:t>
            </a:r>
          </a:p>
          <a:p>
            <a:pPr marL="609600" indent="-609600">
              <a:buClrTx/>
              <a:buSzPct val="125000"/>
              <a:buFontTx/>
              <a:buNone/>
              <a:defRPr/>
            </a:pPr>
            <a:endParaRPr lang="cs-CZ" sz="2400" b="0" i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609600" indent="-609600">
              <a:buClrTx/>
              <a:buSzPct val="125000"/>
              <a:buFontTx/>
              <a:buChar char="•"/>
              <a:defRPr/>
            </a:pPr>
            <a:r>
              <a:rPr lang="cs-CZ" sz="2400" b="0" i="1">
                <a:effectLst>
                  <a:outerShdw blurRad="38100" dist="38100" dir="2700000" algn="tl">
                    <a:srgbClr val="FFFFFF"/>
                  </a:outerShdw>
                </a:effectLst>
              </a:rPr>
              <a:t>antibiotika, kortikoidy</a:t>
            </a:r>
            <a:endParaRPr lang="cs-CZ" sz="240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609600" indent="-609600">
              <a:buClrTx/>
              <a:buSzPct val="125000"/>
              <a:buFontTx/>
              <a:buChar char="•"/>
              <a:defRPr/>
            </a:pPr>
            <a:r>
              <a:rPr lang="cs-CZ" sz="2400" b="0" i="1">
                <a:effectLst>
                  <a:outerShdw blurRad="38100" dist="38100" dir="2700000" algn="tl">
                    <a:srgbClr val="FFFFFF"/>
                  </a:outerShdw>
                </a:effectLst>
              </a:rPr>
              <a:t>operace (abscesy)</a:t>
            </a:r>
            <a:endParaRPr lang="cs-CZ" sz="240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609600" indent="-609600">
              <a:buClr>
                <a:srgbClr val="FF0000"/>
              </a:buClr>
              <a:buSzPct val="125000"/>
              <a:buFontTx/>
              <a:buChar char="•"/>
              <a:defRPr/>
            </a:pPr>
            <a:endParaRPr lang="cs-CZ" sz="240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609600" indent="-609600">
              <a:buClr>
                <a:schemeClr val="tx1"/>
              </a:buClr>
              <a:buFont typeface="Wingdings" pitchFamily="2" charset="2"/>
              <a:buNone/>
              <a:defRPr/>
            </a:pPr>
            <a:endParaRPr lang="en-US" sz="24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53604" name="Rectangle 4">
            <a:extLst>
              <a:ext uri="{FF2B5EF4-FFF2-40B4-BE49-F238E27FC236}">
                <a16:creationId xmlns:a16="http://schemas.microsoft.com/office/drawing/2014/main" id="{8FE522A1-6FDD-46AA-AC18-BF348F428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295400"/>
            <a:ext cx="6019800" cy="6858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cs-CZ" sz="3200" b="1" i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Vyšetření a terapie</a:t>
            </a:r>
            <a:endParaRPr lang="cs-CZ" sz="3200" b="1" i="1">
              <a:solidFill>
                <a:schemeClr val="bg1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D882D2F-F520-4A3D-9D65-2EFB9399D0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7D040A1D-DF35-4401-B655-833F21BD7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4. Další metabolické příčiny bezvědomí</a:t>
            </a:r>
          </a:p>
        </p:txBody>
      </p:sp>
      <p:sp>
        <p:nvSpPr>
          <p:cNvPr id="25603" name="Zástupný symbol pro obsah 2">
            <a:extLst>
              <a:ext uri="{FF2B5EF4-FFF2-40B4-BE49-F238E27FC236}">
                <a16:creationId xmlns:a16="http://schemas.microsoft.com/office/drawing/2014/main" id="{85C634FE-E620-4897-9565-DD34B67A7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Hypo a hyperosmolární stavy</a:t>
            </a:r>
          </a:p>
          <a:p>
            <a:pPr lvl="1"/>
            <a:r>
              <a:rPr lang="cs-CZ" altLang="cs-CZ"/>
              <a:t>Hypenatrémie, intoxikace </a:t>
            </a:r>
          </a:p>
          <a:p>
            <a:r>
              <a:rPr lang="cs-CZ" altLang="cs-CZ"/>
              <a:t>Jaterní a renální selhání</a:t>
            </a:r>
          </a:p>
          <a:p>
            <a:r>
              <a:rPr lang="cs-CZ" altLang="cs-CZ"/>
              <a:t>Endokrinní poruchy</a:t>
            </a:r>
          </a:p>
          <a:p>
            <a:pPr lvl="1"/>
            <a:r>
              <a:rPr lang="cs-CZ" altLang="cs-CZ"/>
              <a:t>Akutní formy DM, myxedémové koma, atd</a:t>
            </a:r>
          </a:p>
          <a:p>
            <a:endParaRPr lang="cs-CZ" altLang="cs-CZ"/>
          </a:p>
          <a:p>
            <a:pPr>
              <a:buFont typeface="Monotype Sorts"/>
              <a:buNone/>
            </a:pPr>
            <a:endParaRPr lang="cs-CZ" altLang="cs-CZ"/>
          </a:p>
          <a:p>
            <a:r>
              <a:rPr lang="cs-CZ" altLang="cs-CZ"/>
              <a:t>Předstírané poruchy vědomí</a:t>
            </a:r>
          </a:p>
          <a:p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4F9A801-74FE-4ED2-81CB-231A5A482C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90E217E-F251-4762-909B-29D45F3547B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/>
          <a:p>
            <a:r>
              <a:rPr lang="cs-CZ" altLang="cs-CZ"/>
              <a:t>Kraniocerebrální poranění </a:t>
            </a:r>
            <a:br>
              <a:rPr lang="cs-CZ" altLang="cs-CZ"/>
            </a:br>
            <a:r>
              <a:rPr lang="cs-CZ" altLang="cs-CZ"/>
              <a:t>a traumatický edém mozku</a:t>
            </a:r>
            <a:endParaRPr lang="en-US" altLang="cs-CZ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E471F68-6A4B-4398-8718-1233D9C47CF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38200" y="3810000"/>
            <a:ext cx="7620000" cy="1371600"/>
          </a:xfrm>
          <a:noFill/>
        </p:spPr>
        <p:txBody>
          <a:bodyPr/>
          <a:lstStyle/>
          <a:p>
            <a:r>
              <a:rPr lang="en-GB" altLang="cs-CZ" sz="1800"/>
              <a:t>Klinika anesteziologie, resuscitace</a:t>
            </a:r>
            <a:r>
              <a:rPr lang="cs-CZ" altLang="cs-CZ" sz="1800"/>
              <a:t> </a:t>
            </a:r>
            <a:r>
              <a:rPr lang="en-GB" altLang="cs-CZ" sz="1800"/>
              <a:t>a intenzivní medicíny</a:t>
            </a:r>
          </a:p>
          <a:p>
            <a:r>
              <a:rPr lang="en-GB" altLang="cs-CZ" sz="1800"/>
              <a:t>Univerzita Karlova v Praze</a:t>
            </a:r>
            <a:r>
              <a:rPr lang="cs-CZ" altLang="cs-CZ" sz="1800"/>
              <a:t>, </a:t>
            </a:r>
            <a:r>
              <a:rPr lang="en-GB" altLang="cs-CZ" sz="1800"/>
              <a:t>Lékařská fakulta v Hradci Králové</a:t>
            </a:r>
            <a:r>
              <a:rPr lang="cs-CZ" altLang="cs-CZ" sz="1800"/>
              <a:t>, </a:t>
            </a:r>
            <a:endParaRPr lang="en-GB" altLang="cs-CZ" sz="1800"/>
          </a:p>
          <a:p>
            <a:r>
              <a:rPr lang="en-GB" altLang="cs-CZ" sz="1800"/>
              <a:t>Fakultní nemocnice Hradec Králové</a:t>
            </a:r>
            <a:endParaRPr lang="en-US" altLang="cs-CZ" sz="1800"/>
          </a:p>
          <a:p>
            <a:endParaRPr lang="en-AU" altLang="cs-CZ" sz="1800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8EA70712-BAA2-4080-8C5A-D4D8353B5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32450"/>
            <a:ext cx="9144000" cy="1219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/>
              <a:buNone/>
            </a:pPr>
            <a:r>
              <a:rPr lang="cs-CZ" altLang="cs-CZ" sz="1400">
                <a:solidFill>
                  <a:srgbClr val="4D4D4D"/>
                </a:solidFill>
                <a:latin typeface="Arial" panose="020B0604020202020204" pitchFamily="34" charset="0"/>
              </a:rPr>
              <a:t>Dept. of Anesthesiology and  Intensive Care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/>
              <a:buNone/>
            </a:pPr>
            <a:r>
              <a:rPr lang="cs-CZ" altLang="cs-CZ" sz="1400">
                <a:solidFill>
                  <a:srgbClr val="4D4D4D"/>
                </a:solidFill>
                <a:latin typeface="Arial" panose="020B0604020202020204" pitchFamily="34" charset="0"/>
              </a:rPr>
              <a:t>Charles University, Faculty of Medicine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/>
              <a:buNone/>
            </a:pPr>
            <a:r>
              <a:rPr lang="cs-CZ" altLang="cs-CZ" sz="1400">
                <a:solidFill>
                  <a:srgbClr val="4D4D4D"/>
                </a:solidFill>
                <a:latin typeface="Arial" panose="020B0604020202020204" pitchFamily="34" charset="0"/>
              </a:rPr>
              <a:t>University Hospital Hradec Kralove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/>
              <a:buNone/>
            </a:pPr>
            <a:r>
              <a:rPr lang="cs-CZ" altLang="cs-CZ" sz="1400">
                <a:solidFill>
                  <a:srgbClr val="4D4D4D"/>
                </a:solidFill>
                <a:latin typeface="Arial" panose="020B0604020202020204" pitchFamily="34" charset="0"/>
              </a:rPr>
              <a:t>Czech Republic</a:t>
            </a:r>
            <a:endParaRPr lang="cs-CZ" altLang="cs-CZ" sz="1600">
              <a:solidFill>
                <a:srgbClr val="4D4D4D"/>
              </a:solidFill>
              <a:latin typeface="Arial" panose="020B0604020202020204" pitchFamily="34" charset="0"/>
            </a:endParaRPr>
          </a:p>
        </p:txBody>
      </p:sp>
      <p:pic>
        <p:nvPicPr>
          <p:cNvPr id="2053" name="Picture 5" descr="Lékařská fakulta v Hradci Králové">
            <a:extLst>
              <a:ext uri="{FF2B5EF4-FFF2-40B4-BE49-F238E27FC236}">
                <a16:creationId xmlns:a16="http://schemas.microsoft.com/office/drawing/2014/main" id="{E52E73D5-EB9B-4FCC-8959-3FFECDEB3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912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4E7B777-F1DD-4FD1-9607-F7098BA8F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791200"/>
            <a:ext cx="14478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D065547-4332-4AD3-8C83-13E683E894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ED0DE21-6A20-4BD2-B774-FD06067BEF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FD6D7BA-FCD1-4E16-AAC9-37ED5A84828D}" type="slidenum">
              <a:rPr lang="cs-CZ" smtClean="0"/>
              <a:pPr>
                <a:defRPr/>
              </a:pPr>
              <a:t>26</a:t>
            </a:fld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134F07B-C651-481C-86E9-BE8E9E88751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0081" y="378971"/>
            <a:ext cx="7957090" cy="239193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0B19036-C1C0-46E4-8249-B256332844D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899" y="2883350"/>
            <a:ext cx="8488201" cy="3152334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B7623DC-9439-45AB-82C0-7B5171FE4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9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D76866F8-ABF4-4DDE-A192-1BA32635D4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Přehled témat</a:t>
            </a:r>
            <a:endParaRPr lang="en-US" altLang="cs-CZ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20053F65-1029-43DD-8413-6A27309B25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Patologicko-anatomické základy </a:t>
            </a:r>
          </a:p>
          <a:p>
            <a:r>
              <a:rPr lang="cs-CZ" altLang="cs-CZ"/>
              <a:t>Patofyziologie</a:t>
            </a:r>
          </a:p>
          <a:p>
            <a:r>
              <a:rPr lang="cs-CZ" altLang="cs-CZ"/>
              <a:t>Edém mozku</a:t>
            </a:r>
          </a:p>
          <a:p>
            <a:r>
              <a:rPr lang="cs-CZ" altLang="cs-CZ"/>
              <a:t>Nitrolební hypertenze </a:t>
            </a:r>
          </a:p>
          <a:p>
            <a:r>
              <a:rPr lang="cs-CZ" altLang="cs-CZ"/>
              <a:t>Principy primárního zajištění</a:t>
            </a:r>
          </a:p>
          <a:p>
            <a:r>
              <a:rPr lang="cs-CZ" altLang="cs-CZ"/>
              <a:t>Monitorování nemocných s KCP</a:t>
            </a:r>
          </a:p>
          <a:p>
            <a:r>
              <a:rPr lang="cs-CZ" altLang="cs-CZ"/>
              <a:t>Terapie nitrolební hypertenze</a:t>
            </a:r>
          </a:p>
          <a:p>
            <a:pPr>
              <a:buFont typeface="Monotype Sorts"/>
              <a:buNone/>
            </a:pPr>
            <a:endParaRPr lang="en-US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A7416C7-A027-4B01-89B3-D745405BED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1F95BFA-279F-4DE1-9D05-1E2EE6385B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ÚVOD</a:t>
            </a:r>
            <a:endParaRPr lang="en-US" altLang="cs-CZ"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F10512DD-E4F8-4E3F-B5D9-4F5739497B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Vedoucí příčina mortality ve věku do 40 –let</a:t>
            </a:r>
          </a:p>
          <a:p>
            <a:r>
              <a:rPr lang="cs-CZ" altLang="cs-CZ"/>
              <a:t>Neovlivnitelný rozsah poškození utrpěný v okamžiku úrazu</a:t>
            </a:r>
          </a:p>
          <a:p>
            <a:r>
              <a:rPr lang="cs-CZ" altLang="cs-CZ"/>
              <a:t>Péče zaměřena na prevenci sekundárního poškození mozku</a:t>
            </a:r>
            <a:endParaRPr lang="en-US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122EEC8-2EB3-4879-871B-B3213A4FC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31486384-C61C-4697-A3AD-13DA7B2105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Traumatické poškození mozku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Times New Roman" charset="0"/>
            </a:endParaRP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313B7726-10A4-47E6-84CF-318041501A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752600"/>
            <a:ext cx="7467600" cy="4343400"/>
          </a:xfrm>
        </p:spPr>
        <p:txBody>
          <a:bodyPr/>
          <a:lstStyle/>
          <a:p>
            <a:pPr>
              <a:lnSpc>
                <a:spcPct val="90000"/>
              </a:lnSpc>
              <a:buFont typeface="Monotype Sorts"/>
              <a:buNone/>
            </a:pPr>
            <a:r>
              <a:rPr lang="cs-CZ" altLang="cs-CZ" sz="2000" u="sng">
                <a:cs typeface="Arial" panose="020B0604020202020204" pitchFamily="34" charset="0"/>
              </a:rPr>
              <a:t>A.Primární poškození</a:t>
            </a:r>
            <a:endParaRPr lang="cs-CZ" altLang="cs-CZ" sz="2000"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cs-CZ" altLang="cs-CZ" sz="2000">
                <a:cs typeface="Arial" panose="020B0604020202020204" pitchFamily="34" charset="0"/>
              </a:rPr>
              <a:t>kontuze, fokální poškození</a:t>
            </a:r>
            <a:endParaRPr lang="cs-CZ" altLang="cs-CZ" sz="2000"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cs-CZ" altLang="cs-CZ" sz="2000">
                <a:cs typeface="Arial" panose="020B0604020202020204" pitchFamily="34" charset="0"/>
              </a:rPr>
              <a:t>difuzní axonální poškození</a:t>
            </a:r>
            <a:endParaRPr lang="cs-CZ" altLang="cs-CZ" sz="200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Monotype Sorts"/>
              <a:buNone/>
            </a:pPr>
            <a:r>
              <a:rPr lang="cs-CZ" altLang="cs-CZ" sz="2000" u="sng">
                <a:cs typeface="Arial" panose="020B0604020202020204" pitchFamily="34" charset="0"/>
              </a:rPr>
              <a:t>B.Sekundární poškození</a:t>
            </a:r>
            <a:endParaRPr lang="cs-CZ" altLang="cs-CZ" sz="2000"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cs-CZ" altLang="cs-CZ" sz="2000">
                <a:cs typeface="Arial" panose="020B0604020202020204" pitchFamily="34" charset="0"/>
              </a:rPr>
              <a:t>intrakraniální krvácení, hematomy</a:t>
            </a:r>
            <a:endParaRPr lang="cs-CZ" altLang="cs-CZ" sz="2000"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cs-CZ" altLang="cs-CZ" sz="2000">
                <a:cs typeface="Arial" panose="020B0604020202020204" pitchFamily="34" charset="0"/>
              </a:rPr>
              <a:t>zduření mozku</a:t>
            </a:r>
            <a:endParaRPr lang="cs-CZ" altLang="cs-CZ" sz="2000">
              <a:cs typeface="Times New Roman" panose="02020603050405020304" pitchFamily="18" charset="0"/>
            </a:endParaRPr>
          </a:p>
          <a:p>
            <a:pPr lvl="2">
              <a:lnSpc>
                <a:spcPct val="90000"/>
              </a:lnSpc>
              <a:buFontTx/>
              <a:buNone/>
            </a:pPr>
            <a:r>
              <a:rPr lang="cs-CZ" altLang="cs-CZ" sz="1800">
                <a:cs typeface="Arial" panose="020B0604020202020204" pitchFamily="34" charset="0"/>
              </a:rPr>
              <a:t>kongesce</a:t>
            </a:r>
            <a:endParaRPr lang="cs-CZ" altLang="cs-CZ" sz="1800">
              <a:cs typeface="Times New Roman" panose="02020603050405020304" pitchFamily="18" charset="0"/>
            </a:endParaRPr>
          </a:p>
          <a:p>
            <a:pPr lvl="2">
              <a:lnSpc>
                <a:spcPct val="90000"/>
              </a:lnSpc>
              <a:buFontTx/>
              <a:buNone/>
            </a:pPr>
            <a:r>
              <a:rPr lang="cs-CZ" altLang="cs-CZ" sz="1800">
                <a:cs typeface="Arial" panose="020B0604020202020204" pitchFamily="34" charset="0"/>
              </a:rPr>
              <a:t>edém</a:t>
            </a:r>
            <a:endParaRPr lang="cs-CZ" altLang="cs-CZ" sz="1800"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cs-CZ" altLang="cs-CZ" sz="2000">
                <a:cs typeface="Arial" panose="020B0604020202020204" pitchFamily="34" charset="0"/>
              </a:rPr>
              <a:t>infekce - abscesy</a:t>
            </a:r>
            <a:endParaRPr lang="cs-CZ" altLang="cs-CZ" sz="2000"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cs-CZ" altLang="cs-CZ" sz="2000">
                <a:cs typeface="Arial" panose="020B0604020202020204" pitchFamily="34" charset="0"/>
              </a:rPr>
              <a:t>hydrocefalus</a:t>
            </a:r>
            <a:endParaRPr lang="cs-CZ" altLang="cs-CZ" sz="200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Monotype Sorts"/>
              <a:buNone/>
            </a:pPr>
            <a:r>
              <a:rPr lang="cs-CZ" altLang="cs-CZ" sz="2000">
                <a:cs typeface="Arial" panose="020B0604020202020204" pitchFamily="34" charset="0"/>
              </a:rPr>
              <a:t> </a:t>
            </a:r>
            <a:endParaRPr lang="cs-CZ" altLang="cs-CZ" sz="200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Monotype Sorts"/>
              <a:buNone/>
            </a:pPr>
            <a:r>
              <a:rPr lang="cs-CZ" altLang="cs-CZ" sz="2000" u="sng">
                <a:cs typeface="Arial" panose="020B0604020202020204" pitchFamily="34" charset="0"/>
              </a:rPr>
              <a:t>Příčiny</a:t>
            </a:r>
            <a:r>
              <a:rPr lang="cs-CZ" altLang="cs-CZ" sz="2000">
                <a:cs typeface="Arial" panose="020B0604020202020204" pitchFamily="34" charset="0"/>
              </a:rPr>
              <a:t> - intrakraniální</a:t>
            </a:r>
            <a:endParaRPr lang="cs-CZ" altLang="cs-CZ" sz="200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Monotype Sorts"/>
              <a:buNone/>
            </a:pPr>
            <a:r>
              <a:rPr lang="cs-CZ" altLang="cs-CZ" sz="2000">
                <a:cs typeface="Arial" panose="020B0604020202020204" pitchFamily="34" charset="0"/>
              </a:rPr>
              <a:t>            - extrakraniální</a:t>
            </a:r>
            <a:endParaRPr lang="cs-CZ" altLang="cs-CZ" sz="200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Monotype Sorts"/>
              <a:buNone/>
            </a:pPr>
            <a:endParaRPr lang="en-US" altLang="cs-CZ" sz="20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C567BC8-4747-429C-B46E-97CD056BDF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10886EF-DC03-455B-9FD3-BABF5D9D88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6781800" cy="914400"/>
          </a:xfrm>
        </p:spPr>
        <p:txBody>
          <a:bodyPr/>
          <a:lstStyle/>
          <a:p>
            <a:r>
              <a:rPr lang="cs-CZ" altLang="cs-CZ" b="0"/>
              <a:t>Poruchy vědomí </a:t>
            </a:r>
            <a:endParaRPr lang="en-US" altLang="cs-CZ" b="0"/>
          </a:p>
        </p:txBody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A055D6BF-7B68-4B11-94B1-DE7F8565C2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2349500"/>
            <a:ext cx="8534400" cy="4114800"/>
          </a:xfrm>
        </p:spPr>
        <p:txBody>
          <a:bodyPr/>
          <a:lstStyle/>
          <a:p>
            <a:pPr marL="609600" indent="-609600">
              <a:buClr>
                <a:srgbClr val="FF0000"/>
              </a:buClr>
              <a:buSzPct val="125000"/>
              <a:buFontTx/>
              <a:buNone/>
              <a:defRPr/>
            </a:pPr>
            <a:r>
              <a:rPr lang="cs-CZ" sz="3200" b="0" dirty="0"/>
              <a:t>1. Postup u nemocného s bezvědomím nejasné etiologie</a:t>
            </a:r>
          </a:p>
          <a:p>
            <a:pPr marL="609600" indent="-609600">
              <a:buClr>
                <a:srgbClr val="FF0000"/>
              </a:buClr>
              <a:buSzPct val="125000"/>
              <a:buFontTx/>
              <a:buNone/>
              <a:defRPr/>
            </a:pPr>
            <a:r>
              <a:rPr lang="cs-CZ" sz="3200" b="0" dirty="0"/>
              <a:t>2. Intoxikace</a:t>
            </a:r>
          </a:p>
          <a:p>
            <a:pPr marL="609600" indent="-609600">
              <a:buClr>
                <a:srgbClr val="FF0000"/>
              </a:buClr>
              <a:buSzPct val="125000"/>
              <a:buFontTx/>
              <a:buNone/>
              <a:defRPr/>
            </a:pPr>
            <a:r>
              <a:rPr lang="cs-CZ" sz="3200" b="0" dirty="0"/>
              <a:t>3. Cévní mozkové příhody (CMP)</a:t>
            </a:r>
          </a:p>
          <a:p>
            <a:pPr marL="609600" indent="-609600">
              <a:buClr>
                <a:srgbClr val="FF0000"/>
              </a:buClr>
              <a:buSzPct val="125000"/>
              <a:buFontTx/>
              <a:buNone/>
              <a:defRPr/>
            </a:pPr>
            <a:r>
              <a:rPr lang="cs-CZ" sz="3200" b="0" dirty="0"/>
              <a:t>4. </a:t>
            </a:r>
            <a:r>
              <a:rPr lang="cs-CZ" sz="3200" b="0" dirty="0" err="1"/>
              <a:t>Neuroinfekce</a:t>
            </a:r>
            <a:endParaRPr lang="cs-CZ" sz="3200" b="0" dirty="0"/>
          </a:p>
          <a:p>
            <a:pPr marL="609600" indent="-609600">
              <a:buClr>
                <a:srgbClr val="FF0000"/>
              </a:buClr>
              <a:buSzPct val="125000"/>
              <a:buFontTx/>
              <a:buNone/>
              <a:defRPr/>
            </a:pPr>
            <a:r>
              <a:rPr lang="cs-CZ" sz="3200" b="0" dirty="0"/>
              <a:t>5. Metabolické příčiny poruch vědomí</a:t>
            </a:r>
          </a:p>
          <a:p>
            <a:pPr marL="609600" indent="-609600">
              <a:buClr>
                <a:srgbClr val="FF0000"/>
              </a:buClr>
              <a:buSzPct val="125000"/>
              <a:buFontTx/>
              <a:buNone/>
              <a:defRPr/>
            </a:pPr>
            <a:r>
              <a:rPr lang="cs-CZ" sz="3200" b="0" dirty="0"/>
              <a:t>6. </a:t>
            </a:r>
            <a:r>
              <a:rPr lang="cs-CZ" sz="3200" b="0" dirty="0" err="1"/>
              <a:t>Kraniocerebrální</a:t>
            </a:r>
            <a:r>
              <a:rPr lang="cs-CZ" sz="3200" b="0" dirty="0"/>
              <a:t> poranění</a:t>
            </a:r>
          </a:p>
          <a:p>
            <a:pPr marL="609600" indent="-609600">
              <a:buClr>
                <a:srgbClr val="FF0000"/>
              </a:buClr>
              <a:buSzPct val="125000"/>
              <a:buFont typeface="Monotype Sorts" pitchFamily="2" charset="2"/>
              <a:buNone/>
              <a:defRPr/>
            </a:pPr>
            <a:endParaRPr lang="cs-CZ" sz="3200" b="0" i="1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609600" indent="-609600">
              <a:buClr>
                <a:srgbClr val="FF0000"/>
              </a:buClr>
              <a:buSzPct val="125000"/>
              <a:buFontTx/>
              <a:buAutoNum type="arabicPeriod" startAt="2"/>
              <a:defRPr/>
            </a:pPr>
            <a:endParaRPr lang="cs-CZ" sz="32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609600" indent="-609600">
              <a:buClr>
                <a:srgbClr val="FF0000"/>
              </a:buClr>
              <a:buSzPct val="125000"/>
              <a:buFontTx/>
              <a:buChar char="•"/>
              <a:defRPr/>
            </a:pPr>
            <a:endParaRPr lang="cs-CZ" sz="32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609600" indent="-609600">
              <a:buClr>
                <a:schemeClr val="tx1"/>
              </a:buClr>
              <a:buFont typeface="Wingdings" pitchFamily="2" charset="2"/>
              <a:buNone/>
              <a:defRPr/>
            </a:pPr>
            <a:endParaRPr lang="en-US" sz="24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50532" name="Rectangle 4">
            <a:extLst>
              <a:ext uri="{FF2B5EF4-FFF2-40B4-BE49-F238E27FC236}">
                <a16:creationId xmlns:a16="http://schemas.microsoft.com/office/drawing/2014/main" id="{75D2E8AE-0C3D-49FE-B4A7-C806BD572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295400"/>
            <a:ext cx="6019800" cy="6858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cs-CZ" sz="32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VYMEZENÍ PROBLEMATIKY</a:t>
            </a:r>
            <a:endParaRPr lang="cs-CZ" sz="3200" b="1" i="1" dirty="0">
              <a:solidFill>
                <a:schemeClr val="bg1"/>
              </a:solidFill>
              <a:latin typeface="Times New Roman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607143C-4C0F-43A1-BD8A-BF8DFFE688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83C032FF-A385-44B8-99B0-3445A4AB2F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Typy intrakraniálního krvácení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C5A96BB9-9CB9-4A91-94A4-D69ED32675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/>
              <a:t>Subarachnoidální</a:t>
            </a:r>
          </a:p>
          <a:p>
            <a:pPr lvl="1">
              <a:lnSpc>
                <a:spcPct val="90000"/>
              </a:lnSpc>
            </a:pPr>
            <a:r>
              <a:rPr lang="cs-CZ" altLang="cs-CZ" sz="2400"/>
              <a:t>Poškození tepenného řečiště na povrchu mozku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Epidurální</a:t>
            </a:r>
          </a:p>
          <a:p>
            <a:pPr lvl="1">
              <a:lnSpc>
                <a:spcPct val="90000"/>
              </a:lnSpc>
            </a:pPr>
            <a:r>
              <a:rPr lang="cs-CZ" altLang="cs-CZ" sz="2400"/>
              <a:t>Poškození epidurálních cév při frakturách kalvy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Subdurální</a:t>
            </a:r>
          </a:p>
          <a:p>
            <a:pPr lvl="1">
              <a:lnSpc>
                <a:spcPct val="90000"/>
              </a:lnSpc>
            </a:pPr>
            <a:r>
              <a:rPr lang="cs-CZ" altLang="cs-CZ" sz="2400"/>
              <a:t>Žilní a kapilární krvácení ze zhmožděné mozkové tkáně</a:t>
            </a:r>
          </a:p>
          <a:p>
            <a:pPr>
              <a:lnSpc>
                <a:spcPct val="90000"/>
              </a:lnSpc>
            </a:pPr>
            <a:endParaRPr lang="cs-CZ" altLang="cs-CZ" sz="2400"/>
          </a:p>
          <a:p>
            <a:pPr>
              <a:lnSpc>
                <a:spcPct val="90000"/>
              </a:lnSpc>
            </a:pPr>
            <a:r>
              <a:rPr lang="cs-CZ" altLang="cs-CZ" sz="2400"/>
              <a:t>Intraventrikulární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Intracerebrální</a:t>
            </a:r>
          </a:p>
          <a:p>
            <a:pPr lvl="2">
              <a:lnSpc>
                <a:spcPct val="90000"/>
              </a:lnSpc>
            </a:pPr>
            <a:r>
              <a:rPr lang="cs-CZ" altLang="cs-CZ" sz="2000"/>
              <a:t>Spontánní krvácení (art. hypertenze, cévní malformace)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E2A6B33-6771-4818-B343-A695D43A60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CC635D06-37E4-4620-AE6B-F07CE7A329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Epiduralní hematom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A637A7B4-DD7C-41A0-B313-75A70ABA265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altLang="cs-CZ" sz="2400"/>
              <a:t>lentikulární tvar s hladkým ohraničením vůči mozkové tkáni (ohraničení durou mater) na axiálním CT mozku</a:t>
            </a: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05CB7AF1-4500-45BD-8530-B6FE562518D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cs-CZ" altLang="cs-CZ" sz="2400"/>
          </a:p>
        </p:txBody>
      </p:sp>
      <p:pic>
        <p:nvPicPr>
          <p:cNvPr id="7173" name="Picture 5" descr="showimage">
            <a:extLst>
              <a:ext uri="{FF2B5EF4-FFF2-40B4-BE49-F238E27FC236}">
                <a16:creationId xmlns:a16="http://schemas.microsoft.com/office/drawing/2014/main" id="{930AC2DA-19D1-4F7D-9E75-AD059C38B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773238"/>
            <a:ext cx="3306763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B144E74-2C9D-4659-B6C9-8BA25A49D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F956F44-12E6-4D18-AB52-062368577B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Subdurální hematom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2B934EF6-D65D-4077-9A78-15F63A9CB60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altLang="cs-CZ" sz="2400"/>
              <a:t>Na axiálním CT mozku se zobrazuje jako mesíčkovitý útvar nehomogenní denzity  - smíšená denzita ukazuje na přítomnost tekuté komponenty</a:t>
            </a:r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D3543F1F-1C9C-46AD-A782-A5C05110852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cs-CZ" altLang="cs-CZ" sz="2400"/>
          </a:p>
        </p:txBody>
      </p:sp>
      <p:pic>
        <p:nvPicPr>
          <p:cNvPr id="8197" name="Picture 5" descr="showimage">
            <a:extLst>
              <a:ext uri="{FF2B5EF4-FFF2-40B4-BE49-F238E27FC236}">
                <a16:creationId xmlns:a16="http://schemas.microsoft.com/office/drawing/2014/main" id="{78F8F95E-AB21-46DA-9F4B-9BDD96E64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773238"/>
            <a:ext cx="3235325" cy="437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2262019F-143C-4107-8ABB-8E14168FFD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Intracerebrální (hemorhagická) kontuze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38A875A0-884A-4BE2-BD03-C19392B2DC0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000"/>
              <a:t>Jsou nejčastější v dolních partiích frontálních a temporálních laloků</a:t>
            </a:r>
          </a:p>
          <a:p>
            <a:pPr>
              <a:lnSpc>
                <a:spcPct val="90000"/>
              </a:lnSpc>
            </a:pPr>
            <a:r>
              <a:rPr lang="cs-CZ" altLang="cs-CZ" sz="2000"/>
              <a:t>V prvních hodinách se mohou zobrazit pouze jako drobná ložsika krvácení, okolní edém/progrese kontuze se manifestuje později.</a:t>
            </a:r>
          </a:p>
          <a:p>
            <a:pPr>
              <a:lnSpc>
                <a:spcPct val="90000"/>
              </a:lnSpc>
            </a:pPr>
            <a:r>
              <a:rPr lang="cs-CZ" altLang="cs-CZ" sz="2000"/>
              <a:t>Obvykle dochází ke významnému zvětšení jejich objemu na kotrolních CT snímcích pořízených s odstupem 24- 48 h.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E03C963C-5047-42AC-A7E4-FFE9837E86A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cs-CZ" altLang="cs-CZ" sz="2000"/>
          </a:p>
        </p:txBody>
      </p:sp>
      <p:pic>
        <p:nvPicPr>
          <p:cNvPr id="9221" name="Picture 5" descr="showimage">
            <a:extLst>
              <a:ext uri="{FF2B5EF4-FFF2-40B4-BE49-F238E27FC236}">
                <a16:creationId xmlns:a16="http://schemas.microsoft.com/office/drawing/2014/main" id="{DBC3EB8D-57B0-4815-89DA-BF672C943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773238"/>
            <a:ext cx="3802062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50FE8D31-F35A-40EA-A075-608E6F327C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Subarachnoidální krvácení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B94458B9-D05F-4CBD-A314-18D970969C4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altLang="cs-CZ" sz="2400"/>
              <a:t>Hyperdenzní tekutina v oblasti bazálních cysteren nebo podél tentoria</a:t>
            </a:r>
          </a:p>
          <a:p>
            <a:pPr>
              <a:buFont typeface="Monotype Sorts"/>
              <a:buNone/>
            </a:pPr>
            <a:endParaRPr lang="cs-CZ" altLang="cs-CZ" sz="2400"/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460E0DAA-0BE0-4A06-9528-EBB34EBB6A9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cs-CZ" altLang="cs-CZ" sz="2400"/>
          </a:p>
        </p:txBody>
      </p:sp>
      <p:pic>
        <p:nvPicPr>
          <p:cNvPr id="10245" name="Picture 5" descr="showimage">
            <a:extLst>
              <a:ext uri="{FF2B5EF4-FFF2-40B4-BE49-F238E27FC236}">
                <a16:creationId xmlns:a16="http://schemas.microsoft.com/office/drawing/2014/main" id="{B017292B-5962-4821-8450-AD07EF8F3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773238"/>
            <a:ext cx="3582987" cy="433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B4C83B48-FFBB-4AAF-AAF3-471199DD79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Intracerebralní hematom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665F94B0-6AA9-4042-A945-F9A1F596FAC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cs-CZ" altLang="cs-CZ" sz="2400"/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719FAAE0-11F1-4C4C-99B7-C546AD6B144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cs-CZ" altLang="cs-CZ" sz="2400"/>
          </a:p>
        </p:txBody>
      </p:sp>
      <p:pic>
        <p:nvPicPr>
          <p:cNvPr id="11269" name="Picture 5" descr="showimage">
            <a:extLst>
              <a:ext uri="{FF2B5EF4-FFF2-40B4-BE49-F238E27FC236}">
                <a16:creationId xmlns:a16="http://schemas.microsoft.com/office/drawing/2014/main" id="{BA344EEA-F7B9-4735-9F90-57618B937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844675"/>
            <a:ext cx="386080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23E0A010-7730-4B85-BC55-DE7963AFC8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Descendentní (transtentoriální) herniace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A56601F7-39F1-4478-84A8-4C61F88A050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1800"/>
              <a:t>Pravostranná descentní transtentoriální herniace u nemocného s velkým pravostranným parietálním subdurálním hemaotomem. </a:t>
            </a:r>
          </a:p>
          <a:p>
            <a:pPr>
              <a:lnSpc>
                <a:spcPct val="80000"/>
              </a:lnSpc>
            </a:pPr>
            <a:r>
              <a:rPr lang="cs-CZ" altLang="cs-CZ" sz="1800"/>
              <a:t>CT ukazuje rozšíření ipsilaterální subarachnoidání cisterny (cisterna laminae quadrigeminae) a kontralaterální obliteraci díky posunu (rotaci) mozkového kmene. </a:t>
            </a:r>
          </a:p>
          <a:p>
            <a:pPr>
              <a:lnSpc>
                <a:spcPct val="80000"/>
              </a:lnSpc>
            </a:pPr>
            <a:r>
              <a:rPr lang="cs-CZ" altLang="cs-CZ" sz="1800"/>
              <a:t>Levý temporální roh postranní komory je dilatován – známka obstrukce odtoku likvoru z  levé postranní komory</a:t>
            </a:r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5D5CA41B-A2BD-4127-9EE5-8F701A9232A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cs-CZ" altLang="cs-CZ" sz="1800"/>
          </a:p>
        </p:txBody>
      </p:sp>
      <p:pic>
        <p:nvPicPr>
          <p:cNvPr id="12293" name="Picture 5" descr="showimage">
            <a:extLst>
              <a:ext uri="{FF2B5EF4-FFF2-40B4-BE49-F238E27FC236}">
                <a16:creationId xmlns:a16="http://schemas.microsoft.com/office/drawing/2014/main" id="{48C87BB6-B1D3-4FD5-A4B4-140096E46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773238"/>
            <a:ext cx="3516312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2AE8D2F-08BA-4038-9E5E-99D35DD10A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A6D066C9-1FEB-4BFF-AE0A-D0353540FB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Sekundární inzulty</a:t>
            </a:r>
            <a:r>
              <a:rPr lang="en-US"/>
              <a:t> 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5E8F8281-A617-4816-8203-E0432CC1B1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000">
                <a:cs typeface="Times New Roman" panose="02020603050405020304" pitchFamily="18" charset="0"/>
              </a:rPr>
              <a:t>sekundární poškození mozku může být způsobeno nebo akcelerováno tzv. sekundárními  inzulty</a:t>
            </a:r>
          </a:p>
          <a:p>
            <a:pPr>
              <a:lnSpc>
                <a:spcPct val="90000"/>
              </a:lnSpc>
            </a:pPr>
            <a:r>
              <a:rPr lang="cs-CZ" altLang="cs-CZ" sz="2000">
                <a:cs typeface="Times New Roman" panose="02020603050405020304" pitchFamily="18" charset="0"/>
              </a:rPr>
              <a:t>stavy, které zhoršují perfúzi mozku, vedou k ischemizaci </a:t>
            </a:r>
            <a:r>
              <a:rPr lang="cs-CZ" altLang="cs-CZ" sz="2000"/>
              <a:t>mozkové tkáně </a:t>
            </a:r>
            <a:r>
              <a:rPr lang="cs-CZ" altLang="cs-CZ" sz="2000">
                <a:cs typeface="Times New Roman" panose="02020603050405020304" pitchFamily="18" charset="0"/>
              </a:rPr>
              <a:t>a narušení homeostázy mozkové buňky </a:t>
            </a:r>
            <a:endParaRPr lang="cs-CZ" altLang="cs-CZ" sz="2000"/>
          </a:p>
          <a:p>
            <a:pPr>
              <a:lnSpc>
                <a:spcPct val="90000"/>
              </a:lnSpc>
            </a:pPr>
            <a:r>
              <a:rPr lang="cs-CZ" altLang="cs-CZ" sz="2000">
                <a:cs typeface="Times New Roman" panose="02020603050405020304" pitchFamily="18" charset="0"/>
              </a:rPr>
              <a:t>hlavní sekundární inzulty</a:t>
            </a:r>
            <a:r>
              <a:rPr lang="en-US" altLang="cs-CZ" sz="2000">
                <a:cs typeface="Times New Roman" panose="02020603050405020304" pitchFamily="18" charset="0"/>
              </a:rPr>
              <a:t> </a:t>
            </a:r>
            <a:endParaRPr lang="cs-CZ" altLang="cs-CZ" sz="2000"/>
          </a:p>
          <a:p>
            <a:pPr lvl="1" algn="just">
              <a:lnSpc>
                <a:spcPct val="90000"/>
              </a:lnSpc>
            </a:pPr>
            <a:r>
              <a:rPr lang="cs-CZ" altLang="cs-CZ" sz="2000">
                <a:cs typeface="Times New Roman" panose="02020603050405020304" pitchFamily="18" charset="0"/>
              </a:rPr>
              <a:t>hypotenze</a:t>
            </a:r>
          </a:p>
          <a:p>
            <a:pPr lvl="1" algn="just">
              <a:lnSpc>
                <a:spcPct val="90000"/>
              </a:lnSpc>
            </a:pPr>
            <a:r>
              <a:rPr lang="cs-CZ" altLang="cs-CZ" sz="2000">
                <a:cs typeface="Times New Roman" panose="02020603050405020304" pitchFamily="18" charset="0"/>
              </a:rPr>
              <a:t>hyperkapnie</a:t>
            </a:r>
          </a:p>
          <a:p>
            <a:pPr lvl="1">
              <a:lnSpc>
                <a:spcPct val="90000"/>
              </a:lnSpc>
            </a:pPr>
            <a:r>
              <a:rPr lang="cs-CZ" altLang="cs-CZ" sz="2000">
                <a:cs typeface="Times New Roman" panose="02020603050405020304" pitchFamily="18" charset="0"/>
              </a:rPr>
              <a:t>hypoxémie</a:t>
            </a:r>
            <a:r>
              <a:rPr lang="en-US" altLang="cs-CZ" sz="2000"/>
              <a:t> </a:t>
            </a:r>
            <a:endParaRPr lang="cs-CZ" altLang="cs-CZ" sz="2000"/>
          </a:p>
          <a:p>
            <a:pPr>
              <a:lnSpc>
                <a:spcPct val="90000"/>
              </a:lnSpc>
            </a:pPr>
            <a:r>
              <a:rPr lang="cs-CZ" altLang="cs-CZ" sz="2000" b="0">
                <a:cs typeface="Times New Roman" panose="02020603050405020304" pitchFamily="18" charset="0"/>
              </a:rPr>
              <a:t>další sekundární inzulty</a:t>
            </a:r>
            <a:endParaRPr lang="en-US" altLang="cs-CZ" sz="2000" b="0"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</a:pPr>
            <a:r>
              <a:rPr lang="cs-CZ" altLang="cs-CZ" sz="2000">
                <a:cs typeface="Times New Roman" panose="02020603050405020304" pitchFamily="18" charset="0"/>
              </a:rPr>
              <a:t>hypertermie</a:t>
            </a:r>
          </a:p>
          <a:p>
            <a:pPr lvl="1">
              <a:lnSpc>
                <a:spcPct val="90000"/>
              </a:lnSpc>
            </a:pPr>
            <a:r>
              <a:rPr lang="cs-CZ" altLang="cs-CZ" sz="2000">
                <a:cs typeface="Times New Roman" panose="02020603050405020304" pitchFamily="18" charset="0"/>
              </a:rPr>
              <a:t>těžká anémie</a:t>
            </a:r>
            <a:endParaRPr lang="en-US" altLang="cs-CZ" sz="2000"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US" altLang="cs-CZ" sz="2000">
                <a:cs typeface="Times New Roman" panose="02020603050405020304" pitchFamily="18" charset="0"/>
              </a:rPr>
              <a:t>miner</a:t>
            </a:r>
            <a:r>
              <a:rPr lang="cs-CZ" altLang="cs-CZ" sz="2000">
                <a:cs typeface="Times New Roman" panose="02020603050405020304" pitchFamily="18" charset="0"/>
              </a:rPr>
              <a:t>álové poruchy</a:t>
            </a:r>
            <a:r>
              <a:rPr lang="en-US" altLang="cs-CZ" sz="2000">
                <a:cs typeface="Times New Roman" panose="02020603050405020304" pitchFamily="18" charset="0"/>
              </a:rPr>
              <a:t>, hypoosmolarit</a:t>
            </a:r>
            <a:r>
              <a:rPr lang="cs-CZ" altLang="cs-CZ" sz="2000">
                <a:cs typeface="Times New Roman" panose="02020603050405020304" pitchFamily="18" charset="0"/>
              </a:rPr>
              <a:t>a</a:t>
            </a:r>
            <a:endParaRPr lang="en-US" altLang="cs-CZ" sz="2000">
              <a:cs typeface="Times New Roman" panose="02020603050405020304" pitchFamily="18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D73B9CD-A6A9-4ED6-A8C4-FC1CD65E1C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D0DF1D4D-DE15-4950-AF04-EB29D44DD4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(Traumatický) edém mozku</a:t>
            </a:r>
            <a:endParaRPr lang="en-US" altLang="cs-CZ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DFABF1C5-086B-434A-AE60-ED039DA3DC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Monotype Sorts"/>
              <a:buNone/>
            </a:pPr>
            <a:r>
              <a:rPr lang="cs-CZ" altLang="cs-CZ" dirty="0"/>
              <a:t>Definice:</a:t>
            </a:r>
          </a:p>
          <a:p>
            <a:pPr>
              <a:buFont typeface="Monotype Sorts"/>
              <a:buNone/>
            </a:pPr>
            <a:endParaRPr lang="cs-CZ" altLang="cs-CZ" dirty="0"/>
          </a:p>
          <a:p>
            <a:r>
              <a:rPr lang="cs-CZ" altLang="cs-CZ" dirty="0"/>
              <a:t>Zmnožení extravaskulárního podílu vody v  mozkové tkáni (v důsledku traumatického poškození mozku)</a:t>
            </a:r>
            <a:endParaRPr lang="en-US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6A9EA93-ACCA-4336-A04E-6F12BC26F0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AD5A5DFE-E4FA-4D8A-B446-B8DEBC2D79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Klasifikace edému mozku</a:t>
            </a:r>
            <a:r>
              <a:rPr lang="en-US"/>
              <a:t> 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236FC8F-0D92-4F84-8144-C8CE7364A3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400">
                <a:cs typeface="Arial" panose="020B0604020202020204" pitchFamily="34" charset="0"/>
              </a:rPr>
              <a:t>vazogenní</a:t>
            </a:r>
            <a:endParaRPr lang="cs-CZ" altLang="cs-CZ" sz="2400">
              <a:cs typeface="Times New Roman" panose="02020603050405020304" pitchFamily="18" charset="0"/>
            </a:endParaRPr>
          </a:p>
          <a:p>
            <a:r>
              <a:rPr lang="cs-CZ" altLang="cs-CZ" sz="2400">
                <a:cs typeface="Arial" panose="020B0604020202020204" pitchFamily="34" charset="0"/>
              </a:rPr>
              <a:t>cytotoxický</a:t>
            </a:r>
            <a:endParaRPr lang="cs-CZ" altLang="cs-CZ" sz="2400">
              <a:cs typeface="Times New Roman" panose="02020603050405020304" pitchFamily="18" charset="0"/>
            </a:endParaRPr>
          </a:p>
          <a:p>
            <a:r>
              <a:rPr lang="cs-CZ" altLang="cs-CZ" sz="2400">
                <a:cs typeface="Arial" panose="020B0604020202020204" pitchFamily="34" charset="0"/>
              </a:rPr>
              <a:t>hydrostatický</a:t>
            </a:r>
            <a:endParaRPr lang="cs-CZ" altLang="cs-CZ" sz="2400">
              <a:cs typeface="Times New Roman" panose="02020603050405020304" pitchFamily="18" charset="0"/>
            </a:endParaRPr>
          </a:p>
          <a:p>
            <a:r>
              <a:rPr lang="cs-CZ" altLang="cs-CZ" sz="2400">
                <a:cs typeface="Arial" panose="020B0604020202020204" pitchFamily="34" charset="0"/>
              </a:rPr>
              <a:t>osmotický edém</a:t>
            </a:r>
            <a:endParaRPr lang="cs-CZ" altLang="cs-CZ" sz="2400">
              <a:cs typeface="Times New Roman" panose="02020603050405020304" pitchFamily="18" charset="0"/>
            </a:endParaRPr>
          </a:p>
          <a:p>
            <a:r>
              <a:rPr lang="cs-CZ" altLang="cs-CZ" sz="2400">
                <a:cs typeface="Arial" panose="020B0604020202020204" pitchFamily="34" charset="0"/>
              </a:rPr>
              <a:t>intersticiální edém</a:t>
            </a:r>
            <a:endParaRPr lang="cs-CZ" altLang="cs-CZ" sz="2400">
              <a:cs typeface="Times New Roman" panose="02020603050405020304" pitchFamily="18" charset="0"/>
            </a:endParaRPr>
          </a:p>
          <a:p>
            <a:pPr>
              <a:buFont typeface="Monotype Sorts"/>
              <a:buNone/>
            </a:pPr>
            <a:r>
              <a:rPr lang="cs-CZ" altLang="cs-CZ" sz="2400">
                <a:cs typeface="Arial" panose="020B0604020202020204" pitchFamily="34" charset="0"/>
              </a:rPr>
              <a:t> </a:t>
            </a:r>
            <a:endParaRPr lang="cs-CZ" altLang="cs-CZ" sz="2400">
              <a:cs typeface="Times New Roman" panose="02020603050405020304" pitchFamily="18" charset="0"/>
            </a:endParaRPr>
          </a:p>
          <a:p>
            <a:pPr>
              <a:buFont typeface="Monotype Sorts"/>
              <a:buNone/>
            </a:pPr>
            <a:r>
              <a:rPr lang="cs-CZ" altLang="cs-CZ" sz="2400" b="0">
                <a:cs typeface="Arial" panose="020B0604020202020204" pitchFamily="34" charset="0"/>
              </a:rPr>
              <a:t>Význam</a:t>
            </a:r>
            <a:r>
              <a:rPr lang="cs-CZ" altLang="cs-CZ" sz="2400" b="0"/>
              <a:t>:</a:t>
            </a:r>
            <a:r>
              <a:rPr lang="cs-CZ" altLang="cs-CZ" sz="2400">
                <a:cs typeface="Arial" panose="020B0604020202020204" pitchFamily="34" charset="0"/>
              </a:rPr>
              <a:t>   forma odpovědi na působení noxy</a:t>
            </a:r>
            <a:endParaRPr lang="cs-CZ" altLang="cs-CZ" sz="2400">
              <a:cs typeface="Times New Roman" panose="02020603050405020304" pitchFamily="18" charset="0"/>
            </a:endParaRPr>
          </a:p>
          <a:p>
            <a:pPr>
              <a:buFont typeface="Monotype Sorts"/>
              <a:buNone/>
            </a:pPr>
            <a:r>
              <a:rPr lang="cs-CZ" altLang="cs-CZ" sz="2400">
                <a:cs typeface="Arial" panose="020B0604020202020204" pitchFamily="34" charset="0"/>
              </a:rPr>
              <a:t>                 vede ke zvýšení nitrolebního tlaku       </a:t>
            </a:r>
            <a:endParaRPr lang="cs-CZ" altLang="cs-CZ" sz="2400">
              <a:cs typeface="Times New Roman" panose="02020603050405020304" pitchFamily="18" charset="0"/>
            </a:endParaRPr>
          </a:p>
          <a:p>
            <a:pPr>
              <a:buFont typeface="Monotype Sorts"/>
              <a:buNone/>
            </a:pPr>
            <a:r>
              <a:rPr lang="cs-CZ" altLang="cs-CZ" sz="2400">
                <a:cs typeface="Arial" panose="020B0604020202020204" pitchFamily="34" charset="0"/>
              </a:rPr>
              <a:t>                 vede k poruše regionální mirocirkulace</a:t>
            </a:r>
            <a:endParaRPr lang="cs-CZ" altLang="cs-CZ" sz="2400">
              <a:cs typeface="Times New Roman" panose="02020603050405020304" pitchFamily="18" charset="0"/>
            </a:endParaRPr>
          </a:p>
          <a:p>
            <a:pPr>
              <a:buFont typeface="Monotype Sorts"/>
              <a:buNone/>
            </a:pPr>
            <a:endParaRPr lang="en-US" altLang="cs-CZ" sz="24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B3DD86B-D9BA-48B3-8997-91E1C49002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5B28A8D4-8DDE-471E-B3D9-0DB12E618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Dělení poruch vědomí</a:t>
            </a:r>
          </a:p>
        </p:txBody>
      </p:sp>
      <p:sp>
        <p:nvSpPr>
          <p:cNvPr id="4099" name="Zástupný symbol pro obsah 2">
            <a:extLst>
              <a:ext uri="{FF2B5EF4-FFF2-40B4-BE49-F238E27FC236}">
                <a16:creationId xmlns:a16="http://schemas.microsoft.com/office/drawing/2014/main" id="{4EFE06B6-C203-402F-84FA-43488F1531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Kvantitativní</a:t>
            </a:r>
          </a:p>
          <a:p>
            <a:pPr lvl="1"/>
            <a:r>
              <a:rPr lang="cs-CZ" altLang="cs-CZ"/>
              <a:t>Hodnota GCS a popis kmenových reflexů</a:t>
            </a:r>
          </a:p>
          <a:p>
            <a:pPr lvl="1"/>
            <a:r>
              <a:rPr lang="cs-CZ" altLang="cs-CZ"/>
              <a:t>Somnolence, sopor, koma </a:t>
            </a:r>
          </a:p>
          <a:p>
            <a:pPr lvl="2"/>
            <a:r>
              <a:rPr lang="cs-CZ" altLang="cs-CZ"/>
              <a:t>Nevhodné termíny pro akutní péči</a:t>
            </a:r>
          </a:p>
          <a:p>
            <a:r>
              <a:rPr lang="cs-CZ" altLang="cs-CZ"/>
              <a:t>Kvalitativní</a:t>
            </a:r>
          </a:p>
          <a:p>
            <a:pPr lvl="1"/>
            <a:r>
              <a:rPr lang="cs-CZ" altLang="cs-CZ"/>
              <a:t>obluzené vědomí, </a:t>
            </a:r>
          </a:p>
          <a:p>
            <a:pPr lvl="2"/>
            <a:r>
              <a:rPr lang="cs-CZ" altLang="cs-CZ"/>
              <a:t>zmatenost, </a:t>
            </a:r>
          </a:p>
          <a:p>
            <a:pPr lvl="2"/>
            <a:r>
              <a:rPr lang="cs-CZ" altLang="cs-CZ"/>
              <a:t>delirium, </a:t>
            </a:r>
          </a:p>
          <a:p>
            <a:pPr lvl="1"/>
            <a:r>
              <a:rPr lang="cs-CZ" altLang="cs-CZ"/>
              <a:t>mrákotné stavy.</a:t>
            </a:r>
          </a:p>
          <a:p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615CEFF-5546-49B3-94D2-DED9D97D2B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CEAFEF98-14D7-4647-A687-E2818977EA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Mechanismy a mediátory vzniku edému mozku</a:t>
            </a:r>
            <a:r>
              <a:rPr lang="cs-CZ" i="1">
                <a:cs typeface="Times New Roman" charset="0"/>
              </a:rPr>
              <a:t> </a:t>
            </a:r>
            <a:endParaRPr lang="en-US" i="1">
              <a:cs typeface="Times New Roman" charset="0"/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2B8E887B-FE89-4473-BBF4-C4B9C1163D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cs-CZ" altLang="cs-CZ"/>
          </a:p>
          <a:p>
            <a:pPr algn="just"/>
            <a:r>
              <a:rPr lang="cs-CZ" altLang="cs-CZ">
                <a:cs typeface="Times New Roman" panose="02020603050405020304" pitchFamily="18" charset="0"/>
              </a:rPr>
              <a:t>mechanismy otevírající HEB </a:t>
            </a:r>
          </a:p>
          <a:p>
            <a:pPr algn="just"/>
            <a:r>
              <a:rPr lang="cs-CZ" altLang="cs-CZ">
                <a:cs typeface="Times New Roman" panose="02020603050405020304" pitchFamily="18" charset="0"/>
              </a:rPr>
              <a:t>mechanismy porušující mikrocirkulaci</a:t>
            </a:r>
          </a:p>
          <a:p>
            <a:r>
              <a:rPr lang="cs-CZ" altLang="cs-CZ">
                <a:cs typeface="Times New Roman" panose="02020603050405020304" pitchFamily="18" charset="0"/>
              </a:rPr>
              <a:t>mechanismy způsobující cytotoxický edém</a:t>
            </a:r>
            <a:r>
              <a:rPr lang="en-US" altLang="cs-CZ"/>
              <a:t>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E055E7F-F26D-4112-92AE-A63CEAE00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15C3FDF7-59AD-42D0-A098-CF410117B1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Důsledky otoku mozku</a:t>
            </a:r>
            <a:endParaRPr lang="en-US" altLang="cs-CZ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4FB17097-ED82-4BF0-B66D-BC48F73407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>
                <a:cs typeface="Times New Roman" panose="02020603050405020304" pitchFamily="18" charset="0"/>
              </a:rPr>
              <a:t>způsob odpovědi mozku na inzult</a:t>
            </a:r>
            <a:endParaRPr lang="en-US" altLang="cs-CZ" dirty="0">
              <a:cs typeface="Times New Roman" panose="02020603050405020304" pitchFamily="18" charset="0"/>
            </a:endParaRPr>
          </a:p>
          <a:p>
            <a:r>
              <a:rPr lang="cs-CZ" altLang="cs-CZ" dirty="0">
                <a:cs typeface="Times New Roman" panose="02020603050405020304" pitchFamily="18" charset="0"/>
              </a:rPr>
              <a:t>vede k regionálním porucha průtoku krve</a:t>
            </a:r>
            <a:endParaRPr lang="en-US" altLang="cs-CZ" dirty="0">
              <a:cs typeface="Times New Roman" panose="02020603050405020304" pitchFamily="18" charset="0"/>
            </a:endParaRPr>
          </a:p>
          <a:p>
            <a:r>
              <a:rPr lang="cs-CZ" altLang="cs-CZ" dirty="0">
                <a:cs typeface="Times New Roman" panose="02020603050405020304" pitchFamily="18" charset="0"/>
              </a:rPr>
              <a:t>je spojen s lokálními funkčními nebo metabolickými poruchami</a:t>
            </a:r>
            <a:endParaRPr lang="en-US" altLang="cs-CZ" dirty="0">
              <a:cs typeface="Times New Roman" panose="02020603050405020304" pitchFamily="18" charset="0"/>
            </a:endParaRPr>
          </a:p>
          <a:p>
            <a:r>
              <a:rPr lang="cs-CZ" altLang="cs-CZ" dirty="0">
                <a:cs typeface="Times New Roman" panose="02020603050405020304" pitchFamily="18" charset="0"/>
              </a:rPr>
              <a:t>může být spojen s přesunem mozkových hmot nebo vzestupem nitrolebního tlaku</a:t>
            </a:r>
          </a:p>
          <a:p>
            <a:pPr>
              <a:buFont typeface="Monotype Sorts"/>
              <a:buNone/>
            </a:pPr>
            <a:endParaRPr lang="en-US" altLang="cs-CZ" dirty="0">
              <a:cs typeface="Times New Roman" panose="02020603050405020304" pitchFamily="18" charset="0"/>
            </a:endParaRPr>
          </a:p>
          <a:p>
            <a:pPr>
              <a:buFont typeface="Monotype Sorts"/>
              <a:buNone/>
            </a:pPr>
            <a:endParaRPr lang="en-US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D43B37A-587C-48C9-9E1C-B19C4B06A9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F4533606-029E-4CBB-930B-58445DFAD7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Ischemie a KCP</a:t>
            </a:r>
            <a:endParaRPr lang="en-US" altLang="cs-CZ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4797A211-4193-4BA6-8A1A-439CB1357F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cs-CZ" altLang="cs-CZ" b="0">
                <a:cs typeface="Arial" panose="020B0604020202020204" pitchFamily="34" charset="0"/>
              </a:rPr>
              <a:t>U fatálních kraniocerebrálních poranění byl</a:t>
            </a:r>
            <a:r>
              <a:rPr lang="cs-CZ" altLang="cs-CZ">
                <a:cs typeface="Arial" panose="020B0604020202020204" pitchFamily="34" charset="0"/>
              </a:rPr>
              <a:t> </a:t>
            </a:r>
            <a:r>
              <a:rPr lang="cs-CZ" altLang="cs-CZ" b="0">
                <a:cs typeface="Arial" panose="020B0604020202020204" pitchFamily="34" charset="0"/>
              </a:rPr>
              <a:t>zvýšen nitrolební tlak v 75%,</a:t>
            </a:r>
            <a:r>
              <a:rPr lang="cs-CZ" altLang="cs-CZ">
                <a:cs typeface="Arial" panose="020B0604020202020204" pitchFamily="34" charset="0"/>
              </a:rPr>
              <a:t> </a:t>
            </a:r>
            <a:r>
              <a:rPr lang="cs-CZ" altLang="cs-CZ" b="0">
                <a:cs typeface="Arial" panose="020B0604020202020204" pitchFamily="34" charset="0"/>
              </a:rPr>
              <a:t>konizace přítomna v 51%</a:t>
            </a:r>
            <a:r>
              <a:rPr lang="cs-CZ" altLang="cs-CZ">
                <a:cs typeface="Arial" panose="020B0604020202020204" pitchFamily="34" charset="0"/>
              </a:rPr>
              <a:t> </a:t>
            </a:r>
            <a:r>
              <a:rPr lang="cs-CZ" altLang="cs-CZ" b="0">
                <a:cs typeface="Arial" panose="020B0604020202020204" pitchFamily="34" charset="0"/>
              </a:rPr>
              <a:t>a</a:t>
            </a:r>
            <a:r>
              <a:rPr lang="cs-CZ" altLang="cs-CZ">
                <a:cs typeface="Arial" panose="020B0604020202020204" pitchFamily="34" charset="0"/>
              </a:rPr>
              <a:t> </a:t>
            </a:r>
            <a:r>
              <a:rPr lang="cs-CZ" altLang="cs-CZ" b="0">
                <a:cs typeface="Arial" panose="020B0604020202020204" pitchFamily="34" charset="0"/>
              </a:rPr>
              <a:t>hypoxie či ischemie  v 87%</a:t>
            </a:r>
            <a:r>
              <a:rPr lang="cs-CZ" altLang="cs-CZ">
                <a:cs typeface="Arial" panose="020B0604020202020204" pitchFamily="34" charset="0"/>
              </a:rPr>
              <a:t> </a:t>
            </a:r>
            <a:r>
              <a:rPr lang="cs-CZ" altLang="cs-CZ" b="0">
                <a:cs typeface="Arial" panose="020B0604020202020204" pitchFamily="34" charset="0"/>
              </a:rPr>
              <a:t>případů.</a:t>
            </a:r>
            <a:endParaRPr lang="cs-CZ" altLang="cs-CZ" b="0"/>
          </a:p>
          <a:p>
            <a:pPr lvl="3" algn="just"/>
            <a:r>
              <a:rPr lang="cs-CZ" altLang="cs-CZ">
                <a:cs typeface="Arial" panose="020B0604020202020204" pitchFamily="34" charset="0"/>
              </a:rPr>
              <a:t>(Graham D.I.,1987)</a:t>
            </a:r>
            <a:endParaRPr lang="cs-CZ" altLang="cs-CZ" b="1"/>
          </a:p>
          <a:p>
            <a:pPr algn="just"/>
            <a:r>
              <a:rPr lang="cs-CZ" altLang="cs-CZ" b="0"/>
              <a:t>Základním cílem terapie je zabránit ischemickému poškození mozkové tkáně</a:t>
            </a:r>
            <a:r>
              <a:rPr lang="cs-CZ" altLang="cs-CZ" b="0">
                <a:cs typeface="Arial" panose="020B0604020202020204" pitchFamily="34" charset="0"/>
              </a:rPr>
              <a:t> </a:t>
            </a:r>
            <a:endParaRPr lang="cs-CZ" altLang="cs-CZ" b="0">
              <a:cs typeface="Times New Roman" panose="02020603050405020304" pitchFamily="18" charset="0"/>
            </a:endParaRPr>
          </a:p>
          <a:p>
            <a:pPr algn="just">
              <a:buFont typeface="Monotype Sorts"/>
              <a:buNone/>
            </a:pPr>
            <a:r>
              <a:rPr lang="cs-CZ" altLang="cs-CZ"/>
              <a:t>                         </a:t>
            </a:r>
            <a:endParaRPr lang="en-US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B554E10-2AF3-4762-827E-6C6720756A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79FC6816-4083-4C18-9F4B-FF075FB97D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Zóny mozku dle perfůze, funkce hematoencefalické bariéry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Times New Roman" charset="0"/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085C8620-BF2D-4144-BE93-DBD44558B7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lnSpc>
                <a:spcPct val="90000"/>
              </a:lnSpc>
            </a:pPr>
            <a:r>
              <a:rPr lang="cs-CZ" altLang="cs-CZ" sz="2400"/>
              <a:t>Normální mozková tkáň</a:t>
            </a:r>
          </a:p>
          <a:p>
            <a:pPr marL="1371600" lvl="2" indent="-457200">
              <a:lnSpc>
                <a:spcPct val="90000"/>
              </a:lnSpc>
              <a:buFont typeface="Monotype Sorts"/>
              <a:buChar char="n"/>
            </a:pPr>
            <a:r>
              <a:rPr lang="cs-CZ" altLang="cs-CZ" sz="2000"/>
              <a:t>Intaktní HEB, vazorekativita na změny CO2 zachována, autoregulace průtoku na změny TK zachována</a:t>
            </a:r>
          </a:p>
          <a:p>
            <a:pPr marL="533400" indent="-533400">
              <a:lnSpc>
                <a:spcPct val="90000"/>
              </a:lnSpc>
            </a:pPr>
            <a:r>
              <a:rPr lang="cs-CZ" altLang="cs-CZ" sz="2400"/>
              <a:t>Oblasti se ztracenou autoregulaci a zachovanou reaktivitou na CO2</a:t>
            </a:r>
          </a:p>
          <a:p>
            <a:pPr marL="1371600" lvl="2" indent="-457200">
              <a:lnSpc>
                <a:spcPct val="90000"/>
              </a:lnSpc>
              <a:buFont typeface="Monotype Sorts"/>
              <a:buChar char="n"/>
            </a:pPr>
            <a:r>
              <a:rPr lang="cs-CZ" altLang="cs-CZ" sz="2000"/>
              <a:t>Poškozená HEB, hrozí progrese vasogenního edému při vysokém TK</a:t>
            </a:r>
          </a:p>
          <a:p>
            <a:pPr marL="533400" indent="-533400">
              <a:lnSpc>
                <a:spcPct val="90000"/>
              </a:lnSpc>
            </a:pPr>
            <a:r>
              <a:rPr lang="cs-CZ" altLang="cs-CZ" sz="2400"/>
              <a:t>Oblasti se ztracenou autoregulací a ztracenou reaktivitou na CO2</a:t>
            </a:r>
          </a:p>
          <a:p>
            <a:pPr marL="1371600" lvl="2" indent="-457200">
              <a:lnSpc>
                <a:spcPct val="90000"/>
              </a:lnSpc>
              <a:buFont typeface="Monotype Sorts"/>
              <a:buChar char="n"/>
            </a:pPr>
            <a:r>
              <a:rPr lang="cs-CZ" altLang="cs-CZ" sz="2000"/>
              <a:t>Poškozená HEB, nejtěžší forma dysfunkce regulace průtoku krve </a:t>
            </a:r>
          </a:p>
          <a:p>
            <a:pPr marL="533400" indent="-533400">
              <a:lnSpc>
                <a:spcPct val="90000"/>
              </a:lnSpc>
            </a:pPr>
            <a:r>
              <a:rPr lang="cs-CZ" altLang="cs-CZ" sz="2400"/>
              <a:t>Centrum kontuze</a:t>
            </a:r>
          </a:p>
          <a:p>
            <a:pPr marL="1371600" lvl="2" indent="-457200">
              <a:lnSpc>
                <a:spcPct val="90000"/>
              </a:lnSpc>
              <a:buFont typeface="Monotype Sorts"/>
              <a:buChar char="n"/>
            </a:pPr>
            <a:r>
              <a:rPr lang="cs-CZ" altLang="cs-CZ" sz="2000"/>
              <a:t>Poškozena HEB, ztracena efektivní perfuze</a:t>
            </a:r>
          </a:p>
          <a:p>
            <a:pPr marL="533400" indent="-533400">
              <a:lnSpc>
                <a:spcPct val="90000"/>
              </a:lnSpc>
              <a:buFont typeface="Monotype Sorts"/>
              <a:buNone/>
            </a:pPr>
            <a:endParaRPr lang="cs-CZ" altLang="cs-CZ" sz="2400"/>
          </a:p>
          <a:p>
            <a:pPr marL="1371600" lvl="2" indent="-457200">
              <a:lnSpc>
                <a:spcPct val="90000"/>
              </a:lnSpc>
              <a:buFont typeface="Monotype Sorts"/>
              <a:buNone/>
            </a:pPr>
            <a:endParaRPr lang="en-US" altLang="cs-CZ" sz="20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CA31CD6-F2C1-4E9A-A689-00880EAB61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60EE9E47-50A6-457B-8F20-728E0567B3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Patofyziologie regulace průtoku krve mozkem</a:t>
            </a:r>
            <a:r>
              <a:rPr lang="en-US"/>
              <a:t> 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39F9153B-C275-4596-9A12-6153D394AD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>
                <a:cs typeface="Arial" panose="020B0604020202020204" pitchFamily="34" charset="0"/>
              </a:rPr>
              <a:t>Lokálně působící faktory</a:t>
            </a:r>
            <a:endParaRPr lang="cs-CZ" altLang="cs-CZ">
              <a:cs typeface="Times New Roman" panose="02020603050405020304" pitchFamily="18" charset="0"/>
            </a:endParaRPr>
          </a:p>
          <a:p>
            <a:endParaRPr lang="cs-CZ" altLang="cs-CZ"/>
          </a:p>
          <a:p>
            <a:r>
              <a:rPr lang="cs-CZ" altLang="cs-CZ">
                <a:cs typeface="Arial" panose="020B0604020202020204" pitchFamily="34" charset="0"/>
              </a:rPr>
              <a:t>Endoteliální faktory </a:t>
            </a:r>
            <a:endParaRPr lang="cs-CZ" altLang="cs-CZ">
              <a:cs typeface="Times New Roman" panose="02020603050405020304" pitchFamily="18" charset="0"/>
            </a:endParaRPr>
          </a:p>
          <a:p>
            <a:endParaRPr lang="cs-CZ" altLang="cs-CZ"/>
          </a:p>
          <a:p>
            <a:r>
              <a:rPr lang="cs-CZ" altLang="cs-CZ">
                <a:cs typeface="Arial" panose="020B0604020202020204" pitchFamily="34" charset="0"/>
              </a:rPr>
              <a:t>Eicosanoidy</a:t>
            </a:r>
            <a:endParaRPr lang="cs-CZ" altLang="cs-CZ">
              <a:cs typeface="Times New Roman" panose="02020603050405020304" pitchFamily="18" charset="0"/>
            </a:endParaRPr>
          </a:p>
          <a:p>
            <a:endParaRPr lang="cs-CZ" altLang="cs-CZ">
              <a:cs typeface="Arial" panose="020B0604020202020204" pitchFamily="34" charset="0"/>
            </a:endParaRPr>
          </a:p>
          <a:p>
            <a:r>
              <a:rPr lang="cs-CZ" altLang="cs-CZ">
                <a:cs typeface="Arial" panose="020B0604020202020204" pitchFamily="34" charset="0"/>
              </a:rPr>
              <a:t>Perivaskulární nervy</a:t>
            </a:r>
            <a:endParaRPr lang="cs-CZ" altLang="cs-CZ">
              <a:cs typeface="Times New Roman" panose="02020603050405020304" pitchFamily="18" charset="0"/>
            </a:endParaRPr>
          </a:p>
          <a:p>
            <a:pPr>
              <a:buFont typeface="Monotype Sorts"/>
              <a:buNone/>
            </a:pPr>
            <a:endParaRPr lang="en-US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B0E307A-1EE5-4E8B-BBBD-6BE9A22850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DEE51E0A-6C32-4E32-B4C3-B4D4CEF04B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Lokální chemické faktory</a:t>
            </a:r>
            <a:r>
              <a:rPr lang="en-US"/>
              <a:t> 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224E9469-06FC-43CB-9B60-72800BBFB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638" y="2578100"/>
            <a:ext cx="3841750" cy="17383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700" tIns="12700" rIns="12700" bIns="12700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200">
                <a:cs typeface="Times New Roman" panose="02020603050405020304" pitchFamily="18" charset="0"/>
              </a:rPr>
              <a:t>                                        </a:t>
            </a:r>
            <a:r>
              <a:rPr lang="cs-CZ" altLang="cs-CZ" sz="1200">
                <a:cs typeface="Times New Roman" panose="02020603050405020304" pitchFamily="18" charset="0"/>
                <a:sym typeface="Symbol" panose="05050102010706020507" pitchFamily="18" charset="2"/>
              </a:rPr>
              <a:t></a:t>
            </a:r>
            <a:r>
              <a:rPr lang="cs-CZ" altLang="cs-CZ" sz="1200">
                <a:cs typeface="Times New Roman" panose="02020603050405020304" pitchFamily="18" charset="0"/>
              </a:rPr>
              <a:t>   </a:t>
            </a:r>
            <a:r>
              <a:rPr lang="cs-CZ" altLang="cs-CZ" sz="1200">
                <a:cs typeface="Times New Roman" panose="02020603050405020304" pitchFamily="18" charset="0"/>
                <a:sym typeface="Symbol" panose="05050102010706020507" pitchFamily="18" charset="2"/>
              </a:rPr>
              <a:t>CO</a:t>
            </a:r>
            <a:r>
              <a:rPr lang="cs-CZ" altLang="cs-CZ" sz="1200" baseline="-30000"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cs-CZ" altLang="cs-CZ" sz="1200">
                <a:cs typeface="Times New Roman" panose="02020603050405020304" pitchFamily="18" charset="0"/>
                <a:sym typeface="Symbol" panose="05050102010706020507" pitchFamily="18" charset="2"/>
              </a:rPr>
              <a:t>  </a:t>
            </a:r>
            <a:r>
              <a:rPr lang="cs-CZ" altLang="cs-CZ" sz="1200">
                <a:cs typeface="Times New Roman" panose="02020603050405020304" pitchFamily="18" charset="0"/>
              </a:rPr>
              <a:t>                        </a:t>
            </a:r>
            <a:endParaRPr lang="cs-CZ" altLang="cs-CZ" sz="1200"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r>
              <a:rPr lang="cs-CZ" altLang="cs-CZ" sz="1200">
                <a:cs typeface="Times New Roman" panose="02020603050405020304" pitchFamily="18" charset="0"/>
                <a:sym typeface="Symbol" panose="05050102010706020507" pitchFamily="18" charset="2"/>
              </a:rPr>
              <a:t>                                        </a:t>
            </a:r>
            <a:r>
              <a:rPr lang="cs-CZ" altLang="cs-CZ" sz="1200">
                <a:cs typeface="Times New Roman" panose="02020603050405020304" pitchFamily="18" charset="0"/>
              </a:rPr>
              <a:t> </a:t>
            </a:r>
            <a:r>
              <a:rPr lang="cs-CZ" altLang="cs-CZ" sz="1200">
                <a:cs typeface="Times New Roman" panose="02020603050405020304" pitchFamily="18" charset="0"/>
                <a:sym typeface="Symbol" panose="05050102010706020507" pitchFamily="18" charset="2"/>
              </a:rPr>
              <a:t>   H</a:t>
            </a:r>
            <a:r>
              <a:rPr lang="cs-CZ" altLang="cs-CZ" sz="1200" baseline="30000">
                <a:cs typeface="Times New Roman" panose="02020603050405020304" pitchFamily="18" charset="0"/>
                <a:sym typeface="Symbol" panose="05050102010706020507" pitchFamily="18" charset="2"/>
              </a:rPr>
              <a:t>+      </a:t>
            </a:r>
            <a:r>
              <a:rPr lang="cs-CZ" altLang="cs-CZ" sz="1200">
                <a:cs typeface="Times New Roman" panose="02020603050405020304" pitchFamily="18" charset="0"/>
                <a:sym typeface="Symbol" panose="05050102010706020507" pitchFamily="18" charset="2"/>
              </a:rPr>
              <a:t></a:t>
            </a:r>
            <a:endParaRPr lang="cs-CZ" altLang="cs-CZ" sz="1200">
              <a:cs typeface="Times New Roman" panose="02020603050405020304" pitchFamily="18" charset="0"/>
            </a:endParaRPr>
          </a:p>
          <a:p>
            <a:r>
              <a:rPr lang="cs-CZ" altLang="cs-CZ" sz="1200">
                <a:cs typeface="Times New Roman" panose="02020603050405020304" pitchFamily="18" charset="0"/>
                <a:sym typeface="Symbol" panose="05050102010706020507" pitchFamily="18" charset="2"/>
              </a:rPr>
              <a:t>                                        </a:t>
            </a:r>
            <a:r>
              <a:rPr lang="cs-CZ" altLang="cs-CZ" sz="1200">
                <a:cs typeface="Times New Roman" panose="02020603050405020304" pitchFamily="18" charset="0"/>
              </a:rPr>
              <a:t>    </a:t>
            </a:r>
            <a:r>
              <a:rPr lang="cs-CZ" altLang="cs-CZ" sz="1200">
                <a:cs typeface="Times New Roman" panose="02020603050405020304" pitchFamily="18" charset="0"/>
                <a:sym typeface="Symbol" panose="05050102010706020507" pitchFamily="18" charset="2"/>
              </a:rPr>
              <a:t>K</a:t>
            </a:r>
            <a:r>
              <a:rPr lang="cs-CZ" altLang="cs-CZ" sz="1200" baseline="30000">
                <a:cs typeface="Times New Roman" panose="02020603050405020304" pitchFamily="18" charset="0"/>
                <a:sym typeface="Symbol" panose="05050102010706020507" pitchFamily="18" charset="2"/>
              </a:rPr>
              <a:t>+</a:t>
            </a:r>
            <a:r>
              <a:rPr lang="cs-CZ" altLang="cs-CZ" sz="1200">
                <a:cs typeface="Times New Roman" panose="02020603050405020304" pitchFamily="18" charset="0"/>
                <a:sym typeface="Symbol" panose="05050102010706020507" pitchFamily="18" charset="2"/>
              </a:rPr>
              <a:t>    </a:t>
            </a:r>
            <a:r>
              <a:rPr lang="cs-CZ" altLang="cs-CZ" sz="1200">
                <a:cs typeface="Times New Roman" panose="02020603050405020304" pitchFamily="18" charset="0"/>
              </a:rPr>
              <a:t> </a:t>
            </a:r>
            <a:endParaRPr lang="cs-CZ" altLang="cs-CZ" sz="1200"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r>
              <a:rPr lang="cs-CZ" altLang="cs-CZ" sz="1200">
                <a:cs typeface="Times New Roman" panose="02020603050405020304" pitchFamily="18" charset="0"/>
                <a:sym typeface="Symbol" panose="05050102010706020507" pitchFamily="18" charset="2"/>
              </a:rPr>
              <a:t>   </a:t>
            </a:r>
          </a:p>
          <a:p>
            <a:r>
              <a:rPr lang="cs-CZ" altLang="cs-CZ" sz="1200">
                <a:cs typeface="Times New Roman" panose="02020603050405020304" pitchFamily="18" charset="0"/>
                <a:sym typeface="Symbol" panose="05050102010706020507" pitchFamily="18" charset="2"/>
              </a:rPr>
              <a:t>     konstrikce                                                        dilatace</a:t>
            </a:r>
          </a:p>
          <a:p>
            <a:r>
              <a:rPr lang="cs-CZ" altLang="cs-CZ" sz="1200">
                <a:cs typeface="Times New Roman" panose="02020603050405020304" pitchFamily="18" charset="0"/>
                <a:sym typeface="Symbol" panose="05050102010706020507" pitchFamily="18" charset="2"/>
              </a:rPr>
              <a:t>                                          </a:t>
            </a:r>
          </a:p>
          <a:p>
            <a:r>
              <a:rPr lang="cs-CZ" altLang="cs-CZ" sz="1200">
                <a:cs typeface="Times New Roman" panose="02020603050405020304" pitchFamily="18" charset="0"/>
                <a:sym typeface="Symbol" panose="05050102010706020507" pitchFamily="18" charset="2"/>
              </a:rPr>
              <a:t>                                          </a:t>
            </a:r>
            <a:r>
              <a:rPr lang="cs-CZ" altLang="cs-CZ" sz="1200">
                <a:cs typeface="Times New Roman" panose="02020603050405020304" pitchFamily="18" charset="0"/>
              </a:rPr>
              <a:t> Ca</a:t>
            </a:r>
            <a:r>
              <a:rPr lang="cs-CZ" altLang="cs-CZ" sz="1200" baseline="30000">
                <a:cs typeface="Times New Roman" panose="02020603050405020304" pitchFamily="18" charset="0"/>
                <a:sym typeface="Symbol" panose="05050102010706020507" pitchFamily="18" charset="2"/>
              </a:rPr>
              <a:t>2+ </a:t>
            </a:r>
            <a:r>
              <a:rPr lang="cs-CZ" altLang="cs-CZ" sz="1200">
                <a:cs typeface="Times New Roman" panose="02020603050405020304" pitchFamily="18" charset="0"/>
                <a:sym typeface="Symbol" panose="05050102010706020507" pitchFamily="18" charset="2"/>
              </a:rPr>
              <a:t></a:t>
            </a:r>
            <a:r>
              <a:rPr lang="cs-CZ" altLang="cs-CZ" sz="1200" baseline="30000">
                <a:cs typeface="Times New Roman" panose="02020603050405020304" pitchFamily="18" charset="0"/>
              </a:rPr>
              <a:t> </a:t>
            </a:r>
            <a:endParaRPr lang="cs-CZ" altLang="cs-CZ" sz="1200"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r>
              <a:rPr lang="cs-CZ" altLang="cs-CZ" sz="1200" baseline="30000">
                <a:cs typeface="Times New Roman" panose="02020603050405020304" pitchFamily="18" charset="0"/>
                <a:sym typeface="Symbol" panose="05050102010706020507" pitchFamily="18" charset="2"/>
              </a:rPr>
              <a:t>                                                    </a:t>
            </a:r>
            <a:r>
              <a:rPr lang="cs-CZ" altLang="cs-CZ" sz="1200">
                <a:cs typeface="Times New Roman" panose="02020603050405020304" pitchFamily="18" charset="0"/>
                <a:sym typeface="Symbol" panose="05050102010706020507" pitchFamily="18" charset="2"/>
              </a:rPr>
              <a:t> </a:t>
            </a:r>
            <a:r>
              <a:rPr lang="cs-CZ" altLang="cs-CZ" sz="1200">
                <a:cs typeface="Times New Roman" panose="02020603050405020304" pitchFamily="18" charset="0"/>
              </a:rPr>
              <a:t>  </a:t>
            </a:r>
            <a:r>
              <a:rPr lang="cs-CZ" altLang="cs-CZ" sz="1200">
                <a:cs typeface="Times New Roman" panose="02020603050405020304" pitchFamily="18" charset="0"/>
                <a:sym typeface="Symbol" panose="05050102010706020507" pitchFamily="18" charset="2"/>
              </a:rPr>
              <a:t>osmolarita </a:t>
            </a:r>
            <a:endParaRPr lang="cs-CZ" altLang="cs-CZ" sz="1200">
              <a:cs typeface="Times New Roman" panose="02020603050405020304" pitchFamily="18" charset="0"/>
            </a:endParaRPr>
          </a:p>
          <a:p>
            <a:r>
              <a:rPr lang="cs-CZ" altLang="cs-CZ" sz="1200">
                <a:cs typeface="Times New Roman" panose="02020603050405020304" pitchFamily="18" charset="0"/>
                <a:sym typeface="Symbol" panose="05050102010706020507" pitchFamily="18" charset="2"/>
              </a:rPr>
              <a:t>                                          adenosin </a:t>
            </a:r>
            <a:endParaRPr lang="cs-CZ" altLang="cs-CZ" sz="1200">
              <a:cs typeface="Times New Roman" panose="02020603050405020304" pitchFamily="18" charset="0"/>
            </a:endParaRPr>
          </a:p>
          <a:p>
            <a:endParaRPr lang="cs-CZ" altLang="cs-CZ" sz="1200"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id="{C2D7D5C8-98A3-4712-9E3F-F6CB20DAD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25" y="3314700"/>
            <a:ext cx="823913" cy="274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22125254-58C2-4C6E-B1D8-78529C74C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9325" y="3314700"/>
            <a:ext cx="823913" cy="274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22534" name="Line 6">
            <a:extLst>
              <a:ext uri="{FF2B5EF4-FFF2-40B4-BE49-F238E27FC236}">
                <a16:creationId xmlns:a16="http://schemas.microsoft.com/office/drawing/2014/main" id="{EFDEC7F2-86AC-451F-B916-9703AD4B5D88}"/>
              </a:ext>
            </a:extLst>
          </p:cNvPr>
          <p:cNvSpPr>
            <a:spLocks noChangeShapeType="1"/>
          </p:cNvSpPr>
          <p:nvPr/>
        </p:nvSpPr>
        <p:spPr bwMode="auto">
          <a:xfrm>
            <a:off x="1570038" y="3713163"/>
            <a:ext cx="457200" cy="2746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5" name="Line 7">
            <a:extLst>
              <a:ext uri="{FF2B5EF4-FFF2-40B4-BE49-F238E27FC236}">
                <a16:creationId xmlns:a16="http://schemas.microsoft.com/office/drawing/2014/main" id="{4B2BA7BB-3610-4270-A061-85DDFB222A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70038" y="3057525"/>
            <a:ext cx="549275" cy="2746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6" name="Line 8">
            <a:extLst>
              <a:ext uri="{FF2B5EF4-FFF2-40B4-BE49-F238E27FC236}">
                <a16:creationId xmlns:a16="http://schemas.microsoft.com/office/drawing/2014/main" id="{E5341304-EFA1-480C-A2F7-06295EBBBCE4}"/>
              </a:ext>
            </a:extLst>
          </p:cNvPr>
          <p:cNvSpPr>
            <a:spLocks noChangeShapeType="1"/>
          </p:cNvSpPr>
          <p:nvPr/>
        </p:nvSpPr>
        <p:spPr bwMode="auto">
          <a:xfrm>
            <a:off x="2941638" y="3057525"/>
            <a:ext cx="457200" cy="2746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7" name="Line 9">
            <a:extLst>
              <a:ext uri="{FF2B5EF4-FFF2-40B4-BE49-F238E27FC236}">
                <a16:creationId xmlns:a16="http://schemas.microsoft.com/office/drawing/2014/main" id="{942BD330-B1D0-4D6B-97A9-A6D0565A75E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32125" y="3713163"/>
            <a:ext cx="366713" cy="2746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8" name="Rectangle 10">
            <a:extLst>
              <a:ext uri="{FF2B5EF4-FFF2-40B4-BE49-F238E27FC236}">
                <a16:creationId xmlns:a16="http://schemas.microsoft.com/office/drawing/2014/main" id="{DB141BF5-DD0E-4D25-ABCB-2B5A6986C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0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altLang="cs-CZ" sz="1200">
              <a:cs typeface="Times New Roman" panose="02020603050405020304" pitchFamily="18" charset="0"/>
            </a:endParaRPr>
          </a:p>
          <a:p>
            <a:r>
              <a:rPr lang="cs-CZ" altLang="cs-CZ" sz="10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altLang="cs-CZ" sz="1200">
              <a:cs typeface="Times New Roman" panose="02020603050405020304" pitchFamily="18" charset="0"/>
            </a:endParaRPr>
          </a:p>
          <a:p>
            <a:r>
              <a:rPr lang="cs-CZ" altLang="cs-CZ" sz="10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altLang="cs-CZ" sz="1200">
              <a:cs typeface="Times New Roman" panose="02020603050405020304" pitchFamily="18" charset="0"/>
            </a:endParaRPr>
          </a:p>
          <a:p>
            <a:r>
              <a:rPr lang="cs-CZ" altLang="cs-CZ" sz="10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altLang="cs-CZ" sz="1200">
              <a:cs typeface="Times New Roman" panose="02020603050405020304" pitchFamily="18" charset="0"/>
            </a:endParaRPr>
          </a:p>
          <a:p>
            <a:r>
              <a:rPr lang="cs-CZ" altLang="cs-CZ" sz="10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altLang="cs-CZ" sz="1200">
              <a:cs typeface="Times New Roman" panose="02020603050405020304" pitchFamily="18" charset="0"/>
            </a:endParaRPr>
          </a:p>
          <a:p>
            <a:r>
              <a:rPr lang="cs-CZ" altLang="cs-CZ" sz="10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altLang="cs-CZ" sz="1200">
              <a:cs typeface="Times New Roman" panose="02020603050405020304" pitchFamily="18" charset="0"/>
            </a:endParaRPr>
          </a:p>
          <a:p>
            <a:r>
              <a:rPr lang="cs-CZ" altLang="cs-CZ" sz="10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altLang="cs-CZ" sz="1200">
              <a:cs typeface="Times New Roman" panose="02020603050405020304" pitchFamily="18" charset="0"/>
            </a:endParaRPr>
          </a:p>
          <a:p>
            <a:r>
              <a:rPr lang="cs-CZ" altLang="cs-CZ" sz="10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altLang="cs-CZ" sz="1200">
              <a:cs typeface="Times New Roman" panose="02020603050405020304" pitchFamily="18" charset="0"/>
            </a:endParaRPr>
          </a:p>
          <a:p>
            <a:r>
              <a:rPr lang="cs-CZ" altLang="cs-CZ" sz="10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altLang="cs-CZ" sz="1200">
              <a:cs typeface="Times New Roman" panose="02020603050405020304" pitchFamily="18" charset="0"/>
            </a:endParaRPr>
          </a:p>
          <a:p>
            <a:r>
              <a:rPr lang="cs-CZ" altLang="cs-CZ" sz="10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altLang="cs-CZ" sz="1200">
              <a:cs typeface="Times New Roman" panose="02020603050405020304" pitchFamily="18" charset="0"/>
            </a:endParaRPr>
          </a:p>
          <a:p>
            <a:r>
              <a:rPr lang="cs-CZ" altLang="cs-CZ" sz="10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altLang="cs-CZ" sz="1200">
              <a:cs typeface="Times New Roman" panose="02020603050405020304" pitchFamily="18" charset="0"/>
            </a:endParaRPr>
          </a:p>
          <a:p>
            <a:r>
              <a:rPr lang="cs-CZ" altLang="cs-CZ" sz="10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altLang="cs-CZ" sz="1200">
              <a:cs typeface="Times New Roman" panose="02020603050405020304" pitchFamily="18" charset="0"/>
            </a:endParaRPr>
          </a:p>
          <a:p>
            <a:endParaRPr lang="cs-CZ" altLang="cs-CZ"/>
          </a:p>
        </p:txBody>
      </p:sp>
      <p:sp>
        <p:nvSpPr>
          <p:cNvPr id="22539" name="Rectangle 11">
            <a:extLst>
              <a:ext uri="{FF2B5EF4-FFF2-40B4-BE49-F238E27FC236}">
                <a16:creationId xmlns:a16="http://schemas.microsoft.com/office/drawing/2014/main" id="{6F421E19-0213-48E8-985A-A2CF95531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0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altLang="cs-CZ" sz="1200">
              <a:cs typeface="Times New Roman" panose="02020603050405020304" pitchFamily="18" charset="0"/>
            </a:endParaRPr>
          </a:p>
          <a:p>
            <a:endParaRPr lang="cs-CZ" altLang="cs-CZ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8AD86F3C-BCE0-4975-BC27-AE57070F49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Endoteliální faktory  - regulují klidový cévní tonus</a:t>
            </a:r>
            <a:endParaRPr lang="en-US">
              <a:cs typeface="Times New Roman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E7C9A0E9-985B-4054-BF5A-97F9A9EA11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>
                <a:cs typeface="Arial" panose="020B0604020202020204" pitchFamily="34" charset="0"/>
              </a:rPr>
              <a:t> </a:t>
            </a:r>
            <a:r>
              <a:rPr lang="cs-CZ" altLang="cs-CZ" u="sng">
                <a:cs typeface="Arial" panose="020B0604020202020204" pitchFamily="34" charset="0"/>
              </a:rPr>
              <a:t>vazodilatační </a:t>
            </a:r>
            <a:r>
              <a:rPr lang="cs-CZ" altLang="cs-CZ">
                <a:cs typeface="Arial" panose="020B0604020202020204" pitchFamily="34" charset="0"/>
              </a:rPr>
              <a:t>- PGI</a:t>
            </a:r>
            <a:r>
              <a:rPr lang="cs-CZ" altLang="cs-CZ" baseline="-30000">
                <a:cs typeface="Arial" panose="020B0604020202020204" pitchFamily="34" charset="0"/>
              </a:rPr>
              <a:t>2</a:t>
            </a:r>
            <a:r>
              <a:rPr lang="cs-CZ" altLang="cs-CZ">
                <a:cs typeface="Arial" panose="020B0604020202020204" pitchFamily="34" charset="0"/>
              </a:rPr>
              <a:t> a NO</a:t>
            </a:r>
            <a:endParaRPr lang="cs-CZ" altLang="cs-CZ"/>
          </a:p>
          <a:p>
            <a:pPr lvl="1"/>
            <a:r>
              <a:rPr lang="cs-CZ" altLang="cs-CZ"/>
              <a:t>Zhoršení ICP při infekční komplikaci</a:t>
            </a:r>
          </a:p>
          <a:p>
            <a:pPr>
              <a:buFont typeface="Monotype Sorts"/>
              <a:buNone/>
            </a:pPr>
            <a:r>
              <a:rPr lang="cs-CZ" altLang="cs-CZ">
                <a:cs typeface="Arial" panose="020B0604020202020204" pitchFamily="34" charset="0"/>
              </a:rPr>
              <a:t> </a:t>
            </a:r>
            <a:endParaRPr lang="cs-CZ" altLang="cs-CZ">
              <a:cs typeface="Times New Roman" panose="02020603050405020304" pitchFamily="18" charset="0"/>
            </a:endParaRPr>
          </a:p>
          <a:p>
            <a:r>
              <a:rPr lang="cs-CZ" altLang="cs-CZ" u="sng">
                <a:cs typeface="Arial" panose="020B0604020202020204" pitchFamily="34" charset="0"/>
              </a:rPr>
              <a:t> vazokonstrikční</a:t>
            </a:r>
            <a:r>
              <a:rPr lang="cs-CZ" altLang="cs-CZ">
                <a:cs typeface="Arial" panose="020B0604020202020204" pitchFamily="34" charset="0"/>
              </a:rPr>
              <a:t> - endotelin, tromboxan</a:t>
            </a:r>
            <a:r>
              <a:rPr lang="en-US" altLang="cs-CZ"/>
              <a:t>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6C8B1B7C-8D36-4152-BF77-82D1C27F3F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Cerebral blood flow –CBF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</a:rPr>
              <a:t>po 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TBI</a:t>
            </a:r>
            <a:endParaRPr lang="en-US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A8418DC4-9AAA-44A0-BAC3-5CD71C5D0F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80000"/>
              </a:lnSpc>
              <a:buFont typeface="Monotype Sorts"/>
              <a:buNone/>
            </a:pPr>
            <a:r>
              <a:rPr lang="en-US" altLang="cs-CZ" sz="2400" b="0">
                <a:cs typeface="Times New Roman" panose="02020603050405020304" pitchFamily="18" charset="0"/>
              </a:rPr>
              <a:t>(norm</a:t>
            </a:r>
            <a:r>
              <a:rPr lang="cs-CZ" altLang="cs-CZ" sz="2400" b="0">
                <a:cs typeface="Times New Roman" panose="02020603050405020304" pitchFamily="18" charset="0"/>
              </a:rPr>
              <a:t>á</a:t>
            </a:r>
            <a:r>
              <a:rPr lang="en-US" altLang="cs-CZ" sz="2400" b="0">
                <a:cs typeface="Times New Roman" panose="02020603050405020304" pitchFamily="18" charset="0"/>
              </a:rPr>
              <a:t>l</a:t>
            </a:r>
            <a:r>
              <a:rPr lang="cs-CZ" altLang="cs-CZ" sz="2400" b="0">
                <a:cs typeface="Times New Roman" panose="02020603050405020304" pitchFamily="18" charset="0"/>
              </a:rPr>
              <a:t>ní hodnoty</a:t>
            </a:r>
            <a:r>
              <a:rPr lang="en-US" altLang="cs-CZ" sz="2400" b="0">
                <a:cs typeface="Times New Roman" panose="02020603050405020304" pitchFamily="18" charset="0"/>
              </a:rPr>
              <a:t> 45-55ml/100g/min)</a:t>
            </a:r>
          </a:p>
          <a:p>
            <a:pPr algn="just">
              <a:lnSpc>
                <a:spcPct val="80000"/>
              </a:lnSpc>
              <a:buFont typeface="Monotype Sorts"/>
              <a:buNone/>
            </a:pPr>
            <a:r>
              <a:rPr lang="cs-CZ" altLang="cs-CZ" sz="2400" b="0">
                <a:cs typeface="Times New Roman" panose="02020603050405020304" pitchFamily="18" charset="0"/>
              </a:rPr>
              <a:t>aktuální hodnoty jsou určeny především</a:t>
            </a:r>
            <a:endParaRPr lang="en-US" altLang="cs-CZ" sz="2400" b="0"/>
          </a:p>
          <a:p>
            <a:pPr algn="just">
              <a:lnSpc>
                <a:spcPct val="80000"/>
              </a:lnSpc>
            </a:pPr>
            <a:r>
              <a:rPr lang="cs-CZ" altLang="cs-CZ" sz="2400" b="0">
                <a:cs typeface="Times New Roman" panose="02020603050405020304" pitchFamily="18" charset="0"/>
              </a:rPr>
              <a:t>tzv. </a:t>
            </a:r>
            <a:r>
              <a:rPr lang="en-US" altLang="cs-CZ" sz="2400" b="0" i="1">
                <a:cs typeface="Times New Roman" panose="02020603050405020304" pitchFamily="18" charset="0"/>
              </a:rPr>
              <a:t>cerebral perfusion pressure CPP</a:t>
            </a:r>
            <a:r>
              <a:rPr lang="en-US" altLang="cs-CZ" sz="2400" b="0">
                <a:cs typeface="Times New Roman" panose="02020603050405020304" pitchFamily="18" charset="0"/>
              </a:rPr>
              <a:t>, </a:t>
            </a:r>
            <a:r>
              <a:rPr lang="cs-CZ" altLang="cs-CZ" sz="2400" b="0">
                <a:cs typeface="Times New Roman" panose="02020603050405020304" pitchFamily="18" charset="0"/>
              </a:rPr>
              <a:t>počítaným </a:t>
            </a:r>
            <a:r>
              <a:rPr lang="en-US" altLang="cs-CZ" sz="2400" b="0">
                <a:cs typeface="Times New Roman" panose="02020603050405020304" pitchFamily="18" charset="0"/>
              </a:rPr>
              <a:t> CPP = MAP</a:t>
            </a:r>
            <a:r>
              <a:rPr lang="en-US" altLang="cs-CZ" sz="2400" b="0"/>
              <a:t>-</a:t>
            </a:r>
            <a:r>
              <a:rPr lang="en-US" altLang="cs-CZ" sz="2400" b="0">
                <a:cs typeface="Times New Roman" panose="02020603050405020304" pitchFamily="18" charset="0"/>
              </a:rPr>
              <a:t>ICP </a:t>
            </a:r>
            <a:r>
              <a:rPr lang="cs-CZ" altLang="cs-CZ" sz="2400" b="0">
                <a:cs typeface="Times New Roman" panose="02020603050405020304" pitchFamily="18" charset="0"/>
              </a:rPr>
              <a:t> (střední art. tlak - střední nitrolební tlak) </a:t>
            </a:r>
            <a:endParaRPr lang="en-US" altLang="cs-CZ" sz="2400" b="0"/>
          </a:p>
          <a:p>
            <a:pPr algn="just">
              <a:lnSpc>
                <a:spcPct val="80000"/>
              </a:lnSpc>
            </a:pPr>
            <a:r>
              <a:rPr lang="en-US" altLang="cs-CZ" sz="2400" b="0">
                <a:cs typeface="Times New Roman" panose="02020603050405020304" pitchFamily="18" charset="0"/>
              </a:rPr>
              <a:t>PaCO2, PaO2, region</a:t>
            </a:r>
            <a:r>
              <a:rPr lang="cs-CZ" altLang="cs-CZ" sz="2400" b="0">
                <a:cs typeface="Times New Roman" panose="02020603050405020304" pitchFamily="18" charset="0"/>
              </a:rPr>
              <a:t>ální </a:t>
            </a:r>
            <a:r>
              <a:rPr lang="en-US" altLang="cs-CZ" sz="2400" b="0">
                <a:cs typeface="Times New Roman" panose="02020603050405020304" pitchFamily="18" charset="0"/>
              </a:rPr>
              <a:t>met</a:t>
            </a:r>
            <a:r>
              <a:rPr lang="en-US" altLang="cs-CZ" sz="2400" b="0"/>
              <a:t>a</a:t>
            </a:r>
            <a:r>
              <a:rPr lang="en-US" altLang="cs-CZ" sz="2400" b="0">
                <a:cs typeface="Times New Roman" panose="02020603050405020304" pitchFamily="18" charset="0"/>
              </a:rPr>
              <a:t>bolic</a:t>
            </a:r>
            <a:r>
              <a:rPr lang="cs-CZ" altLang="cs-CZ" sz="2400" b="0">
                <a:cs typeface="Times New Roman" panose="02020603050405020304" pitchFamily="18" charset="0"/>
              </a:rPr>
              <a:t>kou </a:t>
            </a:r>
            <a:r>
              <a:rPr lang="en-US" altLang="cs-CZ" sz="2400" b="0">
                <a:cs typeface="Times New Roman" panose="02020603050405020304" pitchFamily="18" charset="0"/>
              </a:rPr>
              <a:t>acid</a:t>
            </a:r>
            <a:r>
              <a:rPr lang="cs-CZ" altLang="cs-CZ" sz="2400" b="0">
                <a:cs typeface="Times New Roman" panose="02020603050405020304" pitchFamily="18" charset="0"/>
              </a:rPr>
              <a:t>ózou atd</a:t>
            </a:r>
            <a:r>
              <a:rPr lang="en-US" altLang="cs-CZ" sz="2400" b="0"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80000"/>
              </a:lnSpc>
            </a:pPr>
            <a:r>
              <a:rPr lang="en-US" altLang="cs-CZ" sz="2400" b="0">
                <a:cs typeface="Times New Roman" panose="02020603050405020304" pitchFamily="18" charset="0"/>
              </a:rPr>
              <a:t>CBF </a:t>
            </a:r>
            <a:r>
              <a:rPr lang="cs-CZ" altLang="cs-CZ" sz="2400" b="0">
                <a:cs typeface="Times New Roman" panose="02020603050405020304" pitchFamily="18" charset="0"/>
              </a:rPr>
              <a:t>je obvykle v časné poúrazové fázi snížena</a:t>
            </a:r>
            <a:endParaRPr lang="en-US" altLang="cs-CZ" sz="2400" b="0"/>
          </a:p>
          <a:p>
            <a:pPr algn="just">
              <a:lnSpc>
                <a:spcPct val="80000"/>
              </a:lnSpc>
            </a:pPr>
            <a:r>
              <a:rPr lang="cs-CZ" altLang="cs-CZ" sz="2400" b="0"/>
              <a:t>později může dojít  ke zvýšení CBF až na supranormální hodnoty nebo zůstává průtok krve nízký (známka nepříznivé prognózy)</a:t>
            </a:r>
            <a:r>
              <a:rPr lang="en-US" altLang="cs-CZ" sz="2400" b="0">
                <a:cs typeface="Times New Roman" panose="02020603050405020304" pitchFamily="18" charset="0"/>
              </a:rPr>
              <a:t>. </a:t>
            </a:r>
            <a:endParaRPr lang="en-US" altLang="cs-CZ" sz="2400" b="0"/>
          </a:p>
          <a:p>
            <a:pPr algn="just">
              <a:lnSpc>
                <a:spcPct val="80000"/>
              </a:lnSpc>
            </a:pPr>
            <a:r>
              <a:rPr lang="cs-CZ" altLang="cs-CZ" sz="2400" b="0">
                <a:cs typeface="Times New Roman" panose="02020603050405020304" pitchFamily="18" charset="0"/>
              </a:rPr>
              <a:t>V jedné chvíli mohou být přítomny oblasti s nadměrnou i nedostatečnou mozkovou perfuzí</a:t>
            </a:r>
            <a:endParaRPr lang="en-US" altLang="cs-CZ" sz="24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ECB2434-73F1-48A7-9A08-452B709324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45B7BB2A-0332-4EEF-A17D-A7D6D2F066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Některé termíny z patofyziologie perfuze krve mozkem</a:t>
            </a:r>
            <a:r>
              <a:rPr lang="en-US"/>
              <a:t> 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1938A35B-4AEC-4895-8C44-C299BB2637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>
                <a:cs typeface="Arial" panose="020B0604020202020204" pitchFamily="34" charset="0"/>
              </a:rPr>
              <a:t>luxusní perfuze </a:t>
            </a:r>
            <a:endParaRPr lang="cs-CZ" altLang="cs-CZ" sz="2400"/>
          </a:p>
          <a:p>
            <a:pPr lvl="1">
              <a:lnSpc>
                <a:spcPct val="90000"/>
              </a:lnSpc>
            </a:pPr>
            <a:r>
              <a:rPr lang="cs-CZ" altLang="cs-CZ" sz="2400">
                <a:cs typeface="Arial" panose="020B0604020202020204" pitchFamily="34" charset="0"/>
              </a:rPr>
              <a:t>absolutní</a:t>
            </a:r>
            <a:endParaRPr lang="cs-CZ" altLang="cs-CZ" sz="2400"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</a:pPr>
            <a:r>
              <a:rPr lang="cs-CZ" altLang="cs-CZ" sz="2400">
                <a:cs typeface="Arial" panose="020B0604020202020204" pitchFamily="34" charset="0"/>
              </a:rPr>
              <a:t>relativní</a:t>
            </a:r>
            <a:endParaRPr lang="cs-CZ" altLang="cs-CZ" sz="240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400">
                <a:cs typeface="Arial" panose="020B0604020202020204" pitchFamily="34" charset="0"/>
              </a:rPr>
              <a:t>autoregulace </a:t>
            </a:r>
            <a:endParaRPr lang="cs-CZ" altLang="cs-CZ" sz="2400"/>
          </a:p>
          <a:p>
            <a:pPr lvl="1">
              <a:lnSpc>
                <a:spcPct val="90000"/>
              </a:lnSpc>
            </a:pPr>
            <a:r>
              <a:rPr lang="cs-CZ" altLang="cs-CZ" sz="2400"/>
              <a:t>Posun pásma autoregulace k vyšším hodnotám až její ztráta</a:t>
            </a:r>
          </a:p>
          <a:p>
            <a:pPr lvl="1">
              <a:lnSpc>
                <a:spcPct val="90000"/>
              </a:lnSpc>
            </a:pPr>
            <a:r>
              <a:rPr lang="cs-CZ" altLang="cs-CZ" sz="2400"/>
              <a:t>Vazoreaktivní kaskáda – změny ICP po změnách TK</a:t>
            </a:r>
            <a:endParaRPr lang="cs-CZ" altLang="cs-CZ" sz="240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400">
                <a:cs typeface="Arial" panose="020B0604020202020204" pitchFamily="34" charset="0"/>
              </a:rPr>
              <a:t>ztráta vazoreaktivity    </a:t>
            </a:r>
            <a:endParaRPr lang="cs-CZ" altLang="cs-CZ" sz="2400"/>
          </a:p>
          <a:p>
            <a:pPr lvl="1">
              <a:lnSpc>
                <a:spcPct val="90000"/>
              </a:lnSpc>
            </a:pPr>
            <a:r>
              <a:rPr lang="cs-CZ" altLang="cs-CZ" sz="2400"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cs-CZ" altLang="cs-CZ" sz="2400">
                <a:cs typeface="Arial" panose="020B0604020202020204" pitchFamily="34" charset="0"/>
              </a:rPr>
              <a:t>CBF(ml/100g/min)/</a:t>
            </a:r>
            <a:r>
              <a:rPr lang="cs-CZ" altLang="cs-CZ" sz="2400"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cs-CZ" altLang="cs-CZ" sz="2400">
                <a:cs typeface="Arial" panose="020B0604020202020204" pitchFamily="34" charset="0"/>
              </a:rPr>
              <a:t>PaCO</a:t>
            </a:r>
            <a:r>
              <a:rPr lang="cs-CZ" altLang="cs-CZ" sz="2400" baseline="-30000">
                <a:cs typeface="Arial" panose="020B0604020202020204" pitchFamily="34" charset="0"/>
              </a:rPr>
              <a:t>2</a:t>
            </a:r>
            <a:r>
              <a:rPr lang="cs-CZ" altLang="cs-CZ" sz="2400">
                <a:cs typeface="Arial" panose="020B0604020202020204" pitchFamily="34" charset="0"/>
              </a:rPr>
              <a:t>(mmHg) </a:t>
            </a:r>
            <a:r>
              <a:rPr lang="cs-CZ" altLang="cs-CZ" sz="2400">
                <a:cs typeface="Times New Roman" panose="02020603050405020304" pitchFamily="18" charset="0"/>
                <a:sym typeface="Symbol" panose="05050102010706020507" pitchFamily="18" charset="2"/>
              </a:rPr>
              <a:t></a:t>
            </a:r>
            <a:r>
              <a:rPr lang="cs-CZ" altLang="cs-CZ" sz="2400">
                <a:cs typeface="Arial" panose="020B0604020202020204" pitchFamily="34" charset="0"/>
              </a:rPr>
              <a:t>1.0, nebo absence poklesu ICP při hyperventilaci</a:t>
            </a:r>
            <a:r>
              <a:rPr lang="en-US" altLang="cs-CZ" sz="2400"/>
              <a:t> </a:t>
            </a:r>
            <a:endParaRPr lang="cs-CZ" altLang="cs-CZ" sz="2400"/>
          </a:p>
          <a:p>
            <a:pPr lvl="1">
              <a:lnSpc>
                <a:spcPct val="90000"/>
              </a:lnSpc>
            </a:pPr>
            <a:r>
              <a:rPr lang="cs-CZ" altLang="cs-CZ" sz="2400"/>
              <a:t>Nejzávažnější prognóza</a:t>
            </a:r>
            <a:endParaRPr lang="en-US" altLang="cs-CZ" sz="24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3207E6F8-6563-4D08-A3C3-41BD38DB46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Cíle manipulací s průtokem krve u nemocných s poraněním mozku</a:t>
            </a:r>
            <a:endParaRPr lang="en-US" altLang="cs-CZ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27E7CB3D-939C-45CF-98E3-A637436CAA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Monotype Sorts"/>
              <a:buNone/>
            </a:pPr>
            <a:r>
              <a:rPr lang="cs-CZ" altLang="cs-CZ"/>
              <a:t> </a:t>
            </a:r>
          </a:p>
          <a:p>
            <a:pPr>
              <a:buFont typeface="Monotype Sorts"/>
              <a:buNone/>
            </a:pPr>
            <a:r>
              <a:rPr lang="cs-CZ" altLang="cs-CZ"/>
              <a:t>„ </a:t>
            </a:r>
            <a:r>
              <a:rPr lang="cs-CZ" altLang="cs-CZ">
                <a:cs typeface="Times New Roman" panose="02020603050405020304" pitchFamily="18" charset="0"/>
              </a:rPr>
              <a:t>terapie tedy musí představovat opatrné</a:t>
            </a:r>
            <a:r>
              <a:rPr lang="cs-CZ" altLang="cs-CZ" b="0">
                <a:cs typeface="Times New Roman" panose="02020603050405020304" pitchFamily="18" charset="0"/>
              </a:rPr>
              <a:t> balancování mezi rizikem i</a:t>
            </a:r>
            <a:r>
              <a:rPr lang="cs-CZ" altLang="cs-CZ" b="0"/>
              <a:t>s</a:t>
            </a:r>
            <a:r>
              <a:rPr lang="cs-CZ" altLang="cs-CZ" b="0">
                <a:cs typeface="Times New Roman" panose="02020603050405020304" pitchFamily="18" charset="0"/>
              </a:rPr>
              <a:t>ch</a:t>
            </a:r>
            <a:r>
              <a:rPr lang="cs-CZ" altLang="cs-CZ" b="0"/>
              <a:t>é</a:t>
            </a:r>
            <a:r>
              <a:rPr lang="cs-CZ" altLang="cs-CZ" b="0">
                <a:cs typeface="Times New Roman" panose="02020603050405020304" pitchFamily="18" charset="0"/>
              </a:rPr>
              <a:t>mie,</a:t>
            </a:r>
            <a:r>
              <a:rPr lang="cs-CZ" altLang="cs-CZ" b="0"/>
              <a:t> </a:t>
            </a:r>
            <a:r>
              <a:rPr lang="cs-CZ" altLang="cs-CZ" b="0">
                <a:cs typeface="Times New Roman" panose="02020603050405020304" pitchFamily="18" charset="0"/>
              </a:rPr>
              <a:t>způsobené příliš nízkým perfúzním tlakem, a nebezpečím edému, agravovaném</a:t>
            </a:r>
            <a:r>
              <a:rPr lang="cs-CZ" altLang="cs-CZ" b="0"/>
              <a:t>u</a:t>
            </a:r>
            <a:r>
              <a:rPr lang="cs-CZ" altLang="cs-CZ" b="0">
                <a:cs typeface="Times New Roman" panose="02020603050405020304" pitchFamily="18" charset="0"/>
              </a:rPr>
              <a:t> excesivním vzestupem </a:t>
            </a:r>
            <a:r>
              <a:rPr lang="cs-CZ" altLang="cs-CZ" b="0"/>
              <a:t>krevního tlaku“</a:t>
            </a:r>
            <a:r>
              <a:rPr lang="cs-CZ" altLang="cs-CZ" b="0">
                <a:cs typeface="Times New Roman" panose="02020603050405020304" pitchFamily="18" charset="0"/>
              </a:rPr>
              <a:t>. </a:t>
            </a:r>
            <a:endParaRPr lang="en-US" altLang="cs-CZ" b="0">
              <a:cs typeface="Times New Roman" panose="02020603050405020304" pitchFamily="18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642F92F-0DEE-4DEA-B2C1-48445AA84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D91A6DBD-9076-4570-BB05-E9A9731D4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Obecný postup u nemocného I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520F7A5-2223-4F8A-BB3C-B5A4C643E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ABCD</a:t>
            </a:r>
          </a:p>
          <a:p>
            <a:pPr lvl="1">
              <a:defRPr/>
            </a:pPr>
            <a:r>
              <a:rPr lang="cs-CZ" dirty="0"/>
              <a:t>Zajištění dýchacích cest tracheální intubací při GCS </a:t>
            </a:r>
            <a:r>
              <a:rPr lang="cs-CZ" dirty="0">
                <a:sym typeface="Symbol"/>
              </a:rPr>
              <a:t> 9</a:t>
            </a:r>
            <a:endParaRPr lang="cs-CZ" dirty="0"/>
          </a:p>
          <a:p>
            <a:pPr>
              <a:defRPr/>
            </a:pPr>
            <a:r>
              <a:rPr lang="cs-CZ" b="1" i="1" dirty="0"/>
              <a:t>Vždy okamžité vyšetření glykémie</a:t>
            </a:r>
          </a:p>
          <a:p>
            <a:pPr>
              <a:defRPr/>
            </a:pPr>
            <a:r>
              <a:rPr lang="cs-CZ" dirty="0"/>
              <a:t>Základní neurologické vyšetření </a:t>
            </a:r>
          </a:p>
          <a:p>
            <a:pPr lvl="1">
              <a:defRPr/>
            </a:pPr>
            <a:r>
              <a:rPr lang="cs-CZ" dirty="0"/>
              <a:t>GCS, ložiskový nález, kmenové reflexy při nízkých hodnotách GCS, meningeální příznaky, pulzace karotid</a:t>
            </a:r>
          </a:p>
          <a:p>
            <a:pPr>
              <a:defRPr/>
            </a:pPr>
            <a:r>
              <a:rPr lang="cs-CZ" dirty="0"/>
              <a:t>Anamnéza a okolnosti vzniku poruchy vědomí</a:t>
            </a:r>
          </a:p>
          <a:p>
            <a:pPr lvl="1">
              <a:defRPr/>
            </a:pPr>
            <a:r>
              <a:rPr lang="cs-CZ" dirty="0"/>
              <a:t>Léky, úrazový děj, intoxikace </a:t>
            </a:r>
            <a:r>
              <a:rPr lang="cs-CZ" dirty="0" err="1"/>
              <a:t>apod</a:t>
            </a:r>
            <a:r>
              <a:rPr lang="cs-CZ" dirty="0"/>
              <a:t>, chronický alkohol (</a:t>
            </a:r>
            <a:r>
              <a:rPr lang="cs-CZ" dirty="0" err="1"/>
              <a:t>thiamin</a:t>
            </a:r>
            <a:r>
              <a:rPr lang="cs-CZ" dirty="0"/>
              <a:t>) </a:t>
            </a:r>
            <a:r>
              <a:rPr lang="cs-CZ" dirty="0" err="1"/>
              <a:t>atd</a:t>
            </a:r>
            <a:endParaRPr 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2429E63-0FB8-4A31-B4BA-BB0A0FACDF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E3892CCA-4D71-4458-AC6E-2A140D1B26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cs typeface="Arial" panose="020B0604020202020204" pitchFamily="34" charset="0"/>
              </a:rPr>
              <a:t>Intrakraniální tlak - adaptovaná doktrína Monroe-Kellie</a:t>
            </a:r>
            <a:r>
              <a:rPr lang="en-US" altLang="cs-CZ"/>
              <a:t> 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7F847700-F013-4E53-9BD6-72EC1E2C3F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>
              <a:cs typeface="Arial" panose="020B0604020202020204" pitchFamily="34" charset="0"/>
            </a:endParaRPr>
          </a:p>
          <a:p>
            <a:r>
              <a:rPr lang="cs-CZ" altLang="cs-CZ">
                <a:cs typeface="Arial" panose="020B0604020202020204" pitchFamily="34" charset="0"/>
              </a:rPr>
              <a:t>mozková hmota</a:t>
            </a:r>
            <a:endParaRPr lang="cs-CZ" altLang="cs-CZ">
              <a:cs typeface="Times New Roman" panose="02020603050405020304" pitchFamily="18" charset="0"/>
            </a:endParaRPr>
          </a:p>
          <a:p>
            <a:r>
              <a:rPr lang="cs-CZ" altLang="cs-CZ">
                <a:cs typeface="Arial" panose="020B0604020202020204" pitchFamily="34" charset="0"/>
              </a:rPr>
              <a:t>(intersticiální tekutina)</a:t>
            </a:r>
            <a:endParaRPr lang="cs-CZ" altLang="cs-CZ">
              <a:cs typeface="Times New Roman" panose="02020603050405020304" pitchFamily="18" charset="0"/>
            </a:endParaRPr>
          </a:p>
          <a:p>
            <a:r>
              <a:rPr lang="cs-CZ" altLang="cs-CZ">
                <a:cs typeface="Arial" panose="020B0604020202020204" pitchFamily="34" charset="0"/>
              </a:rPr>
              <a:t>intravaskulární krev</a:t>
            </a:r>
            <a:endParaRPr lang="cs-CZ" altLang="cs-CZ">
              <a:cs typeface="Times New Roman" panose="02020603050405020304" pitchFamily="18" charset="0"/>
            </a:endParaRPr>
          </a:p>
          <a:p>
            <a:r>
              <a:rPr lang="cs-CZ" altLang="cs-CZ">
                <a:cs typeface="Arial" panose="020B0604020202020204" pitchFamily="34" charset="0"/>
              </a:rPr>
              <a:t>mozkomíšní mok</a:t>
            </a:r>
            <a:r>
              <a:rPr lang="en-US" altLang="cs-CZ"/>
              <a:t>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01D663A-1CB3-40DC-8ED1-DE298CCC6E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E81BB5D6-4E04-441F-8FDC-C7539FED02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Akutní postraumatická nitrolební hypertenze</a:t>
            </a:r>
            <a:r>
              <a:rPr lang="cs-CZ" b="0">
                <a:cs typeface="Arial" charset="0"/>
              </a:rPr>
              <a:t> </a:t>
            </a:r>
            <a:endParaRPr lang="en-US" b="0">
              <a:cs typeface="Arial" charset="0"/>
            </a:endParaRP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28AF77A4-5EEF-427E-8249-AE7F4A7BE6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90000"/>
              </a:lnSpc>
              <a:buFont typeface="Monotype Sorts"/>
              <a:buNone/>
            </a:pPr>
            <a:r>
              <a:rPr lang="cs-CZ" altLang="cs-CZ" sz="1800" u="sng">
                <a:cs typeface="Arial" panose="020B0604020202020204" pitchFamily="34" charset="0"/>
              </a:rPr>
              <a:t>1. z vaskulárních příčin - kongesce</a:t>
            </a:r>
            <a:endParaRPr lang="cs-CZ" altLang="cs-CZ" sz="1800"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buFont typeface="Monotype Sorts"/>
              <a:buNone/>
            </a:pPr>
            <a:r>
              <a:rPr lang="cs-CZ" altLang="cs-CZ" sz="1800">
                <a:cs typeface="Arial" panose="020B0604020202020204" pitchFamily="34" charset="0"/>
              </a:rPr>
              <a:t>arteriolární - aktivní  -  je projevem autoregulace na změny   </a:t>
            </a:r>
            <a:endParaRPr lang="cs-CZ" altLang="cs-CZ" sz="1800"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buFont typeface="Monotype Sorts"/>
              <a:buNone/>
            </a:pPr>
            <a:r>
              <a:rPr lang="cs-CZ" altLang="cs-CZ" sz="1800">
                <a:cs typeface="Arial" panose="020B0604020202020204" pitchFamily="34" charset="0"/>
              </a:rPr>
              <a:t>                                   PaCO</a:t>
            </a:r>
            <a:r>
              <a:rPr lang="cs-CZ" altLang="cs-CZ" sz="1800" baseline="-30000">
                <a:cs typeface="Arial" panose="020B0604020202020204" pitchFamily="34" charset="0"/>
              </a:rPr>
              <a:t>2</a:t>
            </a:r>
            <a:r>
              <a:rPr lang="cs-CZ" altLang="cs-CZ" sz="1800">
                <a:cs typeface="Arial" panose="020B0604020202020204" pitchFamily="34" charset="0"/>
              </a:rPr>
              <a:t> , pH, SAP    </a:t>
            </a:r>
            <a:endParaRPr lang="cs-CZ" altLang="cs-CZ" sz="1800"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buFont typeface="Monotype Sorts"/>
              <a:buNone/>
            </a:pPr>
            <a:r>
              <a:rPr lang="cs-CZ" altLang="cs-CZ" sz="1800" b="0" i="1">
                <a:cs typeface="Arial" panose="020B0604020202020204" pitchFamily="34" charset="0"/>
              </a:rPr>
              <a:t>            </a:t>
            </a:r>
            <a:r>
              <a:rPr lang="cs-CZ" altLang="cs-CZ" sz="1800">
                <a:cs typeface="Arial" panose="020B0604020202020204" pitchFamily="34" charset="0"/>
              </a:rPr>
              <a:t>      - pasivní - je projevem ztráty autoregulace, nebo </a:t>
            </a:r>
            <a:endParaRPr lang="cs-CZ" altLang="cs-CZ" sz="180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Monotype Sorts"/>
              <a:buNone/>
            </a:pPr>
            <a:r>
              <a:rPr lang="cs-CZ" altLang="cs-CZ" sz="1800">
                <a:cs typeface="Arial" panose="020B0604020202020204" pitchFamily="34" charset="0"/>
              </a:rPr>
              <a:t>                                   překonání prahu  autoregulace při   </a:t>
            </a:r>
            <a:endParaRPr lang="cs-CZ" altLang="cs-CZ" sz="180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Monotype Sorts"/>
              <a:buNone/>
            </a:pPr>
            <a:r>
              <a:rPr lang="cs-CZ" altLang="cs-CZ" sz="1800">
                <a:cs typeface="Arial" panose="020B0604020202020204" pitchFamily="34" charset="0"/>
              </a:rPr>
              <a:t>                                   arteriální hypertenzi  </a:t>
            </a:r>
            <a:endParaRPr lang="cs-CZ" altLang="cs-CZ" sz="1800"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buFont typeface="Monotype Sorts"/>
              <a:buNone/>
            </a:pPr>
            <a:r>
              <a:rPr lang="cs-CZ" altLang="cs-CZ" sz="1800">
                <a:cs typeface="Arial" panose="020B0604020202020204" pitchFamily="34" charset="0"/>
              </a:rPr>
              <a:t>                                              </a:t>
            </a:r>
            <a:endParaRPr lang="cs-CZ" altLang="cs-CZ" sz="1800"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buFont typeface="Monotype Sorts"/>
              <a:buNone/>
            </a:pPr>
            <a:r>
              <a:rPr lang="cs-CZ" altLang="cs-CZ" sz="1800">
                <a:cs typeface="Arial" panose="020B0604020202020204" pitchFamily="34" charset="0"/>
              </a:rPr>
              <a:t> venózní - při poruše autoregulace</a:t>
            </a:r>
            <a:endParaRPr lang="cs-CZ" altLang="cs-CZ" sz="1800"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buFont typeface="Monotype Sorts"/>
              <a:buNone/>
            </a:pPr>
            <a:r>
              <a:rPr lang="cs-CZ" altLang="cs-CZ" sz="1800">
                <a:cs typeface="Arial" panose="020B0604020202020204" pitchFamily="34" charset="0"/>
              </a:rPr>
              <a:t>              - z poruchy odtoku krve z mozku</a:t>
            </a:r>
            <a:endParaRPr lang="cs-CZ" altLang="cs-CZ" sz="1800"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buFont typeface="Monotype Sorts"/>
              <a:buNone/>
            </a:pPr>
            <a:r>
              <a:rPr lang="cs-CZ" altLang="cs-CZ" sz="1800">
                <a:cs typeface="Arial" panose="020B0604020202020204" pitchFamily="34" charset="0"/>
              </a:rPr>
              <a:t> </a:t>
            </a:r>
            <a:endParaRPr lang="cs-CZ" altLang="cs-CZ" sz="1800"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buFont typeface="Monotype Sorts"/>
              <a:buNone/>
            </a:pPr>
            <a:r>
              <a:rPr lang="cs-CZ" altLang="cs-CZ" sz="1800" u="sng">
                <a:cs typeface="Arial" panose="020B0604020202020204" pitchFamily="34" charset="0"/>
              </a:rPr>
              <a:t>2. z nevaskulárních příčin</a:t>
            </a:r>
            <a:endParaRPr lang="cs-CZ" altLang="cs-CZ" sz="1800"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buFont typeface="Monotype Sorts"/>
              <a:buNone/>
            </a:pPr>
            <a:r>
              <a:rPr lang="cs-CZ" altLang="cs-CZ" sz="1800">
                <a:cs typeface="Arial" panose="020B0604020202020204" pitchFamily="34" charset="0"/>
              </a:rPr>
              <a:t>hematomy</a:t>
            </a:r>
            <a:endParaRPr lang="cs-CZ" altLang="cs-CZ" sz="1800"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buFont typeface="Monotype Sorts"/>
              <a:buNone/>
            </a:pPr>
            <a:r>
              <a:rPr lang="cs-CZ" altLang="cs-CZ" sz="1800">
                <a:cs typeface="Arial" panose="020B0604020202020204" pitchFamily="34" charset="0"/>
              </a:rPr>
              <a:t>kontuzní ložiska</a:t>
            </a:r>
            <a:endParaRPr lang="cs-CZ" altLang="cs-CZ" sz="1800"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buFont typeface="Monotype Sorts"/>
              <a:buNone/>
            </a:pPr>
            <a:r>
              <a:rPr lang="cs-CZ" altLang="cs-CZ" sz="1800">
                <a:cs typeface="Arial" panose="020B0604020202020204" pitchFamily="34" charset="0"/>
              </a:rPr>
              <a:t>edém</a:t>
            </a:r>
            <a:endParaRPr lang="cs-CZ" altLang="cs-CZ" sz="1800"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buFont typeface="Monotype Sorts"/>
              <a:buNone/>
            </a:pPr>
            <a:r>
              <a:rPr lang="cs-CZ" altLang="cs-CZ" sz="1800">
                <a:cs typeface="Arial" panose="020B0604020202020204" pitchFamily="34" charset="0"/>
              </a:rPr>
              <a:t>hydrocefalus</a:t>
            </a:r>
            <a:endParaRPr lang="cs-CZ" altLang="cs-CZ" sz="180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Monotype Sorts"/>
              <a:buNone/>
            </a:pPr>
            <a:endParaRPr lang="en-US" altLang="cs-CZ" sz="18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3ECBD243-000A-436A-980C-7F4897F46B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Primární zajištění nemocného se závažným kraniocerebrálním poraněním</a:t>
            </a:r>
            <a:r>
              <a:rPr lang="en-US"/>
              <a:t> 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DEF46C05-73FF-46AF-8C84-076C8B5F76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>
                <a:cs typeface="Times New Roman" panose="02020603050405020304" pitchFamily="18" charset="0"/>
              </a:rPr>
              <a:t>Cílem primárního zajištění je zajistit adekvátní </a:t>
            </a:r>
            <a:r>
              <a:rPr lang="cs-CZ" altLang="cs-CZ" sz="2400" dirty="0" err="1">
                <a:cs typeface="Times New Roman" panose="02020603050405020304" pitchFamily="18" charset="0"/>
              </a:rPr>
              <a:t>perfúzi</a:t>
            </a:r>
            <a:r>
              <a:rPr lang="cs-CZ" altLang="cs-CZ" sz="2400" dirty="0">
                <a:cs typeface="Times New Roman" panose="02020603050405020304" pitchFamily="18" charset="0"/>
              </a:rPr>
              <a:t> a oxygenaci   mozku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b="1" i="1" dirty="0"/>
              <a:t>Zabránit vzniku hlavních sekundárních inzultů</a:t>
            </a:r>
          </a:p>
          <a:p>
            <a:pPr lvl="1">
              <a:lnSpc>
                <a:spcPct val="90000"/>
              </a:lnSpc>
            </a:pPr>
            <a:r>
              <a:rPr lang="cs-CZ" altLang="cs-CZ" sz="2400" b="1" i="1" dirty="0"/>
              <a:t>Hypotenze</a:t>
            </a:r>
          </a:p>
          <a:p>
            <a:pPr lvl="1">
              <a:lnSpc>
                <a:spcPct val="90000"/>
              </a:lnSpc>
            </a:pPr>
            <a:r>
              <a:rPr lang="cs-CZ" altLang="cs-CZ" sz="2400" b="1" i="1" dirty="0"/>
              <a:t>Hypoxie</a:t>
            </a:r>
          </a:p>
          <a:p>
            <a:pPr lvl="1">
              <a:lnSpc>
                <a:spcPct val="90000"/>
              </a:lnSpc>
            </a:pPr>
            <a:r>
              <a:rPr lang="cs-CZ" altLang="cs-CZ" sz="2400" b="1" i="1" dirty="0" err="1"/>
              <a:t>Hyperkapnie</a:t>
            </a:r>
            <a:endParaRPr lang="cs-CZ" altLang="cs-CZ" sz="2400" b="1" i="1" dirty="0"/>
          </a:p>
          <a:p>
            <a:pPr lvl="1">
              <a:lnSpc>
                <a:spcPct val="90000"/>
              </a:lnSpc>
            </a:pPr>
            <a:r>
              <a:rPr lang="cs-CZ" altLang="cs-CZ" b="1" i="1" dirty="0"/>
              <a:t>Hypertermie</a:t>
            </a:r>
          </a:p>
          <a:p>
            <a:pPr lvl="1">
              <a:lnSpc>
                <a:spcPct val="90000"/>
              </a:lnSpc>
            </a:pPr>
            <a:r>
              <a:rPr lang="cs-CZ" altLang="cs-CZ" sz="2400" b="1" i="1" dirty="0"/>
              <a:t>Hyper/hypoglykémie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Předejít vzniku </a:t>
            </a:r>
            <a:r>
              <a:rPr lang="cs-CZ" altLang="cs-CZ" sz="2400" dirty="0" err="1"/>
              <a:t>extracerebrálních</a:t>
            </a:r>
            <a:r>
              <a:rPr lang="cs-CZ" altLang="cs-CZ" sz="2400" dirty="0"/>
              <a:t> komplikací</a:t>
            </a:r>
          </a:p>
          <a:p>
            <a:pPr lvl="1">
              <a:lnSpc>
                <a:spcPct val="90000"/>
              </a:lnSpc>
            </a:pPr>
            <a:r>
              <a:rPr lang="cs-CZ" altLang="cs-CZ" sz="2400" dirty="0"/>
              <a:t>Aspirace </a:t>
            </a:r>
          </a:p>
          <a:p>
            <a:pPr lvl="1">
              <a:lnSpc>
                <a:spcPct val="90000"/>
              </a:lnSpc>
            </a:pPr>
            <a:r>
              <a:rPr lang="cs-CZ" altLang="cs-CZ" sz="2400" dirty="0"/>
              <a:t>Poškození krční míchy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795D18C-DCD7-41CB-BF11-24071F3CAA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A2DB753A-B6A8-492C-9EF5-945B307A51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I. Fáze resuscitace, stabilizace</a:t>
            </a:r>
            <a:r>
              <a:rPr lang="cs-CZ" b="0">
                <a:cs typeface="Times New Roman" charset="0"/>
              </a:rPr>
              <a:t> </a:t>
            </a:r>
            <a:endParaRPr lang="en-US" b="0">
              <a:cs typeface="Times New Roman" charset="0"/>
            </a:endParaRP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76F085E3-4AE0-48CE-A615-9A9DB80F81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>
                <a:cs typeface="Times New Roman" panose="02020603050405020304" pitchFamily="18" charset="0"/>
              </a:rPr>
              <a:t>systolický tlak nad 120 mm Hg  (cílem MAP </a:t>
            </a:r>
            <a:r>
              <a:rPr lang="cs-CZ" altLang="cs-CZ" sz="2400"/>
              <a:t>cca </a:t>
            </a:r>
            <a:r>
              <a:rPr lang="cs-CZ" altLang="cs-CZ" sz="2400">
                <a:cs typeface="Times New Roman" panose="02020603050405020304" pitchFamily="18" charset="0"/>
              </a:rPr>
              <a:t>90)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cs typeface="Times New Roman" panose="02020603050405020304" pitchFamily="18" charset="0"/>
              </a:rPr>
              <a:t>ventilace (je -li indikována) k dosažení PaCO2 35</a:t>
            </a:r>
            <a:r>
              <a:rPr lang="cs-CZ" altLang="cs-CZ" sz="2400"/>
              <a:t>-40</a:t>
            </a:r>
            <a:r>
              <a:rPr lang="cs-CZ" altLang="cs-CZ" sz="2400">
                <a:cs typeface="Times New Roman" panose="02020603050405020304" pitchFamily="18" charset="0"/>
              </a:rPr>
              <a:t> mmHg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cs typeface="Times New Roman" panose="02020603050405020304" pitchFamily="18" charset="0"/>
              </a:rPr>
              <a:t>suplementace O</a:t>
            </a:r>
            <a:r>
              <a:rPr lang="cs-CZ" altLang="cs-CZ" sz="2400" baseline="-25000">
                <a:cs typeface="Times New Roman" panose="02020603050405020304" pitchFamily="18" charset="0"/>
              </a:rPr>
              <a:t>2</a:t>
            </a:r>
            <a:r>
              <a:rPr lang="cs-CZ" altLang="cs-CZ" sz="2400">
                <a:cs typeface="Times New Roman" panose="02020603050405020304" pitchFamily="18" charset="0"/>
              </a:rPr>
              <a:t> k dosažení PaO</a:t>
            </a:r>
            <a:r>
              <a:rPr lang="cs-CZ" altLang="cs-CZ" sz="2400" baseline="-25000">
                <a:cs typeface="Times New Roman" panose="02020603050405020304" pitchFamily="18" charset="0"/>
              </a:rPr>
              <a:t>2</a:t>
            </a:r>
            <a:r>
              <a:rPr lang="cs-CZ" altLang="cs-CZ" sz="2400">
                <a:cs typeface="Times New Roman" panose="02020603050405020304" pitchFamily="18" charset="0"/>
              </a:rPr>
              <a:t> min. 75 mmHg a SaO</a:t>
            </a:r>
            <a:r>
              <a:rPr lang="cs-CZ" altLang="cs-CZ" sz="2400" baseline="-25000">
                <a:cs typeface="Times New Roman" panose="02020603050405020304" pitchFamily="18" charset="0"/>
              </a:rPr>
              <a:t>2</a:t>
            </a:r>
            <a:r>
              <a:rPr lang="cs-CZ" altLang="cs-CZ" sz="2400">
                <a:cs typeface="Times New Roman" panose="02020603050405020304" pitchFamily="18" charset="0"/>
              </a:rPr>
              <a:t> min 95% (cílem PaO</a:t>
            </a:r>
            <a:r>
              <a:rPr lang="cs-CZ" altLang="cs-CZ" sz="2400" baseline="-25000">
                <a:cs typeface="Times New Roman" panose="02020603050405020304" pitchFamily="18" charset="0"/>
              </a:rPr>
              <a:t>2</a:t>
            </a:r>
            <a:r>
              <a:rPr lang="cs-CZ" altLang="cs-CZ" sz="2400">
                <a:cs typeface="Times New Roman" panose="02020603050405020304" pitchFamily="18" charset="0"/>
              </a:rPr>
              <a:t> nad 100 mmHg)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cs typeface="Times New Roman" panose="02020603050405020304" pitchFamily="18" charset="0"/>
              </a:rPr>
              <a:t>stabilizace C páteře do vyloučení fraktůry krčních obratlů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cs typeface="Times New Roman" panose="02020603050405020304" pitchFamily="18" charset="0"/>
              </a:rPr>
              <a:t>dokumentace:</a:t>
            </a:r>
            <a:endParaRPr lang="cs-CZ" altLang="cs-CZ" sz="2400"/>
          </a:p>
          <a:p>
            <a:pPr lvl="1">
              <a:lnSpc>
                <a:spcPct val="90000"/>
              </a:lnSpc>
            </a:pPr>
            <a:r>
              <a:rPr lang="cs-CZ" altLang="cs-CZ" sz="2400"/>
              <a:t>ú</a:t>
            </a:r>
            <a:r>
              <a:rPr lang="cs-CZ" altLang="cs-CZ" sz="2400">
                <a:cs typeface="Times New Roman" panose="02020603050405020304" pitchFamily="18" charset="0"/>
              </a:rPr>
              <a:t>razu</a:t>
            </a:r>
            <a:endParaRPr lang="cs-CZ" altLang="cs-CZ" sz="2400"/>
          </a:p>
          <a:p>
            <a:pPr lvl="1">
              <a:lnSpc>
                <a:spcPct val="90000"/>
              </a:lnSpc>
            </a:pPr>
            <a:r>
              <a:rPr lang="cs-CZ" altLang="cs-CZ" sz="2400">
                <a:cs typeface="Times New Roman" panose="02020603050405020304" pitchFamily="18" charset="0"/>
              </a:rPr>
              <a:t>neurol. </a:t>
            </a:r>
            <a:r>
              <a:rPr lang="cs-CZ" altLang="cs-CZ" sz="2400"/>
              <a:t>s</a:t>
            </a:r>
            <a:r>
              <a:rPr lang="cs-CZ" altLang="cs-CZ" sz="2400">
                <a:cs typeface="Times New Roman" panose="02020603050405020304" pitchFamily="18" charset="0"/>
              </a:rPr>
              <a:t>tav</a:t>
            </a:r>
            <a:r>
              <a:rPr lang="cs-CZ" altLang="cs-CZ" sz="2400"/>
              <a:t>u</a:t>
            </a:r>
          </a:p>
          <a:p>
            <a:pPr lvl="1">
              <a:lnSpc>
                <a:spcPct val="90000"/>
              </a:lnSpc>
            </a:pPr>
            <a:r>
              <a:rPr lang="cs-CZ" altLang="cs-CZ" sz="2400">
                <a:cs typeface="Times New Roman" panose="02020603050405020304" pitchFamily="18" charset="0"/>
              </a:rPr>
              <a:t>extra</a:t>
            </a:r>
            <a:r>
              <a:rPr lang="cs-CZ" altLang="cs-CZ" sz="2400"/>
              <a:t>k</a:t>
            </a:r>
            <a:r>
              <a:rPr lang="cs-CZ" altLang="cs-CZ" sz="2400">
                <a:cs typeface="Times New Roman" panose="02020603050405020304" pitchFamily="18" charset="0"/>
              </a:rPr>
              <a:t>raniálních poranění</a:t>
            </a:r>
          </a:p>
          <a:p>
            <a:pPr lvl="2">
              <a:lnSpc>
                <a:spcPct val="90000"/>
              </a:lnSpc>
              <a:buFontTx/>
              <a:buNone/>
            </a:pPr>
            <a:endParaRPr lang="cs-CZ" altLang="cs-CZ" sz="2000"/>
          </a:p>
          <a:p>
            <a:pPr>
              <a:lnSpc>
                <a:spcPct val="90000"/>
              </a:lnSpc>
            </a:pPr>
            <a:endParaRPr lang="en-US" altLang="cs-CZ" sz="24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B9CA40C-639B-44D0-99D1-AD711E4A42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782FD837-099B-4B41-8A82-E88325C3BD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I. Fáze resuscitace, stabilizace</a:t>
            </a:r>
            <a:endParaRPr lang="en-US" b="0">
              <a:effectLst>
                <a:outerShdw blurRad="38100" dist="38100" dir="2700000" algn="tl">
                  <a:srgbClr val="000000"/>
                </a:outerShdw>
              </a:effectLst>
              <a:cs typeface="Times New Roman" charset="0"/>
            </a:endParaRP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AB6CBCBA-73E0-4680-9386-BC3F5D0562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>
                <a:cs typeface="Times New Roman" panose="02020603050405020304" pitchFamily="18" charset="0"/>
              </a:rPr>
              <a:t>iniciální vyšetření přidružených poranění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cs typeface="Times New Roman" panose="02020603050405020304" pitchFamily="18" charset="0"/>
              </a:rPr>
              <a:t>neurochirurgické konsilium 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cs typeface="Times New Roman" panose="02020603050405020304" pitchFamily="18" charset="0"/>
              </a:rPr>
              <a:t>CT mozku a krční páteře !!! </a:t>
            </a:r>
            <a:endParaRPr lang="cs-CZ" altLang="cs-CZ" sz="2400"/>
          </a:p>
          <a:p>
            <a:pPr lvl="1">
              <a:lnSpc>
                <a:spcPct val="90000"/>
              </a:lnSpc>
            </a:pPr>
            <a:r>
              <a:rPr lang="cs-CZ" altLang="cs-CZ" sz="2400">
                <a:cs typeface="Times New Roman" panose="02020603050405020304" pitchFamily="18" charset="0"/>
              </a:rPr>
              <a:t>emergentní chirurgické výkony pro poranění hrudníku, břicha nebo cév jsou provedeny přednostně po CT, nedovolí-li to stav nemocného, je CT provedeno co nejdříve po provedení extrakraniálního chirurgického výkonu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cs typeface="Times New Roman" panose="02020603050405020304" pitchFamily="18" charset="0"/>
              </a:rPr>
              <a:t>rutinní podání manitolu nebo hyperventilace při absenci známek zhoršování neurologického nálezu nebo rozvoje herniace není indikováno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cs typeface="Times New Roman" panose="02020603050405020304" pitchFamily="18" charset="0"/>
              </a:rPr>
              <a:t>použití kortikoidů je kontraindikováno (není-li současně přítomno spinální trauma)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E296EA2-8513-4136-81E1-C50271F5D3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EEEF9A6E-E6A1-4620-BBFC-0FF430AE2F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Indikace k zajištění dýchacích cest tracheální intubací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Times New Roman" charset="0"/>
            </a:endParaRP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8E430AA7-648F-4C26-B4EF-0BC66830AD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cs-CZ" altLang="cs-CZ" sz="2400">
                <a:cs typeface="Arial" panose="020B0604020202020204" pitchFamily="34" charset="0"/>
              </a:rPr>
              <a:t>jakákoliv pochybnost o průchodnosti dýchacích cest</a:t>
            </a:r>
            <a:endParaRPr lang="cs-CZ" altLang="cs-CZ" sz="2400">
              <a:cs typeface="Times New Roman" panose="02020603050405020304" pitchFamily="18" charset="0"/>
            </a:endParaRPr>
          </a:p>
          <a:p>
            <a:pPr algn="just"/>
            <a:r>
              <a:rPr lang="cs-CZ" altLang="cs-CZ" sz="2400">
                <a:cs typeface="Arial" panose="020B0604020202020204" pitchFamily="34" charset="0"/>
              </a:rPr>
              <a:t>jakákoliv pochybnost o dostatečnosti ventilace</a:t>
            </a:r>
            <a:endParaRPr lang="cs-CZ" altLang="cs-CZ" sz="2400">
              <a:cs typeface="Times New Roman" panose="02020603050405020304" pitchFamily="18" charset="0"/>
            </a:endParaRPr>
          </a:p>
          <a:p>
            <a:pPr algn="just"/>
            <a:r>
              <a:rPr lang="cs-CZ" altLang="cs-CZ" sz="2400">
                <a:cs typeface="Arial" panose="020B0604020202020204" pitchFamily="34" charset="0"/>
              </a:rPr>
              <a:t>krvácení v obl. dutiny ústní, zvracení při nedostatečných      reflexech z dýchacích cest</a:t>
            </a:r>
            <a:endParaRPr lang="cs-CZ" altLang="cs-CZ" sz="2400">
              <a:cs typeface="Times New Roman" panose="02020603050405020304" pitchFamily="18" charset="0"/>
            </a:endParaRPr>
          </a:p>
          <a:p>
            <a:pPr algn="just"/>
            <a:r>
              <a:rPr lang="cs-CZ" altLang="cs-CZ" sz="2400">
                <a:cs typeface="Arial" panose="020B0604020202020204" pitchFamily="34" charset="0"/>
              </a:rPr>
              <a:t>GCS </a:t>
            </a:r>
            <a:r>
              <a:rPr lang="cs-CZ" altLang="cs-CZ" sz="2400">
                <a:cs typeface="Times New Roman" panose="02020603050405020304" pitchFamily="18" charset="0"/>
                <a:sym typeface="Symbol" panose="05050102010706020507" pitchFamily="18" charset="2"/>
              </a:rPr>
              <a:t></a:t>
            </a:r>
            <a:r>
              <a:rPr lang="cs-CZ" altLang="cs-CZ" sz="2400">
                <a:cs typeface="Arial" panose="020B0604020202020204" pitchFamily="34" charset="0"/>
              </a:rPr>
              <a:t> 8 </a:t>
            </a:r>
            <a:endParaRPr lang="cs-CZ" altLang="cs-CZ" sz="2400">
              <a:cs typeface="Times New Roman" panose="02020603050405020304" pitchFamily="18" charset="0"/>
            </a:endParaRPr>
          </a:p>
          <a:p>
            <a:pPr>
              <a:buFont typeface="Monotype Sorts"/>
              <a:buNone/>
            </a:pPr>
            <a:endParaRPr lang="cs-CZ" altLang="cs-CZ" sz="2400"/>
          </a:p>
          <a:p>
            <a:pPr>
              <a:buFont typeface="Monotype Sorts"/>
              <a:buNone/>
            </a:pPr>
            <a:r>
              <a:rPr lang="cs-CZ" altLang="cs-CZ" sz="2400">
                <a:cs typeface="Arial" panose="020B0604020202020204" pitchFamily="34" charset="0"/>
              </a:rPr>
              <a:t>Vždy předpokládáme přítomnost fraktury krčních obratlů (doprovází až 10% těžkých KCP) .</a:t>
            </a:r>
            <a:r>
              <a:rPr lang="en-US" altLang="cs-CZ" sz="2400"/>
              <a:t> </a:t>
            </a:r>
            <a:endParaRPr lang="cs-CZ" altLang="cs-CZ" sz="2400"/>
          </a:p>
          <a:p>
            <a:pPr>
              <a:buFont typeface="Monotype Sorts"/>
              <a:buNone/>
            </a:pPr>
            <a:endParaRPr lang="cs-CZ" altLang="cs-CZ" sz="2400"/>
          </a:p>
          <a:p>
            <a:pPr>
              <a:buFont typeface="Monotype Sorts"/>
              <a:buNone/>
            </a:pPr>
            <a:endParaRPr lang="en-US" altLang="cs-CZ" sz="24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34EBF0F-0532-4E62-A5C0-EFA967A067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211F8DB0-4F8B-4322-AF5E-283F7AB431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CT nález a operativní terapie (indikace)</a:t>
            </a:r>
            <a:r>
              <a:rPr lang="en-US"/>
              <a:t> 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29930C9D-C65C-4ECA-A8BB-2907F1E409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>
                <a:cs typeface="Times New Roman" panose="02020603050405020304" pitchFamily="18" charset="0"/>
              </a:rPr>
              <a:t>chirurgicky významný epidurální nebo akutní subdurální hematom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cs typeface="Times New Roman" panose="02020603050405020304" pitchFamily="18" charset="0"/>
              </a:rPr>
              <a:t>hemorhagické kontuze - u lezí malého rozsahu je obvykle indikován konzervativní postup, u větších lezí je zváženo operativní řešení</a:t>
            </a:r>
          </a:p>
          <a:p>
            <a:pPr lvl="3">
              <a:lnSpc>
                <a:spcPct val="90000"/>
              </a:lnSpc>
              <a:buFontTx/>
              <a:buNone/>
            </a:pPr>
            <a:r>
              <a:rPr lang="cs-CZ" altLang="cs-CZ" sz="1800">
                <a:cs typeface="Times New Roman" panose="02020603050405020304" pitchFamily="18" charset="0"/>
              </a:rPr>
              <a:t>- extracerebrální hematom tl. větší než 1 cm, intracerebrální hematom o objemu větším než 25-30 ml.</a:t>
            </a:r>
          </a:p>
          <a:p>
            <a:pPr lvl="3">
              <a:lnSpc>
                <a:spcPct val="90000"/>
              </a:lnSpc>
              <a:buFontTx/>
              <a:buNone/>
            </a:pPr>
            <a:r>
              <a:rPr lang="cs-CZ" altLang="cs-CZ" sz="1800">
                <a:cs typeface="Times New Roman" panose="02020603050405020304" pitchFamily="18" charset="0"/>
              </a:rPr>
              <a:t>- středočárový posun o více než 5 mm</a:t>
            </a:r>
          </a:p>
          <a:p>
            <a:pPr lvl="3">
              <a:lnSpc>
                <a:spcPct val="90000"/>
              </a:lnSpc>
              <a:buFontTx/>
              <a:buNone/>
            </a:pPr>
            <a:r>
              <a:rPr lang="cs-CZ" altLang="cs-CZ" sz="1800">
                <a:cs typeface="Times New Roman" panose="02020603050405020304" pitchFamily="18" charset="0"/>
              </a:rPr>
              <a:t>- zvětšení kontralaterální komory (temporálního rohu)</a:t>
            </a:r>
          </a:p>
          <a:p>
            <a:pPr lvl="3">
              <a:lnSpc>
                <a:spcPct val="90000"/>
              </a:lnSpc>
              <a:buFontTx/>
              <a:buNone/>
            </a:pPr>
            <a:r>
              <a:rPr lang="cs-CZ" altLang="cs-CZ" sz="1800">
                <a:cs typeface="Times New Roman" panose="02020603050405020304" pitchFamily="18" charset="0"/>
              </a:rPr>
              <a:t>- obliterace bazálních cisteren</a:t>
            </a:r>
          </a:p>
          <a:p>
            <a:pPr lvl="3">
              <a:lnSpc>
                <a:spcPct val="90000"/>
              </a:lnSpc>
              <a:buFontTx/>
              <a:buNone/>
            </a:pPr>
            <a:r>
              <a:rPr lang="cs-CZ" altLang="cs-CZ" sz="1800">
                <a:cs typeface="Times New Roman" panose="02020603050405020304" pitchFamily="18" charset="0"/>
              </a:rPr>
              <a:t>- klinická deteriorace</a:t>
            </a:r>
          </a:p>
          <a:p>
            <a:pPr lvl="3">
              <a:lnSpc>
                <a:spcPct val="90000"/>
              </a:lnSpc>
              <a:buFontTx/>
              <a:buNone/>
            </a:pPr>
            <a:r>
              <a:rPr lang="cs-CZ" altLang="cs-CZ" sz="1800">
                <a:cs typeface="Times New Roman" panose="02020603050405020304" pitchFamily="18" charset="0"/>
              </a:rPr>
              <a:t>- zvýšený nitrolební tlak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cs typeface="Times New Roman" panose="02020603050405020304" pitchFamily="18" charset="0"/>
              </a:rPr>
              <a:t>impresivní zlomenina v případě, že je otevřená, nebo je natolik rozsáhlá, že vede k přesunu mozk. hmot.</a:t>
            </a:r>
          </a:p>
          <a:p>
            <a:pPr>
              <a:lnSpc>
                <a:spcPct val="90000"/>
              </a:lnSpc>
              <a:buFont typeface="Monotype Sorts"/>
              <a:buNone/>
            </a:pPr>
            <a:endParaRPr lang="en-US" altLang="cs-CZ" sz="24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6EBD8C8-ED95-4F22-B6F4-D851469DA5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4B16880B-9D54-4D85-ACCA-46B3AED62F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Péče po přijetí do resuscitační péče</a:t>
            </a:r>
            <a:r>
              <a:rPr lang="en-US"/>
              <a:t> 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669C5D0D-FD9A-4C76-9B6D-9688FD8C8F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400">
                <a:cs typeface="Times New Roman" panose="02020603050405020304" pitchFamily="18" charset="0"/>
              </a:rPr>
              <a:t>stabilizace nemocného, zajištění ad</a:t>
            </a:r>
            <a:r>
              <a:rPr lang="cs-CZ" altLang="cs-CZ" sz="2400"/>
              <a:t>e</a:t>
            </a:r>
            <a:r>
              <a:rPr lang="cs-CZ" altLang="cs-CZ" sz="2400">
                <a:cs typeface="Times New Roman" panose="02020603050405020304" pitchFamily="18" charset="0"/>
              </a:rPr>
              <a:t>kvá</a:t>
            </a:r>
            <a:r>
              <a:rPr lang="cs-CZ" altLang="cs-CZ" sz="2400"/>
              <a:t>t</a:t>
            </a:r>
            <a:r>
              <a:rPr lang="cs-CZ" altLang="cs-CZ" sz="2400">
                <a:cs typeface="Times New Roman" panose="02020603050405020304" pitchFamily="18" charset="0"/>
              </a:rPr>
              <a:t>ní ventilace a oxygenace</a:t>
            </a:r>
          </a:p>
          <a:p>
            <a:r>
              <a:rPr lang="cs-CZ" altLang="cs-CZ" sz="2400">
                <a:cs typeface="Times New Roman" panose="02020603050405020304" pitchFamily="18" charset="0"/>
              </a:rPr>
              <a:t>supinní poloha nemocného s mírně zvýšenou polohou hlavy (10-20 stupňů), hlava přísně ve střední čáře</a:t>
            </a:r>
          </a:p>
          <a:p>
            <a:r>
              <a:rPr lang="cs-CZ" altLang="cs-CZ" sz="2400">
                <a:cs typeface="Times New Roman" panose="02020603050405020304" pitchFamily="18" charset="0"/>
              </a:rPr>
              <a:t>další postup včetně monitorace ICP dle algoritmu péče o nemocné (viz dále)</a:t>
            </a:r>
          </a:p>
          <a:p>
            <a:r>
              <a:rPr lang="cs-CZ" altLang="cs-CZ" sz="2400">
                <a:cs typeface="Times New Roman" panose="02020603050405020304" pitchFamily="18" charset="0"/>
              </a:rPr>
              <a:t>rutinní použití antiepileptik není indikováno</a:t>
            </a:r>
          </a:p>
          <a:p>
            <a:r>
              <a:rPr lang="cs-CZ" altLang="cs-CZ" sz="2400">
                <a:cs typeface="Times New Roman" panose="02020603050405020304" pitchFamily="18" charset="0"/>
              </a:rPr>
              <a:t>provádění chronické necílené hyperventilace je kontraindikováno</a:t>
            </a:r>
            <a:r>
              <a:rPr lang="en-US" altLang="cs-CZ" sz="2400"/>
              <a:t>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B04A8A1-9CEA-4FFD-B5C3-94B9724FC1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7BC0A663-274B-4D15-94C3-980F7E07FA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Monitorování nemocných s KCP</a:t>
            </a:r>
            <a:endParaRPr lang="en-US" altLang="cs-CZ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DADCEB62-8386-4901-9F2A-DC08DE0DB1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Monotype Sorts"/>
              <a:buNone/>
            </a:pPr>
            <a:r>
              <a:rPr lang="cs-CZ" altLang="cs-CZ" sz="2400"/>
              <a:t>Multimodální monitorování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Základní (nepodkročitelné)</a:t>
            </a:r>
          </a:p>
          <a:p>
            <a:pPr lvl="1">
              <a:lnSpc>
                <a:spcPct val="90000"/>
              </a:lnSpc>
            </a:pPr>
            <a:r>
              <a:rPr lang="cs-CZ" altLang="cs-CZ" sz="2400"/>
              <a:t>Standardní + ETCO2 +ICP (indikovaně)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Doporučené</a:t>
            </a:r>
          </a:p>
          <a:p>
            <a:pPr lvl="1">
              <a:lnSpc>
                <a:spcPct val="90000"/>
              </a:lnSpc>
            </a:pPr>
            <a:r>
              <a:rPr lang="cs-CZ" altLang="cs-CZ" sz="2400"/>
              <a:t>jugulární oximetrie (indikovaně)</a:t>
            </a:r>
          </a:p>
          <a:p>
            <a:pPr lvl="1">
              <a:lnSpc>
                <a:spcPct val="90000"/>
              </a:lnSpc>
            </a:pPr>
            <a:r>
              <a:rPr lang="cs-CZ" altLang="cs-CZ" sz="2400"/>
              <a:t>transkraniální doplerovská sonografie</a:t>
            </a:r>
          </a:p>
          <a:p>
            <a:pPr lvl="1">
              <a:lnSpc>
                <a:spcPct val="90000"/>
              </a:lnSpc>
            </a:pPr>
            <a:r>
              <a:rPr lang="cs-CZ" altLang="cs-CZ" sz="2400"/>
              <a:t>EEG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Nadstandardní</a:t>
            </a:r>
          </a:p>
          <a:p>
            <a:pPr lvl="1">
              <a:lnSpc>
                <a:spcPct val="90000"/>
              </a:lnSpc>
            </a:pPr>
            <a:r>
              <a:rPr lang="cs-CZ" altLang="cs-CZ" sz="2400"/>
              <a:t>btO</a:t>
            </a:r>
            <a:r>
              <a:rPr lang="cs-CZ" altLang="cs-CZ" sz="2400" baseline="-25000"/>
              <a:t>2</a:t>
            </a:r>
            <a:r>
              <a:rPr lang="cs-CZ" altLang="cs-CZ" sz="2400"/>
              <a:t>, CO</a:t>
            </a:r>
            <a:r>
              <a:rPr lang="cs-CZ" altLang="cs-CZ" sz="2400" baseline="-25000"/>
              <a:t>2</a:t>
            </a:r>
            <a:r>
              <a:rPr lang="cs-CZ" altLang="cs-CZ" sz="2400"/>
              <a:t>, pH, reginální průtok krve mozkem</a:t>
            </a:r>
          </a:p>
          <a:p>
            <a:pPr lvl="1">
              <a:lnSpc>
                <a:spcPct val="90000"/>
              </a:lnSpc>
            </a:pPr>
            <a:r>
              <a:rPr lang="cs-CZ" altLang="cs-CZ" sz="2400"/>
              <a:t>Mikrodialýza</a:t>
            </a:r>
          </a:p>
          <a:p>
            <a:pPr>
              <a:lnSpc>
                <a:spcPct val="90000"/>
              </a:lnSpc>
              <a:buFont typeface="Monotype Sorts"/>
              <a:buNone/>
            </a:pPr>
            <a:endParaRPr lang="en-US" altLang="cs-CZ" sz="24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1AEEB29-FEAA-433F-9AFE-3D09ACAB50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6F6A7287-5777-437B-A60D-B7DECB49BC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</a:rPr>
              <a:t>Měření nitrolebního tlaku (ICP)</a:t>
            </a:r>
            <a:r>
              <a:rPr lang="en-US"/>
              <a:t> 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FF3EF0F9-A521-4E0A-931E-A009F32FC1F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cs-CZ" altLang="cs-CZ" sz="2400"/>
          </a:p>
        </p:txBody>
      </p:sp>
      <p:sp>
        <p:nvSpPr>
          <p:cNvPr id="39940" name="Rectangle 4">
            <a:extLst>
              <a:ext uri="{FF2B5EF4-FFF2-40B4-BE49-F238E27FC236}">
                <a16:creationId xmlns:a16="http://schemas.microsoft.com/office/drawing/2014/main" id="{BD72800E-C167-432A-8216-900FDC3FD78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cs-CZ" altLang="cs-CZ" sz="2400"/>
          </a:p>
        </p:txBody>
      </p:sp>
      <p:pic>
        <p:nvPicPr>
          <p:cNvPr id="39941" name="Picture 5" descr="Sonde4mitalles342">
            <a:extLst>
              <a:ext uri="{FF2B5EF4-FFF2-40B4-BE49-F238E27FC236}">
                <a16:creationId xmlns:a16="http://schemas.microsoft.com/office/drawing/2014/main" id="{644C48EE-3E90-42AD-AD8F-C63EBB632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636838"/>
            <a:ext cx="3743325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 descr="SilverlineTunnelsondemitTrokarimKopf372">
            <a:extLst>
              <a:ext uri="{FF2B5EF4-FFF2-40B4-BE49-F238E27FC236}">
                <a16:creationId xmlns:a16="http://schemas.microsoft.com/office/drawing/2014/main" id="{D79EBB1B-E7E8-4F0A-833B-52418B38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708275"/>
            <a:ext cx="35433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C16D68E-C229-4E9F-A3EE-5B034DA282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08D3666B-73D6-4145-A0B4-FDDA6D306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Obecný postup 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BE1E72-6C8A-4B66-BC3E-AA406C447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CT mozku nativní</a:t>
            </a:r>
          </a:p>
          <a:p>
            <a:pPr lvl="1">
              <a:defRPr/>
            </a:pPr>
            <a:r>
              <a:rPr lang="cs-CZ" dirty="0"/>
              <a:t>Dle okolností doplněno o kontrastní  CT mozku </a:t>
            </a:r>
          </a:p>
          <a:p>
            <a:pPr lvl="2">
              <a:defRPr/>
            </a:pPr>
            <a:r>
              <a:rPr lang="cs-CZ" dirty="0"/>
              <a:t>podezření na </a:t>
            </a:r>
            <a:r>
              <a:rPr lang="cs-CZ" dirty="0" err="1"/>
              <a:t>iCMP</a:t>
            </a:r>
            <a:r>
              <a:rPr lang="cs-CZ" dirty="0"/>
              <a:t>, SAH, TU nebo absces mozku apod.</a:t>
            </a:r>
          </a:p>
          <a:p>
            <a:pPr>
              <a:defRPr/>
            </a:pPr>
            <a:r>
              <a:rPr lang="cs-CZ" dirty="0"/>
              <a:t>Pozitivní nález na CT – postup dle patologie a anamnézy (možná kombinace příčin)</a:t>
            </a:r>
          </a:p>
          <a:p>
            <a:pPr>
              <a:defRPr/>
            </a:pPr>
            <a:r>
              <a:rPr lang="cs-CZ" dirty="0"/>
              <a:t>Negativní nález na CT</a:t>
            </a:r>
          </a:p>
          <a:p>
            <a:pPr lvl="1">
              <a:defRPr/>
            </a:pPr>
            <a:r>
              <a:rPr lang="cs-CZ" dirty="0"/>
              <a:t>Vyloučení intoxikace, dalších metabolických příčin, </a:t>
            </a:r>
            <a:r>
              <a:rPr lang="cs-CZ" dirty="0" err="1"/>
              <a:t>neuroinfekce</a:t>
            </a:r>
            <a:endParaRPr 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1CD6D08-1C9E-41CD-B5B5-D4D640A157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C3C8AB60-9A63-4800-A8C3-B0A5ED06E3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Mikrodialýza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C1C03CE1-356D-4DBE-9A22-74F74AADE4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40964" name="Picture 4" descr="file">
            <a:extLst>
              <a:ext uri="{FF2B5EF4-FFF2-40B4-BE49-F238E27FC236}">
                <a16:creationId xmlns:a16="http://schemas.microsoft.com/office/drawing/2014/main" id="{4D1DAC40-76E6-4D77-82FC-5CB017957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844675"/>
            <a:ext cx="571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239FC48-1FA7-473E-AF37-7F7874646B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C0761C86-A8A4-4DC6-99D0-10833B769A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Transkraniální doppler (TCD)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E2D6C792-3F6C-496D-A10A-16DB2622C3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41988" name="Picture 4" descr="Transcranial Doppler">
            <a:hlinkClick r:id="rId4"/>
            <a:extLst>
              <a:ext uri="{FF2B5EF4-FFF2-40B4-BE49-F238E27FC236}">
                <a16:creationId xmlns:a16="http://schemas.microsoft.com/office/drawing/2014/main" id="{D92AB49D-F094-4068-877C-7AC79C72D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73238"/>
            <a:ext cx="3079750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cmetcd_fig6_500">
            <a:extLst>
              <a:ext uri="{FF2B5EF4-FFF2-40B4-BE49-F238E27FC236}">
                <a16:creationId xmlns:a16="http://schemas.microsoft.com/office/drawing/2014/main" id="{843330F8-EBB0-443F-BE4D-530FA2D0A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773238"/>
            <a:ext cx="403225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2984E48-E161-4971-B1DB-2793C730A4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B19B08C3-2E4E-404E-9D17-103AC99DAE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Měření nitrolebního tlaku - ICP</a:t>
            </a:r>
            <a:r>
              <a:rPr lang="en-US"/>
              <a:t> 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CCFC38D9-6F03-4957-84CD-AC947769DA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Monotype Sorts"/>
              <a:buNone/>
            </a:pPr>
            <a:r>
              <a:rPr lang="cs-CZ" altLang="cs-CZ" sz="2400">
                <a:cs typeface="Times New Roman" panose="02020603050405020304" pitchFamily="18" charset="0"/>
              </a:rPr>
              <a:t>Indikace měření nitrolebního tlaku: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cs typeface="Times New Roman" panose="02020603050405020304" pitchFamily="18" charset="0"/>
              </a:rPr>
              <a:t>GCS </a:t>
            </a:r>
            <a:r>
              <a:rPr lang="cs-CZ" altLang="cs-CZ" sz="2400">
                <a:cs typeface="Times New Roman" panose="02020603050405020304" pitchFamily="18" charset="0"/>
                <a:sym typeface="Symbol" panose="05050102010706020507" pitchFamily="18" charset="2"/>
              </a:rPr>
              <a:t></a:t>
            </a:r>
            <a:r>
              <a:rPr lang="cs-CZ" altLang="cs-CZ" sz="2400">
                <a:cs typeface="Times New Roman" panose="02020603050405020304" pitchFamily="18" charset="0"/>
              </a:rPr>
              <a:t> 8 a patol. CT nález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cs-CZ" altLang="cs-CZ" sz="2000">
                <a:cs typeface="Times New Roman" panose="02020603050405020304" pitchFamily="18" charset="0"/>
              </a:rPr>
              <a:t>- fraktury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cs-CZ" altLang="cs-CZ" sz="2000">
                <a:cs typeface="Times New Roman" panose="02020603050405020304" pitchFamily="18" charset="0"/>
              </a:rPr>
              <a:t>- kontuzní ložisko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cs-CZ" altLang="cs-CZ" sz="2000">
                <a:cs typeface="Times New Roman" panose="02020603050405020304" pitchFamily="18" charset="0"/>
              </a:rPr>
              <a:t>- hematom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cs-CZ" altLang="cs-CZ" sz="2000">
                <a:cs typeface="Times New Roman" panose="02020603050405020304" pitchFamily="18" charset="0"/>
              </a:rPr>
              <a:t>- posun středočarových struktur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cs-CZ" altLang="cs-CZ" sz="2000">
                <a:cs typeface="Times New Roman" panose="02020603050405020304" pitchFamily="18" charset="0"/>
              </a:rPr>
              <a:t>- komprese bazálních cisteren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cs-CZ" altLang="cs-CZ" sz="2000">
                <a:cs typeface="Times New Roman" panose="02020603050405020304" pitchFamily="18" charset="0"/>
              </a:rPr>
              <a:t>- difuzní edém mozku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cs typeface="Times New Roman" panose="02020603050405020304" pitchFamily="18" charset="0"/>
              </a:rPr>
              <a:t>GCS </a:t>
            </a:r>
            <a:r>
              <a:rPr lang="cs-CZ" altLang="cs-CZ" sz="2400">
                <a:cs typeface="Times New Roman" panose="02020603050405020304" pitchFamily="18" charset="0"/>
                <a:sym typeface="Symbol" panose="05050102010706020507" pitchFamily="18" charset="2"/>
              </a:rPr>
              <a:t></a:t>
            </a:r>
            <a:r>
              <a:rPr lang="cs-CZ" altLang="cs-CZ" sz="2400">
                <a:cs typeface="Times New Roman" panose="02020603050405020304" pitchFamily="18" charset="0"/>
              </a:rPr>
              <a:t> 8 a normální CT nález u nemocných splňujících 2 z následujících rizikových faktorů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cs-CZ" altLang="cs-CZ" sz="2000">
                <a:cs typeface="Times New Roman" panose="02020603050405020304" pitchFamily="18" charset="0"/>
              </a:rPr>
              <a:t>- věk nad 40 let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cs-CZ" altLang="cs-CZ" sz="2000">
                <a:cs typeface="Times New Roman" panose="02020603050405020304" pitchFamily="18" charset="0"/>
              </a:rPr>
              <a:t>- unilaterální nebo bilaterální porucha sval. tonu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cs-CZ" altLang="cs-CZ" sz="2000">
                <a:cs typeface="Times New Roman" panose="02020603050405020304" pitchFamily="18" charset="0"/>
              </a:rPr>
              <a:t>- epizoda hypotenze s systolickým tlakem pod 90 mmHg</a:t>
            </a:r>
          </a:p>
          <a:p>
            <a:pPr>
              <a:lnSpc>
                <a:spcPct val="90000"/>
              </a:lnSpc>
              <a:buFont typeface="Monotype Sorts"/>
              <a:buNone/>
            </a:pPr>
            <a:endParaRPr lang="en-US" altLang="cs-CZ" sz="24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3C4D507-45B9-425A-83CA-1F7CE5A292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000B5207-C9AA-4A43-8908-50F5F410D7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400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Mozkový perfúzní tlak CPP</a:t>
            </a:r>
            <a:r>
              <a:rPr lang="en-US"/>
              <a:t> 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13339B68-E7BD-47B1-9701-19387D5CC6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>
                <a:cs typeface="Times New Roman" panose="02020603050405020304" pitchFamily="18" charset="0"/>
              </a:rPr>
              <a:t>CPP = MAP – ICP</a:t>
            </a:r>
            <a:r>
              <a:rPr lang="en-US" altLang="cs-CZ"/>
              <a:t> </a:t>
            </a:r>
            <a:endParaRPr lang="cs-CZ" altLang="cs-CZ"/>
          </a:p>
          <a:p>
            <a:pPr>
              <a:lnSpc>
                <a:spcPct val="90000"/>
              </a:lnSpc>
            </a:pPr>
            <a:endParaRPr lang="cs-CZ" altLang="cs-CZ"/>
          </a:p>
          <a:p>
            <a:pPr>
              <a:lnSpc>
                <a:spcPct val="90000"/>
              </a:lnSpc>
            </a:pPr>
            <a:r>
              <a:rPr lang="cs-CZ" altLang="cs-CZ"/>
              <a:t>Obvyklá c</a:t>
            </a:r>
            <a:r>
              <a:rPr lang="cs-CZ" altLang="cs-CZ">
                <a:cs typeface="Times New Roman" panose="02020603050405020304" pitchFamily="18" charset="0"/>
              </a:rPr>
              <a:t>ílová hodnota CPP je </a:t>
            </a:r>
            <a:r>
              <a:rPr lang="cs-CZ" altLang="cs-CZ"/>
              <a:t>cca 65-75</a:t>
            </a:r>
            <a:r>
              <a:rPr lang="cs-CZ" altLang="cs-CZ">
                <a:cs typeface="Times New Roman" panose="02020603050405020304" pitchFamily="18" charset="0"/>
              </a:rPr>
              <a:t> mmHg</a:t>
            </a:r>
            <a:r>
              <a:rPr lang="cs-CZ" altLang="cs-CZ"/>
              <a:t>, obvykle nad 60 mmHG</a:t>
            </a:r>
            <a:r>
              <a:rPr lang="en-US" altLang="cs-CZ"/>
              <a:t> </a:t>
            </a:r>
            <a:endParaRPr lang="cs-CZ" altLang="cs-CZ"/>
          </a:p>
          <a:p>
            <a:pPr>
              <a:lnSpc>
                <a:spcPct val="90000"/>
              </a:lnSpc>
            </a:pPr>
            <a:r>
              <a:rPr lang="cs-CZ" altLang="cs-CZ">
                <a:cs typeface="Times New Roman" panose="02020603050405020304" pitchFamily="18" charset="0"/>
              </a:rPr>
              <a:t>individualizace je možná</a:t>
            </a:r>
            <a:endParaRPr lang="cs-CZ" altLang="cs-CZ"/>
          </a:p>
          <a:p>
            <a:pPr lvl="1">
              <a:lnSpc>
                <a:spcPct val="90000"/>
              </a:lnSpc>
            </a:pPr>
            <a:r>
              <a:rPr lang="cs-CZ" altLang="cs-CZ"/>
              <a:t>Jugulární oximetrie</a:t>
            </a:r>
          </a:p>
          <a:p>
            <a:pPr lvl="1">
              <a:lnSpc>
                <a:spcPct val="90000"/>
              </a:lnSpc>
            </a:pPr>
            <a:r>
              <a:rPr lang="cs-CZ" altLang="cs-CZ"/>
              <a:t>Vasoraktivní kaskáda</a:t>
            </a:r>
          </a:p>
          <a:p>
            <a:pPr lvl="1">
              <a:lnSpc>
                <a:spcPct val="90000"/>
              </a:lnSpc>
            </a:pPr>
            <a:r>
              <a:rPr lang="cs-CZ" altLang="cs-CZ"/>
              <a:t>TCD</a:t>
            </a:r>
          </a:p>
          <a:p>
            <a:pPr lvl="1">
              <a:lnSpc>
                <a:spcPct val="90000"/>
              </a:lnSpc>
            </a:pPr>
            <a:r>
              <a:rPr lang="cs-CZ" altLang="cs-CZ"/>
              <a:t>Vztah MAP a ICP</a:t>
            </a:r>
            <a:endParaRPr lang="en-US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301F963-2773-43C5-968B-8A19E4265D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B791EA2A-FBBB-4467-87FB-DE3477154B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400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Saturace krve z jugulárního bulbu SjO</a:t>
            </a:r>
            <a:r>
              <a:rPr lang="cs-CZ" sz="2400" baseline="-30000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2</a:t>
            </a:r>
            <a:r>
              <a:rPr lang="cs-CZ">
                <a:cs typeface="Times New Roman" charset="0"/>
              </a:rPr>
              <a:t> </a:t>
            </a:r>
            <a:endParaRPr lang="en-US">
              <a:cs typeface="Times New Roman" charset="0"/>
            </a:endParaRP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8A42C548-1DDF-4F4E-9305-21214EE7DA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t</a:t>
            </a:r>
            <a:r>
              <a:rPr lang="cs-CZ" altLang="cs-CZ">
                <a:cs typeface="Times New Roman" panose="02020603050405020304" pitchFamily="18" charset="0"/>
              </a:rPr>
              <a:t>est kompresí VJI</a:t>
            </a:r>
            <a:r>
              <a:rPr lang="en-US" altLang="cs-CZ"/>
              <a:t> </a:t>
            </a:r>
            <a:endParaRPr lang="cs-CZ" altLang="cs-CZ"/>
          </a:p>
          <a:p>
            <a:pPr lvl="1"/>
            <a:r>
              <a:rPr lang="cs-CZ" altLang="cs-CZ"/>
              <a:t>zavedení na stranu, kde vytší změna ICP po kompresi příslušní VJI</a:t>
            </a:r>
          </a:p>
          <a:p>
            <a:r>
              <a:rPr lang="cs-CZ" altLang="cs-CZ"/>
              <a:t>n</a:t>
            </a:r>
            <a:r>
              <a:rPr lang="cs-CZ" altLang="cs-CZ">
                <a:cs typeface="Times New Roman" panose="02020603050405020304" pitchFamily="18" charset="0"/>
              </a:rPr>
              <a:t>ormální hodnoty SjO</a:t>
            </a:r>
            <a:r>
              <a:rPr lang="cs-CZ" altLang="cs-CZ" baseline="-30000">
                <a:cs typeface="Times New Roman" panose="02020603050405020304" pitchFamily="18" charset="0"/>
              </a:rPr>
              <a:t>2</a:t>
            </a:r>
            <a:r>
              <a:rPr lang="cs-CZ" altLang="cs-CZ">
                <a:cs typeface="Times New Roman" panose="02020603050405020304" pitchFamily="18" charset="0"/>
              </a:rPr>
              <a:t> jsou 61</a:t>
            </a:r>
            <a:r>
              <a:rPr lang="cs-CZ" altLang="cs-CZ">
                <a:cs typeface="Times New Roman" panose="02020603050405020304" pitchFamily="18" charset="0"/>
                <a:sym typeface="Symbol" panose="05050102010706020507" pitchFamily="18" charset="2"/>
              </a:rPr>
              <a:t></a:t>
            </a:r>
            <a:r>
              <a:rPr lang="cs-CZ" altLang="cs-CZ">
                <a:cs typeface="Times New Roman" panose="02020603050405020304" pitchFamily="18" charset="0"/>
              </a:rPr>
              <a:t>7% (60-80%)</a:t>
            </a:r>
            <a:r>
              <a:rPr lang="en-US" altLang="cs-CZ"/>
              <a:t> </a:t>
            </a:r>
            <a:endParaRPr lang="cs-CZ" altLang="cs-CZ"/>
          </a:p>
          <a:p>
            <a:r>
              <a:rPr lang="cs-CZ" altLang="cs-CZ"/>
              <a:t>h</a:t>
            </a:r>
            <a:r>
              <a:rPr lang="cs-CZ" altLang="cs-CZ">
                <a:cs typeface="Times New Roman" panose="02020603050405020304" pitchFamily="18" charset="0"/>
              </a:rPr>
              <a:t>odnoty pod 55% jsou spojeny s mozkovou hypoperfuzí</a:t>
            </a:r>
            <a:r>
              <a:rPr lang="en-US" altLang="cs-CZ"/>
              <a:t>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82F2CEC-B5DE-4AB6-92D1-D19ABDB997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7E2861B8-B366-4639-BF8A-6CB39DDB60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Terapie nitrolební hypertenze</a:t>
            </a:r>
            <a:endParaRPr lang="en-US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11367F34-D3EC-4D7E-8127-7187926C22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>
                <a:cs typeface="Times New Roman" panose="02020603050405020304" pitchFamily="18" charset="0"/>
              </a:rPr>
              <a:t>vzestup střední hodnoty nitrolebního tlaku ICP nad 20 torrů, těžká nitrolební hypertenze je definována hodnotou ICP nad 40 mmHg</a:t>
            </a:r>
            <a:r>
              <a:rPr lang="en-US" altLang="cs-CZ" sz="2400"/>
              <a:t> </a:t>
            </a:r>
            <a:endParaRPr lang="cs-CZ" altLang="cs-CZ" sz="2400"/>
          </a:p>
          <a:p>
            <a:pPr>
              <a:lnSpc>
                <a:spcPct val="90000"/>
              </a:lnSpc>
              <a:buFont typeface="Monotype Sorts"/>
              <a:buNone/>
            </a:pPr>
            <a:r>
              <a:rPr lang="cs-CZ" altLang="cs-CZ" sz="2400" b="0">
                <a:cs typeface="Times New Roman" panose="02020603050405020304" pitchFamily="18" charset="0"/>
              </a:rPr>
              <a:t>Cíl terapie:</a:t>
            </a:r>
            <a:endParaRPr lang="cs-CZ" altLang="cs-CZ" sz="240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Monotype Sorts"/>
              <a:buNone/>
            </a:pPr>
            <a:r>
              <a:rPr lang="cs-CZ" altLang="cs-CZ" sz="2400">
                <a:cs typeface="Times New Roman" panose="02020603050405020304" pitchFamily="18" charset="0"/>
              </a:rPr>
              <a:t>1. Udržení perfúze mozkovou tkání a zabránění rozvoje hypoxického poškození mozku při globální hypoperfúzi mozku  - mozkový perfúzní tlak </a:t>
            </a:r>
            <a:r>
              <a:rPr lang="cs-CZ" altLang="cs-CZ" sz="2400" b="0">
                <a:cs typeface="Times New Roman" panose="02020603050405020304" pitchFamily="18" charset="0"/>
              </a:rPr>
              <a:t>CPP</a:t>
            </a:r>
            <a:r>
              <a:rPr lang="cs-CZ" altLang="cs-CZ" sz="2400">
                <a:cs typeface="Times New Roman" panose="02020603050405020304" pitchFamily="18" charset="0"/>
              </a:rPr>
              <a:t> s cílovou hodnotou </a:t>
            </a:r>
            <a:r>
              <a:rPr lang="cs-CZ" altLang="cs-CZ" sz="2400">
                <a:cs typeface="Times New Roman" panose="02020603050405020304" pitchFamily="18" charset="0"/>
                <a:sym typeface="Symbol" panose="05050102010706020507" pitchFamily="18" charset="2"/>
              </a:rPr>
              <a:t></a:t>
            </a:r>
            <a:r>
              <a:rPr lang="cs-CZ" altLang="cs-CZ" sz="2400">
                <a:cs typeface="Times New Roman" panose="02020603050405020304" pitchFamily="18" charset="0"/>
              </a:rPr>
              <a:t> </a:t>
            </a:r>
            <a:r>
              <a:rPr lang="cs-CZ" altLang="cs-CZ" sz="2400"/>
              <a:t>60</a:t>
            </a:r>
            <a:r>
              <a:rPr lang="cs-CZ" altLang="cs-CZ" sz="2400">
                <a:cs typeface="Times New Roman" panose="02020603050405020304" pitchFamily="18" charset="0"/>
              </a:rPr>
              <a:t> mm Hg u dospělých,  individualizovanou dle hodnot SjO2 a ICP, udržení CPP má </a:t>
            </a:r>
            <a:r>
              <a:rPr lang="cs-CZ" altLang="cs-CZ" sz="2400"/>
              <a:t>p</a:t>
            </a:r>
            <a:r>
              <a:rPr lang="cs-CZ" altLang="cs-CZ" sz="2400">
                <a:cs typeface="Times New Roman" panose="02020603050405020304" pitchFamily="18" charset="0"/>
              </a:rPr>
              <a:t>řednost před udržením nízkého ICP - </a:t>
            </a:r>
            <a:r>
              <a:rPr lang="cs-CZ" altLang="cs-CZ" sz="2400" i="1">
                <a:cs typeface="Times New Roman" panose="02020603050405020304" pitchFamily="18" charset="0"/>
              </a:rPr>
              <a:t>primární cíl</a:t>
            </a:r>
            <a:r>
              <a:rPr lang="cs-CZ" altLang="cs-CZ" sz="2400">
                <a:cs typeface="Times New Roman" panose="02020603050405020304" pitchFamily="18" charset="0"/>
              </a:rPr>
              <a:t> .  </a:t>
            </a:r>
          </a:p>
          <a:p>
            <a:pPr>
              <a:lnSpc>
                <a:spcPct val="90000"/>
              </a:lnSpc>
              <a:buFont typeface="Monotype Sorts"/>
              <a:buNone/>
            </a:pPr>
            <a:r>
              <a:rPr lang="cs-CZ" altLang="cs-CZ" sz="2400">
                <a:cs typeface="Times New Roman" panose="02020603050405020304" pitchFamily="18" charset="0"/>
              </a:rPr>
              <a:t>2. Prevence herniace mozkových hmot – cílem nitrolební tlak </a:t>
            </a:r>
            <a:r>
              <a:rPr lang="cs-CZ" altLang="cs-CZ" sz="2400" b="0">
                <a:cs typeface="Times New Roman" panose="02020603050405020304" pitchFamily="18" charset="0"/>
              </a:rPr>
              <a:t>ICP</a:t>
            </a:r>
            <a:r>
              <a:rPr lang="cs-CZ" altLang="cs-CZ" sz="2400">
                <a:cs typeface="Times New Roman" panose="02020603050405020304" pitchFamily="18" charset="0"/>
              </a:rPr>
              <a:t> do 20 mm Hg - </a:t>
            </a:r>
            <a:r>
              <a:rPr lang="cs-CZ" altLang="cs-CZ" sz="2400" i="1">
                <a:cs typeface="Times New Roman" panose="02020603050405020304" pitchFamily="18" charset="0"/>
              </a:rPr>
              <a:t>sekundární cíl</a:t>
            </a:r>
            <a:r>
              <a:rPr lang="cs-CZ" altLang="cs-CZ" sz="2400"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0000"/>
              </a:lnSpc>
            </a:pPr>
            <a:endParaRPr lang="en-US" altLang="cs-CZ" sz="24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D3700F6-7614-4B0C-B262-7541A782AE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5081D02A-9461-4C29-A1B1-C2B5F8133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0">
                <a:cs typeface="Times New Roman" panose="02020603050405020304" pitchFamily="18" charset="0"/>
              </a:rPr>
              <a:t>I. stupeň</a:t>
            </a:r>
            <a:r>
              <a:rPr lang="en-US" altLang="cs-CZ"/>
              <a:t> 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4EEB540A-B1C0-4D63-AC6E-C3418EB3B2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>
                <a:cs typeface="Times New Roman" panose="02020603050405020304" pitchFamily="18" charset="0"/>
              </a:rPr>
              <a:t>Sedace kombinací opiát  a bezodiazepin/propofol</a:t>
            </a:r>
            <a:r>
              <a:rPr lang="cs-CZ" altLang="cs-CZ" sz="2400"/>
              <a:t>, </a:t>
            </a:r>
            <a:r>
              <a:rPr lang="cs-CZ" altLang="cs-CZ" sz="2400">
                <a:cs typeface="Times New Roman" panose="02020603050405020304" pitchFamily="18" charset="0"/>
              </a:rPr>
              <a:t>relaxace pouze v případech, kdy prokazatelně vede k poklesu ICP.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cs typeface="Times New Roman" panose="02020603050405020304" pitchFamily="18" charset="0"/>
              </a:rPr>
              <a:t>Normoventilace - PaCO</a:t>
            </a:r>
            <a:r>
              <a:rPr lang="cs-CZ" altLang="cs-CZ" sz="2400" baseline="-30000">
                <a:cs typeface="Times New Roman" panose="02020603050405020304" pitchFamily="18" charset="0"/>
              </a:rPr>
              <a:t>2</a:t>
            </a:r>
            <a:r>
              <a:rPr lang="cs-CZ" altLang="cs-CZ" sz="2400">
                <a:cs typeface="Times New Roman" panose="02020603050405020304" pitchFamily="18" charset="0"/>
              </a:rPr>
              <a:t> cca 35 mm Hg, ETCO</a:t>
            </a:r>
            <a:r>
              <a:rPr lang="cs-CZ" altLang="cs-CZ" sz="2400" baseline="-30000">
                <a:cs typeface="Times New Roman" panose="02020603050405020304" pitchFamily="18" charset="0"/>
              </a:rPr>
              <a:t>2</a:t>
            </a:r>
            <a:r>
              <a:rPr lang="cs-CZ" altLang="cs-CZ" sz="2400">
                <a:cs typeface="Times New Roman" panose="02020603050405020304" pitchFamily="18" charset="0"/>
              </a:rPr>
              <a:t> cca 30-33 mmHg.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cs typeface="Times New Roman" panose="02020603050405020304" pitchFamily="18" charset="0"/>
              </a:rPr>
              <a:t>Euvolemie ev. katecholaminy k udržení CPP </a:t>
            </a:r>
            <a:r>
              <a:rPr lang="cs-CZ" altLang="cs-CZ" sz="2400">
                <a:cs typeface="Times New Roman" panose="02020603050405020304" pitchFamily="18" charset="0"/>
                <a:sym typeface="Symbol" panose="05050102010706020507" pitchFamily="18" charset="2"/>
              </a:rPr>
              <a:t></a:t>
            </a:r>
            <a:r>
              <a:rPr lang="cs-CZ" altLang="cs-CZ" sz="2400">
                <a:cs typeface="Times New Roman" panose="02020603050405020304" pitchFamily="18" charset="0"/>
              </a:rPr>
              <a:t> </a:t>
            </a:r>
            <a:r>
              <a:rPr lang="cs-CZ" altLang="cs-CZ" sz="2400"/>
              <a:t>60</a:t>
            </a:r>
            <a:r>
              <a:rPr lang="cs-CZ" altLang="cs-CZ" sz="2400">
                <a:cs typeface="Times New Roman" panose="02020603050405020304" pitchFamily="18" charset="0"/>
              </a:rPr>
              <a:t> mmHg,  max. 90 mmHg </a:t>
            </a:r>
            <a:endParaRPr lang="cs-CZ" altLang="cs-CZ" sz="2400"/>
          </a:p>
          <a:p>
            <a:pPr>
              <a:lnSpc>
                <a:spcPct val="90000"/>
              </a:lnSpc>
            </a:pPr>
            <a:r>
              <a:rPr lang="cs-CZ" altLang="cs-CZ" sz="2400">
                <a:cs typeface="Times New Roman" panose="02020603050405020304" pitchFamily="18" charset="0"/>
              </a:rPr>
              <a:t>Normotermie, chlazení hlavy, chlazení trupu při vzestupu teploty nad 37 st. Celsia</a:t>
            </a:r>
            <a:endParaRPr lang="cs-CZ" altLang="cs-CZ" sz="2400"/>
          </a:p>
          <a:p>
            <a:pPr>
              <a:lnSpc>
                <a:spcPct val="90000"/>
              </a:lnSpc>
            </a:pPr>
            <a:r>
              <a:rPr lang="cs-CZ" altLang="cs-CZ" sz="2400">
                <a:cs typeface="Times New Roman" panose="02020603050405020304" pitchFamily="18" charset="0"/>
              </a:rPr>
              <a:t>Klidový režim, </a:t>
            </a:r>
            <a:r>
              <a:rPr lang="cs-CZ" altLang="cs-CZ" sz="2400"/>
              <a:t>event. </a:t>
            </a:r>
            <a:r>
              <a:rPr lang="cs-CZ" altLang="cs-CZ" sz="2400">
                <a:cs typeface="Times New Roman" panose="02020603050405020304" pitchFamily="18" charset="0"/>
              </a:rPr>
              <a:t>před odsáváním thiopental 50-150mg iv dle dynamiky ICP po odsávání. </a:t>
            </a:r>
            <a:endParaRPr lang="cs-CZ" altLang="cs-CZ" sz="2400"/>
          </a:p>
          <a:p>
            <a:pPr>
              <a:lnSpc>
                <a:spcPct val="90000"/>
              </a:lnSpc>
            </a:pPr>
            <a:r>
              <a:rPr lang="cs-CZ" altLang="cs-CZ" sz="2400">
                <a:cs typeface="Times New Roman" panose="02020603050405020304" pitchFamily="18" charset="0"/>
              </a:rPr>
              <a:t>Natrémie v rozmezí 140-145 mmol/l.</a:t>
            </a:r>
            <a:r>
              <a:rPr lang="en-US" altLang="cs-CZ" sz="2400"/>
              <a:t>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3551E90-F031-4FEB-88B3-23FDA8A79C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6C0F0843-807C-4AF9-9D82-95090B09C5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Léčebné techniky používané u </a:t>
            </a:r>
            <a:r>
              <a:rPr lang="cs-CZ" b="0">
                <a:effectLst>
                  <a:outerShdw blurRad="38100" dist="38100" dir="2700000" algn="tl">
                    <a:srgbClr val="000000"/>
                  </a:outerShdw>
                </a:effectLst>
              </a:rPr>
              <a:t>KCP</a:t>
            </a:r>
            <a:r>
              <a:rPr lang="en-US"/>
              <a:t> 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44E76F00-7CBD-4C90-8203-3C3BF1A688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cs-CZ" altLang="cs-CZ" b="0">
                <a:cs typeface="Times New Roman" panose="02020603050405020304" pitchFamily="18" charset="0"/>
              </a:rPr>
              <a:t>Kontrola intrakraniálního objemu krve</a:t>
            </a:r>
            <a:endParaRPr lang="cs-CZ" altLang="cs-CZ">
              <a:cs typeface="Times New Roman" panose="02020603050405020304" pitchFamily="18" charset="0"/>
            </a:endParaRPr>
          </a:p>
          <a:p>
            <a:r>
              <a:rPr lang="cs-CZ" altLang="cs-CZ" b="0">
                <a:cs typeface="Times New Roman" panose="02020603050405020304" pitchFamily="18" charset="0"/>
              </a:rPr>
              <a:t>Metabolická kontrola  intrakraniálního tlaku</a:t>
            </a:r>
            <a:r>
              <a:rPr lang="cs-CZ" altLang="cs-CZ">
                <a:cs typeface="Times New Roman" panose="02020603050405020304" pitchFamily="18" charset="0"/>
              </a:rPr>
              <a:t> </a:t>
            </a:r>
            <a:endParaRPr lang="cs-CZ" altLang="cs-CZ"/>
          </a:p>
          <a:p>
            <a:pPr algn="just"/>
            <a:r>
              <a:rPr lang="cs-CZ" altLang="cs-CZ" b="0">
                <a:cs typeface="Times New Roman" panose="02020603050405020304" pitchFamily="18" charset="0"/>
              </a:rPr>
              <a:t>Kontrola intrakraniálního tlaku osmoticky aktivními látkami</a:t>
            </a:r>
            <a:endParaRPr lang="cs-CZ" altLang="cs-CZ">
              <a:cs typeface="Times New Roman" panose="02020603050405020304" pitchFamily="18" charset="0"/>
            </a:endParaRPr>
          </a:p>
          <a:p>
            <a:pPr>
              <a:buFont typeface="Monotype Sorts"/>
              <a:buNone/>
            </a:pPr>
            <a:endParaRPr lang="en-US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7E99D94-6A12-4E55-AE70-FB1962B565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58105175-27DC-4508-B7BC-EE5DA55CC5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1. Kontrola intrakraniálního objemu krve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842130F8-385B-45A2-94CE-E03FAF8FC3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Monotype Sorts"/>
              <a:buNone/>
            </a:pPr>
            <a:r>
              <a:rPr lang="cs-CZ" altLang="cs-CZ" dirty="0">
                <a:cs typeface="Arial" panose="020B0604020202020204" pitchFamily="34" charset="0"/>
              </a:rPr>
              <a:t> </a:t>
            </a:r>
            <a:endParaRPr lang="cs-CZ" altLang="cs-CZ" dirty="0">
              <a:cs typeface="Times New Roman" panose="02020603050405020304" pitchFamily="18" charset="0"/>
            </a:endParaRPr>
          </a:p>
          <a:p>
            <a:pPr algn="just">
              <a:buFont typeface="Monotype Sorts"/>
              <a:buNone/>
            </a:pPr>
            <a:r>
              <a:rPr lang="cs-CZ" altLang="cs-CZ" dirty="0" err="1">
                <a:cs typeface="Arial" panose="020B0604020202020204" pitchFamily="34" charset="0"/>
              </a:rPr>
              <a:t>A.Centrální</a:t>
            </a:r>
            <a:r>
              <a:rPr lang="cs-CZ" altLang="cs-CZ" dirty="0">
                <a:cs typeface="Arial" panose="020B0604020202020204" pitchFamily="34" charset="0"/>
              </a:rPr>
              <a:t> žilní tlak a zvýšená poloha hlavy</a:t>
            </a:r>
            <a:endParaRPr lang="cs-CZ" altLang="cs-CZ" dirty="0">
              <a:cs typeface="Times New Roman" panose="02020603050405020304" pitchFamily="18" charset="0"/>
            </a:endParaRPr>
          </a:p>
          <a:p>
            <a:pPr algn="just">
              <a:buFont typeface="Monotype Sorts"/>
              <a:buNone/>
            </a:pPr>
            <a:endParaRPr lang="cs-CZ" altLang="cs-CZ" dirty="0"/>
          </a:p>
          <a:p>
            <a:pPr algn="just">
              <a:buFont typeface="Monotype Sorts"/>
              <a:buNone/>
            </a:pPr>
            <a:r>
              <a:rPr lang="cs-CZ" altLang="cs-CZ" dirty="0" err="1"/>
              <a:t>B</a:t>
            </a:r>
            <a:r>
              <a:rPr lang="cs-CZ" altLang="cs-CZ" dirty="0" err="1">
                <a:cs typeface="Arial" panose="020B0604020202020204" pitchFamily="34" charset="0"/>
              </a:rPr>
              <a:t>.Kontrola</a:t>
            </a:r>
            <a:r>
              <a:rPr lang="cs-CZ" altLang="cs-CZ" dirty="0">
                <a:cs typeface="Arial" panose="020B0604020202020204" pitchFamily="34" charset="0"/>
              </a:rPr>
              <a:t> systémového TK a mozková autoregulace</a:t>
            </a:r>
            <a:endParaRPr lang="cs-CZ" altLang="cs-CZ" dirty="0">
              <a:cs typeface="Times New Roman" panose="02020603050405020304" pitchFamily="18" charset="0"/>
            </a:endParaRPr>
          </a:p>
          <a:p>
            <a:pPr algn="just">
              <a:buFont typeface="Monotype Sorts"/>
              <a:buNone/>
            </a:pPr>
            <a:r>
              <a:rPr lang="cs-CZ" altLang="cs-CZ" dirty="0">
                <a:cs typeface="Arial" panose="020B0604020202020204" pitchFamily="34" charset="0"/>
              </a:rPr>
              <a:t>C. Mírná Hyperventilace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C929270-D723-444D-8083-635832BE8C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E78829E2-17CC-4447-9351-89366D6BA4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Vliv hyperventilace na CBF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4319922C-ABA5-41E0-95BD-FE58D68FF7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52228" name="Picture 4" descr="showimage">
            <a:extLst>
              <a:ext uri="{FF2B5EF4-FFF2-40B4-BE49-F238E27FC236}">
                <a16:creationId xmlns:a16="http://schemas.microsoft.com/office/drawing/2014/main" id="{4E05A040-F4BF-4447-9E87-D469B8041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205038"/>
            <a:ext cx="8101013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5350808-841F-46F2-8089-1420815869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735B8285-70B2-497C-8837-99DF9379DB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214313"/>
            <a:ext cx="6781800" cy="914400"/>
          </a:xfrm>
        </p:spPr>
        <p:txBody>
          <a:bodyPr/>
          <a:lstStyle/>
          <a:p>
            <a:r>
              <a:rPr lang="cs-CZ" altLang="cs-CZ" sz="3200" b="0"/>
              <a:t>1. Intoxikace</a:t>
            </a:r>
            <a:endParaRPr lang="en-US" altLang="cs-CZ" sz="3200" b="0"/>
          </a:p>
        </p:txBody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85E4A5B2-7407-42E5-A8A7-FD7860E769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2133600"/>
            <a:ext cx="8534400" cy="4114800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ClrTx/>
              <a:buSzPct val="125000"/>
              <a:buFont typeface="Arial" charset="0"/>
              <a:buChar char="•"/>
              <a:defRPr/>
            </a:pPr>
            <a:r>
              <a:rPr lang="cs-CZ" sz="2400" i="1" u="sng" dirty="0">
                <a:cs typeface="Times New Roman" pitchFamily="18" charset="0"/>
              </a:rPr>
              <a:t>Nejčastější příčiny:</a:t>
            </a:r>
            <a:r>
              <a:rPr lang="cs-CZ" sz="2400" dirty="0">
                <a:cs typeface="Times New Roman" pitchFamily="18" charset="0"/>
              </a:rPr>
              <a:t> </a:t>
            </a:r>
            <a:endParaRPr lang="cs-CZ" sz="2400" dirty="0"/>
          </a:p>
          <a:p>
            <a:pPr marL="609600" indent="-609600">
              <a:lnSpc>
                <a:spcPct val="80000"/>
              </a:lnSpc>
              <a:buFont typeface="Monotype Sorts"/>
              <a:buNone/>
              <a:defRPr/>
            </a:pPr>
            <a:r>
              <a:rPr lang="cs-CZ" sz="2400" b="0" dirty="0"/>
              <a:t>        - </a:t>
            </a:r>
            <a:r>
              <a:rPr lang="cs-CZ" sz="2400" b="0" dirty="0">
                <a:cs typeface="Times New Roman" pitchFamily="18" charset="0"/>
              </a:rPr>
              <a:t>sebevražedné pokusy (v dospělosti 80 - 90%)</a:t>
            </a:r>
            <a:endParaRPr lang="cs-CZ" sz="2400" b="0" dirty="0"/>
          </a:p>
          <a:p>
            <a:pPr marL="609600" indent="-609600">
              <a:lnSpc>
                <a:spcPct val="80000"/>
              </a:lnSpc>
              <a:buFont typeface="Monotype Sorts"/>
              <a:buNone/>
              <a:defRPr/>
            </a:pPr>
            <a:r>
              <a:rPr lang="cs-CZ" sz="2400" b="0" dirty="0"/>
              <a:t>        - </a:t>
            </a:r>
            <a:r>
              <a:rPr lang="cs-CZ" sz="2400" b="0" dirty="0">
                <a:cs typeface="Times New Roman" pitchFamily="18" charset="0"/>
              </a:rPr>
              <a:t>náhodné otravy (10 - 15%)</a:t>
            </a:r>
            <a:endParaRPr lang="cs-CZ" sz="2400" b="0" dirty="0"/>
          </a:p>
          <a:p>
            <a:pPr marL="609600" indent="-609600">
              <a:lnSpc>
                <a:spcPct val="80000"/>
              </a:lnSpc>
              <a:buFont typeface="Monotype Sorts"/>
              <a:buNone/>
              <a:defRPr/>
            </a:pPr>
            <a:r>
              <a:rPr lang="cs-CZ" sz="2400" b="0" dirty="0"/>
              <a:t>        -</a:t>
            </a:r>
            <a:r>
              <a:rPr lang="cs-CZ" sz="2400" b="0" dirty="0">
                <a:cs typeface="Times New Roman" pitchFamily="18" charset="0"/>
              </a:rPr>
              <a:t> průmyslové otravy (5%)</a:t>
            </a:r>
            <a:endParaRPr lang="cs-CZ" sz="2400" b="0" dirty="0"/>
          </a:p>
          <a:p>
            <a:pPr marL="609600" indent="-609600">
              <a:lnSpc>
                <a:spcPct val="80000"/>
              </a:lnSpc>
              <a:buFont typeface="Monotype Sorts"/>
              <a:buNone/>
              <a:defRPr/>
            </a:pPr>
            <a:r>
              <a:rPr lang="cs-CZ" sz="2400" b="0" dirty="0"/>
              <a:t>        -</a:t>
            </a:r>
            <a:r>
              <a:rPr lang="cs-CZ" sz="2400" b="0" dirty="0">
                <a:cs typeface="Times New Roman" pitchFamily="18" charset="0"/>
              </a:rPr>
              <a:t> bakteriální toxiny (botulismus)</a:t>
            </a:r>
            <a:endParaRPr lang="cs-CZ" sz="2400" b="0" dirty="0"/>
          </a:p>
          <a:p>
            <a:pPr marL="609600" indent="-609600">
              <a:lnSpc>
                <a:spcPct val="80000"/>
              </a:lnSpc>
              <a:buFont typeface="Monotype Sorts"/>
              <a:buNone/>
              <a:defRPr/>
            </a:pPr>
            <a:r>
              <a:rPr lang="cs-CZ" sz="2400" b="0" dirty="0"/>
              <a:t>        -</a:t>
            </a:r>
            <a:r>
              <a:rPr lang="cs-CZ" sz="2400" b="0" dirty="0">
                <a:cs typeface="Times New Roman" pitchFamily="18" charset="0"/>
              </a:rPr>
              <a:t> jedovatá kousnutí a bodnutí, otrava houbami, </a:t>
            </a:r>
            <a:r>
              <a:rPr lang="cs-CZ" sz="2400" b="0" dirty="0"/>
              <a:t>  </a:t>
            </a:r>
          </a:p>
          <a:p>
            <a:pPr marL="609600" indent="-609600">
              <a:lnSpc>
                <a:spcPct val="80000"/>
              </a:lnSpc>
              <a:buFont typeface="Monotype Sorts"/>
              <a:buNone/>
              <a:defRPr/>
            </a:pPr>
            <a:r>
              <a:rPr lang="cs-CZ" sz="2400" b="0" dirty="0"/>
              <a:t>          </a:t>
            </a:r>
            <a:r>
              <a:rPr lang="cs-CZ" sz="2400" b="0" dirty="0">
                <a:cs typeface="Times New Roman" pitchFamily="18" charset="0"/>
              </a:rPr>
              <a:t>alkoholismus, toxikomanie</a:t>
            </a:r>
          </a:p>
          <a:p>
            <a:pPr marL="1409700" lvl="2" indent="-609600">
              <a:lnSpc>
                <a:spcPct val="80000"/>
              </a:lnSpc>
              <a:buFont typeface="Monotype Sorts"/>
              <a:buNone/>
              <a:defRPr/>
            </a:pP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  <a:sym typeface="Symbol" pitchFamily="18" charset="2"/>
              </a:rPr>
              <a:t>- Intoxikace CO</a:t>
            </a: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Pct val="125000"/>
              <a:buFontTx/>
              <a:buChar char="•"/>
              <a:defRPr/>
            </a:pPr>
            <a:r>
              <a:rPr lang="cs-CZ" sz="2400" dirty="0">
                <a:cs typeface="Times New Roman" pitchFamily="18" charset="0"/>
              </a:rPr>
              <a:t>vlastní </a:t>
            </a:r>
            <a:r>
              <a:rPr lang="cs-CZ" sz="2400" i="1" dirty="0">
                <a:cs typeface="Times New Roman" pitchFamily="18" charset="0"/>
              </a:rPr>
              <a:t>léčba závisí</a:t>
            </a:r>
            <a:r>
              <a:rPr lang="cs-CZ" sz="2400" dirty="0">
                <a:cs typeface="Times New Roman" pitchFamily="18" charset="0"/>
              </a:rPr>
              <a:t> na </a:t>
            </a:r>
            <a:r>
              <a:rPr lang="cs-CZ" sz="2400" i="1" dirty="0">
                <a:cs typeface="Times New Roman" pitchFamily="18" charset="0"/>
              </a:rPr>
              <a:t>druhu toxické látky</a:t>
            </a:r>
            <a:r>
              <a:rPr lang="cs-CZ" sz="2400" dirty="0">
                <a:cs typeface="Times New Roman" pitchFamily="18" charset="0"/>
              </a:rPr>
              <a:t>, </a:t>
            </a:r>
            <a:r>
              <a:rPr lang="cs-CZ" sz="2400" i="1" dirty="0">
                <a:cs typeface="Times New Roman" pitchFamily="18" charset="0"/>
              </a:rPr>
              <a:t>způsobu vniku</a:t>
            </a:r>
            <a:r>
              <a:rPr lang="cs-CZ" sz="2400" dirty="0">
                <a:cs typeface="Times New Roman" pitchFamily="18" charset="0"/>
              </a:rPr>
              <a:t> do organismu, </a:t>
            </a:r>
            <a:r>
              <a:rPr lang="cs-CZ" sz="2400" i="1" dirty="0">
                <a:cs typeface="Times New Roman" pitchFamily="18" charset="0"/>
              </a:rPr>
              <a:t>množství</a:t>
            </a:r>
            <a:r>
              <a:rPr lang="cs-CZ" sz="2400" dirty="0">
                <a:cs typeface="Times New Roman" pitchFamily="18" charset="0"/>
              </a:rPr>
              <a:t> a individuální </a:t>
            </a:r>
            <a:r>
              <a:rPr lang="cs-CZ" sz="2400" i="1" dirty="0">
                <a:cs typeface="Times New Roman" pitchFamily="18" charset="0"/>
              </a:rPr>
              <a:t>vnímavosti</a:t>
            </a:r>
            <a:r>
              <a:rPr lang="cs-CZ" sz="2400" dirty="0">
                <a:cs typeface="Times New Roman" pitchFamily="18" charset="0"/>
              </a:rPr>
              <a:t> jedince</a:t>
            </a:r>
          </a:p>
          <a:p>
            <a:pPr marL="609600" indent="-609600">
              <a:lnSpc>
                <a:spcPct val="80000"/>
              </a:lnSpc>
              <a:buClr>
                <a:srgbClr val="FF0000"/>
              </a:buClr>
              <a:buSzPct val="125000"/>
              <a:buFontTx/>
              <a:buNone/>
              <a:defRPr/>
            </a:pPr>
            <a:endParaRPr lang="cs-CZ" sz="2400" dirty="0">
              <a:effectLst>
                <a:outerShdw blurRad="38100" dist="38100" dir="2700000" algn="tl">
                  <a:srgbClr val="FFFFFF"/>
                </a:outerShdw>
              </a:effectLst>
              <a:cs typeface="Times New Roman" pitchFamily="18" charset="0"/>
              <a:sym typeface="Symbol" pitchFamily="18" charset="2"/>
            </a:endParaRPr>
          </a:p>
          <a:p>
            <a:pPr marL="609600" indent="-609600">
              <a:lnSpc>
                <a:spcPct val="80000"/>
              </a:lnSpc>
              <a:buClr>
                <a:srgbClr val="FF0000"/>
              </a:buClr>
              <a:buSzPct val="125000"/>
              <a:buFontTx/>
              <a:buChar char="•"/>
              <a:defRPr/>
            </a:pPr>
            <a:endParaRPr lang="cs-CZ" sz="2400" dirty="0">
              <a:effectLst>
                <a:outerShdw blurRad="38100" dist="38100" dir="2700000" algn="tl">
                  <a:srgbClr val="FFFFFF"/>
                </a:outerShdw>
              </a:effectLst>
              <a:sym typeface="Symbol" pitchFamily="18" charset="2"/>
            </a:endParaRPr>
          </a:p>
          <a:p>
            <a:pPr marL="609600" indent="-609600">
              <a:lnSpc>
                <a:spcPct val="80000"/>
              </a:lnSpc>
              <a:buClr>
                <a:srgbClr val="FF0000"/>
              </a:buClr>
              <a:buSzPct val="125000"/>
              <a:buFontTx/>
              <a:buChar char="•"/>
              <a:defRPr/>
            </a:pPr>
            <a:endParaRPr lang="cs-CZ" sz="2400" dirty="0">
              <a:effectLst>
                <a:outerShdw blurRad="38100" dist="38100" dir="2700000" algn="tl">
                  <a:srgbClr val="FFFFFF"/>
                </a:outerShdw>
              </a:effectLst>
              <a:sym typeface="Symbol" pitchFamily="18" charset="2"/>
            </a:endParaRPr>
          </a:p>
        </p:txBody>
      </p:sp>
      <p:sp>
        <p:nvSpPr>
          <p:cNvPr id="175108" name="Rectangle 4">
            <a:extLst>
              <a:ext uri="{FF2B5EF4-FFF2-40B4-BE49-F238E27FC236}">
                <a16:creationId xmlns:a16="http://schemas.microsoft.com/office/drawing/2014/main" id="{D7E3246D-5A61-4C06-B681-07F9F277D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295400"/>
            <a:ext cx="6019800" cy="6858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cs-CZ" sz="32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Příčiny</a:t>
            </a:r>
            <a:r>
              <a:rPr lang="cs-CZ" dirty="0">
                <a:latin typeface="Times New Roman" charset="0"/>
              </a:rPr>
              <a:t> </a:t>
            </a:r>
            <a:endParaRPr lang="cs-CZ" sz="3200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A3A4743-66DB-4F69-AD6D-7CB5867DE3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CF77EE63-E5A4-41F5-ABC9-D3D7C99C7A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4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2. Metabolická kontrola  intrakraniálního tlaku</a:t>
            </a:r>
            <a:r>
              <a:rPr lang="cs-CZ">
                <a:cs typeface="Arial" charset="0"/>
              </a:rPr>
              <a:t> </a:t>
            </a:r>
            <a:endParaRPr lang="en-US">
              <a:cs typeface="Arial" charset="0"/>
            </a:endParaRP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AA76B640-3AA6-440A-8683-DA686447B3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Monotype Sorts"/>
              <a:buNone/>
            </a:pPr>
            <a:r>
              <a:rPr lang="cs-CZ" altLang="cs-CZ">
                <a:cs typeface="Arial" panose="020B0604020202020204" pitchFamily="34" charset="0"/>
              </a:rPr>
              <a:t>Metabolická kontrola ICP je založena na</a:t>
            </a:r>
            <a:r>
              <a:rPr lang="cs-CZ" altLang="cs-CZ"/>
              <a:t> </a:t>
            </a:r>
            <a:r>
              <a:rPr lang="cs-CZ" altLang="cs-CZ">
                <a:cs typeface="Arial" panose="020B0604020202020204" pitchFamily="34" charset="0"/>
              </a:rPr>
              <a:t>předpokladu, že CBF je regulován dle metabolických potřeb tkáně. Tento předpoklad nemusí být u nemocných se závažným KCP splněn.</a:t>
            </a:r>
            <a:endParaRPr lang="cs-CZ" altLang="cs-CZ">
              <a:cs typeface="Times New Roman" panose="02020603050405020304" pitchFamily="18" charset="0"/>
            </a:endParaRPr>
          </a:p>
          <a:p>
            <a:pPr algn="just">
              <a:buFont typeface="Monotype Sorts"/>
              <a:buNone/>
            </a:pPr>
            <a:r>
              <a:rPr lang="cs-CZ" altLang="cs-CZ">
                <a:cs typeface="Arial" panose="020B0604020202020204" pitchFamily="34" charset="0"/>
              </a:rPr>
              <a:t> </a:t>
            </a:r>
            <a:endParaRPr lang="cs-CZ" altLang="cs-CZ">
              <a:cs typeface="Times New Roman" panose="02020603050405020304" pitchFamily="18" charset="0"/>
            </a:endParaRPr>
          </a:p>
          <a:p>
            <a:pPr algn="just">
              <a:buFont typeface="Monotype Sorts"/>
              <a:buNone/>
            </a:pPr>
            <a:r>
              <a:rPr lang="cs-CZ" altLang="cs-CZ">
                <a:cs typeface="Arial" panose="020B0604020202020204" pitchFamily="34" charset="0"/>
              </a:rPr>
              <a:t>A. Hypotermie</a:t>
            </a:r>
            <a:endParaRPr lang="cs-CZ" altLang="cs-CZ">
              <a:cs typeface="Times New Roman" panose="02020603050405020304" pitchFamily="18" charset="0"/>
            </a:endParaRPr>
          </a:p>
          <a:p>
            <a:pPr algn="just">
              <a:buFont typeface="Monotype Sorts"/>
              <a:buNone/>
            </a:pPr>
            <a:r>
              <a:rPr lang="cs-CZ" altLang="cs-CZ">
                <a:cs typeface="Arial" panose="020B0604020202020204" pitchFamily="34" charset="0"/>
              </a:rPr>
              <a:t>B. Hypnotika</a:t>
            </a:r>
            <a:endParaRPr lang="cs-CZ" altLang="cs-CZ">
              <a:cs typeface="Times New Roman" panose="02020603050405020304" pitchFamily="18" charset="0"/>
            </a:endParaRPr>
          </a:p>
          <a:p>
            <a:pPr>
              <a:buFont typeface="Monotype Sorts"/>
              <a:buNone/>
            </a:pPr>
            <a:endParaRPr lang="en-US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D866BA1-E971-41C6-9848-DEF68EBF74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C9D6509C-F75B-4253-B7E7-5FAB9DC1A2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4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3. Kontrola intrakraniálního tlaku osmoticky aktivními látkami</a:t>
            </a:r>
            <a:endParaRPr lang="en-US">
              <a:cs typeface="Times New Roman" charset="0"/>
            </a:endParaRP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3D1BAAA5-8563-4C4D-898B-119319CADB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Monotype Sorts"/>
              <a:buNone/>
            </a:pPr>
            <a:r>
              <a:rPr lang="cs-CZ" altLang="cs-CZ">
                <a:cs typeface="Arial" panose="020B0604020202020204" pitchFamily="34" charset="0"/>
              </a:rPr>
              <a:t>A. Manitol</a:t>
            </a:r>
            <a:endParaRPr lang="cs-CZ" altLang="cs-CZ">
              <a:cs typeface="Times New Roman" panose="02020603050405020304" pitchFamily="18" charset="0"/>
            </a:endParaRPr>
          </a:p>
          <a:p>
            <a:pPr algn="just">
              <a:buFont typeface="Monotype Sorts"/>
              <a:buNone/>
            </a:pPr>
            <a:r>
              <a:rPr lang="cs-CZ" altLang="cs-CZ">
                <a:cs typeface="Arial" panose="020B0604020202020204" pitchFamily="34" charset="0"/>
              </a:rPr>
              <a:t>B. Hypertonické roztoky soli</a:t>
            </a:r>
            <a:endParaRPr lang="cs-CZ" altLang="cs-CZ">
              <a:cs typeface="Times New Roman" panose="02020603050405020304" pitchFamily="18" charset="0"/>
            </a:endParaRPr>
          </a:p>
          <a:p>
            <a:pPr>
              <a:buFont typeface="Monotype Sorts"/>
              <a:buNone/>
            </a:pPr>
            <a:r>
              <a:rPr lang="cs-CZ" altLang="cs-CZ">
                <a:cs typeface="Arial" panose="020B0604020202020204" pitchFamily="34" charset="0"/>
              </a:rPr>
              <a:t>C. Diuretika </a:t>
            </a:r>
            <a:endParaRPr lang="en-US" altLang="cs-CZ"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0868947-B30D-4AE2-A7FE-1C9F36474B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D3132F96-0618-4CD9-A45F-00A7D88C01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FB9032BD-C05E-4C01-9EC7-7F8A2A3D97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55300" name="Picture 4" descr="11349">
            <a:extLst>
              <a:ext uri="{FF2B5EF4-FFF2-40B4-BE49-F238E27FC236}">
                <a16:creationId xmlns:a16="http://schemas.microsoft.com/office/drawing/2014/main" id="{6F746B9C-1290-463A-923E-D0909FD07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00213"/>
            <a:ext cx="30861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 Box 5">
            <a:extLst>
              <a:ext uri="{FF2B5EF4-FFF2-40B4-BE49-F238E27FC236}">
                <a16:creationId xmlns:a16="http://schemas.microsoft.com/office/drawing/2014/main" id="{14B25C14-2C24-4229-950D-CF9B70F78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092825"/>
            <a:ext cx="84375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cs-CZ"/>
              <a:t>http://www.braintrauma.org/site/PageServer?pagename=Guidelines</a:t>
            </a:r>
          </a:p>
        </p:txBody>
      </p:sp>
      <p:pic>
        <p:nvPicPr>
          <p:cNvPr id="55302" name="Picture 6" descr="Big Cover of 2nd Edition  Prehosp">
            <a:extLst>
              <a:ext uri="{FF2B5EF4-FFF2-40B4-BE49-F238E27FC236}">
                <a16:creationId xmlns:a16="http://schemas.microsoft.com/office/drawing/2014/main" id="{D7D932E7-3438-4DD6-A6A9-3FDE650C3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773238"/>
            <a:ext cx="1758950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7" descr="Guidelines for the Surgical Management of Traumatic Brain Injury">
            <a:extLst>
              <a:ext uri="{FF2B5EF4-FFF2-40B4-BE49-F238E27FC236}">
                <a16:creationId xmlns:a16="http://schemas.microsoft.com/office/drawing/2014/main" id="{0142133C-9C19-45DF-BDC1-916D44EAA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149725"/>
            <a:ext cx="30861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8" descr="Guidelines for Field Management of Combat Related Head Trauma">
            <a:extLst>
              <a:ext uri="{FF2B5EF4-FFF2-40B4-BE49-F238E27FC236}">
                <a16:creationId xmlns:a16="http://schemas.microsoft.com/office/drawing/2014/main" id="{7D5AB741-F359-4660-8C8E-BBC573A35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149725"/>
            <a:ext cx="30861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6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828AFD2-06C3-4589-ACA1-644D6437FE8D}" type="slidenum">
              <a:rPr lang="cs-CZ" smtClean="0"/>
              <a:pPr/>
              <a:t>73</a:t>
            </a:fld>
            <a:endParaRPr lang="cs-CZ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2636838"/>
            <a:ext cx="7772400" cy="1143000"/>
          </a:xfrm>
        </p:spPr>
        <p:txBody>
          <a:bodyPr/>
          <a:lstStyle/>
          <a:p>
            <a:pPr eaLnBrk="1" hangingPunct="1"/>
            <a:r>
              <a:rPr lang="cs-CZ" sz="3200"/>
              <a:t>Děkuji za pozornost.</a:t>
            </a:r>
            <a:endParaRPr lang="en-US" sz="3200"/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5013325"/>
            <a:ext cx="9144000" cy="18446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sz="1200">
                <a:solidFill>
                  <a:srgbClr val="4D4D4D"/>
                </a:solidFill>
              </a:rPr>
              <a:t>Klinika anesteziologie, resuscitace a intenzivní medicíny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sz="1200">
                <a:solidFill>
                  <a:srgbClr val="4D4D4D"/>
                </a:solidFill>
              </a:rPr>
              <a:t>Univerzita Karlova, Lékařská fakulta v Hradci Králové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sz="1200">
                <a:solidFill>
                  <a:srgbClr val="4D4D4D"/>
                </a:solidFill>
              </a:rPr>
              <a:t>Fakultní nemocnice Hradec Králové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endParaRPr lang="cs-CZ" sz="1200">
              <a:solidFill>
                <a:srgbClr val="4D4D4D"/>
              </a:solidFill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sz="1200">
                <a:solidFill>
                  <a:srgbClr val="4D4D4D"/>
                </a:solidFill>
              </a:rPr>
              <a:t>Dept. of Anaesthesiology and Intensive Care Medicine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sz="1200">
                <a:solidFill>
                  <a:srgbClr val="4D4D4D"/>
                </a:solidFill>
              </a:rPr>
              <a:t>Charles University, Faculty of Medicine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sz="1200">
                <a:solidFill>
                  <a:srgbClr val="4D4D4D"/>
                </a:solidFill>
              </a:rPr>
              <a:t>University Hospital Hradec Kralove</a:t>
            </a:r>
          </a:p>
        </p:txBody>
      </p:sp>
      <p:pic>
        <p:nvPicPr>
          <p:cNvPr id="18437" name="Picture 7" descr="Zobrazit zdrojový obráze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5876925"/>
            <a:ext cx="15128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9" descr="Zobrazit zdrojový obráze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01013" y="5805488"/>
            <a:ext cx="833437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94D2C47-E87A-47BB-85F4-C7A646D321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34D72A94-6C30-4968-9DAD-FE5D2C1C37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6781800" cy="914400"/>
          </a:xfrm>
        </p:spPr>
        <p:txBody>
          <a:bodyPr/>
          <a:lstStyle/>
          <a:p>
            <a:r>
              <a:rPr lang="cs-CZ" altLang="cs-CZ" sz="3200" b="0"/>
              <a:t>1. Intoxikace</a:t>
            </a:r>
            <a:endParaRPr lang="en-US" altLang="cs-CZ" sz="4400" b="0"/>
          </a:p>
        </p:txBody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6E7BEB35-3246-4A0A-B67E-007EA3CB9C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2133600"/>
            <a:ext cx="8534400" cy="4464050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Clr>
                <a:srgbClr val="FF0000"/>
              </a:buClr>
              <a:buSzPct val="140000"/>
              <a:buFont typeface="Monotype Sorts"/>
              <a:buNone/>
              <a:defRPr/>
            </a:pPr>
            <a:r>
              <a:rPr lang="cs-CZ" sz="2000">
                <a:cs typeface="Times New Roman" pitchFamily="18" charset="0"/>
              </a:rPr>
              <a:t>Při každém </a:t>
            </a:r>
            <a:r>
              <a:rPr lang="cs-CZ" sz="2000" i="1">
                <a:cs typeface="Times New Roman" pitchFamily="18" charset="0"/>
              </a:rPr>
              <a:t>nejasném chorobném obraze</a:t>
            </a:r>
            <a:r>
              <a:rPr lang="cs-CZ" sz="2000">
                <a:cs typeface="Times New Roman" pitchFamily="18" charset="0"/>
              </a:rPr>
              <a:t> a při každém </a:t>
            </a:r>
            <a:r>
              <a:rPr lang="cs-CZ" sz="2000" i="1">
                <a:cs typeface="Times New Roman" pitchFamily="18" charset="0"/>
              </a:rPr>
              <a:t>nejasném kómatu</a:t>
            </a:r>
            <a:r>
              <a:rPr lang="cs-CZ" sz="2000">
                <a:cs typeface="Times New Roman" pitchFamily="18" charset="0"/>
              </a:rPr>
              <a:t> myslet především na </a:t>
            </a:r>
            <a:r>
              <a:rPr lang="cs-CZ" sz="2000" i="1" u="sng">
                <a:cs typeface="Times New Roman" pitchFamily="18" charset="0"/>
              </a:rPr>
              <a:t>intoxikace</a:t>
            </a:r>
          </a:p>
          <a:p>
            <a:pPr marL="609600" indent="-609600">
              <a:lnSpc>
                <a:spcPct val="80000"/>
              </a:lnSpc>
              <a:buClr>
                <a:srgbClr val="FF0000"/>
              </a:buClr>
              <a:buSzPct val="125000"/>
              <a:buFontTx/>
              <a:buNone/>
              <a:defRPr/>
            </a:pPr>
            <a:endParaRPr lang="cs-CZ" sz="2000" i="1" u="sng">
              <a:cs typeface="Times New Roman" pitchFamily="18" charset="0"/>
            </a:endParaRP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Pct val="125000"/>
              <a:buFont typeface="Arial" charset="0"/>
              <a:buChar char="•"/>
              <a:defRPr/>
            </a:pPr>
            <a:r>
              <a:rPr lang="cs-CZ" sz="2400" u="sng"/>
              <a:t>n</a:t>
            </a:r>
            <a:r>
              <a:rPr lang="cs-CZ" sz="2400" u="sng">
                <a:cs typeface="Times New Roman" pitchFamily="18" charset="0"/>
              </a:rPr>
              <a:t>ejčastější příznaky:</a:t>
            </a:r>
            <a:endParaRPr lang="cs-CZ" sz="2400" u="sng">
              <a:latin typeface="Courier New" pitchFamily="49" charset="0"/>
              <a:cs typeface="Courier New" pitchFamily="49" charset="0"/>
            </a:endParaRPr>
          </a:p>
          <a:p>
            <a:pPr marL="609600" indent="-609600">
              <a:lnSpc>
                <a:spcPct val="80000"/>
              </a:lnSpc>
              <a:buFont typeface="Monotype Sorts"/>
              <a:buNone/>
              <a:defRPr/>
            </a:pPr>
            <a:r>
              <a:rPr lang="cs-CZ" sz="2000" b="0"/>
              <a:t>  </a:t>
            </a:r>
            <a:r>
              <a:rPr lang="cs-CZ" sz="2000" b="0">
                <a:cs typeface="Times New Roman" pitchFamily="18" charset="0"/>
              </a:rPr>
              <a:t>           </a:t>
            </a:r>
            <a:r>
              <a:rPr lang="cs-CZ" sz="2000" b="0">
                <a:cs typeface="Courier New" pitchFamily="49" charset="0"/>
                <a:sym typeface="Symbol" pitchFamily="18" charset="2"/>
              </a:rPr>
              <a:t></a:t>
            </a:r>
            <a:r>
              <a:rPr lang="cs-CZ" sz="2000" b="0">
                <a:cs typeface="Times New Roman" pitchFamily="18" charset="0"/>
              </a:rPr>
              <a:t> centrální poruchy</a:t>
            </a:r>
            <a:endParaRPr lang="cs-CZ" sz="2000" b="0">
              <a:cs typeface="Courier New" pitchFamily="49" charset="0"/>
            </a:endParaRPr>
          </a:p>
          <a:p>
            <a:pPr marL="609600" indent="-609600">
              <a:lnSpc>
                <a:spcPct val="80000"/>
              </a:lnSpc>
              <a:buFont typeface="Monotype Sorts"/>
              <a:buNone/>
              <a:defRPr/>
            </a:pPr>
            <a:r>
              <a:rPr lang="cs-CZ" sz="2000" b="0">
                <a:cs typeface="Courier New" pitchFamily="49" charset="0"/>
                <a:sym typeface="Symbol" pitchFamily="18" charset="2"/>
              </a:rPr>
              <a:t>             </a:t>
            </a:r>
            <a:r>
              <a:rPr lang="cs-CZ" sz="2000" b="0">
                <a:cs typeface="Times New Roman" pitchFamily="18" charset="0"/>
              </a:rPr>
              <a:t> psychické poruchy</a:t>
            </a:r>
            <a:endParaRPr lang="cs-CZ" sz="2000" b="0">
              <a:cs typeface="Courier New" pitchFamily="49" charset="0"/>
            </a:endParaRPr>
          </a:p>
          <a:p>
            <a:pPr marL="609600" indent="-609600">
              <a:lnSpc>
                <a:spcPct val="80000"/>
              </a:lnSpc>
              <a:buFont typeface="Monotype Sorts"/>
              <a:buNone/>
              <a:defRPr/>
            </a:pPr>
            <a:r>
              <a:rPr lang="cs-CZ" sz="2000" b="0">
                <a:cs typeface="Courier New" pitchFamily="49" charset="0"/>
                <a:sym typeface="Symbol" pitchFamily="18" charset="2"/>
              </a:rPr>
              <a:t>             </a:t>
            </a:r>
            <a:r>
              <a:rPr lang="cs-CZ" sz="2000" b="0">
                <a:cs typeface="Times New Roman" pitchFamily="18" charset="0"/>
              </a:rPr>
              <a:t> dechové a oběhové poruchy</a:t>
            </a:r>
            <a:endParaRPr lang="cs-CZ" sz="2000" b="0"/>
          </a:p>
          <a:p>
            <a:pPr marL="609600" indent="-609600">
              <a:buClr>
                <a:srgbClr val="FF0000"/>
              </a:buClr>
              <a:buSzPct val="125000"/>
              <a:buFontTx/>
              <a:buNone/>
              <a:defRPr/>
            </a:pPr>
            <a:r>
              <a:rPr lang="cs-CZ" sz="2000" b="0"/>
              <a:t>             </a:t>
            </a:r>
            <a:r>
              <a:rPr lang="cs-CZ" sz="2000" b="0">
                <a:cs typeface="Courier New" pitchFamily="49" charset="0"/>
                <a:sym typeface="Symbol" pitchFamily="18" charset="2"/>
              </a:rPr>
              <a:t></a:t>
            </a:r>
            <a:r>
              <a:rPr lang="cs-CZ" sz="2000" b="0">
                <a:cs typeface="Times New Roman" pitchFamily="18" charset="0"/>
              </a:rPr>
              <a:t> gastrointestinální příznaky</a:t>
            </a:r>
            <a:endParaRPr lang="cs-CZ" sz="2000" b="0">
              <a:cs typeface="Courier New" pitchFamily="49" charset="0"/>
            </a:endParaRPr>
          </a:p>
          <a:p>
            <a:pPr marL="609600" indent="-609600">
              <a:buFont typeface="Monotype Sorts"/>
              <a:buNone/>
              <a:defRPr/>
            </a:pPr>
            <a:r>
              <a:rPr lang="cs-CZ" sz="2000" b="0">
                <a:cs typeface="Courier New" pitchFamily="49" charset="0"/>
                <a:sym typeface="Symbol" pitchFamily="18" charset="2"/>
              </a:rPr>
              <a:t>             </a:t>
            </a:r>
            <a:r>
              <a:rPr lang="cs-CZ" sz="2000" b="0">
                <a:cs typeface="Times New Roman" pitchFamily="18" charset="0"/>
              </a:rPr>
              <a:t> zevní změny</a:t>
            </a:r>
            <a:endParaRPr lang="cs-CZ" sz="2000" b="0">
              <a:effectLst>
                <a:outerShdw blurRad="38100" dist="38100" dir="2700000" algn="tl">
                  <a:srgbClr val="FFFFFF"/>
                </a:outerShdw>
              </a:effectLst>
              <a:sym typeface="Symbol" pitchFamily="18" charset="2"/>
            </a:endParaRPr>
          </a:p>
          <a:p>
            <a:pPr marL="609600" indent="-609600">
              <a:lnSpc>
                <a:spcPct val="80000"/>
              </a:lnSpc>
              <a:buClr>
                <a:srgbClr val="FF0000"/>
              </a:buClr>
              <a:buSzPct val="125000"/>
              <a:buFontTx/>
              <a:buChar char="•"/>
              <a:defRPr/>
            </a:pPr>
            <a:endParaRPr lang="cs-CZ" sz="1800">
              <a:effectLst>
                <a:outerShdw blurRad="38100" dist="38100" dir="2700000" algn="tl">
                  <a:srgbClr val="FFFFFF"/>
                </a:outerShdw>
              </a:effectLst>
              <a:sym typeface="Symbol" pitchFamily="18" charset="2"/>
            </a:endParaRPr>
          </a:p>
        </p:txBody>
      </p:sp>
      <p:sp>
        <p:nvSpPr>
          <p:cNvPr id="176132" name="Rectangle 4">
            <a:extLst>
              <a:ext uri="{FF2B5EF4-FFF2-40B4-BE49-F238E27FC236}">
                <a16:creationId xmlns:a16="http://schemas.microsoft.com/office/drawing/2014/main" id="{1FA4D37A-4A64-418C-A13D-FE3C0BFF3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295400"/>
            <a:ext cx="6019800" cy="6858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cs-CZ" sz="32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Příznaky</a:t>
            </a:r>
            <a:r>
              <a:rPr lang="cs-CZ" dirty="0">
                <a:latin typeface="Times New Roman" charset="0"/>
              </a:rPr>
              <a:t> </a:t>
            </a:r>
            <a:endParaRPr lang="cs-CZ" sz="3200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EBF189A-2489-415A-B9CD-750000B62D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CB6504DA-63E2-45A7-AE41-926015A480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6781800" cy="914400"/>
          </a:xfrm>
        </p:spPr>
        <p:txBody>
          <a:bodyPr/>
          <a:lstStyle/>
          <a:p>
            <a:r>
              <a:rPr lang="cs-CZ" altLang="cs-CZ" b="0"/>
              <a:t>1. I</a:t>
            </a:r>
            <a:r>
              <a:rPr lang="cs-CZ" altLang="cs-CZ" sz="3200" b="0"/>
              <a:t>ntoxikace</a:t>
            </a:r>
            <a:endParaRPr lang="en-US" altLang="cs-CZ" sz="3600" b="0"/>
          </a:p>
        </p:txBody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75A109E9-84E1-4E72-8FEF-E2C80AC106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2133600"/>
            <a:ext cx="8534400" cy="4464050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ClrTx/>
              <a:buSzPct val="125000"/>
              <a:buFontTx/>
              <a:buChar char="•"/>
              <a:defRPr/>
            </a:pPr>
            <a:r>
              <a:rPr lang="cs-CZ" sz="2000" dirty="0">
                <a:cs typeface="Times New Roman" charset="0"/>
              </a:rPr>
              <a:t>- </a:t>
            </a:r>
            <a:r>
              <a:rPr lang="cs-CZ" sz="2000" b="0" u="sng" dirty="0">
                <a:cs typeface="Times New Roman" charset="0"/>
              </a:rPr>
              <a:t>symptomatická</a:t>
            </a:r>
            <a:r>
              <a:rPr lang="cs-CZ" sz="2000" dirty="0">
                <a:cs typeface="Times New Roman" charset="0"/>
              </a:rPr>
              <a:t> - zajištění základních životních funkcí</a:t>
            </a:r>
            <a:endParaRPr lang="cs-CZ" sz="2000" b="0" dirty="0">
              <a:latin typeface="Courier New" pitchFamily="49" charset="0"/>
              <a:cs typeface="Courier New" pitchFamily="49" charset="0"/>
            </a:endParaRPr>
          </a:p>
          <a:p>
            <a:pPr marL="609600" indent="-609600">
              <a:lnSpc>
                <a:spcPct val="80000"/>
              </a:lnSpc>
              <a:buFont typeface="Monotype Sorts" pitchFamily="2" charset="2"/>
              <a:buNone/>
              <a:defRPr/>
            </a:pPr>
            <a:r>
              <a:rPr lang="cs-CZ" sz="2000" dirty="0">
                <a:cs typeface="Times New Roman" charset="0"/>
              </a:rPr>
              <a:t>         - </a:t>
            </a:r>
            <a:r>
              <a:rPr lang="cs-CZ" sz="2000" b="0" u="sng" dirty="0">
                <a:cs typeface="Times New Roman" charset="0"/>
              </a:rPr>
              <a:t>kauzální</a:t>
            </a:r>
            <a:r>
              <a:rPr lang="cs-CZ" sz="2000" b="0" dirty="0">
                <a:cs typeface="Times New Roman" charset="0"/>
              </a:rPr>
              <a:t> </a:t>
            </a:r>
            <a:r>
              <a:rPr lang="cs-CZ" sz="2000" dirty="0">
                <a:cs typeface="Times New Roman" charset="0"/>
              </a:rPr>
              <a:t>- zneškodnění a eliminace jedu</a:t>
            </a:r>
            <a:r>
              <a:rPr lang="cs-CZ" sz="2000" dirty="0"/>
              <a:t> </a:t>
            </a:r>
          </a:p>
          <a:p>
            <a:pPr marL="609600" indent="-609600">
              <a:lnSpc>
                <a:spcPct val="80000"/>
              </a:lnSpc>
              <a:buClr>
                <a:srgbClr val="FF0000"/>
              </a:buClr>
              <a:buSzPct val="125000"/>
              <a:buFontTx/>
              <a:buNone/>
              <a:defRPr/>
            </a:pPr>
            <a:endParaRPr lang="cs-CZ" sz="2000" i="1" u="sng" dirty="0">
              <a:cs typeface="Times New Roman" charset="0"/>
            </a:endParaRPr>
          </a:p>
          <a:p>
            <a:pPr marL="609600" indent="-609600">
              <a:lnSpc>
                <a:spcPct val="80000"/>
              </a:lnSpc>
              <a:buClr>
                <a:schemeClr val="tx2"/>
              </a:buClr>
              <a:buSzPct val="125000"/>
              <a:buFontTx/>
              <a:buChar char="•"/>
              <a:defRPr/>
            </a:pPr>
            <a:r>
              <a:rPr lang="cs-CZ" sz="2400" b="0" u="sng" dirty="0">
                <a:cs typeface="Times New Roman" charset="0"/>
              </a:rPr>
              <a:t>základní terapie otrav</a:t>
            </a:r>
            <a:r>
              <a:rPr lang="cs-CZ" sz="2400" dirty="0">
                <a:cs typeface="Times New Roman" charset="0"/>
              </a:rPr>
              <a:t>:</a:t>
            </a:r>
            <a:endParaRPr lang="cs-CZ" sz="2400" b="0" dirty="0">
              <a:latin typeface="Courier New" pitchFamily="49" charset="0"/>
              <a:cs typeface="Courier New" pitchFamily="49" charset="0"/>
            </a:endParaRPr>
          </a:p>
          <a:p>
            <a:pPr marL="609600" indent="-609600">
              <a:lnSpc>
                <a:spcPct val="80000"/>
              </a:lnSpc>
              <a:buFont typeface="Monotype Sorts" pitchFamily="2" charset="2"/>
              <a:buNone/>
              <a:defRPr/>
            </a:pPr>
            <a:r>
              <a:rPr lang="cs-CZ" sz="2000" dirty="0"/>
              <a:t>              </a:t>
            </a:r>
            <a:r>
              <a:rPr lang="cs-CZ" sz="2000" dirty="0">
                <a:cs typeface="Times New Roman" charset="0"/>
              </a:rPr>
              <a:t> - </a:t>
            </a:r>
            <a:r>
              <a:rPr lang="cs-CZ" sz="2000" i="1" u="sng" dirty="0">
                <a:cs typeface="Times New Roman" charset="0"/>
              </a:rPr>
              <a:t>zajištění vitálních funkcí</a:t>
            </a:r>
            <a:endParaRPr lang="cs-CZ" sz="2000" b="0" i="1" u="sng" dirty="0">
              <a:latin typeface="Courier New" pitchFamily="49" charset="0"/>
              <a:cs typeface="Courier New" pitchFamily="49" charset="0"/>
            </a:endParaRPr>
          </a:p>
          <a:p>
            <a:pPr marL="609600" indent="-609600">
              <a:lnSpc>
                <a:spcPct val="80000"/>
              </a:lnSpc>
              <a:buFont typeface="Monotype Sorts" pitchFamily="2" charset="2"/>
              <a:buNone/>
              <a:defRPr/>
            </a:pPr>
            <a:r>
              <a:rPr lang="cs-CZ" sz="2000" dirty="0"/>
              <a:t>               </a:t>
            </a:r>
            <a:r>
              <a:rPr lang="cs-CZ" sz="2000" dirty="0">
                <a:cs typeface="Times New Roman" charset="0"/>
              </a:rPr>
              <a:t>- odběr materiálu na toxikologické vyšetření (zbytky jídla,</a:t>
            </a:r>
          </a:p>
          <a:p>
            <a:pPr marL="609600" indent="-609600">
              <a:lnSpc>
                <a:spcPct val="80000"/>
              </a:lnSpc>
              <a:buFont typeface="Monotype Sorts" pitchFamily="2" charset="2"/>
              <a:buNone/>
              <a:defRPr/>
            </a:pPr>
            <a:r>
              <a:rPr lang="cs-CZ" sz="2000" dirty="0">
                <a:cs typeface="Times New Roman" charset="0"/>
              </a:rPr>
              <a:t>                 tablety, sklenice, moč, žaludeční obsah...)                                                    </a:t>
            </a:r>
            <a:endParaRPr lang="cs-CZ" sz="2000" b="0" dirty="0">
              <a:latin typeface="Courier New" pitchFamily="49" charset="0"/>
              <a:cs typeface="Courier New" pitchFamily="49" charset="0"/>
            </a:endParaRPr>
          </a:p>
          <a:p>
            <a:pPr marL="609600" indent="-609600">
              <a:lnSpc>
                <a:spcPct val="80000"/>
              </a:lnSpc>
              <a:buFont typeface="Monotype Sorts" pitchFamily="2" charset="2"/>
              <a:buNone/>
              <a:defRPr/>
            </a:pPr>
            <a:r>
              <a:rPr lang="cs-CZ" sz="2000" dirty="0">
                <a:cs typeface="Times New Roman" charset="0"/>
              </a:rPr>
              <a:t>               - zamezení další resorpce látky (vyvolání zvracení, </a:t>
            </a:r>
          </a:p>
          <a:p>
            <a:pPr marL="609600" indent="-609600">
              <a:lnSpc>
                <a:spcPct val="80000"/>
              </a:lnSpc>
              <a:buFont typeface="Monotype Sorts" pitchFamily="2" charset="2"/>
              <a:buNone/>
              <a:defRPr/>
            </a:pPr>
            <a:r>
              <a:rPr lang="cs-CZ" sz="2000" dirty="0">
                <a:cs typeface="Times New Roman" charset="0"/>
              </a:rPr>
              <a:t>                  výplach žaludku, klyzma ...)</a:t>
            </a:r>
            <a:endParaRPr lang="cs-CZ" sz="2000" b="0" dirty="0">
              <a:latin typeface="Courier New" pitchFamily="49" charset="0"/>
              <a:cs typeface="Courier New" pitchFamily="49" charset="0"/>
            </a:endParaRPr>
          </a:p>
          <a:p>
            <a:pPr marL="609600" indent="-609600">
              <a:lnSpc>
                <a:spcPct val="80000"/>
              </a:lnSpc>
              <a:buFont typeface="Monotype Sorts" pitchFamily="2" charset="2"/>
              <a:buNone/>
              <a:defRPr/>
            </a:pPr>
            <a:r>
              <a:rPr lang="cs-CZ" sz="2000" dirty="0">
                <a:cs typeface="Times New Roman" charset="0"/>
              </a:rPr>
              <a:t>               - urychlení eliminace toxické látky (forsírovaná diuréza, </a:t>
            </a:r>
          </a:p>
          <a:p>
            <a:pPr marL="609600" indent="-609600">
              <a:lnSpc>
                <a:spcPct val="80000"/>
              </a:lnSpc>
              <a:buFont typeface="Monotype Sorts" pitchFamily="2" charset="2"/>
              <a:buNone/>
              <a:defRPr/>
            </a:pPr>
            <a:r>
              <a:rPr lang="cs-CZ" sz="2000" dirty="0">
                <a:cs typeface="Times New Roman" charset="0"/>
              </a:rPr>
              <a:t>                  </a:t>
            </a:r>
            <a:r>
              <a:rPr lang="cs-CZ" sz="2000" dirty="0" err="1">
                <a:cs typeface="Times New Roman" charset="0"/>
              </a:rPr>
              <a:t>hemofiltrace</a:t>
            </a:r>
            <a:r>
              <a:rPr lang="cs-CZ" sz="2000" dirty="0">
                <a:cs typeface="Times New Roman" charset="0"/>
              </a:rPr>
              <a:t>, dialýza ...)</a:t>
            </a:r>
            <a:endParaRPr lang="cs-CZ" sz="2000" dirty="0">
              <a:effectLst>
                <a:outerShdw blurRad="38100" dist="38100" dir="2700000" algn="tl">
                  <a:srgbClr val="FFFFFF"/>
                </a:outerShdw>
              </a:effectLst>
              <a:sym typeface="Symbol" pitchFamily="18" charset="2"/>
            </a:endParaRPr>
          </a:p>
        </p:txBody>
      </p:sp>
      <p:sp>
        <p:nvSpPr>
          <p:cNvPr id="180228" name="Rectangle 4">
            <a:extLst>
              <a:ext uri="{FF2B5EF4-FFF2-40B4-BE49-F238E27FC236}">
                <a16:creationId xmlns:a16="http://schemas.microsoft.com/office/drawing/2014/main" id="{0D3D40ED-8BF1-4E06-A7DF-2AC958184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295400"/>
            <a:ext cx="6019800" cy="6858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cs-CZ" sz="32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Terapie</a:t>
            </a:r>
            <a:r>
              <a:rPr lang="cs-CZ" dirty="0">
                <a:latin typeface="Times New Roman" charset="0"/>
              </a:rPr>
              <a:t> </a:t>
            </a:r>
            <a:endParaRPr lang="cs-CZ" sz="3200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B51DA8-D2BB-49A7-9D86-CEFA082861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1926</TotalTime>
  <Words>3233</Words>
  <Application>Microsoft Office PowerPoint</Application>
  <PresentationFormat>Předvádění na obrazovce (4:3)</PresentationFormat>
  <Paragraphs>542</Paragraphs>
  <Slides>73</Slides>
  <Notes>0</Notes>
  <HiddenSlides>0</HiddenSlides>
  <MMClips>64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73</vt:i4>
      </vt:variant>
    </vt:vector>
  </HeadingPairs>
  <TitlesOfParts>
    <vt:vector size="80" baseType="lpstr">
      <vt:lpstr>Arial</vt:lpstr>
      <vt:lpstr>Calibri</vt:lpstr>
      <vt:lpstr>Courier New</vt:lpstr>
      <vt:lpstr>Monotype Sorts</vt:lpstr>
      <vt:lpstr>Times New Roman</vt:lpstr>
      <vt:lpstr>Wingdings</vt:lpstr>
      <vt:lpstr>Výchozí návrh</vt:lpstr>
      <vt:lpstr>Poruchy vědomí v intenzivní péči</vt:lpstr>
      <vt:lpstr>Poruchy vědomí v intenzivní péči a kraniocerebrální poranění</vt:lpstr>
      <vt:lpstr>Poruchy vědomí </vt:lpstr>
      <vt:lpstr>Dělení poruch vědomí</vt:lpstr>
      <vt:lpstr>Obecný postup u nemocného I </vt:lpstr>
      <vt:lpstr>Obecný postup II</vt:lpstr>
      <vt:lpstr>1. Intoxikace</vt:lpstr>
      <vt:lpstr>1. Intoxikace</vt:lpstr>
      <vt:lpstr>1. Intoxikace</vt:lpstr>
      <vt:lpstr>1. Intoxikace</vt:lpstr>
      <vt:lpstr>1. Intoxikace</vt:lpstr>
      <vt:lpstr>2. Cévní mozkové příhody</vt:lpstr>
      <vt:lpstr>2. Cévní mozkové příhody</vt:lpstr>
      <vt:lpstr>2. Cévní mozkové příhody</vt:lpstr>
      <vt:lpstr>2. Cévní mozkové příhody</vt:lpstr>
      <vt:lpstr>2. Cévní mozkové příhody</vt:lpstr>
      <vt:lpstr>2. Cévní mozkové příhody</vt:lpstr>
      <vt:lpstr>2. Cévní mozkové příhody</vt:lpstr>
      <vt:lpstr>2. Cévní mozkové příhody</vt:lpstr>
      <vt:lpstr>2. Cévní mozkové příhody</vt:lpstr>
      <vt:lpstr>2. Cévní mozkové příhody</vt:lpstr>
      <vt:lpstr>3. Neuroinfekce</vt:lpstr>
      <vt:lpstr>3. Neuroinfekce</vt:lpstr>
      <vt:lpstr>4. Další metabolické příčiny bezvědomí</vt:lpstr>
      <vt:lpstr>Kraniocerebrální poranění  a traumatický edém mozku</vt:lpstr>
      <vt:lpstr>Prezentace aplikace PowerPoint</vt:lpstr>
      <vt:lpstr>Přehled témat</vt:lpstr>
      <vt:lpstr>ÚVOD</vt:lpstr>
      <vt:lpstr>Traumatické poškození mozku</vt:lpstr>
      <vt:lpstr>Typy intrakraniálního krvácení</vt:lpstr>
      <vt:lpstr>Epiduralní hematom</vt:lpstr>
      <vt:lpstr>Subdurální hematom</vt:lpstr>
      <vt:lpstr>Intracerebrální (hemorhagická) kontuze</vt:lpstr>
      <vt:lpstr>Subarachnoidální krvácení</vt:lpstr>
      <vt:lpstr>Intracerebralní hematom</vt:lpstr>
      <vt:lpstr>Descendentní (transtentoriální) herniace</vt:lpstr>
      <vt:lpstr>Sekundární inzulty </vt:lpstr>
      <vt:lpstr>(Traumatický) edém mozku</vt:lpstr>
      <vt:lpstr>Klasifikace edému mozku </vt:lpstr>
      <vt:lpstr>Mechanismy a mediátory vzniku edému mozku </vt:lpstr>
      <vt:lpstr>Důsledky otoku mozku</vt:lpstr>
      <vt:lpstr>Ischemie a KCP</vt:lpstr>
      <vt:lpstr>Zóny mozku dle perfůze, funkce hematoencefalické bariéry</vt:lpstr>
      <vt:lpstr>Patofyziologie regulace průtoku krve mozkem </vt:lpstr>
      <vt:lpstr>Lokální chemické faktory </vt:lpstr>
      <vt:lpstr>Endoteliální faktory  - regulují klidový cévní tonus</vt:lpstr>
      <vt:lpstr>Cerebral blood flow –CBF po TBI</vt:lpstr>
      <vt:lpstr>Některé termíny z patofyziologie perfuze krve mozkem </vt:lpstr>
      <vt:lpstr>Cíle manipulací s průtokem krve u nemocných s poraněním mozku</vt:lpstr>
      <vt:lpstr>Intrakraniální tlak - adaptovaná doktrína Monroe-Kellie </vt:lpstr>
      <vt:lpstr>Akutní postraumatická nitrolební hypertenze </vt:lpstr>
      <vt:lpstr>Primární zajištění nemocného se závažným kraniocerebrálním poraněním </vt:lpstr>
      <vt:lpstr>I. Fáze resuscitace, stabilizace </vt:lpstr>
      <vt:lpstr>I. Fáze resuscitace, stabilizace</vt:lpstr>
      <vt:lpstr>Indikace k zajištění dýchacích cest tracheální intubací</vt:lpstr>
      <vt:lpstr>CT nález a operativní terapie (indikace) </vt:lpstr>
      <vt:lpstr>Péče po přijetí do resuscitační péče </vt:lpstr>
      <vt:lpstr>Monitorování nemocných s KCP</vt:lpstr>
      <vt:lpstr>Měření nitrolebního tlaku (ICP) </vt:lpstr>
      <vt:lpstr>Mikrodialýza</vt:lpstr>
      <vt:lpstr>Transkraniální doppler (TCD)</vt:lpstr>
      <vt:lpstr>Měření nitrolebního tlaku - ICP </vt:lpstr>
      <vt:lpstr>Mozkový perfúzní tlak CPP </vt:lpstr>
      <vt:lpstr>Saturace krve z jugulárního bulbu SjO2 </vt:lpstr>
      <vt:lpstr>Terapie nitrolební hypertenze</vt:lpstr>
      <vt:lpstr>I. stupeň </vt:lpstr>
      <vt:lpstr>Léčebné techniky používané u KCP </vt:lpstr>
      <vt:lpstr>1. Kontrola intrakraniálního objemu krve</vt:lpstr>
      <vt:lpstr>Vliv hyperventilace na CBF</vt:lpstr>
      <vt:lpstr>2. Metabolická kontrola  intrakraniálního tlaku </vt:lpstr>
      <vt:lpstr>3. Kontrola intrakraniálního tlaku osmoticky aktivními látkami</vt:lpstr>
      <vt:lpstr>Prezentace aplikace PowerPoint</vt:lpstr>
      <vt:lpstr>Děkuji za pozornost.</vt:lpstr>
    </vt:vector>
  </TitlesOfParts>
  <Company>FNHK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Akademie umělé plicní ventilace - úvodní slovo</dc:title>
  <dc:creator>dostapav</dc:creator>
  <cp:lastModifiedBy>Zdeněk Turek</cp:lastModifiedBy>
  <cp:revision>123</cp:revision>
  <dcterms:created xsi:type="dcterms:W3CDTF">2015-03-30T07:30:58Z</dcterms:created>
  <dcterms:modified xsi:type="dcterms:W3CDTF">2021-02-16T18:27:26Z</dcterms:modified>
</cp:coreProperties>
</file>