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61" r:id="rId2"/>
    <p:sldId id="429" r:id="rId3"/>
    <p:sldId id="430" r:id="rId4"/>
    <p:sldId id="431" r:id="rId5"/>
    <p:sldId id="432" r:id="rId6"/>
    <p:sldId id="433" r:id="rId7"/>
    <p:sldId id="434" r:id="rId8"/>
    <p:sldId id="435" r:id="rId9"/>
    <p:sldId id="436" r:id="rId10"/>
    <p:sldId id="437" r:id="rId11"/>
    <p:sldId id="438" r:id="rId12"/>
    <p:sldId id="439" r:id="rId13"/>
    <p:sldId id="440" r:id="rId14"/>
    <p:sldId id="441" r:id="rId15"/>
    <p:sldId id="442" r:id="rId16"/>
    <p:sldId id="443" r:id="rId17"/>
    <p:sldId id="444" r:id="rId18"/>
    <p:sldId id="445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460" r:id="rId34"/>
    <p:sldId id="461" r:id="rId35"/>
    <p:sldId id="462" r:id="rId36"/>
    <p:sldId id="463" r:id="rId37"/>
    <p:sldId id="464" r:id="rId38"/>
    <p:sldId id="465" r:id="rId39"/>
    <p:sldId id="466" r:id="rId40"/>
    <p:sldId id="467" r:id="rId41"/>
    <p:sldId id="468" r:id="rId42"/>
    <p:sldId id="469" r:id="rId43"/>
    <p:sldId id="470" r:id="rId44"/>
    <p:sldId id="471" r:id="rId4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76403" autoAdjust="0"/>
  </p:normalViewPr>
  <p:slideViewPr>
    <p:cSldViewPr snapToGrid="0">
      <p:cViewPr varScale="1">
        <p:scale>
          <a:sx n="69" d="100"/>
          <a:sy n="69" d="100"/>
        </p:scale>
        <p:origin x="-188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2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492ACBA-8450-4FBF-830F-F3865E6FFD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998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F2187A9-B590-4192-9239-B618073C94FE}" type="datetimeFigureOut">
              <a:rPr lang="cs-CZ"/>
              <a:pPr>
                <a:defRPr/>
              </a:pPr>
              <a:t>1.1.1980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FF9A743-8346-49F5-ACB1-0D38C5C7D3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719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Dear</a:t>
            </a:r>
            <a:r>
              <a:rPr lang="cs-CZ" dirty="0" smtClean="0"/>
              <a:t> </a:t>
            </a:r>
            <a:r>
              <a:rPr lang="cs-CZ" dirty="0" err="1" smtClean="0"/>
              <a:t>students</a:t>
            </a:r>
            <a:r>
              <a:rPr lang="cs-CZ" dirty="0" smtClean="0"/>
              <a:t>,</a:t>
            </a:r>
            <a:r>
              <a:rPr lang="cs-CZ" baseline="0" dirty="0" smtClean="0"/>
              <a:t> I </a:t>
            </a:r>
            <a:r>
              <a:rPr lang="cs-CZ" baseline="0" dirty="0" err="1" smtClean="0"/>
              <a:t>am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doctor</a:t>
            </a:r>
            <a:r>
              <a:rPr lang="cs-CZ" baseline="0" dirty="0" smtClean="0"/>
              <a:t> David </a:t>
            </a:r>
            <a:r>
              <a:rPr lang="cs-CZ" baseline="0" dirty="0" err="1" smtClean="0"/>
              <a:t>Astapenko</a:t>
            </a:r>
            <a:r>
              <a:rPr lang="cs-CZ" baseline="0" dirty="0" smtClean="0"/>
              <a:t> and I </a:t>
            </a:r>
            <a:r>
              <a:rPr lang="cs-CZ" baseline="0" dirty="0" err="1" smtClean="0"/>
              <a:t>will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guide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through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presentation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which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about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regional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analgesia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999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Again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metabolism</a:t>
            </a:r>
            <a:r>
              <a:rPr lang="cs-CZ" dirty="0" smtClean="0"/>
              <a:t>, </a:t>
            </a:r>
            <a:r>
              <a:rPr lang="cs-CZ" dirty="0" err="1" smtClean="0"/>
              <a:t>esters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hydrolyzed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pseudocholinesterase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blood</a:t>
            </a:r>
            <a:r>
              <a:rPr lang="cs-CZ" baseline="0" dirty="0" smtClean="0"/>
              <a:t> and in </a:t>
            </a:r>
            <a:r>
              <a:rPr lang="cs-CZ" baseline="0" dirty="0" err="1" smtClean="0"/>
              <a:t>tissues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non </a:t>
            </a:r>
            <a:r>
              <a:rPr lang="cs-CZ" baseline="0" dirty="0" err="1" smtClean="0"/>
              <a:t>specific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tissue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esterases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hydrolyzed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inactive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products</a:t>
            </a:r>
            <a:r>
              <a:rPr lang="cs-CZ" baseline="0" dirty="0" smtClean="0"/>
              <a:t>.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other</a:t>
            </a:r>
            <a:r>
              <a:rPr lang="cs-CZ" baseline="0" dirty="0" smtClean="0"/>
              <a:t> hand, </a:t>
            </a:r>
            <a:r>
              <a:rPr lang="cs-CZ" baseline="0" dirty="0" err="1" smtClean="0"/>
              <a:t>amids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metabolized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liver by </a:t>
            </a:r>
            <a:r>
              <a:rPr lang="cs-CZ" baseline="0" dirty="0" err="1" smtClean="0"/>
              <a:t>microsimal</a:t>
            </a:r>
            <a:r>
              <a:rPr lang="cs-CZ" baseline="0" dirty="0" smtClean="0"/>
              <a:t> komplex cytochrom P 450 nad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have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active</a:t>
            </a:r>
            <a:r>
              <a:rPr lang="cs-CZ" baseline="0" dirty="0" smtClean="0"/>
              <a:t> metabolite </a:t>
            </a:r>
            <a:r>
              <a:rPr lang="cs-CZ" baseline="0" dirty="0" err="1" smtClean="0"/>
              <a:t>that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excreted</a:t>
            </a:r>
            <a:r>
              <a:rPr lang="cs-CZ" baseline="0" dirty="0" smtClean="0"/>
              <a:t> by urine.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96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Regional</a:t>
            </a:r>
            <a:r>
              <a:rPr lang="cs-CZ" dirty="0" smtClean="0"/>
              <a:t> </a:t>
            </a:r>
            <a:r>
              <a:rPr lang="cs-CZ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not free </a:t>
            </a:r>
            <a:r>
              <a:rPr lang="cs-CZ" baseline="0" dirty="0" err="1" smtClean="0"/>
              <a:t>from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effects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most </a:t>
            </a:r>
            <a:r>
              <a:rPr lang="cs-CZ" baseline="0" dirty="0" err="1" smtClean="0"/>
              <a:t>common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allergic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reaction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based</a:t>
            </a:r>
            <a:r>
              <a:rPr lang="cs-CZ" baseline="0" dirty="0" smtClean="0"/>
              <a:t> on  </a:t>
            </a:r>
            <a:r>
              <a:rPr lang="cs-CZ" baseline="0" dirty="0" err="1" smtClean="0"/>
              <a:t>systemic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concentration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toxic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reactions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achieved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inadvertent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intravascular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injection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Other</a:t>
            </a:r>
            <a:r>
              <a:rPr lang="cs-CZ" baseline="0" dirty="0" smtClean="0"/>
              <a:t> type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complications</a:t>
            </a:r>
            <a:r>
              <a:rPr lang="cs-CZ" baseline="0" dirty="0" smtClean="0"/>
              <a:t> are: </a:t>
            </a:r>
            <a:r>
              <a:rPr lang="cs-CZ" baseline="0" dirty="0" err="1" smtClean="0"/>
              <a:t>tachyphylaxis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infection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place on skin/</a:t>
            </a:r>
            <a:r>
              <a:rPr lang="cs-CZ" baseline="0" dirty="0" err="1" smtClean="0"/>
              <a:t>mucosal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puncture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hemorrhage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nerve </a:t>
            </a:r>
            <a:r>
              <a:rPr lang="cs-CZ" baseline="0" dirty="0" err="1" smtClean="0"/>
              <a:t>damage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eighter</a:t>
            </a:r>
            <a:r>
              <a:rPr lang="cs-CZ" baseline="0" dirty="0" smtClean="0"/>
              <a:t> by a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neurotoxicity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anesthetics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609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Although</a:t>
            </a:r>
            <a:r>
              <a:rPr lang="cs-CZ" dirty="0" smtClean="0"/>
              <a:t> </a:t>
            </a:r>
            <a:r>
              <a:rPr lang="cs-CZ" dirty="0" err="1" smtClean="0"/>
              <a:t>allergic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are most </a:t>
            </a:r>
            <a:r>
              <a:rPr lang="cs-CZ" dirty="0" err="1" smtClean="0"/>
              <a:t>common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are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missdiagnosed</a:t>
            </a:r>
            <a:r>
              <a:rPr lang="cs-CZ" dirty="0" smtClean="0"/>
              <a:t> </a:t>
            </a:r>
            <a:r>
              <a:rPr lang="cs-CZ" dirty="0" err="1" smtClean="0"/>
              <a:t>instead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vasovagal</a:t>
            </a:r>
            <a:r>
              <a:rPr lang="cs-CZ" dirty="0" smtClean="0"/>
              <a:t> </a:t>
            </a:r>
            <a:r>
              <a:rPr lang="cs-CZ" dirty="0" err="1" smtClean="0"/>
              <a:t>syncopy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anxiety</a:t>
            </a:r>
            <a:r>
              <a:rPr lang="cs-CZ" dirty="0" smtClean="0"/>
              <a:t>,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idiosyncrastic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reaction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intravenous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application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epinephrine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not a </a:t>
            </a:r>
            <a:r>
              <a:rPr lang="cs-CZ" baseline="0" dirty="0" err="1" smtClean="0"/>
              <a:t>cross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reaction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between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2 </a:t>
            </a:r>
            <a:r>
              <a:rPr lang="cs-CZ" baseline="0" dirty="0" err="1" smtClean="0"/>
              <a:t>groups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LA.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666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slide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recapitulate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effects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Please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note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last </a:t>
            </a:r>
            <a:r>
              <a:rPr lang="cs-CZ" baseline="0" dirty="0" err="1" smtClean="0"/>
              <a:t>gropu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specific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reactions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like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methemoglobinemia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excessive</a:t>
            </a:r>
            <a:r>
              <a:rPr lang="cs-CZ" baseline="0" dirty="0" smtClean="0"/>
              <a:t> dose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prolocain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64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Systemic</a:t>
            </a:r>
            <a:r>
              <a:rPr lang="cs-CZ" dirty="0" smtClean="0"/>
              <a:t> toxicity </a:t>
            </a:r>
            <a:r>
              <a:rPr lang="cs-CZ" dirty="0" err="1" smtClean="0"/>
              <a:t>of</a:t>
            </a:r>
            <a:r>
              <a:rPr lang="cs-CZ" dirty="0" smtClean="0"/>
              <a:t> LA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based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concentration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It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cause by </a:t>
            </a:r>
            <a:r>
              <a:rPr lang="cs-CZ" baseline="0" dirty="0" err="1" smtClean="0"/>
              <a:t>excessive</a:t>
            </a:r>
            <a:r>
              <a:rPr lang="cs-CZ" baseline="0" dirty="0" smtClean="0"/>
              <a:t> dose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incorrect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application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intravenously</a:t>
            </a:r>
            <a:r>
              <a:rPr lang="cs-CZ" baseline="0" dirty="0" smtClean="0"/>
              <a:t>/</a:t>
            </a:r>
            <a:r>
              <a:rPr lang="cs-CZ" baseline="0" dirty="0" err="1" smtClean="0"/>
              <a:t>intraarterialy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syndrom </a:t>
            </a:r>
            <a:r>
              <a:rPr lang="cs-CZ" baseline="0" dirty="0" err="1" smtClean="0"/>
              <a:t>first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starts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central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nervous</a:t>
            </a:r>
            <a:r>
              <a:rPr lang="cs-CZ" baseline="0" dirty="0" smtClean="0"/>
              <a:t> systém symptom </a:t>
            </a:r>
            <a:r>
              <a:rPr lang="cs-CZ" baseline="0" dirty="0" err="1" smtClean="0"/>
              <a:t>like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dizziness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dysarthria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paresthesias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go up to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seizures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coma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cardiovascular</a:t>
            </a:r>
            <a:r>
              <a:rPr lang="cs-CZ" baseline="0" dirty="0" smtClean="0"/>
              <a:t> toxicity </a:t>
            </a:r>
            <a:r>
              <a:rPr lang="cs-CZ" baseline="0" dirty="0" err="1" smtClean="0"/>
              <a:t>ensues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from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blocade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potassioum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calcium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channels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heart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vascualture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Arrhythmias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heart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even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cardiac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arrest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occur</a:t>
            </a:r>
            <a:r>
              <a:rPr lang="cs-CZ" baseline="0" dirty="0" smtClean="0"/>
              <a:t>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206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So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therapy</a:t>
            </a:r>
            <a:r>
              <a:rPr lang="cs-CZ" dirty="0" smtClean="0"/>
              <a:t>,</a:t>
            </a:r>
            <a:r>
              <a:rPr lang="cs-CZ" baseline="0" dirty="0" smtClean="0"/>
              <a:t> LA are to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discontinued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give</a:t>
            </a:r>
            <a:r>
              <a:rPr lang="cs-CZ" baseline="0" dirty="0" smtClean="0"/>
              <a:t> oxygen and </a:t>
            </a:r>
            <a:r>
              <a:rPr lang="cs-CZ" baseline="0" dirty="0" err="1" smtClean="0"/>
              <a:t>symtomatical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therapy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anticonvulsants</a:t>
            </a:r>
            <a:r>
              <a:rPr lang="cs-CZ" baseline="0" dirty="0" smtClean="0"/>
              <a:t>. In case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cardiac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arrest</a:t>
            </a:r>
            <a:r>
              <a:rPr lang="cs-CZ" baseline="0" dirty="0" smtClean="0"/>
              <a:t> start CPR. </a:t>
            </a:r>
            <a:r>
              <a:rPr lang="cs-CZ" baseline="0" dirty="0" err="1" smtClean="0"/>
              <a:t>Rescue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therapy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lipid </a:t>
            </a:r>
            <a:r>
              <a:rPr lang="cs-CZ" baseline="0" dirty="0" err="1" smtClean="0"/>
              <a:t>emulsion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intravenously</a:t>
            </a:r>
            <a:r>
              <a:rPr lang="cs-CZ" baseline="0" dirty="0" smtClean="0"/>
              <a:t> as </a:t>
            </a:r>
            <a:r>
              <a:rPr lang="cs-CZ" baseline="0" dirty="0" err="1" smtClean="0"/>
              <a:t>soon</a:t>
            </a:r>
            <a:r>
              <a:rPr lang="cs-CZ" baseline="0" dirty="0" smtClean="0"/>
              <a:t> as </a:t>
            </a:r>
            <a:r>
              <a:rPr lang="cs-CZ" baseline="0" dirty="0" err="1" smtClean="0"/>
              <a:t>possible</a:t>
            </a:r>
            <a:r>
              <a:rPr lang="cs-CZ" baseline="0" dirty="0" smtClean="0"/>
              <a:t> in bolus dose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1,5ml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20% lipid </a:t>
            </a:r>
            <a:r>
              <a:rPr lang="cs-CZ" baseline="0" dirty="0" err="1" smtClean="0"/>
              <a:t>emulsion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intravnously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ultimum</a:t>
            </a:r>
            <a:r>
              <a:rPr lang="cs-CZ" baseline="0" dirty="0" smtClean="0"/>
              <a:t> refugium </a:t>
            </a:r>
            <a:r>
              <a:rPr lang="cs-CZ" baseline="0" dirty="0" err="1" smtClean="0"/>
              <a:t>therapy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extracorporeal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membrane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oxygenation</a:t>
            </a:r>
            <a:r>
              <a:rPr lang="cs-CZ" baseline="0" dirty="0" smtClean="0"/>
              <a:t> in a </a:t>
            </a:r>
            <a:r>
              <a:rPr lang="cs-CZ" baseline="0" dirty="0" err="1" smtClean="0"/>
              <a:t>veno-arterial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setup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013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 a </a:t>
            </a:r>
            <a:r>
              <a:rPr lang="cs-CZ" dirty="0" err="1" smtClean="0"/>
              <a:t>prevention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LA toxicity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should</a:t>
            </a:r>
            <a:r>
              <a:rPr lang="cs-CZ" dirty="0" smtClean="0"/>
              <a:t> </a:t>
            </a:r>
            <a:r>
              <a:rPr lang="cs-CZ" dirty="0" err="1" smtClean="0"/>
              <a:t>never</a:t>
            </a:r>
            <a:r>
              <a:rPr lang="cs-CZ" dirty="0" smtClean="0"/>
              <a:t> </a:t>
            </a:r>
            <a:r>
              <a:rPr lang="cs-CZ" dirty="0" err="1" smtClean="0"/>
              <a:t>exceed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maximum </a:t>
            </a:r>
            <a:r>
              <a:rPr lang="cs-CZ" dirty="0" err="1" smtClean="0"/>
              <a:t>recommendation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dosage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Before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application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aspiration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preven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intravascular</a:t>
            </a:r>
            <a:r>
              <a:rPr lang="cs-CZ" baseline="0" dirty="0" smtClean="0"/>
              <a:t> bolus.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use test-dose, </a:t>
            </a:r>
            <a:r>
              <a:rPr lang="cs-CZ" baseline="0" dirty="0" err="1" smtClean="0"/>
              <a:t>slow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applicaton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keep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verbal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contact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patient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310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Now</a:t>
            </a:r>
            <a:r>
              <a:rPr lang="cs-CZ" dirty="0" smtClean="0"/>
              <a:t> let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me</a:t>
            </a:r>
            <a:r>
              <a:rPr lang="cs-CZ" baseline="0" dirty="0" smtClean="0"/>
              <a:t> talk </a:t>
            </a:r>
            <a:r>
              <a:rPr lang="cs-CZ" baseline="0" dirty="0" err="1" smtClean="0"/>
              <a:t>about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regional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techniques</a:t>
            </a:r>
            <a:r>
              <a:rPr lang="cs-CZ" baseline="0" dirty="0" smtClean="0"/>
              <a:t>.</a:t>
            </a:r>
          </a:p>
          <a:p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used</a:t>
            </a:r>
            <a:r>
              <a:rPr lang="cs-CZ" baseline="0" dirty="0" smtClean="0"/>
              <a:t> as a sole </a:t>
            </a:r>
            <a:r>
              <a:rPr lang="cs-CZ" baseline="0" dirty="0" err="1" smtClean="0"/>
              <a:t>anesthetic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combination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periprocedural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sedation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concomitant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general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It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used</a:t>
            </a:r>
            <a:r>
              <a:rPr lang="cs-CZ" baseline="0" dirty="0" smtClean="0"/>
              <a:t> as a </a:t>
            </a:r>
            <a:r>
              <a:rPr lang="cs-CZ" baseline="0" dirty="0" err="1" smtClean="0"/>
              <a:t>postoperative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analgesia</a:t>
            </a:r>
            <a:r>
              <a:rPr lang="cs-CZ" baseline="0" dirty="0" smtClean="0"/>
              <a:t>. </a:t>
            </a:r>
          </a:p>
          <a:p>
            <a:r>
              <a:rPr lang="cs-CZ" baseline="0" dirty="0" err="1" smtClean="0"/>
              <a:t>Contraindications</a:t>
            </a:r>
            <a:r>
              <a:rPr lang="cs-CZ" baseline="0" dirty="0" smtClean="0"/>
              <a:t> are: </a:t>
            </a:r>
            <a:r>
              <a:rPr lang="cs-CZ" baseline="0" dirty="0" err="1" smtClean="0"/>
              <a:t>allergy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local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anesthesics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infection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intended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coagulopathy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patient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refusal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686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Lets</a:t>
            </a:r>
            <a:r>
              <a:rPr lang="cs-CZ" dirty="0" smtClean="0"/>
              <a:t> start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central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blocks</a:t>
            </a:r>
            <a:r>
              <a:rPr lang="cs-CZ" baseline="0" dirty="0" smtClean="0"/>
              <a:t>, so </a:t>
            </a:r>
            <a:r>
              <a:rPr lang="cs-CZ" baseline="0" dirty="0" err="1" smtClean="0"/>
              <a:t>called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neuroaxial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blocks</a:t>
            </a:r>
            <a:r>
              <a:rPr lang="cs-CZ" baseline="0" dirty="0" smtClean="0"/>
              <a:t>. These are done by LA </a:t>
            </a:r>
            <a:r>
              <a:rPr lang="cs-CZ" baseline="0" dirty="0" err="1" smtClean="0"/>
              <a:t>injection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spine in a </a:t>
            </a:r>
            <a:r>
              <a:rPr lang="cs-CZ" baseline="0" dirty="0" err="1" smtClean="0"/>
              <a:t>close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proximity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cord</a:t>
            </a:r>
            <a:r>
              <a:rPr lang="cs-CZ" baseline="0" dirty="0" smtClean="0"/>
              <a:t>.</a:t>
            </a:r>
          </a:p>
          <a:p>
            <a:r>
              <a:rPr lang="cs-CZ" baseline="0" dirty="0" smtClean="0"/>
              <a:t>By </a:t>
            </a:r>
            <a:r>
              <a:rPr lang="cs-CZ" baseline="0" dirty="0" err="1" smtClean="0"/>
              <a:t>injecting</a:t>
            </a:r>
            <a:r>
              <a:rPr lang="cs-CZ" baseline="0" dirty="0" smtClean="0"/>
              <a:t> LA </a:t>
            </a:r>
            <a:r>
              <a:rPr lang="cs-CZ" baseline="0" dirty="0" err="1" smtClean="0"/>
              <a:t>beneath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arachnoidea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patient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will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have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subarachnoideal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so </a:t>
            </a:r>
            <a:r>
              <a:rPr lang="cs-CZ" baseline="0" dirty="0" err="1" smtClean="0"/>
              <a:t>called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.</a:t>
            </a:r>
          </a:p>
          <a:p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idone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injection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LA in </a:t>
            </a:r>
            <a:r>
              <a:rPr lang="cs-CZ" baseline="0" dirty="0" err="1" smtClean="0"/>
              <a:t>fron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dura</a:t>
            </a:r>
            <a:r>
              <a:rPr lang="cs-CZ" baseline="0" dirty="0" smtClean="0"/>
              <a:t> mater.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use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thoracic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lumbar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caudal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cervical</a:t>
            </a:r>
            <a:r>
              <a:rPr lang="cs-CZ" baseline="0" dirty="0" smtClean="0"/>
              <a:t> region.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901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detailed</a:t>
            </a:r>
            <a:r>
              <a:rPr lang="cs-CZ" baseline="0" dirty="0" smtClean="0"/>
              <a:t> anatomy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cord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envelopes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From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top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ligamentum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flavum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elastic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fobres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then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fat </a:t>
            </a:r>
            <a:r>
              <a:rPr lang="cs-CZ" baseline="0" dirty="0" err="1" smtClean="0"/>
              <a:t>tissue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vein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plexes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dura</a:t>
            </a:r>
            <a:r>
              <a:rPr lang="cs-CZ" baseline="0" dirty="0" smtClean="0"/>
              <a:t> mater and </a:t>
            </a:r>
            <a:r>
              <a:rPr lang="cs-CZ" baseline="0" dirty="0" err="1" smtClean="0"/>
              <a:t>arachnoiea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subarachnoid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cerebrospinal</a:t>
            </a:r>
            <a:r>
              <a:rPr lang="cs-CZ" baseline="0" dirty="0" smtClean="0"/>
              <a:t> fluid, pia mater and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cord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itself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419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Anesthesiologists</a:t>
            </a:r>
            <a:r>
              <a:rPr lang="cs-CZ" dirty="0" smtClean="0"/>
              <a:t> use </a:t>
            </a:r>
            <a:r>
              <a:rPr lang="cs-CZ" dirty="0" err="1" smtClean="0"/>
              <a:t>basically</a:t>
            </a:r>
            <a:r>
              <a:rPr lang="cs-CZ" dirty="0" smtClean="0"/>
              <a:t> 2 </a:t>
            </a:r>
            <a:r>
              <a:rPr lang="cs-CZ" dirty="0" err="1" smtClean="0"/>
              <a:t>types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anesthesia</a:t>
            </a:r>
            <a:r>
              <a:rPr lang="cs-CZ" dirty="0" smtClean="0"/>
              <a:t>.</a:t>
            </a:r>
            <a:r>
              <a:rPr lang="cs-CZ" baseline="0" dirty="0" smtClean="0"/>
              <a:t> General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done by </a:t>
            </a:r>
            <a:r>
              <a:rPr lang="cs-CZ" baseline="0" dirty="0" err="1" smtClean="0"/>
              <a:t>injecting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inhaling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chemical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angents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anesthetics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brain </a:t>
            </a:r>
            <a:r>
              <a:rPr lang="cs-CZ" baseline="0" dirty="0" err="1" smtClean="0"/>
              <a:t>areas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consciousness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thus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affects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whole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organism</a:t>
            </a:r>
            <a:r>
              <a:rPr lang="cs-CZ" baseline="0" dirty="0" smtClean="0"/>
              <a:t> not </a:t>
            </a:r>
            <a:r>
              <a:rPr lang="cs-CZ" baseline="0" dirty="0" err="1" smtClean="0"/>
              <a:t>only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unawareness</a:t>
            </a:r>
            <a:r>
              <a:rPr lang="cs-CZ" baseline="0" dirty="0" smtClean="0"/>
              <a:t>. In case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regional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consciousness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basically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preserved´unless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sedatives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used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concomitantly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limited to a </a:t>
            </a:r>
            <a:r>
              <a:rPr lang="cs-CZ" baseline="0" dirty="0" err="1" smtClean="0"/>
              <a:t>specific</a:t>
            </a:r>
            <a:r>
              <a:rPr lang="cs-CZ" baseline="0" dirty="0" smtClean="0"/>
              <a:t> area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body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region.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airways</a:t>
            </a:r>
            <a:r>
              <a:rPr lang="cs-CZ" baseline="0" dirty="0" smtClean="0"/>
              <a:t> are patent and </a:t>
            </a:r>
            <a:r>
              <a:rPr lang="cs-CZ" baseline="0" dirty="0" err="1" smtClean="0"/>
              <a:t>protective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reflexes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intact</a:t>
            </a:r>
            <a:r>
              <a:rPr lang="cs-CZ" baseline="0" dirty="0" smtClean="0"/>
              <a:t>.</a:t>
            </a:r>
          </a:p>
          <a:p>
            <a:r>
              <a:rPr lang="cs-CZ" baseline="0" dirty="0" err="1" smtClean="0"/>
              <a:t>We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differentiate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topical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infiltrational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regional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peripheral</a:t>
            </a:r>
            <a:r>
              <a:rPr lang="cs-CZ" baseline="0" dirty="0" smtClean="0"/>
              <a:t> nerve </a:t>
            </a:r>
            <a:r>
              <a:rPr lang="cs-CZ" baseline="0" dirty="0" err="1" smtClean="0"/>
              <a:t>blocks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central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so </a:t>
            </a:r>
            <a:r>
              <a:rPr lang="cs-CZ" baseline="0" dirty="0" err="1" smtClean="0"/>
              <a:t>called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neuraxial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600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advanteages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neuraxial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are to </a:t>
            </a:r>
            <a:r>
              <a:rPr lang="cs-CZ" baseline="0" dirty="0" err="1" smtClean="0"/>
              <a:t>modify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perioperative</a:t>
            </a:r>
            <a:r>
              <a:rPr lang="cs-CZ" baseline="0" dirty="0" smtClean="0"/>
              <a:t> stress response, to </a:t>
            </a:r>
            <a:r>
              <a:rPr lang="cs-CZ" baseline="0" dirty="0" err="1" smtClean="0"/>
              <a:t>keep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patient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conscious</a:t>
            </a:r>
            <a:r>
              <a:rPr lang="cs-CZ" baseline="0" dirty="0" smtClean="0"/>
              <a:t>, to </a:t>
            </a:r>
            <a:r>
              <a:rPr lang="cs-CZ" baseline="0" dirty="0" err="1" smtClean="0"/>
              <a:t>facilitate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postoperative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pain</a:t>
            </a:r>
            <a:r>
              <a:rPr lang="cs-CZ" baseline="0" dirty="0" smtClean="0"/>
              <a:t> management, to start </a:t>
            </a:r>
            <a:r>
              <a:rPr lang="cs-CZ" baseline="0" dirty="0" err="1" smtClean="0"/>
              <a:t>preemptive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analgesia</a:t>
            </a:r>
            <a:r>
              <a:rPr lang="cs-CZ" baseline="0" dirty="0" smtClean="0"/>
              <a:t> (</a:t>
            </a:r>
            <a:r>
              <a:rPr lang="cs-CZ" baseline="0" dirty="0" err="1" smtClean="0"/>
              <a:t>e.g</a:t>
            </a:r>
            <a:r>
              <a:rPr lang="cs-CZ" baseline="0" dirty="0" smtClean="0"/>
              <a:t>. To limit </a:t>
            </a:r>
            <a:r>
              <a:rPr lang="cs-CZ" baseline="0" dirty="0" err="1" smtClean="0"/>
              <a:t>phantom</a:t>
            </a:r>
            <a:r>
              <a:rPr lang="cs-CZ" baseline="0" dirty="0" smtClean="0"/>
              <a:t> limb </a:t>
            </a:r>
            <a:r>
              <a:rPr lang="cs-CZ" baseline="0" dirty="0" err="1" smtClean="0"/>
              <a:t>pain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amputation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surgery</a:t>
            </a:r>
            <a:r>
              <a:rPr lang="cs-CZ" baseline="0" dirty="0" smtClean="0"/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514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 </a:t>
            </a:r>
            <a:r>
              <a:rPr lang="cs-CZ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slide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palpation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Tuffiers</a:t>
            </a:r>
            <a:r>
              <a:rPr lang="cs-CZ" baseline="0" dirty="0" smtClean="0"/>
              <a:t> line to </a:t>
            </a:r>
            <a:r>
              <a:rPr lang="cs-CZ" baseline="0" dirty="0" err="1" smtClean="0"/>
              <a:t>find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lumbar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vertebra</a:t>
            </a:r>
            <a:r>
              <a:rPr lang="cs-CZ" baseline="0" dirty="0" smtClean="0"/>
              <a:t> 4 and </a:t>
            </a:r>
            <a:r>
              <a:rPr lang="cs-CZ" baseline="0" dirty="0" err="1" smtClean="0"/>
              <a:t>intervertabra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lspace</a:t>
            </a:r>
            <a:r>
              <a:rPr lang="cs-CZ" baseline="0" dirty="0" smtClean="0"/>
              <a:t> L4/5. By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count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vertebrae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look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optimal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puncture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site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572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slide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anatomical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revision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inervation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somatic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regions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dermatomes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each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cord</a:t>
            </a:r>
            <a:r>
              <a:rPr lang="cs-CZ" baseline="0" dirty="0" smtClean="0"/>
              <a:t> segment and </a:t>
            </a:r>
            <a:r>
              <a:rPr lang="cs-CZ" baseline="0" dirty="0" err="1" smtClean="0"/>
              <a:t>visceral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inervation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autonomic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nervous</a:t>
            </a:r>
            <a:r>
              <a:rPr lang="cs-CZ" baseline="0" dirty="0" smtClean="0"/>
              <a:t> systém.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anatomical</a:t>
            </a:r>
            <a:r>
              <a:rPr lang="cs-CZ" baseline="0" dirty="0" smtClean="0"/>
              <a:t> model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foramina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intervertebralia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where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advanced</a:t>
            </a:r>
            <a:r>
              <a:rPr lang="cs-CZ" baseline="0" dirty="0" smtClean="0"/>
              <a:t> in a </a:t>
            </a:r>
            <a:r>
              <a:rPr lang="cs-CZ" baseline="0" dirty="0" err="1" smtClean="0"/>
              <a:t>paramedian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puncture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99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continue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revision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anatomy.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central</a:t>
            </a:r>
            <a:r>
              <a:rPr lang="cs-CZ" baseline="0" dirty="0" smtClean="0"/>
              <a:t> image </a:t>
            </a:r>
            <a:r>
              <a:rPr lang="cs-CZ" baseline="0" dirty="0" err="1" smtClean="0"/>
              <a:t>please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acknowledge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posterior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where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try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get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introduce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catheter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continuous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analgesia</a:t>
            </a:r>
            <a:r>
              <a:rPr lang="cs-CZ" baseline="0" dirty="0" smtClean="0"/>
              <a:t>.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right</a:t>
            </a:r>
            <a:r>
              <a:rPr lang="cs-CZ" baseline="0" dirty="0" smtClean="0"/>
              <a:t> image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conic</a:t>
            </a:r>
            <a:r>
              <a:rPr lang="cs-CZ" baseline="0" dirty="0" smtClean="0"/>
              <a:t> part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cord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which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continues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cauda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equina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cord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finishes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lumbar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vertebra</a:t>
            </a:r>
            <a:r>
              <a:rPr lang="cs-CZ" baseline="0" dirty="0" smtClean="0"/>
              <a:t> 2. </a:t>
            </a:r>
            <a:r>
              <a:rPr lang="cs-CZ" baseline="0" dirty="0" err="1" smtClean="0"/>
              <a:t>Please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note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sacro-coccygeal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ligament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where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advanced</a:t>
            </a:r>
            <a:r>
              <a:rPr lang="cs-CZ" baseline="0" dirty="0" smtClean="0"/>
              <a:t> in case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caudal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especially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children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55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 </a:t>
            </a:r>
            <a:r>
              <a:rPr lang="cs-CZ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LA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delivered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punctura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subarachnoid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containing</a:t>
            </a:r>
            <a:r>
              <a:rPr lang="cs-CZ" baseline="0" dirty="0" smtClean="0"/>
              <a:t> CSF.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puncture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L3-4 </a:t>
            </a:r>
            <a:r>
              <a:rPr lang="cs-CZ" baseline="0" dirty="0" err="1" smtClean="0"/>
              <a:t>intervertebra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lspace</a:t>
            </a:r>
            <a:r>
              <a:rPr lang="cs-CZ" baseline="0" dirty="0" smtClean="0"/>
              <a:t> most </a:t>
            </a:r>
            <a:r>
              <a:rPr lang="cs-CZ" baseline="0" dirty="0" err="1" smtClean="0"/>
              <a:t>often</a:t>
            </a:r>
            <a:r>
              <a:rPr lang="cs-CZ" baseline="0" dirty="0" smtClean="0"/>
              <a:t>. –</a:t>
            </a:r>
            <a:r>
              <a:rPr lang="cs-CZ" baseline="0" dirty="0" err="1" smtClean="0"/>
              <a:t>usually</a:t>
            </a:r>
            <a:r>
              <a:rPr lang="cs-CZ" baseline="0" dirty="0" smtClean="0"/>
              <a:t> 1-3ml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LA (</a:t>
            </a:r>
            <a:r>
              <a:rPr lang="cs-CZ" baseline="0" dirty="0" err="1" smtClean="0"/>
              <a:t>bupivacaine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levobupivacaine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isobaric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hyperbaric</a:t>
            </a:r>
            <a:r>
              <a:rPr lang="cs-CZ" baseline="0" dirty="0" smtClean="0"/>
              <a:t>)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applied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onset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rapid, </a:t>
            </a:r>
            <a:r>
              <a:rPr lang="cs-CZ" baseline="0" dirty="0" err="1" smtClean="0"/>
              <a:t>within</a:t>
            </a:r>
            <a:r>
              <a:rPr lang="cs-CZ" baseline="0" dirty="0" smtClean="0"/>
              <a:t> 1-2 </a:t>
            </a:r>
            <a:r>
              <a:rPr lang="cs-CZ" baseline="0" dirty="0" err="1" smtClean="0"/>
              <a:t>minutes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Duration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around</a:t>
            </a:r>
            <a:r>
              <a:rPr lang="cs-CZ" baseline="0" dirty="0" smtClean="0"/>
              <a:t> 3-4 </a:t>
            </a:r>
            <a:r>
              <a:rPr lang="cs-CZ" baseline="0" dirty="0" err="1" smtClean="0"/>
              <a:t>hours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provide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good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relaxation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provide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from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puncture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site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whole</a:t>
            </a:r>
            <a:r>
              <a:rPr lang="cs-CZ" baseline="0" dirty="0" smtClean="0"/>
              <a:t> body </a:t>
            </a:r>
            <a:r>
              <a:rPr lang="cs-CZ" baseline="0" dirty="0" err="1" smtClean="0"/>
              <a:t>below</a:t>
            </a:r>
            <a:r>
              <a:rPr lang="cs-CZ" baseline="0" dirty="0" smtClean="0"/>
              <a:t> so </a:t>
            </a:r>
            <a:r>
              <a:rPr lang="cs-CZ" baseline="0" dirty="0" err="1" smtClean="0"/>
              <a:t>usually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both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legs</a:t>
            </a:r>
            <a:r>
              <a:rPr lang="cs-CZ" baseline="0" dirty="0" smtClean="0"/>
              <a:t>, pelvis and </a:t>
            </a:r>
            <a:r>
              <a:rPr lang="cs-CZ" baseline="0" dirty="0" err="1" smtClean="0"/>
              <a:t>half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abdomen.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258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depiction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different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ending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cord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based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age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human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Note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that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infants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cord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ends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relatively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compared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adult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52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Here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different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types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Quinke</a:t>
            </a:r>
            <a:r>
              <a:rPr lang="cs-CZ" baseline="0" dirty="0" smtClean="0"/>
              <a:t> type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sharp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cut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tissues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opposite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sprotte</a:t>
            </a:r>
            <a:r>
              <a:rPr lang="cs-CZ" baseline="0" dirty="0" smtClean="0"/>
              <a:t> type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no </a:t>
            </a:r>
            <a:r>
              <a:rPr lang="cs-CZ" baseline="0" dirty="0" err="1" smtClean="0"/>
              <a:t>sharp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which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puncture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through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tissues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rather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cuts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It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advantageous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young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women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prevent</a:t>
            </a:r>
            <a:r>
              <a:rPr lang="cs-CZ" baseline="0" dirty="0" smtClean="0"/>
              <a:t> post </a:t>
            </a:r>
            <a:r>
              <a:rPr lang="cs-CZ" baseline="0" dirty="0" err="1" smtClean="0"/>
              <a:t>puncture</a:t>
            </a:r>
            <a:r>
              <a:rPr lang="cs-CZ" baseline="0" dirty="0" smtClean="0"/>
              <a:t> CSF </a:t>
            </a:r>
            <a:r>
              <a:rPr lang="cs-CZ" baseline="0" dirty="0" err="1" smtClean="0"/>
              <a:t>leakage</a:t>
            </a:r>
            <a:r>
              <a:rPr lang="cs-CZ" baseline="0" dirty="0" smtClean="0"/>
              <a:t> and post </a:t>
            </a:r>
            <a:r>
              <a:rPr lang="cs-CZ" baseline="0" dirty="0" err="1" smtClean="0"/>
              <a:t>punctural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headache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329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Just to revise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anatomical</a:t>
            </a:r>
            <a:r>
              <a:rPr lang="cs-CZ" dirty="0" smtClean="0"/>
              <a:t> </a:t>
            </a:r>
            <a:r>
              <a:rPr lang="cs-CZ" dirty="0" err="1" smtClean="0"/>
              <a:t>knowledge</a:t>
            </a:r>
            <a:r>
              <a:rPr lang="cs-CZ" dirty="0" smtClean="0"/>
              <a:t>,</a:t>
            </a:r>
            <a:r>
              <a:rPr lang="cs-CZ" baseline="0" dirty="0" smtClean="0"/>
              <a:t> CSF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around</a:t>
            </a:r>
            <a:r>
              <a:rPr lang="cs-CZ" baseline="0" dirty="0" smtClean="0"/>
              <a:t> 150ml in </a:t>
            </a:r>
            <a:r>
              <a:rPr lang="cs-CZ" baseline="0" dirty="0" err="1" smtClean="0"/>
              <a:t>total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adults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Volume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subarachnoid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25-35ml. </a:t>
            </a:r>
            <a:r>
              <a:rPr lang="cs-CZ" baseline="0" dirty="0" err="1" smtClean="0"/>
              <a:t>It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continually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produced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reabsorbed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whole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volume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gets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replaced</a:t>
            </a:r>
            <a:r>
              <a:rPr lang="cs-CZ" baseline="0" dirty="0" smtClean="0"/>
              <a:t> 3-4 </a:t>
            </a:r>
            <a:r>
              <a:rPr lang="cs-CZ" baseline="0" dirty="0" err="1" smtClean="0"/>
              <a:t>times</a:t>
            </a:r>
            <a:r>
              <a:rPr lang="cs-CZ" baseline="0" dirty="0" smtClean="0"/>
              <a:t> per </a:t>
            </a:r>
            <a:r>
              <a:rPr lang="cs-CZ" baseline="0" dirty="0" err="1" smtClean="0"/>
              <a:t>day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690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 </a:t>
            </a:r>
            <a:r>
              <a:rPr lang="cs-CZ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LA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introduced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 – in </a:t>
            </a:r>
            <a:r>
              <a:rPr lang="cs-CZ" baseline="0" dirty="0" err="1" smtClean="0"/>
              <a:t>between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ligamentum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flavum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dura</a:t>
            </a:r>
            <a:r>
              <a:rPr lang="cs-CZ" baseline="0" dirty="0" smtClean="0"/>
              <a:t> mater.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inserted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through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intervertebra</a:t>
            </a:r>
            <a:r>
              <a:rPr lang="cs-CZ" baseline="0" dirty="0" smtClean="0"/>
              <a:t> l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 i </a:t>
            </a:r>
            <a:r>
              <a:rPr lang="cs-CZ" baseline="0" dirty="0" err="1" smtClean="0"/>
              <a:t>ntle</a:t>
            </a:r>
            <a:r>
              <a:rPr lang="cs-CZ" baseline="0" dirty="0" smtClean="0"/>
              <a:t> place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desired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analgesia</a:t>
            </a:r>
            <a:r>
              <a:rPr lang="cs-CZ" baseline="0" dirty="0" smtClean="0"/>
              <a:t>. To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sure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in a </a:t>
            </a:r>
            <a:r>
              <a:rPr lang="cs-CZ" baseline="0" dirty="0" err="1" smtClean="0"/>
              <a:t>correct</a:t>
            </a:r>
            <a:r>
              <a:rPr lang="cs-CZ" baseline="0" dirty="0" smtClean="0"/>
              <a:t> place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use </a:t>
            </a:r>
            <a:r>
              <a:rPr lang="cs-CZ" baseline="0" dirty="0" err="1" smtClean="0"/>
              <a:t>two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techniques</a:t>
            </a:r>
            <a:r>
              <a:rPr lang="cs-CZ" baseline="0" dirty="0" smtClean="0"/>
              <a:t>: </a:t>
            </a:r>
            <a:r>
              <a:rPr lang="cs-CZ" baseline="0" dirty="0" err="1" smtClean="0"/>
              <a:t>loss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rezistance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hanging</a:t>
            </a:r>
            <a:r>
              <a:rPr lang="cs-CZ" baseline="0" dirty="0" smtClean="0"/>
              <a:t> drop – </a:t>
            </a:r>
            <a:r>
              <a:rPr lang="cs-CZ" baseline="0" dirty="0" err="1" smtClean="0"/>
              <a:t>both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based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pressumption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a negative </a:t>
            </a:r>
            <a:r>
              <a:rPr lang="cs-CZ" baseline="0" dirty="0" err="1" smtClean="0"/>
              <a:t>pressure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compared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has </a:t>
            </a:r>
            <a:r>
              <a:rPr lang="cs-CZ" baseline="0" dirty="0" err="1" smtClean="0"/>
              <a:t>slower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onset</a:t>
            </a:r>
            <a:r>
              <a:rPr lang="cs-CZ" baseline="0" dirty="0" smtClean="0"/>
              <a:t> but </a:t>
            </a:r>
            <a:r>
              <a:rPr lang="cs-CZ" baseline="0" dirty="0" err="1" smtClean="0"/>
              <a:t>longer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duration</a:t>
            </a:r>
            <a:r>
              <a:rPr lang="cs-CZ" baseline="0" dirty="0" smtClean="0"/>
              <a:t>. In case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indwelling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catheter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place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/</a:t>
            </a:r>
            <a:r>
              <a:rPr lang="cs-CZ" baseline="0" dirty="0" err="1" smtClean="0"/>
              <a:t>analgesia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last as </a:t>
            </a:r>
            <a:r>
              <a:rPr lang="cs-CZ" baseline="0" dirty="0" err="1" smtClean="0"/>
              <a:t>required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provides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in a </a:t>
            </a:r>
            <a:r>
              <a:rPr lang="cs-CZ" baseline="0" dirty="0" err="1" smtClean="0"/>
              <a:t>few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dermatomes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generally</a:t>
            </a:r>
            <a:r>
              <a:rPr lang="cs-CZ" baseline="0" dirty="0" smtClean="0"/>
              <a:t> 3-4 </a:t>
            </a:r>
            <a:r>
              <a:rPr lang="cs-CZ" baseline="0" dirty="0" err="1" smtClean="0"/>
              <a:t>dermatomes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around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puncture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site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513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As </a:t>
            </a:r>
            <a:r>
              <a:rPr lang="cs-CZ" dirty="0" err="1" smtClean="0"/>
              <a:t>mentioned</a:t>
            </a:r>
            <a:r>
              <a:rPr lang="cs-CZ" dirty="0" smtClean="0"/>
              <a:t> </a:t>
            </a:r>
            <a:r>
              <a:rPr lang="cs-CZ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done </a:t>
            </a:r>
            <a:r>
              <a:rPr lang="cs-CZ" baseline="0" dirty="0" err="1" smtClean="0"/>
              <a:t>where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ever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spine to </a:t>
            </a:r>
            <a:r>
              <a:rPr lang="cs-CZ" baseline="0" dirty="0" err="1" smtClean="0"/>
              <a:t>get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desired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body, </a:t>
            </a:r>
            <a:r>
              <a:rPr lang="cs-CZ" baseline="0" dirty="0" err="1" smtClean="0"/>
              <a:t>from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cervical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caudal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Mostly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though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lumbar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thoracic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regions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First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aaspiration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test dose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given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avoid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subarachnoid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location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complicating</a:t>
            </a:r>
            <a:r>
              <a:rPr lang="cs-CZ" baseline="0" dirty="0" smtClean="0"/>
              <a:t> so </a:t>
            </a:r>
            <a:r>
              <a:rPr lang="cs-CZ" baseline="0" dirty="0" err="1" smtClean="0"/>
              <a:t>called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total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Even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small</a:t>
            </a:r>
            <a:r>
              <a:rPr lang="cs-CZ" baseline="0" dirty="0" smtClean="0"/>
              <a:t> dose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epinephrine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given</a:t>
            </a:r>
            <a:r>
              <a:rPr lang="cs-CZ" baseline="0" dirty="0" smtClean="0"/>
              <a:t> – 5 </a:t>
            </a:r>
            <a:r>
              <a:rPr lang="cs-CZ" baseline="0" dirty="0" err="1" smtClean="0"/>
              <a:t>ug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i </a:t>
            </a:r>
            <a:r>
              <a:rPr lang="cs-CZ" baseline="0" dirty="0" err="1" smtClean="0"/>
              <a:t>fthe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heart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changes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ropivacaine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bupivacaine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used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mostly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concentrations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doses</a:t>
            </a:r>
            <a:r>
              <a:rPr lang="cs-CZ" baseline="0" dirty="0" smtClean="0"/>
              <a:t> as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Based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dose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differential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achieved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from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analgesia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paralysis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particular</a:t>
            </a:r>
            <a:r>
              <a:rPr lang="cs-CZ" baseline="0" dirty="0" smtClean="0"/>
              <a:t> region. </a:t>
            </a:r>
            <a:r>
              <a:rPr lang="cs-CZ" baseline="0" dirty="0" err="1" smtClean="0"/>
              <a:t>Leaving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catheter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plase</a:t>
            </a:r>
            <a:r>
              <a:rPr lang="cs-CZ" baseline="0" dirty="0" smtClean="0"/>
              <a:t> ca </a:t>
            </a:r>
            <a:r>
              <a:rPr lang="cs-CZ" baseline="0" dirty="0" err="1" smtClean="0"/>
              <a:t>nbe</a:t>
            </a:r>
            <a:r>
              <a:rPr lang="cs-CZ" baseline="0" dirty="0" smtClean="0"/>
              <a:t> done </a:t>
            </a:r>
            <a:r>
              <a:rPr lang="cs-CZ" baseline="0" dirty="0" err="1" smtClean="0"/>
              <a:t>even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long </a:t>
            </a:r>
            <a:r>
              <a:rPr lang="cs-CZ" baseline="0" dirty="0" err="1" smtClean="0"/>
              <a:t>therm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chronic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pain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therapy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07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 </a:t>
            </a:r>
            <a:r>
              <a:rPr lang="cs-CZ" dirty="0" err="1" smtClean="0"/>
              <a:t>regional</a:t>
            </a:r>
            <a:r>
              <a:rPr lang="cs-CZ" dirty="0" smtClean="0"/>
              <a:t> </a:t>
            </a:r>
            <a:r>
              <a:rPr lang="cs-CZ" dirty="0" err="1" smtClean="0"/>
              <a:t>anesthesia</a:t>
            </a:r>
            <a:r>
              <a:rPr lang="cs-CZ" dirty="0" smtClean="0"/>
              <a:t> </a:t>
            </a:r>
            <a:r>
              <a:rPr lang="cs-CZ" dirty="0" err="1" smtClean="0"/>
              <a:t>chemical</a:t>
            </a:r>
            <a:r>
              <a:rPr lang="cs-CZ" dirty="0" smtClean="0"/>
              <a:t> </a:t>
            </a:r>
            <a:r>
              <a:rPr lang="cs-CZ" dirty="0" err="1" smtClean="0"/>
              <a:t>agents</a:t>
            </a:r>
            <a:r>
              <a:rPr lang="cs-CZ" dirty="0" smtClean="0"/>
              <a:t> </a:t>
            </a:r>
            <a:r>
              <a:rPr lang="cs-CZ" dirty="0" err="1" smtClean="0"/>
              <a:t>called</a:t>
            </a:r>
            <a:r>
              <a:rPr lang="cs-CZ" dirty="0" smtClean="0"/>
              <a:t> </a:t>
            </a:r>
            <a:r>
              <a:rPr lang="cs-CZ" dirty="0" err="1" smtClean="0"/>
              <a:t>regional</a:t>
            </a:r>
            <a:r>
              <a:rPr lang="cs-CZ" dirty="0" smtClean="0"/>
              <a:t> </a:t>
            </a:r>
            <a:r>
              <a:rPr lang="cs-CZ" dirty="0" err="1" smtClean="0"/>
              <a:t>anesthetics</a:t>
            </a:r>
            <a:r>
              <a:rPr lang="cs-CZ" dirty="0" smtClean="0"/>
              <a:t> </a:t>
            </a:r>
            <a:r>
              <a:rPr lang="cs-CZ" dirty="0" err="1" smtClean="0"/>
              <a:t>which</a:t>
            </a:r>
            <a:r>
              <a:rPr lang="cs-CZ" dirty="0" smtClean="0"/>
              <a:t> are </a:t>
            </a:r>
            <a:r>
              <a:rPr lang="cs-CZ" dirty="0" err="1" smtClean="0"/>
              <a:t>derivates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cocaine</a:t>
            </a:r>
            <a:r>
              <a:rPr lang="cs-CZ" dirty="0" smtClean="0"/>
              <a:t> are </a:t>
            </a:r>
            <a:r>
              <a:rPr lang="cs-CZ" dirty="0" err="1" smtClean="0"/>
              <a:t>used</a:t>
            </a:r>
            <a:r>
              <a:rPr lang="cs-CZ" dirty="0" smtClean="0"/>
              <a:t> to </a:t>
            </a:r>
            <a:r>
              <a:rPr lang="cs-CZ" dirty="0" err="1" smtClean="0"/>
              <a:t>blunt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conduction</a:t>
            </a:r>
            <a:r>
              <a:rPr lang="cs-CZ" dirty="0" smtClean="0"/>
              <a:t> in nerve </a:t>
            </a:r>
            <a:r>
              <a:rPr lang="cs-CZ" dirty="0" err="1" smtClean="0"/>
              <a:t>fibres</a:t>
            </a:r>
            <a:r>
              <a:rPr lang="cs-CZ" dirty="0" smtClean="0"/>
              <a:t>. Nerve </a:t>
            </a:r>
            <a:r>
              <a:rPr lang="cs-CZ" dirty="0" err="1" smtClean="0"/>
              <a:t>fibres</a:t>
            </a:r>
            <a:r>
              <a:rPr lang="cs-CZ" dirty="0" smtClean="0"/>
              <a:t> to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blocked</a:t>
            </a:r>
            <a:r>
              <a:rPr lang="cs-CZ" dirty="0" smtClean="0"/>
              <a:t> are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myelinised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somatic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fibres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conduct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sharp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acute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pain</a:t>
            </a:r>
            <a:r>
              <a:rPr lang="cs-CZ" baseline="0" dirty="0" smtClean="0"/>
              <a:t> in a rapid </a:t>
            </a:r>
            <a:r>
              <a:rPr lang="cs-CZ" baseline="0" dirty="0" err="1" smtClean="0"/>
              <a:t>system</a:t>
            </a:r>
            <a:r>
              <a:rPr lang="cs-CZ" baseline="0" dirty="0" smtClean="0"/>
              <a:t>; </a:t>
            </a:r>
            <a:r>
              <a:rPr lang="cs-CZ" baseline="0" dirty="0" err="1" smtClean="0"/>
              <a:t>myelinised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preganglionar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vegetative</a:t>
            </a:r>
            <a:r>
              <a:rPr lang="cs-CZ" baseline="0" dirty="0" smtClean="0"/>
              <a:t> B </a:t>
            </a:r>
            <a:r>
              <a:rPr lang="cs-CZ" baseline="0" dirty="0" err="1" smtClean="0"/>
              <a:t>fibres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nonmyelinized</a:t>
            </a:r>
            <a:r>
              <a:rPr lang="cs-CZ" baseline="0" dirty="0" smtClean="0"/>
              <a:t> C </a:t>
            </a:r>
            <a:r>
              <a:rPr lang="cs-CZ" baseline="0" dirty="0" err="1" smtClean="0"/>
              <a:t>fibres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conduct</a:t>
            </a:r>
            <a:r>
              <a:rPr lang="cs-CZ" baseline="0" dirty="0" smtClean="0"/>
              <a:t> long </a:t>
            </a:r>
            <a:r>
              <a:rPr lang="cs-CZ" baseline="0" dirty="0" err="1" smtClean="0"/>
              <a:t>lasting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dull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pain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slow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system</a:t>
            </a:r>
            <a:r>
              <a:rPr lang="cs-CZ" baseline="0" dirty="0" smtClean="0"/>
              <a:t>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26377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left</a:t>
            </a:r>
            <a:r>
              <a:rPr lang="cs-CZ" dirty="0" smtClean="0"/>
              <a:t> </a:t>
            </a:r>
            <a:r>
              <a:rPr lang="cs-CZ" dirty="0" err="1" smtClean="0"/>
              <a:t>upeer</a:t>
            </a:r>
            <a:r>
              <a:rPr lang="cs-CZ" dirty="0" smtClean="0"/>
              <a:t> image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se detail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, so </a:t>
            </a:r>
            <a:r>
              <a:rPr lang="cs-CZ" baseline="0" dirty="0" err="1" smtClean="0"/>
              <a:t>called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Thouhy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sharp</a:t>
            </a:r>
            <a:r>
              <a:rPr lang="cs-CZ" baseline="0" dirty="0" smtClean="0"/>
              <a:t> apex and </a:t>
            </a:r>
            <a:r>
              <a:rPr lang="cs-CZ" baseline="0" dirty="0" err="1" smtClean="0"/>
              <a:t>large</a:t>
            </a:r>
            <a:r>
              <a:rPr lang="cs-CZ" baseline="0" dirty="0" smtClean="0"/>
              <a:t> tunel.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catherer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very </a:t>
            </a:r>
            <a:r>
              <a:rPr lang="cs-CZ" baseline="0" dirty="0" err="1" smtClean="0"/>
              <a:t>tiny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internal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diameter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almost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like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hair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334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Her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dirty="0" err="1" smtClean="0"/>
              <a:t>insertion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different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angles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based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anatomical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propositon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vertebral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processes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031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patient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lie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sit</a:t>
            </a:r>
            <a:r>
              <a:rPr lang="cs-CZ" baseline="0" dirty="0" smtClean="0"/>
              <a:t> to do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Mostly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patient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convenience</a:t>
            </a:r>
            <a:r>
              <a:rPr lang="cs-CZ" baseline="0" dirty="0" smtClean="0"/>
              <a:t>. But in </a:t>
            </a:r>
            <a:r>
              <a:rPr lang="cs-CZ" baseline="0" dirty="0" err="1" smtClean="0"/>
              <a:t>thoracic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cervical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positon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while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sitting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622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Caudal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most in </a:t>
            </a:r>
            <a:r>
              <a:rPr lang="cs-CZ" baseline="0" dirty="0" err="1" smtClean="0"/>
              <a:t>children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easily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palpate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cornual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sacralia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caudalia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around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hiatus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sacralis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them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safe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efficient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even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postoperative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analgesia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Caudal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blocks</a:t>
            </a:r>
            <a:r>
              <a:rPr lang="cs-CZ" baseline="0" dirty="0" smtClean="0"/>
              <a:t> are done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most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urological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surgery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orthopedics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055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What</a:t>
            </a:r>
            <a:r>
              <a:rPr lang="cs-CZ" dirty="0" smtClean="0"/>
              <a:t> are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complications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these </a:t>
            </a:r>
            <a:r>
              <a:rPr lang="cs-CZ" baseline="0" dirty="0" err="1" smtClean="0"/>
              <a:t>techniques</a:t>
            </a:r>
            <a:r>
              <a:rPr lang="cs-CZ" baseline="0" dirty="0" smtClean="0"/>
              <a:t>?</a:t>
            </a:r>
          </a:p>
          <a:p>
            <a:r>
              <a:rPr lang="cs-CZ" baseline="0" dirty="0" smtClean="0"/>
              <a:t>In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hypotension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common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due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blocade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sympathetic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nerves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vasodilatation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half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body. </a:t>
            </a:r>
            <a:r>
              <a:rPr lang="cs-CZ" baseline="0" dirty="0" err="1" smtClean="0"/>
              <a:t>Postpuncture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headache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CSF </a:t>
            </a:r>
            <a:r>
              <a:rPr lang="cs-CZ" baseline="0" dirty="0" err="1" smtClean="0"/>
              <a:t>leaks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out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throught´big</a:t>
            </a:r>
            <a:r>
              <a:rPr lang="cs-CZ" baseline="0" dirty="0" smtClean="0"/>
              <a:t> hole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multiple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attempts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then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even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back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pain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ensue</a:t>
            </a:r>
            <a:r>
              <a:rPr lang="cs-CZ" baseline="0" dirty="0" smtClean="0"/>
              <a:t>. In case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extensive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spread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anesthetics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rare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complication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total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occur</a:t>
            </a:r>
            <a:r>
              <a:rPr lang="cs-CZ" baseline="0" dirty="0" smtClean="0"/>
              <a:t> – in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case </a:t>
            </a:r>
            <a:r>
              <a:rPr lang="cs-CZ" baseline="0" dirty="0" err="1" smtClean="0"/>
              <a:t>quickly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intubate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patient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give</a:t>
            </a:r>
            <a:r>
              <a:rPr lang="cs-CZ" baseline="0" dirty="0" smtClean="0"/>
              <a:t> noradrenaline.</a:t>
            </a:r>
          </a:p>
          <a:p>
            <a:r>
              <a:rPr lang="cs-CZ" baseline="0" dirty="0" smtClean="0"/>
              <a:t>In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hypotension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occur</a:t>
            </a:r>
            <a:r>
              <a:rPr lang="cs-CZ" baseline="0" dirty="0" smtClean="0"/>
              <a:t> as </a:t>
            </a:r>
            <a:r>
              <a:rPr lang="cs-CZ" baseline="0" dirty="0" err="1" smtClean="0"/>
              <a:t>well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due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higher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doses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LA </a:t>
            </a:r>
            <a:r>
              <a:rPr lang="cs-CZ" baseline="0" dirty="0" err="1" smtClean="0"/>
              <a:t>systemic</a:t>
            </a:r>
            <a:r>
              <a:rPr lang="cs-CZ" baseline="0" dirty="0" smtClean="0"/>
              <a:t> toxicity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seen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Accidentaly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puncture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dura</a:t>
            </a:r>
            <a:r>
              <a:rPr lang="cs-CZ" baseline="0" dirty="0" smtClean="0"/>
              <a:t> mater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postpunctural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headache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Nerves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damaged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reckless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advancment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Total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occur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while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injecting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full </a:t>
            </a:r>
            <a:r>
              <a:rPr lang="cs-CZ" baseline="0" dirty="0" err="1" smtClean="0"/>
              <a:t>epidural</a:t>
            </a:r>
            <a:r>
              <a:rPr lang="cs-CZ" baseline="0" dirty="0" smtClean="0"/>
              <a:t> dose </a:t>
            </a:r>
            <a:r>
              <a:rPr lang="cs-CZ" baseline="0" dirty="0" err="1" smtClean="0"/>
              <a:t>inadvertently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subarachnoid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862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Peripheral</a:t>
            </a:r>
            <a:r>
              <a:rPr lang="cs-CZ" dirty="0" smtClean="0"/>
              <a:t> nerve </a:t>
            </a:r>
            <a:r>
              <a:rPr lang="cs-CZ" dirty="0" err="1" smtClean="0"/>
              <a:t>blocks</a:t>
            </a:r>
            <a:r>
              <a:rPr lang="cs-CZ" dirty="0" smtClean="0"/>
              <a:t> are done by </a:t>
            </a:r>
            <a:r>
              <a:rPr lang="cs-CZ" dirty="0" err="1" smtClean="0"/>
              <a:t>injecting</a:t>
            </a:r>
            <a:r>
              <a:rPr lang="cs-CZ" dirty="0" smtClean="0"/>
              <a:t> LA in a </a:t>
            </a:r>
            <a:r>
              <a:rPr lang="cs-CZ" dirty="0" err="1" smtClean="0"/>
              <a:t>close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proximity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nerves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are done </a:t>
            </a:r>
            <a:r>
              <a:rPr lang="cs-CZ" baseline="0" dirty="0" err="1" smtClean="0"/>
              <a:t>nowadays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mostly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ultrasound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navigation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direct </a:t>
            </a:r>
            <a:r>
              <a:rPr lang="cs-CZ" baseline="0" dirty="0" err="1" smtClean="0"/>
              <a:t>visualization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nerve as a </a:t>
            </a:r>
            <a:r>
              <a:rPr lang="cs-CZ" baseline="0" dirty="0" err="1" smtClean="0"/>
              <a:t>anatomical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structure</a:t>
            </a:r>
            <a:r>
              <a:rPr lang="cs-CZ" baseline="0" dirty="0" smtClean="0"/>
              <a:t> so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actual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anatomical</a:t>
            </a:r>
            <a:r>
              <a:rPr lang="cs-CZ" baseline="0" dirty="0" smtClean="0"/>
              <a:t> variability and </a:t>
            </a:r>
            <a:r>
              <a:rPr lang="cs-CZ" baseline="0" dirty="0" err="1" smtClean="0"/>
              <a:t>spread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anesthetic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around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desired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structure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Sometimes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LA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injected</a:t>
            </a:r>
            <a:r>
              <a:rPr lang="cs-CZ" baseline="0" dirty="0" smtClean="0"/>
              <a:t> i </a:t>
            </a:r>
            <a:r>
              <a:rPr lang="cs-CZ" baseline="0" dirty="0" err="1" smtClean="0"/>
              <a:t>nthe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anatomical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fascial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it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spread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naturally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nerves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preformed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anatomical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space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9157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Ultrasound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most </a:t>
            </a:r>
            <a:r>
              <a:rPr lang="cs-CZ" dirty="0" err="1" smtClean="0"/>
              <a:t>reliable</a:t>
            </a:r>
            <a:r>
              <a:rPr lang="cs-CZ" dirty="0" smtClean="0"/>
              <a:t> and </a:t>
            </a:r>
            <a:r>
              <a:rPr lang="cs-CZ" dirty="0" err="1" smtClean="0"/>
              <a:t>safe</a:t>
            </a:r>
            <a:r>
              <a:rPr lang="cs-CZ" dirty="0" smtClean="0"/>
              <a:t> </a:t>
            </a:r>
            <a:r>
              <a:rPr lang="cs-CZ" dirty="0" err="1" smtClean="0"/>
              <a:t>method</a:t>
            </a:r>
            <a:r>
              <a:rPr lang="cs-CZ" dirty="0" smtClean="0"/>
              <a:t>.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Older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methods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electric</a:t>
            </a:r>
            <a:r>
              <a:rPr lang="cs-CZ" baseline="0" dirty="0" smtClean="0"/>
              <a:t> nerve </a:t>
            </a:r>
            <a:r>
              <a:rPr lang="cs-CZ" baseline="0" dirty="0" err="1" smtClean="0"/>
              <a:t>stimulation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even</a:t>
            </a:r>
            <a:r>
              <a:rPr lang="cs-CZ" baseline="0" dirty="0" smtClean="0"/>
              <a:t> blind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insertion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supposed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anatomical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location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paresthesia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generation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easily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evaluate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which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most </a:t>
            </a:r>
            <a:r>
              <a:rPr lang="cs-CZ" baseline="0" dirty="0" err="1" smtClean="0"/>
              <a:t>suitable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299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upper</a:t>
            </a:r>
            <a:r>
              <a:rPr lang="cs-CZ" dirty="0" smtClean="0"/>
              <a:t> extremity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brachial</a:t>
            </a:r>
            <a:r>
              <a:rPr lang="cs-CZ" dirty="0" smtClean="0"/>
              <a:t> plexus </a:t>
            </a:r>
            <a:r>
              <a:rPr lang="cs-CZ" dirty="0" err="1" smtClean="0"/>
              <a:t>is</a:t>
            </a:r>
            <a:r>
              <a:rPr lang="cs-CZ" dirty="0" smtClean="0"/>
              <a:t> to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blocked</a:t>
            </a:r>
            <a:r>
              <a:rPr lang="cs-CZ" dirty="0" smtClean="0"/>
              <a:t> in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anatomical</a:t>
            </a:r>
            <a:r>
              <a:rPr lang="cs-CZ" dirty="0" smtClean="0"/>
              <a:t> </a:t>
            </a:r>
            <a:r>
              <a:rPr lang="cs-CZ" dirty="0" err="1" smtClean="0"/>
              <a:t>course</a:t>
            </a:r>
            <a:r>
              <a:rPr lang="cs-CZ" dirty="0" smtClean="0"/>
              <a:t>: </a:t>
            </a:r>
            <a:r>
              <a:rPr lang="cs-CZ" dirty="0" err="1" smtClean="0"/>
              <a:t>intercalenic</a:t>
            </a:r>
            <a:r>
              <a:rPr lang="cs-CZ" dirty="0" smtClean="0"/>
              <a:t> </a:t>
            </a:r>
            <a:r>
              <a:rPr lang="cs-CZ" dirty="0" err="1" smtClean="0"/>
              <a:t>block</a:t>
            </a:r>
            <a:r>
              <a:rPr lang="cs-CZ" dirty="0" smtClean="0"/>
              <a:t>, supra </a:t>
            </a:r>
            <a:r>
              <a:rPr lang="cs-CZ" dirty="0" err="1" smtClean="0"/>
              <a:t>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infraclavicular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axillary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, single nerve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antebrachium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wrist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finger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based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reguired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extent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analgesia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have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calculate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phrenic</a:t>
            </a:r>
            <a:r>
              <a:rPr lang="cs-CZ" baseline="0" dirty="0" smtClean="0"/>
              <a:t> nerve </a:t>
            </a:r>
            <a:r>
              <a:rPr lang="cs-CZ" baseline="0" dirty="0" err="1" smtClean="0"/>
              <a:t>involvment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proximal</a:t>
            </a:r>
            <a:r>
              <a:rPr lang="cs-CZ" baseline="0" dirty="0" smtClean="0"/>
              <a:t> part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plexus. </a:t>
            </a:r>
          </a:p>
          <a:p>
            <a:r>
              <a:rPr lang="cs-CZ" baseline="0" dirty="0" err="1" smtClean="0"/>
              <a:t>For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lower</a:t>
            </a:r>
            <a:r>
              <a:rPr lang="cs-CZ" baseline="0" dirty="0" smtClean="0"/>
              <a:t> extremity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use </a:t>
            </a:r>
            <a:r>
              <a:rPr lang="cs-CZ" baseline="0" dirty="0" err="1" smtClean="0"/>
              <a:t>psoatic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femoral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femoral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interfascial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ischiadic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popliteal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saphenus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foot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7711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chest</a:t>
            </a:r>
            <a:r>
              <a:rPr lang="cs-CZ" baseline="0" dirty="0" smtClean="0"/>
              <a:t> and abdomen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use </a:t>
            </a:r>
            <a:r>
              <a:rPr lang="cs-CZ" baseline="0" dirty="0" err="1" smtClean="0"/>
              <a:t>interfascial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paravertebral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blocks</a:t>
            </a:r>
            <a:r>
              <a:rPr lang="cs-CZ" baseline="0" dirty="0" smtClean="0"/>
              <a:t>.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chest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pectoral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serratus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anterior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intercostal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blocks</a:t>
            </a:r>
            <a:r>
              <a:rPr lang="cs-CZ" baseline="0" dirty="0" smtClean="0"/>
              <a:t>.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abdomen </a:t>
            </a:r>
            <a:r>
              <a:rPr lang="cs-CZ" baseline="0" dirty="0" err="1" smtClean="0"/>
              <a:t>transversus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abdominal</a:t>
            </a:r>
            <a:r>
              <a:rPr lang="cs-CZ" baseline="0" dirty="0" smtClean="0"/>
              <a:t> plane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rectus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sheath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quadratus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lumborum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blocks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2945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slide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demonstration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peripheral</a:t>
            </a:r>
            <a:r>
              <a:rPr lang="cs-CZ" baseline="0" dirty="0" smtClean="0"/>
              <a:t> nerve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using</a:t>
            </a:r>
            <a:r>
              <a:rPr lang="cs-CZ" baseline="0" dirty="0" smtClean="0"/>
              <a:t> nerve </a:t>
            </a:r>
            <a:r>
              <a:rPr lang="cs-CZ" baseline="0" dirty="0" err="1" smtClean="0"/>
              <a:t>stimulator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electric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current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decreased</a:t>
            </a:r>
            <a:r>
              <a:rPr lang="cs-CZ" baseline="0" dirty="0" smtClean="0"/>
              <a:t> as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approaches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nerve </a:t>
            </a:r>
            <a:r>
              <a:rPr lang="cs-CZ" baseline="0" dirty="0" err="1" smtClean="0"/>
              <a:t>until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lowest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possible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current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produce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muscle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twiches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788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Local</a:t>
            </a:r>
            <a:r>
              <a:rPr lang="cs-CZ" dirty="0" smtClean="0"/>
              <a:t> </a:t>
            </a:r>
            <a:r>
              <a:rPr lang="cs-CZ" dirty="0" err="1" smtClean="0"/>
              <a:t>anesthetisc</a:t>
            </a:r>
            <a:r>
              <a:rPr lang="cs-CZ" dirty="0" smtClean="0"/>
              <a:t> </a:t>
            </a:r>
            <a:r>
              <a:rPr lang="cs-CZ" dirty="0" err="1" smtClean="0"/>
              <a:t>block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generation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propagation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impulses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excitable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tissues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prevent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increase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sodium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ions</a:t>
            </a:r>
            <a:r>
              <a:rPr lang="cs-CZ" baseline="0" dirty="0" smtClean="0"/>
              <a:t> permeability in </a:t>
            </a:r>
            <a:r>
              <a:rPr lang="cs-CZ" baseline="0" dirty="0" err="1" smtClean="0"/>
              <a:t>neurons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stabilize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maintain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Na </a:t>
            </a:r>
            <a:r>
              <a:rPr lang="cs-CZ" baseline="0" dirty="0" err="1" smtClean="0"/>
              <a:t>channels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within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inactive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state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9159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And </a:t>
            </a:r>
            <a:r>
              <a:rPr lang="cs-CZ" dirty="0" err="1" smtClean="0"/>
              <a:t>here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dirty="0" err="1" smtClean="0"/>
              <a:t>ultrasonographic</a:t>
            </a:r>
            <a:r>
              <a:rPr lang="cs-CZ" dirty="0" smtClean="0"/>
              <a:t> </a:t>
            </a:r>
            <a:r>
              <a:rPr lang="cs-CZ" dirty="0" err="1" smtClean="0"/>
              <a:t>guidance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interscalenic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brachial</a:t>
            </a:r>
            <a:r>
              <a:rPr lang="cs-CZ" baseline="0" dirty="0" smtClean="0"/>
              <a:t> plexus.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needle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must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visualized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tip </a:t>
            </a:r>
            <a:r>
              <a:rPr lang="cs-CZ" baseline="0" dirty="0" err="1" smtClean="0"/>
              <a:t>approaching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nerve </a:t>
            </a:r>
            <a:r>
              <a:rPr lang="cs-CZ" baseline="0" dirty="0" err="1" smtClean="0"/>
              <a:t>structure</a:t>
            </a:r>
            <a:r>
              <a:rPr lang="cs-CZ" baseline="0" dirty="0" smtClean="0"/>
              <a:t>.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top </a:t>
            </a:r>
            <a:r>
              <a:rPr lang="cs-CZ" baseline="0" dirty="0" err="1" smtClean="0"/>
              <a:t>right</a:t>
            </a:r>
            <a:r>
              <a:rPr lang="cs-CZ" baseline="0" dirty="0" smtClean="0"/>
              <a:t> image </a:t>
            </a:r>
            <a:r>
              <a:rPr lang="cs-CZ" baseline="0" dirty="0" err="1" smtClean="0"/>
              <a:t>it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snowman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like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structure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encircled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hyperechogenic</a:t>
            </a:r>
            <a:r>
              <a:rPr lang="cs-CZ" baseline="0" dirty="0" smtClean="0"/>
              <a:t> perineurium </a:t>
            </a:r>
            <a:r>
              <a:rPr lang="cs-CZ" baseline="0" dirty="0" err="1" smtClean="0"/>
              <a:t>between</a:t>
            </a:r>
            <a:r>
              <a:rPr lang="cs-CZ" baseline="0" dirty="0" smtClean="0"/>
              <a:t> m. </a:t>
            </a:r>
            <a:r>
              <a:rPr lang="cs-CZ" baseline="0" dirty="0" err="1" smtClean="0"/>
              <a:t>scalenus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anterios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medius</a:t>
            </a:r>
            <a:r>
              <a:rPr lang="cs-CZ" baseline="0" dirty="0" smtClean="0"/>
              <a:t>.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bottom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images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femoral</a:t>
            </a:r>
            <a:r>
              <a:rPr lang="cs-CZ" baseline="0" dirty="0" smtClean="0"/>
              <a:t> nerve.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3652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Bier</a:t>
            </a:r>
            <a:r>
              <a:rPr lang="cs-CZ" dirty="0" smtClean="0"/>
              <a:t> </a:t>
            </a:r>
            <a:r>
              <a:rPr lang="cs-CZ" dirty="0" err="1" smtClean="0"/>
              <a:t>blockade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old</a:t>
            </a:r>
            <a:r>
              <a:rPr lang="cs-CZ" dirty="0" smtClean="0"/>
              <a:t> </a:t>
            </a:r>
            <a:r>
              <a:rPr lang="cs-CZ" dirty="0" err="1" smtClean="0"/>
              <a:t>technique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intravenous</a:t>
            </a:r>
            <a:r>
              <a:rPr lang="cs-CZ" dirty="0" smtClean="0"/>
              <a:t> </a:t>
            </a:r>
            <a:r>
              <a:rPr lang="cs-CZ" dirty="0" err="1" smtClean="0"/>
              <a:t>local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It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achieved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inflation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tourniquet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anemized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arm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injeting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large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volume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LA </a:t>
            </a:r>
            <a:r>
              <a:rPr lang="cs-CZ" baseline="0" dirty="0" err="1" smtClean="0"/>
              <a:t>into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venous</a:t>
            </a:r>
            <a:r>
              <a:rPr lang="cs-CZ" baseline="0" dirty="0" smtClean="0"/>
              <a:t> systém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arm. By </a:t>
            </a:r>
            <a:r>
              <a:rPr lang="cs-CZ" baseline="0" dirty="0" err="1" smtClean="0"/>
              <a:t>diffusion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nerves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got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anesthetized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in not </a:t>
            </a:r>
            <a:r>
              <a:rPr lang="cs-CZ" baseline="0" dirty="0" err="1" smtClean="0"/>
              <a:t>used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nowadays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5519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xmlns="" id="{E12392FD-F9EF-440F-A48A-BDAF935C6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42950"/>
            <a:ext cx="4930775" cy="3697288"/>
          </a:xfrm>
          <a:ln/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xmlns="" id="{42115DB5-108A-4901-A426-08F261E21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dirty="0" err="1" smtClean="0"/>
              <a:t>Infiltration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anesthesia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is</a:t>
            </a:r>
            <a:r>
              <a:rPr lang="cs-CZ" altLang="cs-CZ" baseline="0" dirty="0" smtClean="0"/>
              <a:t> done by </a:t>
            </a:r>
            <a:r>
              <a:rPr lang="cs-CZ" altLang="cs-CZ" baseline="0" dirty="0" err="1" smtClean="0"/>
              <a:t>injecting</a:t>
            </a:r>
            <a:r>
              <a:rPr lang="cs-CZ" altLang="cs-CZ" baseline="0" dirty="0" smtClean="0"/>
              <a:t> LA </a:t>
            </a:r>
            <a:r>
              <a:rPr lang="cs-CZ" altLang="cs-CZ" baseline="0" dirty="0" err="1" smtClean="0"/>
              <a:t>around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the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tissues</a:t>
            </a:r>
            <a:r>
              <a:rPr lang="cs-CZ" altLang="cs-CZ" baseline="0" dirty="0" smtClean="0"/>
              <a:t> to </a:t>
            </a:r>
            <a:r>
              <a:rPr lang="cs-CZ" altLang="cs-CZ" baseline="0" dirty="0" err="1" smtClean="0"/>
              <a:t>be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anesthetized</a:t>
            </a:r>
            <a:r>
              <a:rPr lang="cs-CZ" altLang="cs-CZ" baseline="0" dirty="0" smtClean="0"/>
              <a:t>. </a:t>
            </a:r>
            <a:r>
              <a:rPr lang="cs-CZ" altLang="cs-CZ" baseline="0" dirty="0" err="1" smtClean="0"/>
              <a:t>It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is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used</a:t>
            </a:r>
            <a:r>
              <a:rPr lang="cs-CZ" altLang="cs-CZ" baseline="0" dirty="0" smtClean="0"/>
              <a:t> by many </a:t>
            </a:r>
            <a:r>
              <a:rPr lang="cs-CZ" altLang="cs-CZ" baseline="0" dirty="0" err="1" smtClean="0"/>
              <a:t>specialities</a:t>
            </a:r>
            <a:r>
              <a:rPr lang="cs-CZ" altLang="cs-CZ" baseline="0" dirty="0" smtClean="0"/>
              <a:t> in </a:t>
            </a:r>
            <a:r>
              <a:rPr lang="cs-CZ" altLang="cs-CZ" baseline="0" dirty="0" err="1" smtClean="0"/>
              <a:t>medicine</a:t>
            </a:r>
            <a:r>
              <a:rPr lang="cs-CZ" altLang="cs-CZ" baseline="0" dirty="0" smtClean="0"/>
              <a:t>: </a:t>
            </a:r>
            <a:r>
              <a:rPr lang="cs-CZ" altLang="cs-CZ" baseline="0" dirty="0" err="1" smtClean="0"/>
              <a:t>dentistry</a:t>
            </a:r>
            <a:r>
              <a:rPr lang="cs-CZ" altLang="cs-CZ" baseline="0" dirty="0" smtClean="0"/>
              <a:t>, </a:t>
            </a:r>
            <a:r>
              <a:rPr lang="cs-CZ" altLang="cs-CZ" baseline="0" dirty="0" err="1" smtClean="0"/>
              <a:t>plastic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surgery</a:t>
            </a:r>
            <a:r>
              <a:rPr lang="cs-CZ" altLang="cs-CZ" baseline="0" dirty="0" smtClean="0"/>
              <a:t>, dermatology, ENT </a:t>
            </a:r>
            <a:r>
              <a:rPr lang="cs-CZ" altLang="cs-CZ" baseline="0" dirty="0" err="1" smtClean="0"/>
              <a:t>etc</a:t>
            </a:r>
            <a:r>
              <a:rPr lang="cs-CZ" altLang="cs-CZ" baseline="0" dirty="0" smtClean="0"/>
              <a:t>.</a:t>
            </a:r>
            <a:endParaRPr lang="cs-CZ" altLang="cs-CZ" dirty="0"/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xmlns="" id="{7CFA0D4A-E35A-4F00-8E5E-F6E7A23D29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09F3412-EB3C-4348-A067-E8E99158B14A}" type="slidenum">
              <a:rPr lang="en-US" altLang="cs-CZ" sz="1200"/>
              <a:pPr/>
              <a:t>42</a:t>
            </a:fld>
            <a:endParaRPr lang="en-US" altLang="cs-CZ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By </a:t>
            </a:r>
            <a:r>
              <a:rPr lang="cs-CZ" dirty="0" err="1" smtClean="0"/>
              <a:t>topical</a:t>
            </a:r>
            <a:r>
              <a:rPr lang="cs-CZ" dirty="0" smtClean="0"/>
              <a:t> </a:t>
            </a:r>
            <a:r>
              <a:rPr lang="cs-CZ" dirty="0" err="1" smtClean="0"/>
              <a:t>anesthesia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LA </a:t>
            </a:r>
            <a:r>
              <a:rPr lang="cs-CZ" dirty="0" err="1" smtClean="0"/>
              <a:t>diffuse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through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mucose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membranes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technique</a:t>
            </a:r>
            <a:r>
              <a:rPr lang="cs-CZ" baseline="0" dirty="0" smtClean="0"/>
              <a:t> has rapid </a:t>
            </a:r>
            <a:r>
              <a:rPr lang="cs-CZ" baseline="0" dirty="0" err="1" smtClean="0"/>
              <a:t>onset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short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duration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due</a:t>
            </a:r>
            <a:r>
              <a:rPr lang="cs-CZ" baseline="0" dirty="0" smtClean="0"/>
              <a:t> to rapid </a:t>
            </a:r>
            <a:r>
              <a:rPr lang="cs-CZ" baseline="0" dirty="0" err="1" smtClean="0"/>
              <a:t>intravascular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absorption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E.g</a:t>
            </a:r>
            <a:r>
              <a:rPr lang="cs-CZ" baseline="0" dirty="0" smtClean="0"/>
              <a:t>. Skin </a:t>
            </a:r>
            <a:r>
              <a:rPr lang="cs-CZ" baseline="0" dirty="0" err="1" smtClean="0"/>
              <a:t>topical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anesthesia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done by </a:t>
            </a:r>
            <a:r>
              <a:rPr lang="cs-CZ" baseline="0" dirty="0" err="1" smtClean="0"/>
              <a:t>eutectic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mixture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anesthetics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lidocain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prolocain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817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Local</a:t>
            </a:r>
            <a:r>
              <a:rPr lang="cs-CZ" dirty="0" smtClean="0"/>
              <a:t> </a:t>
            </a:r>
            <a:r>
              <a:rPr lang="cs-CZ" dirty="0" err="1" smtClean="0"/>
              <a:t>anesthetics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separated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two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main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groups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Esters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amides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Esters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close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derivates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cocaine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contain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esteric</a:t>
            </a:r>
            <a:r>
              <a:rPr lang="cs-CZ" baseline="0" dirty="0" smtClean="0"/>
              <a:t> bond and </a:t>
            </a:r>
            <a:r>
              <a:rPr lang="cs-CZ" baseline="0" dirty="0" err="1" smtClean="0"/>
              <a:t>due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metabolized</a:t>
            </a:r>
            <a:r>
              <a:rPr lang="cs-CZ" baseline="0" dirty="0" smtClean="0"/>
              <a:t> by plazma and </a:t>
            </a:r>
            <a:r>
              <a:rPr lang="cs-CZ" baseline="0" dirty="0" err="1" smtClean="0"/>
              <a:t>tissue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enzymes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esterazes</a:t>
            </a:r>
            <a:r>
              <a:rPr lang="cs-CZ" baseline="0" dirty="0" smtClean="0"/>
              <a:t> and so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relatively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short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prone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precipitate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alergic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reaction</a:t>
            </a:r>
            <a:r>
              <a:rPr lang="cs-CZ" baseline="0" dirty="0" smtClean="0"/>
              <a:t> more </a:t>
            </a:r>
            <a:r>
              <a:rPr lang="cs-CZ" baseline="0" dirty="0" err="1" smtClean="0"/>
              <a:t>often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other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group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Esters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used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less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often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nowadays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Beside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cocaine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there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procaine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benzocaine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chlorprocaine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tetracaine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group</a:t>
            </a:r>
            <a:r>
              <a:rPr lang="cs-CZ" baseline="0" dirty="0" smtClean="0"/>
              <a:t>.</a:t>
            </a:r>
          </a:p>
          <a:p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other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group</a:t>
            </a:r>
            <a:r>
              <a:rPr lang="cs-CZ" baseline="0" dirty="0" smtClean="0"/>
              <a:t> are amid LA.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containe</a:t>
            </a:r>
            <a:r>
              <a:rPr lang="cs-CZ" baseline="0" dirty="0" smtClean="0"/>
              <a:t> amide bond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molecule</a:t>
            </a:r>
            <a:r>
              <a:rPr lang="cs-CZ" baseline="0" dirty="0" smtClean="0"/>
              <a:t> and so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are to </a:t>
            </a:r>
            <a:r>
              <a:rPr lang="cs-CZ" baseline="0" dirty="0" err="1" smtClean="0"/>
              <a:t>be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metabolized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liver by </a:t>
            </a:r>
            <a:r>
              <a:rPr lang="cs-CZ" baseline="0" dirty="0" err="1" smtClean="0"/>
              <a:t>microsomal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hepatic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system</a:t>
            </a:r>
            <a:r>
              <a:rPr lang="cs-CZ" baseline="0" dirty="0" smtClean="0"/>
              <a:t> and so </a:t>
            </a:r>
            <a:r>
              <a:rPr lang="cs-CZ" baseline="0" dirty="0" err="1" smtClean="0"/>
              <a:t>their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longer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esters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used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most </a:t>
            </a:r>
            <a:r>
              <a:rPr lang="cs-CZ" baseline="0" dirty="0" err="1" smtClean="0"/>
              <a:t>nowadays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most </a:t>
            </a:r>
            <a:r>
              <a:rPr lang="cs-CZ" baseline="0" dirty="0" err="1" smtClean="0"/>
              <a:t>used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ones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lidocaine</a:t>
            </a:r>
            <a:r>
              <a:rPr lang="cs-CZ" baseline="0" dirty="0" smtClean="0"/>
              <a:t> (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in Czech Republic </a:t>
            </a:r>
            <a:r>
              <a:rPr lang="cs-CZ" baseline="0" dirty="0" err="1" smtClean="0"/>
              <a:t>trimecaine</a:t>
            </a:r>
            <a:r>
              <a:rPr lang="cs-CZ" baseline="0" dirty="0" smtClean="0"/>
              <a:t>), </a:t>
            </a:r>
            <a:r>
              <a:rPr lang="cs-CZ" baseline="0" dirty="0" err="1" smtClean="0"/>
              <a:t>bupivacaine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levobupivacaine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mepivacaine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prilocaine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01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Ester´local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anesthetics</a:t>
            </a:r>
            <a:r>
              <a:rPr lang="cs-CZ" baseline="0" dirty="0" smtClean="0"/>
              <a:t> are 1% </a:t>
            </a:r>
            <a:r>
              <a:rPr lang="cs-CZ" baseline="0" dirty="0" err="1" smtClean="0"/>
              <a:t>chlorprocaine</a:t>
            </a:r>
            <a:r>
              <a:rPr lang="cs-CZ" baseline="0" dirty="0" smtClean="0"/>
              <a:t>, 1-10% </a:t>
            </a:r>
            <a:r>
              <a:rPr lang="cs-CZ" baseline="0" dirty="0" err="1" smtClean="0"/>
              <a:t>procaine</a:t>
            </a:r>
            <a:r>
              <a:rPr lang="cs-CZ" baseline="0" dirty="0" smtClean="0"/>
              <a:t> and 2-0,5% </a:t>
            </a:r>
            <a:r>
              <a:rPr lang="cs-CZ" baseline="0" dirty="0" err="1" smtClean="0"/>
              <a:t>tetracaine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634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Amid </a:t>
            </a:r>
            <a:r>
              <a:rPr lang="cs-CZ" dirty="0" err="1" smtClean="0"/>
              <a:t>local</a:t>
            </a:r>
            <a:r>
              <a:rPr lang="cs-CZ" dirty="0" smtClean="0"/>
              <a:t> </a:t>
            </a:r>
            <a:r>
              <a:rPr lang="cs-CZ" dirty="0" err="1" smtClean="0"/>
              <a:t>anesthetics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lidocaine</a:t>
            </a:r>
            <a:r>
              <a:rPr lang="cs-CZ" baseline="0" dirty="0" smtClean="0"/>
              <a:t> 0,5-5% in a </a:t>
            </a:r>
            <a:r>
              <a:rPr lang="cs-CZ" baseline="0" dirty="0" err="1" smtClean="0"/>
              <a:t>maximal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daily</a:t>
            </a:r>
            <a:r>
              <a:rPr lang="cs-CZ" baseline="0" dirty="0" smtClean="0"/>
              <a:t> dose 500mg. </a:t>
            </a:r>
            <a:r>
              <a:rPr lang="cs-CZ" baseline="0" dirty="0" err="1" smtClean="0"/>
              <a:t>Prilocaine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levobupivacaine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bupivacaine</a:t>
            </a:r>
            <a:r>
              <a:rPr lang="cs-CZ" baseline="0" dirty="0" smtClean="0"/>
              <a:t> in 0,25-0,5% </a:t>
            </a:r>
            <a:r>
              <a:rPr lang="cs-CZ" baseline="0" dirty="0" err="1" smtClean="0"/>
              <a:t>solution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maximum </a:t>
            </a:r>
            <a:r>
              <a:rPr lang="cs-CZ" baseline="0" dirty="0" err="1" smtClean="0"/>
              <a:t>dail</a:t>
            </a:r>
            <a:r>
              <a:rPr lang="cs-CZ" baseline="0" dirty="0" smtClean="0"/>
              <a:t> dose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200mg. </a:t>
            </a:r>
            <a:r>
              <a:rPr lang="cs-CZ" baseline="0" dirty="0" err="1" smtClean="0"/>
              <a:t>Etidocaine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ropivacaine</a:t>
            </a:r>
            <a:r>
              <a:rPr lang="cs-CZ" baseline="0" dirty="0" smtClean="0"/>
              <a:t>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114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Local</a:t>
            </a:r>
            <a:r>
              <a:rPr lang="cs-CZ" dirty="0" smtClean="0"/>
              <a:t> </a:t>
            </a:r>
            <a:r>
              <a:rPr lang="cs-CZ" dirty="0" err="1" smtClean="0"/>
              <a:t>anesthetics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many </a:t>
            </a:r>
            <a:r>
              <a:rPr lang="cs-CZ" baseline="0" dirty="0" err="1" smtClean="0"/>
              <a:t>channels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cellular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enzymes</a:t>
            </a:r>
            <a:r>
              <a:rPr lang="cs-CZ" baseline="0" dirty="0" smtClean="0"/>
              <a:t> but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most </a:t>
            </a:r>
            <a:r>
              <a:rPr lang="cs-CZ" baseline="0" dirty="0" err="1" smtClean="0"/>
              <a:t>pronounced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sodium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channel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which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produce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actual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ánesthesic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mechanism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block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potassium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calcium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channels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some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cellular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receptors</a:t>
            </a:r>
            <a:r>
              <a:rPr lang="cs-CZ" baseline="0" dirty="0" smtClean="0"/>
              <a:t>: </a:t>
            </a:r>
            <a:r>
              <a:rPr lang="cs-CZ" baseline="0" dirty="0" err="1" smtClean="0"/>
              <a:t>muscarinic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nicotine</a:t>
            </a:r>
            <a:r>
              <a:rPr lang="cs-CZ" baseline="0" dirty="0" smtClean="0"/>
              <a:t>, beta </a:t>
            </a:r>
            <a:r>
              <a:rPr lang="cs-CZ" baseline="0" dirty="0" err="1" smtClean="0"/>
              <a:t>adrenergic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Mitochondrial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respiratory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chain</a:t>
            </a:r>
            <a:r>
              <a:rPr lang="cs-CZ" baseline="0" dirty="0" smtClean="0"/>
              <a:t>. ´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also</a:t>
            </a:r>
            <a:r>
              <a:rPr lang="cs-CZ" baseline="0" dirty="0" smtClean="0"/>
              <a:t> influence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leukocytes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thrombocytes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851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As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pharmacokinetics</a:t>
            </a:r>
            <a:r>
              <a:rPr lang="cs-CZ" dirty="0" smtClean="0"/>
              <a:t>,</a:t>
            </a:r>
            <a:r>
              <a:rPr lang="cs-CZ" baseline="0" dirty="0" smtClean="0"/>
              <a:t> LA are </a:t>
            </a:r>
            <a:r>
              <a:rPr lang="cs-CZ" baseline="0" dirty="0" err="1" smtClean="0"/>
              <a:t>injected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usually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close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proximity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desired</a:t>
            </a:r>
            <a:r>
              <a:rPr lang="cs-CZ" baseline="0" dirty="0" smtClean="0"/>
              <a:t> nerve </a:t>
            </a:r>
            <a:r>
              <a:rPr lang="cs-CZ" baseline="0" dirty="0" err="1" smtClean="0"/>
              <a:t>or</a:t>
            </a:r>
            <a:r>
              <a:rPr lang="cs-CZ" baseline="0" dirty="0" smtClean="0"/>
              <a:t> region and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locally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absorbed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into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circulation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based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vascular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reactivity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physiochemical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properties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Finally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metabolized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excreted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9A743-8346-49F5-ACB1-0D38C5C7D32A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89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E72B49-2E35-482F-889A-19937E738E87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196A9-F5D4-4DAD-8862-3FD0F8486F5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96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96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01391-2B07-468C-9BEE-9038542EF79E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82B476-C333-4CE4-BA0B-F7594B87BF4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435B496-DD44-4498-92D3-B622FD7C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B4084CF-8FAB-49C5-A9FE-A5233E8E5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6FAA0816-645A-42C5-9821-72E55C94252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752600"/>
            <a:ext cx="3810000" cy="20955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xmlns="" id="{77A23930-2194-4DC9-A115-B3407C7C77F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3810000" cy="20955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xmlns="" id="{470D026F-0EC4-4941-83A0-A35DE6792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xmlns="" id="{5D62A33A-8579-44A6-B336-569F1FB9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0E90E55E-3456-4761-BDAE-B81484C6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B78032-2209-4B0F-B235-CF8B0287DB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165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xmlns="" id="{E9C917E2-3BF8-4EA8-A09F-32BCFBCF2C8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0354AA9-3B9E-4B79-9BC2-7F9A5D12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374A6305-5E84-422E-9E17-DFA52358C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CDC6A97A-A4C4-40FF-8394-AD91DDB8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E65EED-AA72-4018-B1B9-F27B214E3D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8921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59BBB34-C3CB-4C08-8A28-18B8C53C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DD22A446-51D1-4F1E-B145-495EC260476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137AE815-D311-4279-9823-16A607842CA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752600"/>
            <a:ext cx="3810000" cy="20955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xmlns="" id="{A2E3BEA5-6F71-4815-A100-4605077A8B7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3810000" cy="20955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xmlns="" id="{5634C632-F991-4CF3-A2EB-8A4D5ACAF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xmlns="" id="{948246F4-16B8-44AE-8516-2E894011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CF451A2D-5F30-4373-AEF3-B7101DB91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6AB12-7989-4275-A432-7F69728A46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316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624736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F3875-CF0B-450C-B94E-EF9E64593C2C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799FA-CF5F-4CC4-BDB6-692DC4652DA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5B80D-AF55-469E-A575-FF5C24F2E57E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9DF86-8D98-42D7-A500-F854E0DE774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FFB42-9607-4440-A12F-42B4561DAA09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8DF3D-9195-4DA5-B605-C640C265F2B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D4498-A3DB-4CF5-8D92-EAADFC02051E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2551E-D683-44BF-A4B4-9EEC35AE853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49615-6749-4B3D-BDE8-B11E236D8627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B2A13-7876-4E0D-AAA7-68F47CE1148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64ED93-45A7-4BE9-8AAB-5DD9F3FC8891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1D558-661C-49F4-8E03-F8C5BBB5100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0B2E1-BA39-4113-A8A6-1831239B4D59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237FA-BFA6-4D14-99B7-34B6F9295AC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D20F4-4F0F-4787-9D17-038B782075F7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FFF68-F3B1-4E44-B0A4-B93A1C39EEE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688C99B-6EC3-4CC7-B68A-2C2245DAD7E5}" type="datetime1">
              <a:rPr lang="cs-CZ"/>
              <a:pPr/>
              <a:t>1.1.1980</a:t>
            </a:fld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fld id="{6198ECA2-9163-49C1-B14D-30ED0DBB9C43}" type="slidenum">
              <a:rPr lang="cs-CZ"/>
              <a:pPr/>
              <a:t>‹#›</a:t>
            </a:fld>
            <a:endParaRPr lang="cs-CZ"/>
          </a:p>
        </p:txBody>
      </p:sp>
      <p:pic>
        <p:nvPicPr>
          <p:cNvPr id="1034" name="Picture 10" descr="Zobrazit zdrojový obrázek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</p:spPr>
      </p:pic>
      <p:pic>
        <p:nvPicPr>
          <p:cNvPr id="1035" name="Picture 11" descr="Zobrazit zdrojový obrázek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6" r:id="rId3"/>
    <p:sldLayoutId id="2147483655" r:id="rId4"/>
    <p:sldLayoutId id="2147483654" r:id="rId5"/>
    <p:sldLayoutId id="2147483653" r:id="rId6"/>
    <p:sldLayoutId id="2147483651" r:id="rId7"/>
    <p:sldLayoutId id="2147483650" r:id="rId8"/>
    <p:sldLayoutId id="2147483652" r:id="rId9"/>
    <p:sldLayoutId id="2147483649" r:id="rId10"/>
    <p:sldLayoutId id="2147483660" r:id="rId11"/>
    <p:sldLayoutId id="2147483661" r:id="rId12"/>
    <p:sldLayoutId id="214748366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jpe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2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9.jpe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jpe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1.jpe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50.jpe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4.jpe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7.png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6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6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6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xmlns="" id="{BC4ECD11-C1B9-4531-A9EF-50F07E2F28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40EAD0-2358-4DBA-8AC3-56F55D01E571}" type="slidenum">
              <a:rPr lang="cs-CZ" altLang="cs-CZ" sz="1400" smtClean="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cs-CZ" altLang="cs-CZ" sz="14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16385" name="Rectangle 2">
            <a:extLst>
              <a:ext uri="{FF2B5EF4-FFF2-40B4-BE49-F238E27FC236}">
                <a16:creationId xmlns:a16="http://schemas.microsoft.com/office/drawing/2014/main" xmlns="" id="{CD662D1A-11B0-42A8-8295-D27B9C7E64D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36838"/>
            <a:ext cx="7772400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z="4000" b="0" dirty="0" err="1"/>
              <a:t>Regional</a:t>
            </a:r>
            <a:r>
              <a:rPr lang="cs-CZ" altLang="cs-CZ" sz="4000" b="0" dirty="0"/>
              <a:t> a</a:t>
            </a:r>
            <a:r>
              <a:rPr lang="en-US" altLang="cs-CZ" sz="4000" b="0" dirty="0" err="1"/>
              <a:t>nesthesia</a:t>
            </a:r>
            <a:r>
              <a:rPr lang="cs-CZ" altLang="cs-CZ" sz="4000" b="0" dirty="0"/>
              <a:t> and </a:t>
            </a:r>
            <a:r>
              <a:rPr lang="cs-CZ" altLang="cs-CZ" sz="4000" b="0" dirty="0" err="1"/>
              <a:t>analgesia</a:t>
            </a:r>
            <a:endParaRPr lang="en-US" sz="4000" dirty="0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xmlns="" id="{F8D51F72-2396-4AEA-B79E-2869D05CB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4">
            <a:extLst>
              <a:ext uri="{FF2B5EF4-FFF2-40B4-BE49-F238E27FC236}">
                <a16:creationId xmlns:a16="http://schemas.microsoft.com/office/drawing/2014/main" xmlns="" id="{558C0BD7-2B41-4CF4-9C6B-790DFE963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05263"/>
            <a:ext cx="9144000" cy="2852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Klinika anesteziologie, resuscitace a intenzivní medicíny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Univerzita Karlova, Lékařská fakulta v Hradci Králové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Fakultní nemocnice Hradec Králové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endParaRPr lang="cs-CZ" altLang="cs-CZ" sz="1400">
              <a:solidFill>
                <a:srgbClr val="4D4D4D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Dept. of Anaesthesiology and Intensive Care Medicine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Charles University, Faculty of Medicine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University Hospital Hradec Kralove</a:t>
            </a:r>
          </a:p>
        </p:txBody>
      </p:sp>
      <p:pic>
        <p:nvPicPr>
          <p:cNvPr id="7174" name="Picture 11" descr="Zobrazit zdrojový obrázek">
            <a:extLst>
              <a:ext uri="{FF2B5EF4-FFF2-40B4-BE49-F238E27FC236}">
                <a16:creationId xmlns:a16="http://schemas.microsoft.com/office/drawing/2014/main" xmlns="" id="{450B494B-F65D-4D9A-B5A1-FA48244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5" descr="Zobrazit zdrojový obrázek">
            <a:extLst>
              <a:ext uri="{FF2B5EF4-FFF2-40B4-BE49-F238E27FC236}">
                <a16:creationId xmlns:a16="http://schemas.microsoft.com/office/drawing/2014/main" xmlns="" id="{C90E5849-E595-4BE3-A4DE-6394F4086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734050"/>
            <a:ext cx="83343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4850" y="153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2">
            <a:extLst>
              <a:ext uri="{FF2B5EF4-FFF2-40B4-BE49-F238E27FC236}">
                <a16:creationId xmlns:a16="http://schemas.microsoft.com/office/drawing/2014/main" xmlns="" id="{725F69A3-842F-41B5-A681-DF269AC9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5195888"/>
            <a:ext cx="55594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EFCF3C6C-E301-4592-A510-6C2F378AAE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55575"/>
            <a:ext cx="74882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Metabolism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local</a:t>
            </a:r>
            <a:r>
              <a:rPr lang="cs-CZ" altLang="cs-CZ" dirty="0"/>
              <a:t> </a:t>
            </a:r>
            <a:r>
              <a:rPr lang="cs-CZ" altLang="cs-CZ" dirty="0" err="1"/>
              <a:t>anesthetic</a:t>
            </a:r>
            <a:endParaRPr lang="cs-CZ" altLang="cs-CZ" dirty="0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F2353D22-9C32-4266-A26F-657158F781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33513"/>
            <a:ext cx="8496300" cy="4464050"/>
          </a:xfrm>
        </p:spPr>
        <p:txBody>
          <a:bodyPr/>
          <a:lstStyle/>
          <a:p>
            <a:r>
              <a:rPr lang="cs-CZ" altLang="cs-CZ" u="sng"/>
              <a:t>Esters</a:t>
            </a:r>
          </a:p>
          <a:p>
            <a:pPr lvl="1"/>
            <a:r>
              <a:rPr lang="cs-CZ" altLang="cs-CZ"/>
              <a:t>Esterase ( pseudo cholinesterase)</a:t>
            </a:r>
          </a:p>
          <a:p>
            <a:pPr lvl="1"/>
            <a:r>
              <a:rPr lang="cs-CZ" altLang="cs-CZ"/>
              <a:t>Inactive products of hydrolysis</a:t>
            </a:r>
          </a:p>
          <a:p>
            <a:pPr>
              <a:buFont typeface="Monotype Sorts" pitchFamily="2" charset="2"/>
              <a:buNone/>
            </a:pPr>
            <a:endParaRPr lang="cs-CZ" altLang="cs-CZ" sz="2400"/>
          </a:p>
          <a:p>
            <a:endParaRPr lang="cs-CZ" altLang="cs-CZ" u="sng"/>
          </a:p>
          <a:p>
            <a:r>
              <a:rPr lang="cs-CZ" altLang="cs-CZ" u="sng"/>
              <a:t>Amides</a:t>
            </a:r>
          </a:p>
          <a:p>
            <a:pPr lvl="1"/>
            <a:r>
              <a:rPr lang="cs-CZ" altLang="cs-CZ"/>
              <a:t>Liver (cytochrom P 450)</a:t>
            </a:r>
          </a:p>
          <a:p>
            <a:pPr lvl="1"/>
            <a:r>
              <a:rPr lang="cs-CZ" altLang="cs-CZ"/>
              <a:t>Active metabolites</a:t>
            </a:r>
          </a:p>
          <a:p>
            <a:pPr lvl="1"/>
            <a:r>
              <a:rPr lang="cs-CZ" altLang="cs-CZ"/>
              <a:t>Urinary excretion</a:t>
            </a:r>
          </a:p>
          <a:p>
            <a:pPr lvl="1"/>
            <a:endParaRPr lang="cs-CZ" altLang="cs-CZ"/>
          </a:p>
          <a:p>
            <a:pPr lvl="1"/>
            <a:endParaRPr lang="cs-CZ" altLang="cs-CZ"/>
          </a:p>
        </p:txBody>
      </p:sp>
      <p:pic>
        <p:nvPicPr>
          <p:cNvPr id="16389" name="Obrázek 5">
            <a:extLst>
              <a:ext uri="{FF2B5EF4-FFF2-40B4-BE49-F238E27FC236}">
                <a16:creationId xmlns:a16="http://schemas.microsoft.com/office/drawing/2014/main" xmlns="" id="{DCF1DE71-7EDA-4D2E-B91C-4566B8162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2871788"/>
            <a:ext cx="361315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1975" y="1668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xmlns="" id="{59D1EEDC-5C85-4148-9933-B734BADBD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8569325" cy="762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Complications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regional</a:t>
            </a:r>
            <a:r>
              <a:rPr lang="cs-CZ" altLang="cs-CZ" dirty="0"/>
              <a:t> </a:t>
            </a:r>
            <a:r>
              <a:rPr lang="cs-CZ" altLang="cs-CZ" dirty="0" err="1"/>
              <a:t>anesthesia</a:t>
            </a:r>
            <a:endParaRPr lang="cs-CZ" altLang="cs-CZ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B349B508-F122-462D-87C2-873F485DB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u="sng"/>
              <a:t>Allergy to local anesthetics </a:t>
            </a:r>
            <a:r>
              <a:rPr lang="cs-CZ" altLang="cs-CZ" sz="2000"/>
              <a:t>(Esters LA - parabens)</a:t>
            </a:r>
          </a:p>
          <a:p>
            <a:r>
              <a:rPr lang="cs-CZ" altLang="cs-CZ" u="sng"/>
              <a:t>Systemic toxicity of local anesthetic</a:t>
            </a:r>
          </a:p>
          <a:p>
            <a:pPr lvl="1"/>
            <a:r>
              <a:rPr lang="cs-CZ" altLang="cs-CZ" sz="2000"/>
              <a:t>Good dose to vein or artery (intravasal)</a:t>
            </a:r>
          </a:p>
          <a:p>
            <a:pPr lvl="1"/>
            <a:r>
              <a:rPr lang="cs-CZ" altLang="cs-CZ" sz="2000"/>
              <a:t>Bad dose to right place (high absorption to circulation – toxic plasma concentration of LA)</a:t>
            </a:r>
          </a:p>
          <a:p>
            <a:r>
              <a:rPr lang="cs-CZ" altLang="cs-CZ" u="sng"/>
              <a:t>Tachyfylaxis</a:t>
            </a:r>
          </a:p>
          <a:p>
            <a:pPr lvl="1"/>
            <a:r>
              <a:rPr lang="cs-CZ" altLang="cs-CZ" sz="2000"/>
              <a:t>Decrease of pH</a:t>
            </a:r>
          </a:p>
          <a:p>
            <a:r>
              <a:rPr lang="cs-CZ" altLang="cs-CZ" i="1"/>
              <a:t>Infection </a:t>
            </a:r>
            <a:r>
              <a:rPr lang="cs-CZ" altLang="cs-CZ" sz="1800" i="1"/>
              <a:t>(local – in the needle point , neuroinfection)</a:t>
            </a:r>
          </a:p>
          <a:p>
            <a:r>
              <a:rPr lang="cs-CZ" altLang="cs-CZ" i="1"/>
              <a:t>Hemorghage</a:t>
            </a:r>
            <a:endParaRPr lang="cs-CZ" altLang="cs-CZ" sz="2400" i="1"/>
          </a:p>
          <a:p>
            <a:r>
              <a:rPr lang="cs-CZ" altLang="cs-CZ"/>
              <a:t>Nerve damage </a:t>
            </a:r>
            <a:r>
              <a:rPr lang="cs-CZ" altLang="cs-CZ" sz="1800"/>
              <a:t>(needle, position damage)</a:t>
            </a:r>
            <a:endParaRPr lang="cs-CZ" altLang="cs-CZ" sz="2400"/>
          </a:p>
          <a:p>
            <a:pPr lvl="1">
              <a:buFontTx/>
              <a:buNone/>
            </a:pPr>
            <a:endParaRPr lang="cs-CZ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619" y="15014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B2A26E1-E27A-4F94-BE41-18E56093C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8738"/>
            <a:ext cx="8064500" cy="855662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dirty="0" err="1"/>
              <a:t>Allergic</a:t>
            </a:r>
            <a:r>
              <a:rPr lang="cs-CZ" dirty="0"/>
              <a:t> </a:t>
            </a:r>
            <a:r>
              <a:rPr lang="cs-CZ" dirty="0" err="1"/>
              <a:t>reaction</a:t>
            </a:r>
            <a:r>
              <a:rPr lang="cs-CZ" dirty="0"/>
              <a:t> -  LA?</a:t>
            </a:r>
          </a:p>
        </p:txBody>
      </p:sp>
      <p:pic>
        <p:nvPicPr>
          <p:cNvPr id="18435" name="Zástupný symbol pro obsah 5">
            <a:extLst>
              <a:ext uri="{FF2B5EF4-FFF2-40B4-BE49-F238E27FC236}">
                <a16:creationId xmlns:a16="http://schemas.microsoft.com/office/drawing/2014/main" xmlns="" id="{621E7C1D-1DF9-4A43-A992-FE4E0696C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t="2670" r="8887" b="38670"/>
          <a:stretch>
            <a:fillRect/>
          </a:stretch>
        </p:blipFill>
        <p:spPr>
          <a:xfrm>
            <a:off x="5214938" y="2640013"/>
            <a:ext cx="3929062" cy="3640137"/>
          </a:xfrm>
        </p:spPr>
      </p:pic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xmlns="" id="{81D11165-EE34-46B9-ADE4-F62C3D144FD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68C3DD-EF08-433F-87A6-D833C3387E25}" type="slidenum">
              <a:rPr lang="cs-CZ" altLang="cs-CZ" sz="1400" smtClean="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/>
              <a:t>12</a:t>
            </a:fld>
            <a:endParaRPr lang="cs-CZ" altLang="cs-CZ" sz="14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pic>
        <p:nvPicPr>
          <p:cNvPr id="18437" name="Obrázek 7">
            <a:extLst>
              <a:ext uri="{FF2B5EF4-FFF2-40B4-BE49-F238E27FC236}">
                <a16:creationId xmlns:a16="http://schemas.microsoft.com/office/drawing/2014/main" xmlns="" id="{7A4F0798-F3FC-4E62-B7FF-5B7A6CCA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200"/>
            <a:ext cx="4754563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xmlns="" id="{A7B76A74-C2DE-47BA-B5E0-23CA21EF92E7}"/>
              </a:ext>
            </a:extLst>
          </p:cNvPr>
          <p:cNvCxnSpPr/>
          <p:nvPr/>
        </p:nvCxnSpPr>
        <p:spPr>
          <a:xfrm>
            <a:off x="280988" y="2036763"/>
            <a:ext cx="44735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xmlns="" id="{6A72C7AF-128D-4C46-B020-30C326467E5F}"/>
              </a:ext>
            </a:extLst>
          </p:cNvPr>
          <p:cNvCxnSpPr>
            <a:cxnSpLocks/>
          </p:cNvCxnSpPr>
          <p:nvPr/>
        </p:nvCxnSpPr>
        <p:spPr>
          <a:xfrm>
            <a:off x="280988" y="2282825"/>
            <a:ext cx="15160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01328A2B-B8DB-4BB7-BA7F-A32854A9C106}"/>
              </a:ext>
            </a:extLst>
          </p:cNvPr>
          <p:cNvCxnSpPr/>
          <p:nvPr/>
        </p:nvCxnSpPr>
        <p:spPr>
          <a:xfrm>
            <a:off x="280988" y="4079875"/>
            <a:ext cx="44735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xmlns="" id="{4EF808B9-BE23-416F-A63F-899D1A917466}"/>
              </a:ext>
            </a:extLst>
          </p:cNvPr>
          <p:cNvCxnSpPr>
            <a:cxnSpLocks/>
          </p:cNvCxnSpPr>
          <p:nvPr/>
        </p:nvCxnSpPr>
        <p:spPr>
          <a:xfrm>
            <a:off x="280988" y="4308475"/>
            <a:ext cx="37195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9346" y="1117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xmlns="" id="{41B6B558-2F65-46F7-AD5F-84CF5C9AF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424863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cs-CZ" dirty="0"/>
              <a:t>Local anesthetic agents</a:t>
            </a:r>
            <a:r>
              <a:rPr lang="cs-CZ" altLang="cs-CZ" dirty="0"/>
              <a:t> – </a:t>
            </a:r>
            <a:r>
              <a:rPr lang="cs-CZ" altLang="cs-CZ" dirty="0" err="1"/>
              <a:t>side</a:t>
            </a:r>
            <a:r>
              <a:rPr lang="cs-CZ" altLang="cs-CZ" dirty="0"/>
              <a:t> </a:t>
            </a:r>
            <a:r>
              <a:rPr lang="cs-CZ" altLang="cs-CZ" dirty="0" err="1"/>
              <a:t>effects</a:t>
            </a:r>
            <a:endParaRPr lang="cs-CZ" altLang="cs-CZ" dirty="0"/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xmlns="" id="{F89A6843-D245-49EE-8F29-34F61A7FC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9138"/>
            <a:ext cx="7772400" cy="4679950"/>
          </a:xfrm>
        </p:spPr>
        <p:txBody>
          <a:bodyPr/>
          <a:lstStyle/>
          <a:p>
            <a:pPr>
              <a:defRPr/>
            </a:pPr>
            <a:r>
              <a:rPr lang="cs-CZ" altLang="cs-CZ" sz="2400" u="sng" dirty="0"/>
              <a:t>S</a:t>
            </a:r>
            <a:r>
              <a:rPr lang="en-US" altLang="cs-CZ" sz="2400" u="sng" dirty="0" err="1"/>
              <a:t>ystemic</a:t>
            </a:r>
            <a:r>
              <a:rPr lang="en-US" altLang="cs-CZ" sz="2400" u="sng" dirty="0"/>
              <a:t> toxicity</a:t>
            </a:r>
            <a:r>
              <a:rPr lang="cs-CZ" altLang="cs-CZ" sz="2400" u="sng" dirty="0"/>
              <a:t> (LAST</a:t>
            </a:r>
            <a:r>
              <a:rPr lang="cs-CZ" altLang="cs-CZ" sz="2400" dirty="0"/>
              <a:t>)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altLang="cs-CZ" sz="2400" dirty="0"/>
              <a:t>   </a:t>
            </a:r>
            <a:r>
              <a:rPr lang="en-US" altLang="cs-CZ" sz="2400" dirty="0"/>
              <a:t> (excess</a:t>
            </a:r>
            <a:r>
              <a:rPr lang="cs-CZ" altLang="cs-CZ" sz="2400" dirty="0" err="1"/>
              <a:t>ive</a:t>
            </a:r>
            <a:r>
              <a:rPr lang="en-US" altLang="cs-CZ" sz="2400" dirty="0"/>
              <a:t> plasma conc</a:t>
            </a:r>
            <a:r>
              <a:rPr lang="cs-CZ" altLang="cs-CZ" sz="2400" dirty="0" err="1"/>
              <a:t>entration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LA</a:t>
            </a:r>
            <a:r>
              <a:rPr lang="en-US" altLang="cs-CZ" sz="2400" dirty="0"/>
              <a:t>)</a:t>
            </a:r>
            <a:endParaRPr lang="cs-CZ" altLang="cs-CZ" sz="2400" dirty="0"/>
          </a:p>
          <a:p>
            <a:pPr>
              <a:buFont typeface="Monotype Sorts" pitchFamily="2" charset="2"/>
              <a:buNone/>
              <a:defRPr/>
            </a:pPr>
            <a:r>
              <a:rPr lang="cs-CZ" altLang="cs-CZ" sz="2400" dirty="0"/>
              <a:t>     </a:t>
            </a:r>
            <a:endParaRPr lang="en-US" altLang="cs-CZ" sz="2400" dirty="0"/>
          </a:p>
          <a:p>
            <a:pPr>
              <a:defRPr/>
            </a:pPr>
            <a:r>
              <a:rPr lang="cs-CZ" altLang="cs-CZ" sz="2400" u="sng" dirty="0" err="1"/>
              <a:t>Local</a:t>
            </a:r>
            <a:r>
              <a:rPr lang="cs-CZ" altLang="cs-CZ" sz="2400" u="sng" dirty="0"/>
              <a:t> </a:t>
            </a:r>
            <a:r>
              <a:rPr lang="en-US" altLang="cs-CZ" sz="2400" u="sng" dirty="0"/>
              <a:t>neurotoxicity</a:t>
            </a:r>
            <a:r>
              <a:rPr lang="cs-CZ" altLang="cs-CZ" sz="2400" u="sng" dirty="0"/>
              <a:t> </a:t>
            </a:r>
            <a:r>
              <a:rPr lang="cs-CZ" altLang="cs-CZ" sz="2400" dirty="0"/>
              <a:t>(in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place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administration</a:t>
            </a:r>
            <a:r>
              <a:rPr lang="cs-CZ" altLang="cs-CZ" sz="2400" dirty="0"/>
              <a:t>)</a:t>
            </a:r>
          </a:p>
          <a:p>
            <a:pPr>
              <a:defRPr/>
            </a:pPr>
            <a:endParaRPr lang="en-US" altLang="cs-CZ" sz="2400" dirty="0"/>
          </a:p>
          <a:p>
            <a:pPr>
              <a:defRPr/>
            </a:pPr>
            <a:r>
              <a:rPr lang="cs-CZ" altLang="cs-CZ" sz="2400" u="sng" dirty="0"/>
              <a:t>A</a:t>
            </a:r>
            <a:r>
              <a:rPr lang="en-US" altLang="cs-CZ" sz="2400" u="sng" dirty="0" err="1"/>
              <a:t>llergic</a:t>
            </a:r>
            <a:r>
              <a:rPr lang="en-US" altLang="cs-CZ" sz="2400" u="sng" dirty="0"/>
              <a:t> reactions </a:t>
            </a:r>
            <a:r>
              <a:rPr lang="en-US" altLang="cs-CZ" sz="2400" dirty="0"/>
              <a:t>(esters more than amides)</a:t>
            </a:r>
            <a:endParaRPr lang="cs-CZ" altLang="cs-CZ" sz="2400" dirty="0"/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u="sng" dirty="0" err="1"/>
              <a:t>Specific</a:t>
            </a:r>
            <a:r>
              <a:rPr lang="cs-CZ" altLang="cs-CZ" sz="2400" u="sng" dirty="0"/>
              <a:t> </a:t>
            </a:r>
            <a:r>
              <a:rPr lang="cs-CZ" altLang="cs-CZ" sz="2400" u="sng" dirty="0" err="1"/>
              <a:t>side</a:t>
            </a:r>
            <a:r>
              <a:rPr lang="cs-CZ" altLang="cs-CZ" sz="2400" u="sng" dirty="0"/>
              <a:t> </a:t>
            </a:r>
            <a:r>
              <a:rPr lang="cs-CZ" altLang="cs-CZ" sz="2400" u="sng" dirty="0" err="1"/>
              <a:t>effects</a:t>
            </a:r>
            <a:r>
              <a:rPr lang="cs-CZ" altLang="cs-CZ" sz="2400" u="sng" dirty="0"/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(</a:t>
            </a:r>
            <a:r>
              <a:rPr lang="cs-CZ" altLang="cs-CZ" sz="2000" dirty="0" err="1"/>
              <a:t>Prilocain</a:t>
            </a:r>
            <a:r>
              <a:rPr lang="cs-CZ" altLang="cs-CZ" sz="2000" dirty="0"/>
              <a:t> </a:t>
            </a:r>
            <a:r>
              <a:rPr lang="en-US" altLang="cs-CZ" sz="2000" dirty="0"/>
              <a:t>methemoglobinemia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need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administer</a:t>
            </a:r>
            <a:r>
              <a:rPr lang="cs-CZ" altLang="cs-CZ" sz="2000" dirty="0"/>
              <a:t> more </a:t>
            </a:r>
            <a:r>
              <a:rPr lang="cs-CZ" altLang="cs-CZ" sz="2000" dirty="0" err="1"/>
              <a:t>than</a:t>
            </a:r>
            <a:r>
              <a:rPr lang="cs-CZ" altLang="cs-CZ" sz="2000" dirty="0"/>
              <a:t> 600mg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adult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Ther</a:t>
            </a:r>
            <a:r>
              <a:rPr lang="cs-CZ" altLang="cs-CZ" sz="2000" dirty="0"/>
              <a:t>.: </a:t>
            </a:r>
            <a:r>
              <a:rPr lang="cs-CZ" altLang="cs-CZ" sz="2000" dirty="0" err="1"/>
              <a:t>methylene</a:t>
            </a:r>
            <a:r>
              <a:rPr lang="cs-CZ" altLang="cs-CZ" sz="2000" dirty="0"/>
              <a:t> blue)</a:t>
            </a:r>
            <a:endParaRPr lang="en-US" altLang="cs-CZ" sz="2000" dirty="0"/>
          </a:p>
          <a:p>
            <a:pPr>
              <a:defRPr/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983" y="18105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>
            <a:extLst>
              <a:ext uri="{FF2B5EF4-FFF2-40B4-BE49-F238E27FC236}">
                <a16:creationId xmlns:a16="http://schemas.microsoft.com/office/drawing/2014/main" xmlns="" id="{26CE03DD-7D36-496E-83AF-B693EF56C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53988"/>
            <a:ext cx="7489825" cy="790575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Systemic</a:t>
            </a:r>
            <a:r>
              <a:rPr lang="cs-CZ" altLang="cs-CZ" dirty="0"/>
              <a:t> toxicity </a:t>
            </a:r>
            <a:r>
              <a:rPr lang="cs-CZ" altLang="cs-CZ" dirty="0" err="1"/>
              <a:t>of</a:t>
            </a:r>
            <a:r>
              <a:rPr lang="cs-CZ" altLang="cs-CZ" dirty="0"/>
              <a:t> LA (LAST)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DB8066FF-A19F-45C9-BDFA-3DBB74E62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496300" cy="4595813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cs-CZ" sz="2400"/>
              <a:t>CNS toxicity</a:t>
            </a:r>
            <a:r>
              <a:rPr lang="cs-CZ" altLang="cs-CZ" sz="2400"/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    </a:t>
            </a:r>
            <a:r>
              <a:rPr lang="en-US" altLang="cs-CZ" sz="2400"/>
              <a:t> </a:t>
            </a:r>
            <a:r>
              <a:rPr lang="cs-CZ" altLang="cs-CZ" sz="2400"/>
              <a:t>dizziness, dysarthria, tinnitus,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     paresthesia, fasciculations,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     </a:t>
            </a:r>
            <a:r>
              <a:rPr lang="en-US" altLang="cs-CZ" sz="2400"/>
              <a:t>seizures, coma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cs-CZ" altLang="cs-CZ" sz="24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cs-CZ" altLang="cs-CZ" sz="24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cs-CZ" altLang="cs-CZ" sz="24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cs-CZ" altLang="cs-CZ" sz="24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cs-CZ" altLang="cs-CZ" sz="24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cs-CZ" altLang="cs-CZ" sz="24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cs-CZ" altLang="cs-CZ" sz="24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cs-CZ" altLang="cs-CZ" sz="24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cs-CZ" altLang="cs-CZ" sz="2400"/>
              <a:t>Causes: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                       - excessive dose of LA given to correct site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                       - correct dose of LA given IV, IA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pic>
        <p:nvPicPr>
          <p:cNvPr id="20484" name="Obrázek 1">
            <a:extLst>
              <a:ext uri="{FF2B5EF4-FFF2-40B4-BE49-F238E27FC236}">
                <a16:creationId xmlns:a16="http://schemas.microsoft.com/office/drawing/2014/main" xmlns="" id="{94F18E08-EBC6-4D61-8B17-9EB93C7E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196975"/>
            <a:ext cx="33480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2">
            <a:extLst>
              <a:ext uri="{FF2B5EF4-FFF2-40B4-BE49-F238E27FC236}">
                <a16:creationId xmlns:a16="http://schemas.microsoft.com/office/drawing/2014/main" xmlns="" id="{E107A47C-5488-444B-9583-D82F01DD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429000"/>
            <a:ext cx="49799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7820E9B4-67CC-4A20-A52A-DED0B6A3E28B}"/>
              </a:ext>
            </a:extLst>
          </p:cNvPr>
          <p:cNvCxnSpPr/>
          <p:nvPr/>
        </p:nvCxnSpPr>
        <p:spPr>
          <a:xfrm>
            <a:off x="1619250" y="4868863"/>
            <a:ext cx="20891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BDACB6BE-CA18-42BD-A89C-0C9827092517}"/>
              </a:ext>
            </a:extLst>
          </p:cNvPr>
          <p:cNvCxnSpPr>
            <a:cxnSpLocks/>
          </p:cNvCxnSpPr>
          <p:nvPr/>
        </p:nvCxnSpPr>
        <p:spPr>
          <a:xfrm>
            <a:off x="755650" y="5638800"/>
            <a:ext cx="1295400" cy="2222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Obrázek 6">
            <a:extLst>
              <a:ext uri="{FF2B5EF4-FFF2-40B4-BE49-F238E27FC236}">
                <a16:creationId xmlns:a16="http://schemas.microsoft.com/office/drawing/2014/main" xmlns="" id="{E6406A92-D869-40BE-A673-50BD146E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429000"/>
            <a:ext cx="333692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8013" y="329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>
            <a:extLst>
              <a:ext uri="{FF2B5EF4-FFF2-40B4-BE49-F238E27FC236}">
                <a16:creationId xmlns:a16="http://schemas.microsoft.com/office/drawing/2014/main" xmlns="" id="{F9138B1C-3399-4D4E-8633-4412981EA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6477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sz="2800" dirty="0" err="1"/>
              <a:t>Therapy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systemic</a:t>
            </a:r>
            <a:r>
              <a:rPr lang="cs-CZ" altLang="cs-CZ" sz="2800" dirty="0"/>
              <a:t> toxicity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886B587A-24CD-4EA6-980D-148DFA103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496300" cy="511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/>
              <a:t>Stop further application of LA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Oxygenotherapy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Anticonvulsants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cs-CZ" altLang="cs-CZ" sz="2400"/>
              <a:t>     -  Diazepam  5 - 20 mg  iv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cs-CZ" altLang="cs-CZ" sz="2400"/>
              <a:t>     -  Thiopentone 100 - 150 mg iv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CPR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Adrenalin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Atropin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Efedrin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Defibrillation, cardioversion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IV lipids, ECMO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cs-CZ" altLang="cs-CZ" sz="2400"/>
          </a:p>
        </p:txBody>
      </p:sp>
      <p:pic>
        <p:nvPicPr>
          <p:cNvPr id="21508" name="Obrázek 3">
            <a:extLst>
              <a:ext uri="{FF2B5EF4-FFF2-40B4-BE49-F238E27FC236}">
                <a16:creationId xmlns:a16="http://schemas.microsoft.com/office/drawing/2014/main" xmlns="" id="{A6D1F22C-FB37-4FF3-A79E-231D1D75B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3086100"/>
            <a:ext cx="451167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1513" y="129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>
            <a:extLst>
              <a:ext uri="{FF2B5EF4-FFF2-40B4-BE49-F238E27FC236}">
                <a16:creationId xmlns:a16="http://schemas.microsoft.com/office/drawing/2014/main" xmlns="" id="{3016F429-2240-442B-A447-70BBF1D9D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7489825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Prevention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systemic</a:t>
            </a:r>
            <a:r>
              <a:rPr lang="cs-CZ" altLang="cs-CZ" dirty="0"/>
              <a:t> toxicity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A129B4AC-A4AD-4BB5-B233-33B2667BE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060575"/>
            <a:ext cx="7772400" cy="4035425"/>
          </a:xfrm>
        </p:spPr>
        <p:txBody>
          <a:bodyPr/>
          <a:lstStyle/>
          <a:p>
            <a:r>
              <a:rPr lang="cs-CZ" altLang="cs-CZ" sz="2400"/>
              <a:t>Do not exceed </a:t>
            </a:r>
            <a:r>
              <a:rPr lang="cs-CZ" altLang="cs-CZ" sz="2400" u="sng"/>
              <a:t>recommended doses</a:t>
            </a:r>
          </a:p>
          <a:p>
            <a:r>
              <a:rPr lang="cs-CZ" altLang="cs-CZ" sz="2400" u="sng"/>
              <a:t>Aspiration</a:t>
            </a:r>
            <a:r>
              <a:rPr lang="cs-CZ" altLang="cs-CZ" sz="2400"/>
              <a:t> before application for prevention of IV injection </a:t>
            </a:r>
          </a:p>
          <a:p>
            <a:r>
              <a:rPr lang="cs-CZ" altLang="cs-CZ" sz="2400" u="sng"/>
              <a:t>Test dose</a:t>
            </a:r>
          </a:p>
          <a:p>
            <a:r>
              <a:rPr lang="cs-CZ" altLang="cs-CZ" sz="2400" u="sng"/>
              <a:t>Slow application </a:t>
            </a:r>
            <a:r>
              <a:rPr lang="cs-CZ" altLang="cs-CZ" sz="2400"/>
              <a:t>(max. 10 ml/min.)</a:t>
            </a:r>
          </a:p>
          <a:p>
            <a:r>
              <a:rPr lang="cs-CZ" altLang="cs-CZ" sz="2400" u="sng"/>
              <a:t>Verbal contact </a:t>
            </a:r>
            <a:r>
              <a:rPr lang="cs-CZ" altLang="cs-CZ" sz="2400"/>
              <a:t>with the patient during application of LA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619" y="15143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xmlns="" id="{C5D128CE-4E21-47D9-9048-EB01D1C58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cs-CZ" dirty="0"/>
              <a:t>Regional anesthesia techniques</a:t>
            </a:r>
            <a:endParaRPr lang="cs-CZ" altLang="cs-CZ" dirty="0"/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xmlns="" id="{CD4204B3-69A7-4E2F-BA20-950310CFDE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cs-CZ" i="1" dirty="0"/>
              <a:t>sole </a:t>
            </a:r>
            <a:r>
              <a:rPr lang="en-US" altLang="cs-CZ" i="1" dirty="0" err="1"/>
              <a:t>anesthestic</a:t>
            </a:r>
            <a:r>
              <a:rPr lang="en-US" altLang="cs-CZ" i="1" dirty="0"/>
              <a:t> technique</a:t>
            </a:r>
          </a:p>
          <a:p>
            <a:pPr>
              <a:defRPr/>
            </a:pPr>
            <a:r>
              <a:rPr lang="en-US" altLang="cs-CZ" i="1" dirty="0"/>
              <a:t>in </a:t>
            </a:r>
            <a:r>
              <a:rPr lang="cs-CZ" altLang="cs-CZ" i="1" dirty="0" err="1"/>
              <a:t>combination</a:t>
            </a:r>
            <a:r>
              <a:rPr lang="en-US" altLang="cs-CZ" i="1" dirty="0"/>
              <a:t> with sedation or GA</a:t>
            </a:r>
          </a:p>
          <a:p>
            <a:pPr>
              <a:defRPr/>
            </a:pPr>
            <a:r>
              <a:rPr lang="en-US" altLang="cs-CZ" i="1" dirty="0"/>
              <a:t>providing postoperative analgesia</a:t>
            </a:r>
            <a:endParaRPr lang="cs-CZ" altLang="cs-CZ" i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cs-CZ" dirty="0"/>
          </a:p>
          <a:p>
            <a:pPr>
              <a:buFont typeface="Monotype Sorts" pitchFamily="2" charset="2"/>
              <a:buNone/>
              <a:defRPr/>
            </a:pPr>
            <a:r>
              <a:rPr lang="en-US" altLang="cs-CZ" dirty="0"/>
              <a:t>general contraindications</a:t>
            </a:r>
          </a:p>
          <a:p>
            <a:pPr lvl="2">
              <a:defRPr/>
            </a:pPr>
            <a:r>
              <a:rPr lang="en-US" altLang="cs-CZ" dirty="0"/>
              <a:t>allergy to local anesthetic agents</a:t>
            </a:r>
          </a:p>
          <a:p>
            <a:pPr lvl="2">
              <a:defRPr/>
            </a:pPr>
            <a:r>
              <a:rPr lang="en-US" altLang="cs-CZ" dirty="0"/>
              <a:t>infection at the site of  block</a:t>
            </a:r>
          </a:p>
          <a:p>
            <a:pPr lvl="2">
              <a:defRPr/>
            </a:pPr>
            <a:r>
              <a:rPr lang="en-US" altLang="cs-CZ" dirty="0"/>
              <a:t>coagulopathy</a:t>
            </a:r>
          </a:p>
          <a:p>
            <a:pPr lvl="2">
              <a:defRPr/>
            </a:pPr>
            <a:r>
              <a:rPr lang="en-US" altLang="cs-CZ" dirty="0"/>
              <a:t>patients refusal</a:t>
            </a:r>
            <a:endParaRPr lang="en-US" altLang="cs-CZ" b="1" dirty="0"/>
          </a:p>
          <a:p>
            <a:pPr>
              <a:defRPr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2073" y="17075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2">
            <a:extLst>
              <a:ext uri="{FF2B5EF4-FFF2-40B4-BE49-F238E27FC236}">
                <a16:creationId xmlns:a16="http://schemas.microsoft.com/office/drawing/2014/main" xmlns="" id="{8579CDF8-6065-4197-83EA-47CDD0103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2759075"/>
            <a:ext cx="59626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Rectangle 2">
            <a:extLst>
              <a:ext uri="{FF2B5EF4-FFF2-40B4-BE49-F238E27FC236}">
                <a16:creationId xmlns:a16="http://schemas.microsoft.com/office/drawing/2014/main" xmlns="" id="{64FFD6F4-F3BD-4BAD-95E2-4F3E704035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Central</a:t>
            </a:r>
            <a:r>
              <a:rPr lang="cs-CZ" altLang="cs-CZ" dirty="0"/>
              <a:t> - </a:t>
            </a:r>
            <a:r>
              <a:rPr lang="cs-CZ" altLang="cs-CZ" dirty="0" err="1"/>
              <a:t>neuroaxial</a:t>
            </a:r>
            <a:r>
              <a:rPr lang="cs-CZ" altLang="cs-CZ" dirty="0"/>
              <a:t> </a:t>
            </a:r>
            <a:r>
              <a:rPr lang="cs-CZ" altLang="cs-CZ" dirty="0" err="1"/>
              <a:t>blocks</a:t>
            </a:r>
            <a:endParaRPr lang="cs-CZ" altLang="cs-CZ" dirty="0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xmlns="" id="{0F6F4BB0-E538-4999-B0FC-5BA9A8334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689100"/>
            <a:ext cx="8496300" cy="4464050"/>
          </a:xfrm>
        </p:spPr>
        <p:txBody>
          <a:bodyPr/>
          <a:lstStyle/>
          <a:p>
            <a:r>
              <a:rPr lang="cs-CZ" altLang="cs-CZ" u="sng"/>
              <a:t>Subarachnoideal anesthesia</a:t>
            </a:r>
          </a:p>
          <a:p>
            <a:pPr lvl="1"/>
            <a:r>
              <a:rPr lang="cs-CZ" altLang="cs-CZ"/>
              <a:t>Spinal anesthesia</a:t>
            </a:r>
          </a:p>
          <a:p>
            <a:r>
              <a:rPr lang="cs-CZ" altLang="cs-CZ" u="sng"/>
              <a:t>Epidural anesthesia</a:t>
            </a:r>
          </a:p>
          <a:p>
            <a:pPr lvl="1"/>
            <a:r>
              <a:rPr lang="cs-CZ" altLang="cs-CZ"/>
              <a:t>Cervical </a:t>
            </a:r>
          </a:p>
          <a:p>
            <a:pPr lvl="1"/>
            <a:r>
              <a:rPr lang="cs-CZ" altLang="cs-CZ"/>
              <a:t>Thoracic </a:t>
            </a:r>
          </a:p>
          <a:p>
            <a:pPr lvl="1"/>
            <a:r>
              <a:rPr lang="cs-CZ" altLang="cs-CZ"/>
              <a:t>Lumbar</a:t>
            </a:r>
          </a:p>
          <a:p>
            <a:pPr lvl="1"/>
            <a:r>
              <a:rPr lang="cs-CZ" altLang="cs-CZ"/>
              <a:t>Caudal</a:t>
            </a:r>
          </a:p>
          <a:p>
            <a:pPr lvl="1"/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0862" y="15529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1">
            <a:extLst>
              <a:ext uri="{FF2B5EF4-FFF2-40B4-BE49-F238E27FC236}">
                <a16:creationId xmlns:a16="http://schemas.microsoft.com/office/drawing/2014/main" xmlns="" id="{079E49AA-D2AA-4FD4-8F2F-906C5D604DD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EFED33-A57F-43E8-81C8-95B4FD7C1FDA}" type="slidenum">
              <a:rPr lang="cs-CZ" altLang="cs-CZ" sz="1400" smtClean="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/>
              <a:t>19</a:t>
            </a:fld>
            <a:endParaRPr lang="cs-CZ" altLang="cs-CZ" sz="14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pic>
        <p:nvPicPr>
          <p:cNvPr id="25603" name="Obrázek 2">
            <a:extLst>
              <a:ext uri="{FF2B5EF4-FFF2-40B4-BE49-F238E27FC236}">
                <a16:creationId xmlns:a16="http://schemas.microsoft.com/office/drawing/2014/main" xmlns="" id="{EF46CE95-36E5-4C31-AECB-6AEBDFDE7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0406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A1A64EF8-3482-4E7B-B72D-CFEA124C2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cs-CZ" altLang="cs-CZ" dirty="0"/>
              <a:t> </a:t>
            </a:r>
            <a:r>
              <a:rPr lang="cs-CZ" altLang="cs-CZ" dirty="0" err="1"/>
              <a:t>Regional</a:t>
            </a:r>
            <a:r>
              <a:rPr lang="cs-CZ" altLang="cs-CZ" dirty="0"/>
              <a:t> - </a:t>
            </a:r>
            <a:r>
              <a:rPr lang="cs-CZ" altLang="cs-CZ" dirty="0" err="1"/>
              <a:t>Local</a:t>
            </a:r>
            <a:r>
              <a:rPr lang="cs-CZ" altLang="cs-CZ" dirty="0"/>
              <a:t> </a:t>
            </a:r>
            <a:r>
              <a:rPr lang="cs-CZ" altLang="cs-CZ" dirty="0" err="1"/>
              <a:t>anesthesia</a:t>
            </a:r>
            <a:endParaRPr lang="cs-CZ" altLang="cs-CZ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7AEFE563-4250-438B-A554-50CB9C79F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altLang="cs-CZ" dirty="0" err="1"/>
              <a:t>Local</a:t>
            </a:r>
            <a:r>
              <a:rPr lang="en-US" altLang="cs-CZ" dirty="0"/>
              <a:t> anesthesia (</a:t>
            </a:r>
            <a:r>
              <a:rPr lang="cs-CZ" altLang="cs-CZ" dirty="0"/>
              <a:t>L</a:t>
            </a:r>
            <a:r>
              <a:rPr lang="en-US" altLang="cs-CZ" dirty="0"/>
              <a:t>A)</a:t>
            </a:r>
          </a:p>
          <a:p>
            <a:pPr lvl="2"/>
            <a:r>
              <a:rPr lang="cs-CZ" altLang="cs-CZ" dirty="0" err="1"/>
              <a:t>consciousness</a:t>
            </a:r>
            <a:r>
              <a:rPr lang="cs-CZ" altLang="cs-CZ" dirty="0"/>
              <a:t> </a:t>
            </a:r>
            <a:r>
              <a:rPr lang="cs-CZ" altLang="cs-CZ" dirty="0" err="1"/>
              <a:t>preserved</a:t>
            </a:r>
            <a:r>
              <a:rPr lang="cs-CZ" altLang="cs-CZ" dirty="0"/>
              <a:t> </a:t>
            </a:r>
            <a:r>
              <a:rPr lang="cs-CZ" altLang="cs-CZ" dirty="0" err="1"/>
              <a:t>if</a:t>
            </a:r>
            <a:r>
              <a:rPr lang="cs-CZ" altLang="cs-CZ" dirty="0"/>
              <a:t> not </a:t>
            </a:r>
            <a:r>
              <a:rPr lang="cs-CZ" altLang="cs-CZ" dirty="0" err="1"/>
              <a:t>used</a:t>
            </a:r>
            <a:r>
              <a:rPr lang="cs-CZ" altLang="cs-CZ" dirty="0"/>
              <a:t> as a part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combined</a:t>
            </a:r>
            <a:r>
              <a:rPr lang="cs-CZ" altLang="cs-CZ" dirty="0"/>
              <a:t> </a:t>
            </a:r>
            <a:r>
              <a:rPr lang="cs-CZ" altLang="cs-CZ" dirty="0" err="1"/>
              <a:t>anesthesia</a:t>
            </a:r>
            <a:r>
              <a:rPr lang="cs-CZ" altLang="cs-CZ" dirty="0"/>
              <a:t> </a:t>
            </a:r>
            <a:r>
              <a:rPr lang="cs-CZ" altLang="cs-CZ" dirty="0" err="1"/>
              <a:t>together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general</a:t>
            </a:r>
            <a:r>
              <a:rPr lang="cs-CZ" altLang="cs-CZ" dirty="0"/>
              <a:t> </a:t>
            </a:r>
            <a:r>
              <a:rPr lang="cs-CZ" altLang="cs-CZ" dirty="0" err="1"/>
              <a:t>anesthesia</a:t>
            </a:r>
            <a:endParaRPr lang="cs-CZ" altLang="cs-CZ" dirty="0"/>
          </a:p>
          <a:p>
            <a:pPr lvl="2"/>
            <a:endParaRPr lang="en-US" altLang="cs-CZ" dirty="0"/>
          </a:p>
          <a:p>
            <a:pPr lvl="2"/>
            <a:r>
              <a:rPr lang="cs-CZ" altLang="cs-CZ" dirty="0" err="1"/>
              <a:t>anesthesia</a:t>
            </a:r>
            <a:r>
              <a:rPr lang="cs-CZ" altLang="cs-CZ" dirty="0"/>
              <a:t> limited to a </a:t>
            </a:r>
            <a:r>
              <a:rPr lang="cs-CZ" altLang="cs-CZ" dirty="0" err="1"/>
              <a:t>certain</a:t>
            </a:r>
            <a:r>
              <a:rPr lang="cs-CZ" altLang="cs-CZ" dirty="0"/>
              <a:t> body region (area)</a:t>
            </a:r>
          </a:p>
          <a:p>
            <a:pPr lvl="2"/>
            <a:endParaRPr lang="en-US" altLang="cs-CZ" dirty="0"/>
          </a:p>
          <a:p>
            <a:pPr lvl="2"/>
            <a:r>
              <a:rPr lang="cs-CZ" altLang="cs-CZ" dirty="0" err="1"/>
              <a:t>patency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airways</a:t>
            </a:r>
            <a:r>
              <a:rPr lang="cs-CZ" altLang="cs-CZ" dirty="0"/>
              <a:t> and </a:t>
            </a:r>
            <a:r>
              <a:rPr lang="cs-CZ" altLang="cs-CZ" dirty="0" err="1"/>
              <a:t>protective</a:t>
            </a:r>
            <a:r>
              <a:rPr lang="cs-CZ" altLang="cs-CZ" dirty="0"/>
              <a:t> </a:t>
            </a:r>
            <a:r>
              <a:rPr lang="cs-CZ" altLang="cs-CZ" dirty="0" err="1"/>
              <a:t>reflexes</a:t>
            </a:r>
            <a:r>
              <a:rPr lang="cs-CZ" altLang="cs-CZ" dirty="0"/>
              <a:t> </a:t>
            </a:r>
            <a:r>
              <a:rPr lang="cs-CZ" altLang="cs-CZ" dirty="0" err="1"/>
              <a:t>preserved</a:t>
            </a:r>
            <a:endParaRPr lang="cs-CZ" altLang="cs-CZ" dirty="0"/>
          </a:p>
          <a:p>
            <a:pPr lvl="2"/>
            <a:endParaRPr lang="en-US" altLang="cs-CZ" dirty="0"/>
          </a:p>
          <a:p>
            <a:pPr lvl="2"/>
            <a:r>
              <a:rPr lang="cs-CZ" altLang="cs-CZ" u="sng" dirty="0" err="1">
                <a:solidFill>
                  <a:srgbClr val="C00000"/>
                </a:solidFill>
              </a:rPr>
              <a:t>topical</a:t>
            </a:r>
            <a:r>
              <a:rPr lang="cs-CZ" altLang="cs-CZ" u="sng" dirty="0">
                <a:solidFill>
                  <a:srgbClr val="C00000"/>
                </a:solidFill>
              </a:rPr>
              <a:t>, </a:t>
            </a:r>
          </a:p>
          <a:p>
            <a:pPr lvl="2"/>
            <a:r>
              <a:rPr lang="cs-CZ" altLang="cs-CZ" u="sng" dirty="0" err="1">
                <a:solidFill>
                  <a:srgbClr val="C00000"/>
                </a:solidFill>
              </a:rPr>
              <a:t>infiltration</a:t>
            </a:r>
            <a:r>
              <a:rPr lang="cs-CZ" altLang="cs-CZ" u="sng" dirty="0">
                <a:solidFill>
                  <a:srgbClr val="C00000"/>
                </a:solidFill>
              </a:rPr>
              <a:t>, </a:t>
            </a:r>
          </a:p>
          <a:p>
            <a:pPr lvl="2"/>
            <a:r>
              <a:rPr lang="cs-CZ" altLang="cs-CZ" u="sng" dirty="0" err="1">
                <a:solidFill>
                  <a:srgbClr val="C00000"/>
                </a:solidFill>
              </a:rPr>
              <a:t>regional</a:t>
            </a:r>
            <a:r>
              <a:rPr lang="cs-CZ" altLang="cs-CZ" u="sng" dirty="0">
                <a:solidFill>
                  <a:srgbClr val="C00000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peripheral</a:t>
            </a:r>
            <a:r>
              <a:rPr lang="cs-CZ" altLang="cs-CZ" dirty="0"/>
              <a:t> and </a:t>
            </a:r>
            <a:r>
              <a:rPr lang="cs-CZ" altLang="cs-CZ" dirty="0" err="1"/>
              <a:t>central</a:t>
            </a:r>
            <a:r>
              <a:rPr lang="cs-CZ" altLang="cs-CZ" dirty="0"/>
              <a:t> </a:t>
            </a:r>
            <a:r>
              <a:rPr lang="cs-CZ" altLang="cs-CZ" dirty="0" err="1"/>
              <a:t>blocks</a:t>
            </a:r>
            <a:r>
              <a:rPr lang="cs-CZ" altLang="cs-CZ" dirty="0"/>
              <a:t>)</a:t>
            </a:r>
            <a:endParaRPr lang="en-US" altLang="cs-CZ" dirty="0"/>
          </a:p>
          <a:p>
            <a:pPr>
              <a:buSzPct val="65000"/>
            </a:pPr>
            <a:endParaRPr lang="en-US" altLang="cs-CZ" sz="1800" dirty="0"/>
          </a:p>
          <a:p>
            <a:pPr>
              <a:buFont typeface="Monotype Sorts" pitchFamily="2" charset="2"/>
              <a:buNone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3984" y="15514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xmlns="" id="{16F38B57-DBF9-4FAD-8F47-189387012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cs-CZ" sz="2400" dirty="0"/>
              <a:t>Epidural and spinal anesthesia</a:t>
            </a:r>
            <a:endParaRPr lang="cs-CZ" altLang="cs-CZ" sz="2400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xmlns="" id="{41405D3F-0503-4050-BE42-246233DEA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cs-CZ" sz="3200" b="1" u="sng"/>
              <a:t>Indications </a:t>
            </a:r>
          </a:p>
          <a:p>
            <a:r>
              <a:rPr lang="en-US" altLang="cs-CZ"/>
              <a:t>modification of the perioperative stress re</a:t>
            </a:r>
            <a:r>
              <a:rPr lang="cs-CZ" altLang="cs-CZ"/>
              <a:t>s</a:t>
            </a:r>
            <a:r>
              <a:rPr lang="en-US" altLang="cs-CZ"/>
              <a:t>ponse</a:t>
            </a:r>
          </a:p>
          <a:p>
            <a:r>
              <a:rPr lang="en-US" altLang="cs-CZ"/>
              <a:t>benefit of awake patient</a:t>
            </a:r>
          </a:p>
          <a:p>
            <a:r>
              <a:rPr lang="en-US" altLang="cs-CZ"/>
              <a:t>postoperative pain management (epidural)</a:t>
            </a:r>
            <a:endParaRPr lang="en-US" altLang="cs-CZ" sz="1800"/>
          </a:p>
          <a:p>
            <a:r>
              <a:rPr lang="en-US" altLang="cs-CZ"/>
              <a:t>pre-emptive analgesia </a:t>
            </a:r>
            <a:r>
              <a:rPr lang="en-US" altLang="cs-CZ" sz="1800"/>
              <a:t>(prevention of phantom limb pain</a:t>
            </a:r>
            <a:r>
              <a:rPr lang="en-US" altLang="cs-CZ"/>
              <a:t>)</a:t>
            </a:r>
          </a:p>
          <a:p>
            <a:r>
              <a:rPr lang="cs-CZ" altLang="cs-CZ"/>
              <a:t>effect on spinal roots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9650" y="15658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xmlns="" id="{824E660B-9BAC-441C-A47D-6D8D40E3C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Tuffier´s line L4 or L4/5</a:t>
            </a:r>
          </a:p>
        </p:txBody>
      </p:sp>
      <p:sp>
        <p:nvSpPr>
          <p:cNvPr id="27651" name="Zástupný symbol pro číslo snímku 2">
            <a:extLst>
              <a:ext uri="{FF2B5EF4-FFF2-40B4-BE49-F238E27FC236}">
                <a16:creationId xmlns:a16="http://schemas.microsoft.com/office/drawing/2014/main" xmlns="" id="{D2AF0E83-766C-4DA8-896C-A9922A9C6DC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F02E1D-CD50-4D1D-AFB2-21E8967E2C71}" type="slidenum">
              <a:rPr lang="cs-CZ" altLang="cs-CZ" sz="1400" smtClean="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/>
              <a:t>21</a:t>
            </a:fld>
            <a:endParaRPr lang="cs-CZ" altLang="cs-CZ" sz="14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pic>
        <p:nvPicPr>
          <p:cNvPr id="27652" name="Obrázek 3">
            <a:extLst>
              <a:ext uri="{FF2B5EF4-FFF2-40B4-BE49-F238E27FC236}">
                <a16:creationId xmlns:a16="http://schemas.microsoft.com/office/drawing/2014/main" xmlns="" id="{A98AE87B-FE7F-4457-93A8-99DB7F46A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506538"/>
            <a:ext cx="8778875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9498" y="6772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dermatomes">
            <a:extLst>
              <a:ext uri="{FF2B5EF4-FFF2-40B4-BE49-F238E27FC236}">
                <a16:creationId xmlns:a16="http://schemas.microsoft.com/office/drawing/2014/main" xmlns="" id="{1DD60E9B-BB94-47CB-94AC-EA3A25EE8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9225"/>
            <a:ext cx="51038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2">
            <a:extLst>
              <a:ext uri="{FF2B5EF4-FFF2-40B4-BE49-F238E27FC236}">
                <a16:creationId xmlns:a16="http://schemas.microsoft.com/office/drawing/2014/main" xmlns="" id="{171BDD70-F9F0-43B5-BB39-FF4D606CC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4076700"/>
            <a:ext cx="37369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 descr="4904A0314082D78574E20000">
            <a:extLst>
              <a:ext uri="{FF2B5EF4-FFF2-40B4-BE49-F238E27FC236}">
                <a16:creationId xmlns:a16="http://schemas.microsoft.com/office/drawing/2014/main" xmlns="" id="{731CCC49-CC6A-4BB1-9724-E8B4657C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141537" cy="395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3695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50E4F03A-DC4D-4A06-8C23-8972A47FA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8229600" cy="1143000"/>
          </a:xfrm>
        </p:spPr>
        <p:txBody>
          <a:bodyPr/>
          <a:lstStyle/>
          <a:p>
            <a:pPr algn="l"/>
            <a:r>
              <a:rPr lang="cs-CZ" altLang="cs-CZ" i="1"/>
              <a:t>         anatomy</a:t>
            </a:r>
          </a:p>
        </p:txBody>
      </p:sp>
      <p:pic>
        <p:nvPicPr>
          <p:cNvPr id="29699" name="Picture 3" descr="lumbaroblique">
            <a:extLst>
              <a:ext uri="{FF2B5EF4-FFF2-40B4-BE49-F238E27FC236}">
                <a16:creationId xmlns:a16="http://schemas.microsoft.com/office/drawing/2014/main" xmlns="" id="{1D00A4E5-BBB4-4959-8609-C0A1455B6F3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3657600" cy="354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4" descr="lumbarsagittal">
            <a:extLst>
              <a:ext uri="{FF2B5EF4-FFF2-40B4-BE49-F238E27FC236}">
                <a16:creationId xmlns:a16="http://schemas.microsoft.com/office/drawing/2014/main" xmlns="" id="{FEF67E79-DFBD-4AC5-BD83-582CC034219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3638" y="549275"/>
            <a:ext cx="2565400" cy="5759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5" descr="lumbaraxial">
            <a:extLst>
              <a:ext uri="{FF2B5EF4-FFF2-40B4-BE49-F238E27FC236}">
                <a16:creationId xmlns:a16="http://schemas.microsoft.com/office/drawing/2014/main" xmlns="" id="{D7E48D7F-D5F5-4E40-9506-E62EEF9AE1B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1457325"/>
            <a:ext cx="2997200" cy="51403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2" name="Oval 6">
            <a:extLst>
              <a:ext uri="{FF2B5EF4-FFF2-40B4-BE49-F238E27FC236}">
                <a16:creationId xmlns:a16="http://schemas.microsoft.com/office/drawing/2014/main" xmlns="" id="{7E51BA49-E5C3-4E32-A27F-E0387404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636838"/>
            <a:ext cx="1366837" cy="576262"/>
          </a:xfrm>
          <a:prstGeom prst="ellipse">
            <a:avLst/>
          </a:prstGeom>
          <a:noFill/>
          <a:ln w="38100">
            <a:solidFill>
              <a:srgbClr val="DD18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03" name="Oval 7">
            <a:extLst>
              <a:ext uri="{FF2B5EF4-FFF2-40B4-BE49-F238E27FC236}">
                <a16:creationId xmlns:a16="http://schemas.microsoft.com/office/drawing/2014/main" xmlns="" id="{3C9DE220-DA4A-4526-95A1-368A5D6D4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404813"/>
            <a:ext cx="863600" cy="863600"/>
          </a:xfrm>
          <a:prstGeom prst="ellipse">
            <a:avLst/>
          </a:prstGeom>
          <a:noFill/>
          <a:ln w="38100">
            <a:solidFill>
              <a:srgbClr val="DD18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04" name="Line 8">
            <a:extLst>
              <a:ext uri="{FF2B5EF4-FFF2-40B4-BE49-F238E27FC236}">
                <a16:creationId xmlns:a16="http://schemas.microsoft.com/office/drawing/2014/main" xmlns="" id="{9D249DD4-522A-41CB-8B49-2DCEB3B212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404813"/>
            <a:ext cx="3313112" cy="1223962"/>
          </a:xfrm>
          <a:prstGeom prst="line">
            <a:avLst/>
          </a:prstGeom>
          <a:noFill/>
          <a:ln w="57150">
            <a:solidFill>
              <a:srgbClr val="DD180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4907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xmlns="" id="{3C51AE0A-D588-4309-B03E-C7C5EB15E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569325" cy="863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cs-CZ" b="0" dirty="0"/>
              <a:t>Spinal (</a:t>
            </a:r>
            <a:r>
              <a:rPr lang="en-US" altLang="cs-CZ" b="0" dirty="0" err="1"/>
              <a:t>subarachnoideal</a:t>
            </a:r>
            <a:r>
              <a:rPr lang="en-US" altLang="cs-CZ" b="0" dirty="0"/>
              <a:t>) anesthesia</a:t>
            </a:r>
            <a:endParaRPr lang="cs-CZ" altLang="cs-CZ" b="0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F7CD8341-9144-4D66-9DFA-C5F9F0EC5B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/>
              <a:t>L3-4, 4-5</a:t>
            </a:r>
          </a:p>
          <a:p>
            <a:pPr>
              <a:lnSpc>
                <a:spcPct val="90000"/>
              </a:lnSpc>
            </a:pPr>
            <a:r>
              <a:rPr lang="en-US" altLang="cs-CZ"/>
              <a:t>usually </a:t>
            </a:r>
            <a:r>
              <a:rPr lang="cs-CZ" altLang="cs-CZ"/>
              <a:t>1-3(4) m</a:t>
            </a:r>
            <a:r>
              <a:rPr lang="en-US" altLang="cs-CZ"/>
              <a:t>l of LA</a:t>
            </a:r>
            <a:r>
              <a:rPr lang="cs-CZ" altLang="cs-CZ"/>
              <a:t> (bupivacaine, chirocaine - isobaric or hyperbaric solution)</a:t>
            </a:r>
            <a:endParaRPr lang="en-US" altLang="cs-CZ"/>
          </a:p>
          <a:p>
            <a:pPr>
              <a:lnSpc>
                <a:spcPct val="90000"/>
              </a:lnSpc>
            </a:pPr>
            <a:r>
              <a:rPr lang="en-US" altLang="cs-CZ"/>
              <a:t>subarachnoid space - between arachnoid mater and pia mater, containing CSF</a:t>
            </a:r>
          </a:p>
          <a:p>
            <a:pPr>
              <a:lnSpc>
                <a:spcPct val="90000"/>
              </a:lnSpc>
            </a:pPr>
            <a:r>
              <a:rPr lang="en-US" altLang="cs-CZ"/>
              <a:t>rapid onset</a:t>
            </a:r>
          </a:p>
          <a:p>
            <a:pPr>
              <a:lnSpc>
                <a:spcPct val="90000"/>
              </a:lnSpc>
            </a:pPr>
            <a:r>
              <a:rPr lang="en-US" altLang="cs-CZ"/>
              <a:t>short duration</a:t>
            </a:r>
          </a:p>
          <a:p>
            <a:pPr>
              <a:lnSpc>
                <a:spcPct val="90000"/>
              </a:lnSpc>
            </a:pPr>
            <a:r>
              <a:rPr lang="en-US" altLang="cs-CZ"/>
              <a:t>good relaxation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pic>
        <p:nvPicPr>
          <p:cNvPr id="30724" name="Obrázek 3">
            <a:extLst>
              <a:ext uri="{FF2B5EF4-FFF2-40B4-BE49-F238E27FC236}">
                <a16:creationId xmlns:a16="http://schemas.microsoft.com/office/drawing/2014/main" xmlns="" id="{96633330-D463-425A-9399-B2BBD46F6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76700"/>
            <a:ext cx="41751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7500" y="1462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2">
            <a:extLst>
              <a:ext uri="{FF2B5EF4-FFF2-40B4-BE49-F238E27FC236}">
                <a16:creationId xmlns:a16="http://schemas.microsoft.com/office/drawing/2014/main" xmlns="" id="{58AEFB7A-E8FE-4CC8-A957-E09A2C513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808163"/>
            <a:ext cx="829627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30DB468A-B0FE-4E04-8879-AF4515159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8569325" cy="863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altLang="cs-CZ" kern="0" dirty="0"/>
              <a:t>Spinal (</a:t>
            </a:r>
            <a:r>
              <a:rPr lang="en-US" altLang="cs-CZ" kern="0" dirty="0" err="1"/>
              <a:t>subarachnoideal</a:t>
            </a:r>
            <a:r>
              <a:rPr lang="en-US" altLang="cs-CZ" kern="0" dirty="0"/>
              <a:t>) anesthesia</a:t>
            </a:r>
            <a:endParaRPr lang="cs-CZ" altLang="cs-CZ" kern="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7526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>
            <a:extLst>
              <a:ext uri="{FF2B5EF4-FFF2-40B4-BE49-F238E27FC236}">
                <a16:creationId xmlns:a16="http://schemas.microsoft.com/office/drawing/2014/main" xmlns="" id="{E32E88C8-870E-4858-8033-E0B6A5446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Spinal needles</a:t>
            </a:r>
          </a:p>
        </p:txBody>
      </p:sp>
      <p:pic>
        <p:nvPicPr>
          <p:cNvPr id="32771" name="Picture 4" descr="art-aanevans">
            <a:extLst>
              <a:ext uri="{FF2B5EF4-FFF2-40B4-BE49-F238E27FC236}">
                <a16:creationId xmlns:a16="http://schemas.microsoft.com/office/drawing/2014/main" xmlns="" id="{B93E665E-5148-4319-A350-147B6E83FD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25" y="1752600"/>
            <a:ext cx="3179763" cy="4343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7" descr="1180312017">
            <a:extLst>
              <a:ext uri="{FF2B5EF4-FFF2-40B4-BE49-F238E27FC236}">
                <a16:creationId xmlns:a16="http://schemas.microsoft.com/office/drawing/2014/main" xmlns="" id="{EAEFD2F0-B814-46CC-8980-EB44A4FBA1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773238"/>
            <a:ext cx="3455987" cy="42481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0709" y="4067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2">
            <a:extLst>
              <a:ext uri="{FF2B5EF4-FFF2-40B4-BE49-F238E27FC236}">
                <a16:creationId xmlns:a16="http://schemas.microsoft.com/office/drawing/2014/main" xmlns="" id="{8008E5E9-1C7D-4D6D-A33A-13A6553BFFE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FE1A96-99A1-49CA-85F1-FAF992515CB9}" type="slidenum">
              <a:rPr lang="cs-CZ" altLang="cs-CZ" sz="1400" smtClean="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/>
              <a:t>27</a:t>
            </a:fld>
            <a:endParaRPr lang="cs-CZ" altLang="cs-CZ" sz="14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pic>
        <p:nvPicPr>
          <p:cNvPr id="33795" name="Obrázek 3">
            <a:extLst>
              <a:ext uri="{FF2B5EF4-FFF2-40B4-BE49-F238E27FC236}">
                <a16:creationId xmlns:a16="http://schemas.microsoft.com/office/drawing/2014/main" xmlns="" id="{A3A863BC-73CF-4045-BE27-1BC0CECB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60475"/>
            <a:ext cx="7388225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xmlns="" id="{95268DF7-89AF-4CF7-919A-1B672EE9989F}"/>
              </a:ext>
            </a:extLst>
          </p:cNvPr>
          <p:cNvCxnSpPr>
            <a:cxnSpLocks/>
          </p:cNvCxnSpPr>
          <p:nvPr/>
        </p:nvCxnSpPr>
        <p:spPr>
          <a:xfrm>
            <a:off x="2919413" y="5084763"/>
            <a:ext cx="2921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2FE52E22-681F-4AF8-82EC-A6D69F94232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69215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altLang="cs-CZ" sz="3600" b="0" dirty="0"/>
              <a:t>Spinal (</a:t>
            </a:r>
            <a:r>
              <a:rPr lang="en-US" altLang="cs-CZ" sz="3600" b="0" dirty="0" err="1"/>
              <a:t>subarachnoideal</a:t>
            </a:r>
            <a:r>
              <a:rPr lang="en-US" altLang="cs-CZ" sz="3600" b="0" dirty="0"/>
              <a:t>) anesthesia</a:t>
            </a:r>
            <a:endParaRPr lang="cs-CZ" altLang="cs-CZ" sz="3600" b="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8419" y="12080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xmlns="" id="{7C4E764A-89F7-41C8-A020-BD456E900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cs-CZ" b="0" dirty="0"/>
              <a:t>Epidural anesthesia</a:t>
            </a:r>
            <a:endParaRPr lang="cs-CZ" altLang="cs-CZ" b="0" dirty="0"/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xmlns="" id="{4B39A8BE-1937-4955-B46D-B632D5208B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cs-CZ" sz="2400" dirty="0"/>
          </a:p>
          <a:p>
            <a:pPr>
              <a:defRPr/>
            </a:pPr>
            <a:r>
              <a:rPr lang="en-US" altLang="cs-CZ" sz="2400" dirty="0"/>
              <a:t>LA is administered into the epidural space</a:t>
            </a:r>
          </a:p>
          <a:p>
            <a:pPr>
              <a:defRPr/>
            </a:pPr>
            <a:r>
              <a:rPr lang="en-US" altLang="cs-CZ" sz="2400" dirty="0"/>
              <a:t>epidural space - space between ligamentum flavum and dura mater</a:t>
            </a:r>
          </a:p>
          <a:p>
            <a:pPr>
              <a:defRPr/>
            </a:pPr>
            <a:r>
              <a:rPr lang="cs-CZ" altLang="cs-CZ" sz="2400" dirty="0" err="1"/>
              <a:t>epidural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space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detection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method</a:t>
            </a:r>
            <a:r>
              <a:rPr lang="cs-CZ" altLang="cs-CZ" sz="2400" dirty="0"/>
              <a:t> - </a:t>
            </a:r>
            <a:r>
              <a:rPr lang="cs-CZ" altLang="cs-CZ" sz="2400" dirty="0" err="1"/>
              <a:t>loss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resistence (LOR) </a:t>
            </a:r>
            <a:r>
              <a:rPr lang="cs-CZ" altLang="cs-CZ" sz="2400" dirty="0" err="1"/>
              <a:t>or</a:t>
            </a:r>
            <a:r>
              <a:rPr lang="cs-CZ" altLang="cs-CZ" sz="2400" dirty="0"/>
              <a:t> „</a:t>
            </a:r>
            <a:r>
              <a:rPr lang="cs-CZ" altLang="cs-CZ" sz="2400" dirty="0" err="1"/>
              <a:t>hanging</a:t>
            </a:r>
            <a:r>
              <a:rPr lang="cs-CZ" altLang="cs-CZ" sz="2400" dirty="0"/>
              <a:t> drop“ </a:t>
            </a:r>
            <a:r>
              <a:rPr lang="cs-CZ" altLang="cs-CZ" sz="2400" dirty="0" err="1"/>
              <a:t>technique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>
              <a:defRPr/>
            </a:pPr>
            <a:r>
              <a:rPr lang="en-US" altLang="cs-CZ" sz="2400" dirty="0"/>
              <a:t>slow onset (depends on local anesthetic used) compared to spinal anesthesia</a:t>
            </a:r>
          </a:p>
          <a:p>
            <a:pPr>
              <a:defRPr/>
            </a:pPr>
            <a:r>
              <a:rPr lang="en-US" altLang="cs-CZ" sz="2400" dirty="0"/>
              <a:t>long duration compared to spinal anesthesia</a:t>
            </a:r>
            <a:endParaRPr lang="cs-CZ" altLang="cs-CZ" sz="2400" dirty="0"/>
          </a:p>
          <a:p>
            <a:pPr>
              <a:defRPr/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135" y="18620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xmlns="" id="{5DE1152E-2C63-421B-AC12-25AC35C9A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cs-CZ" b="0" dirty="0"/>
              <a:t>Epidural anesthesia</a:t>
            </a:r>
            <a:endParaRPr lang="cs-CZ" altLang="cs-CZ" b="0" dirty="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E39EE1AC-5CB8-4C4E-A283-5DA29428B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L3-4, 4-5, Th, C region</a:t>
            </a:r>
          </a:p>
          <a:p>
            <a:r>
              <a:rPr lang="en-US" altLang="cs-CZ"/>
              <a:t>do not forget </a:t>
            </a:r>
            <a:r>
              <a:rPr lang="cs-CZ" altLang="cs-CZ"/>
              <a:t>the </a:t>
            </a:r>
            <a:r>
              <a:rPr lang="en-US" altLang="cs-CZ" u="sng"/>
              <a:t>test dose </a:t>
            </a:r>
            <a:r>
              <a:rPr lang="cs-CZ" altLang="cs-CZ"/>
              <a:t>of LA </a:t>
            </a:r>
            <a:r>
              <a:rPr lang="en-US" altLang="cs-CZ"/>
              <a:t>to avoid SA application</a:t>
            </a:r>
            <a:r>
              <a:rPr lang="cs-CZ" altLang="cs-CZ"/>
              <a:t> and </a:t>
            </a:r>
            <a:r>
              <a:rPr lang="cs-CZ" altLang="cs-CZ" u="sng"/>
              <a:t>aspiration</a:t>
            </a:r>
            <a:r>
              <a:rPr lang="cs-CZ" altLang="cs-CZ"/>
              <a:t> (may consider </a:t>
            </a:r>
            <a:r>
              <a:rPr lang="cs-CZ" altLang="cs-CZ" u="sng"/>
              <a:t>epinephrine)</a:t>
            </a:r>
            <a:r>
              <a:rPr lang="cs-CZ" altLang="cs-CZ"/>
              <a:t> to avoid intravenous application</a:t>
            </a:r>
            <a:r>
              <a:rPr lang="en-US" altLang="cs-CZ"/>
              <a:t> </a:t>
            </a:r>
          </a:p>
          <a:p>
            <a:r>
              <a:rPr lang="cs-CZ" altLang="cs-CZ" i="1"/>
              <a:t>ropivacaine 0,5%</a:t>
            </a:r>
            <a:r>
              <a:rPr lang="en-US" altLang="cs-CZ" i="1"/>
              <a:t> 15-20 ml</a:t>
            </a:r>
          </a:p>
          <a:p>
            <a:r>
              <a:rPr lang="en-US" altLang="cs-CZ" i="1"/>
              <a:t>bupivacaine 0,25-0,5%10-20 ml</a:t>
            </a:r>
            <a:endParaRPr lang="en-US" altLang="cs-CZ"/>
          </a:p>
          <a:p>
            <a:r>
              <a:rPr lang="en-US" altLang="cs-CZ"/>
              <a:t>catheter technique</a:t>
            </a:r>
          </a:p>
          <a:p>
            <a:r>
              <a:rPr lang="cs-CZ" altLang="cs-CZ"/>
              <a:t>Postop </a:t>
            </a:r>
            <a:r>
              <a:rPr lang="en-US" altLang="cs-CZ"/>
              <a:t>pain control - postoperative, chronic pain</a:t>
            </a:r>
          </a:p>
          <a:p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1014" y="10249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xmlns="" id="{FC2DCE20-DC26-42EE-80C3-4AD9B6587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6624638" cy="9271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/>
              <a:t>Nerve </a:t>
            </a:r>
            <a:r>
              <a:rPr lang="cs-CZ" altLang="cs-CZ" dirty="0" err="1"/>
              <a:t>fibres</a:t>
            </a:r>
            <a:endParaRPr lang="cs-CZ" altLang="cs-CZ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0DD4A7E5-37AA-4E15-89F7-0978D9199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1484313"/>
            <a:ext cx="8496300" cy="4464050"/>
          </a:xfrm>
        </p:spPr>
        <p:txBody>
          <a:bodyPr/>
          <a:lstStyle/>
          <a:p>
            <a:r>
              <a:rPr lang="cs-CZ" altLang="cs-CZ"/>
              <a:t>A – myelinised somatic fibres  </a:t>
            </a:r>
          </a:p>
          <a:p>
            <a:r>
              <a:rPr lang="cs-CZ" altLang="cs-CZ"/>
              <a:t>B – myelinised  preganglionar vegetative fibres</a:t>
            </a:r>
          </a:p>
          <a:p>
            <a:r>
              <a:rPr lang="cs-CZ" altLang="cs-CZ"/>
              <a:t>C nonmyelinised fibres</a:t>
            </a:r>
          </a:p>
          <a:p>
            <a:endParaRPr lang="cs-CZ" altLang="cs-CZ" u="sng"/>
          </a:p>
          <a:p>
            <a:r>
              <a:rPr lang="cs-CZ" altLang="cs-CZ" u="sng"/>
              <a:t>Conduction of pain</a:t>
            </a:r>
            <a:endParaRPr lang="cs-CZ" altLang="cs-CZ"/>
          </a:p>
          <a:p>
            <a:pPr lvl="1"/>
            <a:r>
              <a:rPr lang="cs-CZ" altLang="cs-CZ"/>
              <a:t>Rapid system -  A fibres</a:t>
            </a:r>
          </a:p>
          <a:p>
            <a:pPr lvl="1"/>
            <a:r>
              <a:rPr lang="cs-CZ" altLang="cs-CZ"/>
              <a:t>Slow system - C fibres</a:t>
            </a:r>
          </a:p>
          <a:p>
            <a:pPr lvl="1">
              <a:buFontTx/>
              <a:buNone/>
            </a:pPr>
            <a:endParaRPr lang="cs-CZ" altLang="cs-CZ"/>
          </a:p>
          <a:p>
            <a:endParaRPr lang="cs-CZ" altLang="cs-CZ"/>
          </a:p>
        </p:txBody>
      </p:sp>
      <p:pic>
        <p:nvPicPr>
          <p:cNvPr id="9220" name="Obrázek 1">
            <a:extLst>
              <a:ext uri="{FF2B5EF4-FFF2-40B4-BE49-F238E27FC236}">
                <a16:creationId xmlns:a16="http://schemas.microsoft.com/office/drawing/2014/main" xmlns="" id="{CD277B2A-ED42-4D8E-814A-C62F3BD08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4003675"/>
            <a:ext cx="46609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xmlns="" id="{896D0E03-0DEB-4DD6-8C5E-B4AE420EA844}"/>
              </a:ext>
            </a:extLst>
          </p:cNvPr>
          <p:cNvCxnSpPr>
            <a:cxnSpLocks/>
          </p:cNvCxnSpPr>
          <p:nvPr/>
        </p:nvCxnSpPr>
        <p:spPr>
          <a:xfrm>
            <a:off x="4114800" y="4903788"/>
            <a:ext cx="588963" cy="66198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xmlns="" id="{9C8E8A76-3285-42EC-A513-A6D633588C90}"/>
              </a:ext>
            </a:extLst>
          </p:cNvPr>
          <p:cNvCxnSpPr>
            <a:cxnSpLocks/>
          </p:cNvCxnSpPr>
          <p:nvPr/>
        </p:nvCxnSpPr>
        <p:spPr>
          <a:xfrm>
            <a:off x="4211638" y="4422775"/>
            <a:ext cx="431800" cy="60642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>
            <a:extLst>
              <a:ext uri="{FF2B5EF4-FFF2-40B4-BE49-F238E27FC236}">
                <a16:creationId xmlns:a16="http://schemas.microsoft.com/office/drawing/2014/main" xmlns="" id="{4B2259E3-87C4-4A83-9E8F-3024EECA118E}"/>
              </a:ext>
            </a:extLst>
          </p:cNvPr>
          <p:cNvSpPr/>
          <p:nvPr/>
        </p:nvSpPr>
        <p:spPr>
          <a:xfrm>
            <a:off x="8532813" y="4879975"/>
            <a:ext cx="534987" cy="298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xmlns="" id="{87A6BD7A-CC61-4D24-B051-00F4CAB00A47}"/>
              </a:ext>
            </a:extLst>
          </p:cNvPr>
          <p:cNvSpPr/>
          <p:nvPr/>
        </p:nvSpPr>
        <p:spPr>
          <a:xfrm>
            <a:off x="8382000" y="5565775"/>
            <a:ext cx="671513" cy="274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>
              <a:solidFill>
                <a:srgbClr val="FFFFFF"/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1417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37B567A8-61E6-46E0-8C9B-58234C14BB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Epidural</a:t>
            </a:r>
            <a:r>
              <a:rPr lang="cs-CZ" altLang="cs-CZ" dirty="0"/>
              <a:t> </a:t>
            </a:r>
            <a:r>
              <a:rPr lang="cs-CZ" altLang="cs-CZ" dirty="0" err="1"/>
              <a:t>anesthesia</a:t>
            </a:r>
            <a:endParaRPr lang="cs-CZ" altLang="cs-CZ" dirty="0"/>
          </a:p>
        </p:txBody>
      </p:sp>
      <p:pic>
        <p:nvPicPr>
          <p:cNvPr id="36867" name="Picture 4" descr="SINGLE-USE%20EPIDURAL%20NEEDLE">
            <a:extLst>
              <a:ext uri="{FF2B5EF4-FFF2-40B4-BE49-F238E27FC236}">
                <a16:creationId xmlns:a16="http://schemas.microsoft.com/office/drawing/2014/main" xmlns="" id="{E7B169BA-E516-49B1-88F0-38A57960E9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563" y="1844675"/>
            <a:ext cx="2474912" cy="2232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6" descr="art_1_trusa_epidurala">
            <a:extLst>
              <a:ext uri="{FF2B5EF4-FFF2-40B4-BE49-F238E27FC236}">
                <a16:creationId xmlns:a16="http://schemas.microsoft.com/office/drawing/2014/main" xmlns="" id="{58592A0F-E1E7-4567-921A-30ED83DDD00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292600"/>
            <a:ext cx="2119313" cy="2095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8" descr="19171">
            <a:extLst>
              <a:ext uri="{FF2B5EF4-FFF2-40B4-BE49-F238E27FC236}">
                <a16:creationId xmlns:a16="http://schemas.microsoft.com/office/drawing/2014/main" xmlns="" id="{F9F8E167-A7B1-4926-A892-837D69AB791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5438" y="1628775"/>
            <a:ext cx="3241675" cy="23272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10" descr="case90_fig1">
            <a:extLst>
              <a:ext uri="{FF2B5EF4-FFF2-40B4-BE49-F238E27FC236}">
                <a16:creationId xmlns:a16="http://schemas.microsoft.com/office/drawing/2014/main" xmlns="" id="{7B04AFC1-B160-47C7-83CD-2DB927EF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956050"/>
            <a:ext cx="3624263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6620" y="18234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66183-043-f002">
            <a:extLst>
              <a:ext uri="{FF2B5EF4-FFF2-40B4-BE49-F238E27FC236}">
                <a16:creationId xmlns:a16="http://schemas.microsoft.com/office/drawing/2014/main" xmlns="" id="{3023521C-FED5-4C2C-97E0-416F1E512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160838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F66183-043-f017">
            <a:extLst>
              <a:ext uri="{FF2B5EF4-FFF2-40B4-BE49-F238E27FC236}">
                <a16:creationId xmlns:a16="http://schemas.microsoft.com/office/drawing/2014/main" xmlns="" id="{9CADA282-49D3-4D25-ABEE-60ACB20DC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3703638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3238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>
            <a:extLst>
              <a:ext uri="{FF2B5EF4-FFF2-40B4-BE49-F238E27FC236}">
                <a16:creationId xmlns:a16="http://schemas.microsoft.com/office/drawing/2014/main" xmlns="" id="{15DAA198-F273-4E0F-B322-67BDE931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1319213"/>
            <a:ext cx="733583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C35E81A-1298-44AC-9004-B6CBFD86BB2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609600"/>
            <a:ext cx="7772400" cy="709613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dirty="0" err="1"/>
              <a:t>Positioning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neuraxial</a:t>
            </a:r>
            <a:r>
              <a:rPr lang="cs-CZ" dirty="0"/>
              <a:t> </a:t>
            </a:r>
            <a:r>
              <a:rPr lang="cs-CZ" dirty="0" err="1"/>
              <a:t>blocks</a:t>
            </a:r>
            <a:endParaRPr lang="cs-CZ" dirty="0"/>
          </a:p>
        </p:txBody>
      </p:sp>
      <p:pic>
        <p:nvPicPr>
          <p:cNvPr id="38916" name="Obrázek 4">
            <a:extLst>
              <a:ext uri="{FF2B5EF4-FFF2-40B4-BE49-F238E27FC236}">
                <a16:creationId xmlns:a16="http://schemas.microsoft.com/office/drawing/2014/main" xmlns="" id="{F771BE27-C106-46E8-A022-B09B5650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6" b="21208"/>
          <a:stretch>
            <a:fillRect/>
          </a:stretch>
        </p:blipFill>
        <p:spPr bwMode="auto">
          <a:xfrm>
            <a:off x="1092200" y="3763963"/>
            <a:ext cx="677386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73102920-7B65-48BA-BD58-C0A1FDF46ED6}"/>
              </a:ext>
            </a:extLst>
          </p:cNvPr>
          <p:cNvSpPr/>
          <p:nvPr/>
        </p:nvSpPr>
        <p:spPr>
          <a:xfrm>
            <a:off x="4311650" y="3763963"/>
            <a:ext cx="1849438" cy="1411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>
              <a:solidFill>
                <a:srgbClr val="FFFFFF"/>
              </a:solidFill>
            </a:endParaRPr>
          </a:p>
        </p:txBody>
      </p:sp>
      <p:pic>
        <p:nvPicPr>
          <p:cNvPr id="38918" name="Obrázek 8">
            <a:extLst>
              <a:ext uri="{FF2B5EF4-FFF2-40B4-BE49-F238E27FC236}">
                <a16:creationId xmlns:a16="http://schemas.microsoft.com/office/drawing/2014/main" xmlns="" id="{415BBB94-4CBE-4314-9509-E1798200C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3763963"/>
            <a:ext cx="309245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6924" y="15143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1">
            <a:extLst>
              <a:ext uri="{FF2B5EF4-FFF2-40B4-BE49-F238E27FC236}">
                <a16:creationId xmlns:a16="http://schemas.microsoft.com/office/drawing/2014/main" xmlns="" id="{E3A35D7C-A62B-4D0B-A36D-09317A74EC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32A936-FB55-4B95-82AD-9E7DAD40031E}" type="slidenum">
              <a:rPr lang="cs-CZ" altLang="cs-CZ" sz="1400" smtClean="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/>
              <a:t>33</a:t>
            </a:fld>
            <a:endParaRPr lang="cs-CZ" altLang="cs-CZ" sz="14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pic>
        <p:nvPicPr>
          <p:cNvPr id="39939" name="Obrázek 2">
            <a:extLst>
              <a:ext uri="{FF2B5EF4-FFF2-40B4-BE49-F238E27FC236}">
                <a16:creationId xmlns:a16="http://schemas.microsoft.com/office/drawing/2014/main" xmlns="" id="{068E7D5A-9996-4F26-8621-E5F994E1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39713"/>
            <a:ext cx="82200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58D1169C-F754-48F4-91CD-8E804883E1C7}"/>
              </a:ext>
            </a:extLst>
          </p:cNvPr>
          <p:cNvSpPr/>
          <p:nvPr/>
        </p:nvSpPr>
        <p:spPr>
          <a:xfrm>
            <a:off x="611188" y="549275"/>
            <a:ext cx="2808287" cy="7191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941" name="TextovéPole 5">
            <a:extLst>
              <a:ext uri="{FF2B5EF4-FFF2-40B4-BE49-F238E27FC236}">
                <a16:creationId xmlns:a16="http://schemas.microsoft.com/office/drawing/2014/main" xmlns="" id="{E7D3E636-30AC-4EF2-9E6D-18B5F2A29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88963"/>
            <a:ext cx="280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/>
              <a:t>Caudal block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8288" y="333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xmlns="" id="{CFD64C7B-0284-45D3-A9F6-3C90BF872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900" y="115888"/>
            <a:ext cx="8712200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cs-CZ" b="0" dirty="0"/>
              <a:t>Epidural and spinal anesthesia - complications</a:t>
            </a:r>
            <a:endParaRPr lang="cs-CZ" altLang="cs-CZ" b="0" dirty="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xmlns="" id="{124EB014-4088-464D-AE66-A669C7AD0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z="2400" u="sng"/>
              <a:t>Spinal anesthesia</a:t>
            </a:r>
          </a:p>
          <a:p>
            <a:pPr lvl="2">
              <a:lnSpc>
                <a:spcPct val="90000"/>
              </a:lnSpc>
            </a:pPr>
            <a:r>
              <a:rPr lang="en-US" altLang="cs-CZ"/>
              <a:t>hypotension</a:t>
            </a:r>
          </a:p>
          <a:p>
            <a:pPr lvl="2">
              <a:lnSpc>
                <a:spcPct val="90000"/>
              </a:lnSpc>
            </a:pPr>
            <a:r>
              <a:rPr lang="en-US" altLang="cs-CZ"/>
              <a:t>postdural puncture headache</a:t>
            </a:r>
          </a:p>
          <a:p>
            <a:pPr lvl="2">
              <a:lnSpc>
                <a:spcPct val="90000"/>
              </a:lnSpc>
            </a:pPr>
            <a:r>
              <a:rPr lang="en-US" altLang="cs-CZ"/>
              <a:t>low back pain</a:t>
            </a:r>
          </a:p>
          <a:p>
            <a:pPr lvl="2">
              <a:lnSpc>
                <a:spcPct val="90000"/>
              </a:lnSpc>
            </a:pPr>
            <a:r>
              <a:rPr lang="en-US" altLang="cs-CZ"/>
              <a:t>extensive spread of anesthesia</a:t>
            </a:r>
          </a:p>
          <a:p>
            <a:pPr lvl="2">
              <a:lnSpc>
                <a:spcPct val="90000"/>
              </a:lnSpc>
            </a:pPr>
            <a:r>
              <a:rPr lang="en-US" altLang="cs-CZ"/>
              <a:t>neurological injuries</a:t>
            </a:r>
            <a:endParaRPr lang="cs-CZ" altLang="cs-CZ"/>
          </a:p>
          <a:p>
            <a:pPr lvl="2">
              <a:lnSpc>
                <a:spcPct val="90000"/>
              </a:lnSpc>
            </a:pPr>
            <a:endParaRPr lang="en-US" altLang="cs-CZ"/>
          </a:p>
          <a:p>
            <a:pPr>
              <a:lnSpc>
                <a:spcPct val="90000"/>
              </a:lnSpc>
            </a:pPr>
            <a:r>
              <a:rPr lang="en-US" altLang="cs-CZ" sz="2400" u="sng"/>
              <a:t>Epidural anesthesia</a:t>
            </a:r>
          </a:p>
          <a:p>
            <a:pPr lvl="2">
              <a:lnSpc>
                <a:spcPct val="90000"/>
              </a:lnSpc>
            </a:pPr>
            <a:r>
              <a:rPr lang="en-US" altLang="cs-CZ"/>
              <a:t>hypotension, toxicity due to LA agents</a:t>
            </a:r>
          </a:p>
          <a:p>
            <a:pPr lvl="2">
              <a:lnSpc>
                <a:spcPct val="90000"/>
              </a:lnSpc>
            </a:pPr>
            <a:r>
              <a:rPr lang="en-US" altLang="cs-CZ"/>
              <a:t>accidental SA, dural puncture and headache</a:t>
            </a:r>
          </a:p>
          <a:p>
            <a:pPr lvl="2">
              <a:lnSpc>
                <a:spcPct val="90000"/>
              </a:lnSpc>
            </a:pPr>
            <a:r>
              <a:rPr lang="en-US" altLang="cs-CZ"/>
              <a:t>total spinal anesthesia, neural damage</a:t>
            </a:r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2618" y="15863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alvani_425">
            <a:extLst>
              <a:ext uri="{FF2B5EF4-FFF2-40B4-BE49-F238E27FC236}">
                <a16:creationId xmlns:a16="http://schemas.microsoft.com/office/drawing/2014/main" xmlns="" id="{9D8C1312-EE7E-432A-AEE7-B35D7B08882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588" y="1849438"/>
            <a:ext cx="3822700" cy="22002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3" descr="neurostimulátor">
            <a:extLst>
              <a:ext uri="{FF2B5EF4-FFF2-40B4-BE49-F238E27FC236}">
                <a16:creationId xmlns:a16="http://schemas.microsoft.com/office/drawing/2014/main" xmlns="" id="{B569CE40-80A8-49C3-99A9-AC0C524AAD3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213100"/>
            <a:ext cx="3960813" cy="2506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08" name="Rectangle 4">
            <a:extLst>
              <a:ext uri="{FF2B5EF4-FFF2-40B4-BE49-F238E27FC236}">
                <a16:creationId xmlns:a16="http://schemas.microsoft.com/office/drawing/2014/main" xmlns="" id="{EA3FB62D-B3A7-487F-8001-F081EB53A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Peripheral</a:t>
            </a:r>
            <a:r>
              <a:rPr lang="cs-CZ" altLang="cs-CZ" dirty="0"/>
              <a:t> nerve </a:t>
            </a:r>
            <a:r>
              <a:rPr lang="cs-CZ" altLang="cs-CZ" dirty="0" err="1"/>
              <a:t>blocks</a:t>
            </a:r>
            <a:endParaRPr lang="en-US" altLang="cs-CZ" dirty="0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xmlns="" id="{1B030D9C-A58B-43BE-852E-3AA1D6541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7038" y="1803400"/>
            <a:ext cx="8496300" cy="446405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altLang="cs-CZ"/>
              <a:t>                                               </a:t>
            </a:r>
            <a:endParaRPr lang="en-US" altLang="cs-CZ"/>
          </a:p>
        </p:txBody>
      </p:sp>
      <p:pic>
        <p:nvPicPr>
          <p:cNvPr id="41990" name="Picture 2" descr="IMG_3963">
            <a:extLst>
              <a:ext uri="{FF2B5EF4-FFF2-40B4-BE49-F238E27FC236}">
                <a16:creationId xmlns:a16="http://schemas.microsoft.com/office/drawing/2014/main" xmlns="" id="{C73D5200-A541-4E3D-B51F-684F9C9D8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95750"/>
            <a:ext cx="370681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1164" y="6165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6" name="Rectangle 8">
            <a:extLst>
              <a:ext uri="{FF2B5EF4-FFF2-40B4-BE49-F238E27FC236}">
                <a16:creationId xmlns:a16="http://schemas.microsoft.com/office/drawing/2014/main" xmlns="" id="{AD16E9D3-6E01-4BEE-8E3A-C96E9985A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Methods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nerve </a:t>
            </a:r>
            <a:r>
              <a:rPr lang="cs-CZ" altLang="cs-CZ" dirty="0" err="1"/>
              <a:t>detection</a:t>
            </a:r>
            <a:endParaRPr lang="cs-CZ" altLang="cs-CZ" dirty="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9048C9B4-77CA-4C83-B165-CA22BB6811E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400"/>
              <a:t>paresthesia</a:t>
            </a:r>
          </a:p>
          <a:p>
            <a:r>
              <a:rPr lang="cs-CZ" altLang="cs-CZ" sz="2400"/>
              <a:t>neurostimulation </a:t>
            </a:r>
          </a:p>
          <a:p>
            <a:r>
              <a:rPr lang="cs-CZ" altLang="cs-CZ" sz="2400"/>
              <a:t>ultrasound</a:t>
            </a:r>
          </a:p>
        </p:txBody>
      </p:sp>
      <p:pic>
        <p:nvPicPr>
          <p:cNvPr id="43012" name="Picture 4" descr="neurostimulátor">
            <a:extLst>
              <a:ext uri="{FF2B5EF4-FFF2-40B4-BE49-F238E27FC236}">
                <a16:creationId xmlns:a16="http://schemas.microsoft.com/office/drawing/2014/main" xmlns="" id="{D8511C42-3CFA-458A-B0CF-F397FC7027D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3284538"/>
            <a:ext cx="2784475" cy="2095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7" descr="Regional">
            <a:extLst>
              <a:ext uri="{FF2B5EF4-FFF2-40B4-BE49-F238E27FC236}">
                <a16:creationId xmlns:a16="http://schemas.microsoft.com/office/drawing/2014/main" xmlns="" id="{15C886A4-1019-4C19-895A-2F8DE642AC1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773238"/>
            <a:ext cx="2784475" cy="2095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4" name="Picture 11" descr="Regional%20US%20course%201">
            <a:extLst>
              <a:ext uri="{FF2B5EF4-FFF2-40B4-BE49-F238E27FC236}">
                <a16:creationId xmlns:a16="http://schemas.microsoft.com/office/drawing/2014/main" xmlns="" id="{071EA31B-BAE9-4E97-A272-690CDBA7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221163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1891" y="16833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xmlns="" id="{43D904FE-B7B0-47CE-8DCF-21D64B250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Peripheral</a:t>
            </a:r>
            <a:r>
              <a:rPr lang="cs-CZ" altLang="cs-CZ" dirty="0"/>
              <a:t> nerve </a:t>
            </a:r>
            <a:r>
              <a:rPr lang="cs-CZ" altLang="cs-CZ" dirty="0" err="1"/>
              <a:t>blocks</a:t>
            </a:r>
            <a:endParaRPr lang="cs-CZ" altLang="cs-CZ" dirty="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xmlns="" id="{C6911605-928B-41BD-9B27-5C255913A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700213"/>
            <a:ext cx="4391025" cy="43434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cs-CZ" altLang="cs-CZ" sz="3200" u="sng"/>
              <a:t>Upper extremity</a:t>
            </a:r>
          </a:p>
          <a:p>
            <a:pPr>
              <a:lnSpc>
                <a:spcPct val="90000"/>
              </a:lnSpc>
            </a:pPr>
            <a:r>
              <a:rPr lang="cs-CZ" altLang="cs-CZ"/>
              <a:t>Interscalenic block</a:t>
            </a:r>
          </a:p>
          <a:p>
            <a:pPr>
              <a:lnSpc>
                <a:spcPct val="90000"/>
              </a:lnSpc>
            </a:pPr>
            <a:r>
              <a:rPr lang="cs-CZ" altLang="cs-CZ"/>
              <a:t>Supra-, Infraclavikular block</a:t>
            </a:r>
          </a:p>
          <a:p>
            <a:pPr>
              <a:lnSpc>
                <a:spcPct val="90000"/>
              </a:lnSpc>
            </a:pPr>
            <a:r>
              <a:rPr lang="cs-CZ" altLang="cs-CZ"/>
              <a:t>Axilary block</a:t>
            </a:r>
          </a:p>
          <a:p>
            <a:pPr>
              <a:lnSpc>
                <a:spcPct val="90000"/>
              </a:lnSpc>
            </a:pPr>
            <a:r>
              <a:rPr lang="cs-CZ" altLang="cs-CZ"/>
              <a:t>Blocks in ellbow regio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Radial nerve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Ulnar nerve 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Median nerve</a:t>
            </a:r>
          </a:p>
          <a:p>
            <a:pPr>
              <a:lnSpc>
                <a:spcPct val="90000"/>
              </a:lnSpc>
            </a:pPr>
            <a:r>
              <a:rPr lang="cs-CZ" altLang="cs-CZ"/>
              <a:t>Wrist block</a:t>
            </a:r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xmlns="" id="{57CFBC4B-4377-4645-8CC3-B286D7A27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1576388"/>
            <a:ext cx="354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xmlns="" id="{1DC6D847-72DA-4900-A1EF-400ACAF17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1700213"/>
            <a:ext cx="42481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3200" b="1" u="sng">
                <a:solidFill>
                  <a:srgbClr val="000000"/>
                </a:solidFill>
              </a:rPr>
              <a:t>Lower extremity</a:t>
            </a:r>
          </a:p>
          <a:p>
            <a:pPr eaLnBrk="1" hangingPunct="1">
              <a:buClr>
                <a:srgbClr val="000066"/>
              </a:buClr>
              <a:buSzPct val="75000"/>
              <a:buFont typeface="Monotype Sorts" pitchFamily="2" charset="2"/>
              <a:buChar char="n"/>
            </a:pPr>
            <a:r>
              <a:rPr lang="cs-CZ" altLang="cs-CZ" b="1">
                <a:solidFill>
                  <a:srgbClr val="000000"/>
                </a:solidFill>
              </a:rPr>
              <a:t>Psoatic block</a:t>
            </a:r>
          </a:p>
          <a:p>
            <a:pPr eaLnBrk="1" hangingPunct="1">
              <a:buClr>
                <a:srgbClr val="000066"/>
              </a:buClr>
              <a:buSzPct val="75000"/>
              <a:buFont typeface="Monotype Sorts" pitchFamily="2" charset="2"/>
              <a:buChar char="n"/>
            </a:pPr>
            <a:r>
              <a:rPr lang="cs-CZ" altLang="cs-CZ" b="1">
                <a:solidFill>
                  <a:srgbClr val="000000"/>
                </a:solidFill>
              </a:rPr>
              <a:t>Femoral block, FIC block</a:t>
            </a:r>
          </a:p>
          <a:p>
            <a:pPr eaLnBrk="1" hangingPunct="1">
              <a:buClr>
                <a:srgbClr val="000066"/>
              </a:buClr>
              <a:buSzPct val="75000"/>
              <a:buFont typeface="Monotype Sorts" pitchFamily="2" charset="2"/>
              <a:buChar char="n"/>
            </a:pPr>
            <a:r>
              <a:rPr lang="cs-CZ" altLang="cs-CZ" b="1">
                <a:solidFill>
                  <a:srgbClr val="000000"/>
                </a:solidFill>
              </a:rPr>
              <a:t>Ischiadic block</a:t>
            </a:r>
          </a:p>
          <a:p>
            <a:pPr eaLnBrk="1" hangingPunct="1">
              <a:buClr>
                <a:srgbClr val="000066"/>
              </a:buClr>
              <a:buSzPct val="75000"/>
              <a:buFont typeface="Monotype Sorts" pitchFamily="2" charset="2"/>
              <a:buChar char="n"/>
            </a:pPr>
            <a:r>
              <a:rPr lang="cs-CZ" altLang="cs-CZ" b="1">
                <a:solidFill>
                  <a:srgbClr val="000000"/>
                </a:solidFill>
              </a:rPr>
              <a:t>Saphenus block</a:t>
            </a:r>
          </a:p>
          <a:p>
            <a:pPr eaLnBrk="1" hangingPunct="1">
              <a:buClr>
                <a:srgbClr val="000066"/>
              </a:buClr>
              <a:buSzPct val="75000"/>
              <a:buFont typeface="Monotype Sorts" pitchFamily="2" charset="2"/>
              <a:buChar char="n"/>
            </a:pPr>
            <a:r>
              <a:rPr lang="cs-CZ" altLang="cs-CZ" b="1">
                <a:solidFill>
                  <a:srgbClr val="000000"/>
                </a:solidFill>
              </a:rPr>
              <a:t>Foot block</a:t>
            </a:r>
          </a:p>
          <a:p>
            <a:pPr eaLnBrk="1" hangingPunct="1">
              <a:buClr>
                <a:srgbClr val="000066"/>
              </a:buClr>
              <a:buSzPct val="75000"/>
              <a:buFont typeface="Monotype Sorts" pitchFamily="2" charset="2"/>
              <a:buNone/>
            </a:pPr>
            <a:endParaRPr lang="cs-CZ" altLang="cs-CZ" sz="2400" b="1">
              <a:solidFill>
                <a:srgbClr val="000000"/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4988" y="6442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FF0A599-3637-479D-870B-369A270CE6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u="sng" dirty="0" err="1"/>
              <a:t>Thoracic</a:t>
            </a:r>
            <a:r>
              <a:rPr lang="cs-CZ" u="sng" dirty="0"/>
              <a:t> </a:t>
            </a:r>
            <a:r>
              <a:rPr lang="cs-CZ" u="sng" dirty="0" err="1"/>
              <a:t>wall</a:t>
            </a:r>
            <a:r>
              <a:rPr lang="cs-CZ" u="sng" dirty="0"/>
              <a:t> </a:t>
            </a:r>
            <a:r>
              <a:rPr lang="cs-CZ" u="sng" dirty="0" err="1"/>
              <a:t>blocks</a:t>
            </a:r>
            <a:endParaRPr lang="cs-CZ" u="sng" dirty="0"/>
          </a:p>
          <a:p>
            <a:pPr>
              <a:defRPr/>
            </a:pPr>
            <a:r>
              <a:rPr lang="cs-CZ" dirty="0" err="1"/>
              <a:t>Paravertebral</a:t>
            </a:r>
            <a:r>
              <a:rPr lang="cs-CZ" dirty="0"/>
              <a:t> </a:t>
            </a:r>
            <a:r>
              <a:rPr lang="cs-CZ" dirty="0" err="1"/>
              <a:t>block</a:t>
            </a:r>
            <a:endParaRPr lang="cs-CZ" dirty="0"/>
          </a:p>
          <a:p>
            <a:pPr>
              <a:defRPr/>
            </a:pPr>
            <a:r>
              <a:rPr lang="cs-CZ" dirty="0"/>
              <a:t>ESP </a:t>
            </a:r>
            <a:r>
              <a:rPr lang="cs-CZ" dirty="0" err="1"/>
              <a:t>block</a:t>
            </a:r>
            <a:endParaRPr lang="cs-CZ" dirty="0"/>
          </a:p>
          <a:p>
            <a:pPr>
              <a:defRPr/>
            </a:pPr>
            <a:r>
              <a:rPr lang="cs-CZ" dirty="0"/>
              <a:t>PECS I, II,  SAP </a:t>
            </a:r>
            <a:r>
              <a:rPr lang="cs-CZ" dirty="0" err="1"/>
              <a:t>block</a:t>
            </a: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/>
              <a:t>…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C4059EFE-9EC7-4453-AD09-A3307845C1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u="sng" dirty="0" err="1"/>
              <a:t>Abdominal</a:t>
            </a:r>
            <a:r>
              <a:rPr lang="cs-CZ" u="sng" dirty="0"/>
              <a:t> </a:t>
            </a:r>
            <a:r>
              <a:rPr lang="cs-CZ" u="sng" dirty="0" err="1"/>
              <a:t>wall</a:t>
            </a:r>
            <a:r>
              <a:rPr lang="cs-CZ" u="sng" dirty="0"/>
              <a:t> </a:t>
            </a:r>
            <a:r>
              <a:rPr lang="cs-CZ" u="sng" dirty="0" err="1"/>
              <a:t>blocks</a:t>
            </a:r>
            <a:endParaRPr lang="cs-CZ" u="sng" dirty="0"/>
          </a:p>
          <a:p>
            <a:pPr>
              <a:defRPr/>
            </a:pPr>
            <a:r>
              <a:rPr lang="cs-CZ" dirty="0"/>
              <a:t>TAP </a:t>
            </a:r>
            <a:r>
              <a:rPr lang="cs-CZ" dirty="0" err="1"/>
              <a:t>block</a:t>
            </a:r>
            <a:endParaRPr lang="cs-CZ" dirty="0"/>
          </a:p>
          <a:p>
            <a:pPr>
              <a:defRPr/>
            </a:pP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sheat</a:t>
            </a:r>
            <a:r>
              <a:rPr lang="cs-CZ" dirty="0"/>
              <a:t> </a:t>
            </a:r>
            <a:r>
              <a:rPr lang="cs-CZ" dirty="0" err="1"/>
              <a:t>block</a:t>
            </a:r>
            <a:endParaRPr lang="cs-CZ" dirty="0"/>
          </a:p>
          <a:p>
            <a:pPr>
              <a:defRPr/>
            </a:pPr>
            <a:r>
              <a:rPr lang="cs-CZ" dirty="0"/>
              <a:t>QLB I,II,III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/>
              <a:t>…</a:t>
            </a:r>
          </a:p>
        </p:txBody>
      </p:sp>
      <p:sp>
        <p:nvSpPr>
          <p:cNvPr id="45060" name="Zástupný symbol pro číslo snímku 4">
            <a:extLst>
              <a:ext uri="{FF2B5EF4-FFF2-40B4-BE49-F238E27FC236}">
                <a16:creationId xmlns:a16="http://schemas.microsoft.com/office/drawing/2014/main" xmlns="" id="{0CBF7A6C-E1E5-4FB2-BDF3-25888BBDD5E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2890842-494B-40B3-B79E-3EE6BB9FFFD9}" type="slidenum">
              <a:rPr lang="cs-CZ" altLang="cs-CZ" sz="1400" smtClean="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/>
              <a:t>38</a:t>
            </a:fld>
            <a:endParaRPr lang="cs-CZ" altLang="cs-CZ" sz="14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D8A688C2-93AC-402B-A2EB-C505DB701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Peripheral</a:t>
            </a:r>
            <a:r>
              <a:rPr lang="cs-CZ" altLang="cs-CZ" dirty="0"/>
              <a:t> nerve </a:t>
            </a:r>
            <a:r>
              <a:rPr lang="cs-CZ" altLang="cs-CZ" dirty="0" err="1"/>
              <a:t>blocks</a:t>
            </a:r>
            <a:endParaRPr lang="cs-CZ" alt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6595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xmlns="" id="{9F214D61-011F-48B8-8053-834840CEC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sz="2400" dirty="0" err="1"/>
              <a:t>Peripheral</a:t>
            </a:r>
            <a:r>
              <a:rPr lang="cs-CZ" altLang="cs-CZ" sz="2400" dirty="0"/>
              <a:t> nerve </a:t>
            </a:r>
            <a:r>
              <a:rPr lang="cs-CZ" altLang="cs-CZ" sz="2400" dirty="0" err="1"/>
              <a:t>blocks</a:t>
            </a:r>
            <a:r>
              <a:rPr lang="cs-CZ" altLang="cs-CZ" sz="2400" dirty="0">
                <a:solidFill>
                  <a:schemeClr val="tx1"/>
                </a:solidFill>
              </a:rPr>
              <a:t> - </a:t>
            </a:r>
            <a:r>
              <a:rPr lang="cs-CZ" altLang="cs-CZ" sz="2400" dirty="0" err="1">
                <a:solidFill>
                  <a:schemeClr val="tx1"/>
                </a:solidFill>
              </a:rPr>
              <a:t>Neurostimulation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endParaRPr lang="cs-CZ" altLang="cs-CZ" sz="2400" i="1" dirty="0">
              <a:solidFill>
                <a:schemeClr val="tx1"/>
              </a:solidFill>
            </a:endParaRPr>
          </a:p>
        </p:txBody>
      </p:sp>
      <p:pic>
        <p:nvPicPr>
          <p:cNvPr id="46083" name="Picture 3" descr="jehla blížící se nervu">
            <a:extLst>
              <a:ext uri="{FF2B5EF4-FFF2-40B4-BE49-F238E27FC236}">
                <a16:creationId xmlns:a16="http://schemas.microsoft.com/office/drawing/2014/main" xmlns="" id="{EB9742B9-EBC7-460A-A385-C159D560AEA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3081338" cy="2095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4" name="Picture 4" descr="jehla blížící se nervu 2">
            <a:extLst>
              <a:ext uri="{FF2B5EF4-FFF2-40B4-BE49-F238E27FC236}">
                <a16:creationId xmlns:a16="http://schemas.microsoft.com/office/drawing/2014/main" xmlns="" id="{91419612-5FF4-4E00-90A7-5DAE61B054E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284538"/>
            <a:ext cx="3081337" cy="2095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5" name="Picture 5" descr="jehla blížící se nervu 3">
            <a:extLst>
              <a:ext uri="{FF2B5EF4-FFF2-40B4-BE49-F238E27FC236}">
                <a16:creationId xmlns:a16="http://schemas.microsoft.com/office/drawing/2014/main" xmlns="" id="{B7363C22-038C-4EF2-8E15-44C561962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508500"/>
            <a:ext cx="3529012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Regional">
            <a:extLst>
              <a:ext uri="{FF2B5EF4-FFF2-40B4-BE49-F238E27FC236}">
                <a16:creationId xmlns:a16="http://schemas.microsoft.com/office/drawing/2014/main" xmlns="" id="{C8896F22-C84E-4931-B8C5-10EA7794D7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412875"/>
            <a:ext cx="4386262" cy="33004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00" y="55509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xmlns="" id="{2078B985-9C00-4152-8DF6-18E74F717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00013"/>
            <a:ext cx="7489825" cy="792162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cs-CZ" dirty="0"/>
              <a:t>Local anesthetic agents</a:t>
            </a:r>
            <a:endParaRPr lang="cs-CZ" altLang="cs-CZ" dirty="0"/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xmlns="" id="{5DF895FF-535E-4247-B86F-241D0E149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009650"/>
            <a:ext cx="8496300" cy="446405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altLang="cs-CZ" i="1" dirty="0"/>
              <a:t>Drugs, that block the generation and propagation of </a:t>
            </a:r>
            <a:r>
              <a:rPr lang="en-US" altLang="cs-CZ" i="1" dirty="0" err="1"/>
              <a:t>impu</a:t>
            </a:r>
            <a:r>
              <a:rPr lang="cs-CZ" altLang="cs-CZ" i="1" dirty="0" err="1"/>
              <a:t>ls</a:t>
            </a:r>
            <a:r>
              <a:rPr lang="en-US" altLang="cs-CZ" i="1" dirty="0"/>
              <a:t>es in excitable tissues</a:t>
            </a:r>
            <a:endParaRPr lang="cs-CZ" altLang="cs-CZ" i="1" dirty="0"/>
          </a:p>
          <a:p>
            <a:pPr>
              <a:buFont typeface="Monotype Sorts" pitchFamily="2" charset="2"/>
              <a:buNone/>
              <a:defRPr/>
            </a:pPr>
            <a:endParaRPr lang="en-US" altLang="cs-CZ" sz="3200" dirty="0"/>
          </a:p>
          <a:p>
            <a:pPr>
              <a:buFont typeface="Monotype Sorts" pitchFamily="2" charset="2"/>
              <a:buNone/>
              <a:defRPr/>
            </a:pPr>
            <a:endParaRPr lang="cs-CZ" altLang="cs-CZ" sz="2400" dirty="0"/>
          </a:p>
          <a:p>
            <a:pPr>
              <a:buFont typeface="Monotype Sorts" pitchFamily="2" charset="2"/>
              <a:buNone/>
              <a:defRPr/>
            </a:pPr>
            <a:endParaRPr lang="cs-CZ" altLang="cs-CZ" sz="2400" dirty="0"/>
          </a:p>
          <a:p>
            <a:pPr>
              <a:buFont typeface="Monotype Sorts" pitchFamily="2" charset="2"/>
              <a:buNone/>
              <a:defRPr/>
            </a:pPr>
            <a:endParaRPr lang="cs-CZ" altLang="cs-CZ" sz="2400" dirty="0"/>
          </a:p>
          <a:p>
            <a:pPr>
              <a:buFont typeface="Monotype Sorts" pitchFamily="2" charset="2"/>
              <a:buNone/>
              <a:defRPr/>
            </a:pPr>
            <a:endParaRPr lang="cs-CZ" altLang="cs-CZ" sz="2400" dirty="0"/>
          </a:p>
          <a:p>
            <a:pPr>
              <a:buFont typeface="Monotype Sorts" pitchFamily="2" charset="2"/>
              <a:buNone/>
              <a:defRPr/>
            </a:pPr>
            <a:r>
              <a:rPr lang="en-US" altLang="cs-CZ" sz="2400" dirty="0"/>
              <a:t>Mechanisms of action</a:t>
            </a:r>
          </a:p>
          <a:p>
            <a:pPr>
              <a:defRPr/>
            </a:pPr>
            <a:r>
              <a:rPr lang="en-US" altLang="cs-CZ" sz="2400" dirty="0"/>
              <a:t>prevention of  increasing permeability of neural membrane to Na</a:t>
            </a:r>
            <a:r>
              <a:rPr lang="cs-CZ" altLang="cs-CZ" sz="2400" dirty="0"/>
              <a:t>+</a:t>
            </a:r>
            <a:r>
              <a:rPr lang="en-US" altLang="cs-CZ" sz="2400" dirty="0"/>
              <a:t> ions</a:t>
            </a:r>
            <a:r>
              <a:rPr lang="cs-CZ" altLang="cs-CZ" sz="2400" dirty="0"/>
              <a:t> as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main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mechanism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„</a:t>
            </a:r>
            <a:r>
              <a:rPr lang="cs-CZ" altLang="cs-CZ" sz="2400" dirty="0" err="1"/>
              <a:t>local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anesthetic</a:t>
            </a:r>
            <a:r>
              <a:rPr lang="cs-CZ" altLang="cs-CZ" sz="2400" dirty="0"/>
              <a:t>“ </a:t>
            </a:r>
            <a:r>
              <a:rPr lang="cs-CZ" altLang="cs-CZ" sz="2400" dirty="0" err="1"/>
              <a:t>activity</a:t>
            </a:r>
            <a:endParaRPr lang="en-US" altLang="cs-CZ" sz="2400" dirty="0"/>
          </a:p>
          <a:p>
            <a:pPr>
              <a:defRPr/>
            </a:pPr>
            <a:r>
              <a:rPr lang="en-US" altLang="cs-CZ" sz="2400" dirty="0" err="1"/>
              <a:t>stabilising</a:t>
            </a:r>
            <a:r>
              <a:rPr lang="en-US" altLang="cs-CZ" sz="2400" dirty="0"/>
              <a:t> and </a:t>
            </a:r>
            <a:r>
              <a:rPr lang="en-US" altLang="cs-CZ" sz="2400" dirty="0" err="1"/>
              <a:t>maintaning</a:t>
            </a:r>
            <a:r>
              <a:rPr lang="en-US" altLang="cs-CZ" sz="2400" dirty="0"/>
              <a:t> Na channels in inactive state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xmlns="" id="{E80EEC75-CE16-4811-8BB8-11D834E4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2060575"/>
            <a:ext cx="3694113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4">
            <a:extLst>
              <a:ext uri="{FF2B5EF4-FFF2-40B4-BE49-F238E27FC236}">
                <a16:creationId xmlns:a16="http://schemas.microsoft.com/office/drawing/2014/main" xmlns="" id="{997A55E6-59D5-47DA-B81B-54AEDCAF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3135313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096" y="1611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Regional%20US%20course%201">
            <a:extLst>
              <a:ext uri="{FF2B5EF4-FFF2-40B4-BE49-F238E27FC236}">
                <a16:creationId xmlns:a16="http://schemas.microsoft.com/office/drawing/2014/main" xmlns="" id="{905EC211-B8FA-4059-A275-F0F2C4727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4725"/>
            <a:ext cx="389731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8" name="Rectangle 8">
            <a:extLst>
              <a:ext uri="{FF2B5EF4-FFF2-40B4-BE49-F238E27FC236}">
                <a16:creationId xmlns:a16="http://schemas.microsoft.com/office/drawing/2014/main" xmlns="" id="{07D30161-08E0-4C69-9269-AEF890B70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3" y="322263"/>
            <a:ext cx="8239125" cy="5270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 algn="ctr">
              <a:defRPr sz="28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algn="ctr">
              <a:defRPr sz="28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algn="ctr">
              <a:defRPr sz="28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algn="ctr">
              <a:defRPr sz="28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algn="ctr">
              <a:defRPr sz="28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dirty="0">
                <a:solidFill>
                  <a:srgbClr val="000000"/>
                </a:solidFill>
                <a:cs typeface="Arial" charset="0"/>
              </a:rPr>
              <a:t>Periferní nervové blokády - </a:t>
            </a:r>
            <a:r>
              <a:rPr lang="cs-CZ" altLang="cs-CZ" dirty="0" err="1">
                <a:solidFill>
                  <a:srgbClr val="000000"/>
                </a:solidFill>
                <a:cs typeface="Arial" charset="0"/>
              </a:rPr>
              <a:t>Ultrasound</a:t>
            </a:r>
            <a:r>
              <a:rPr lang="cs-CZ" altLang="cs-CZ" dirty="0">
                <a:solidFill>
                  <a:srgbClr val="000000"/>
                </a:solidFill>
                <a:cs typeface="Arial" charset="0"/>
              </a:rPr>
              <a:t> (UGRA)</a:t>
            </a:r>
          </a:p>
        </p:txBody>
      </p:sp>
      <p:pic>
        <p:nvPicPr>
          <p:cNvPr id="47108" name="Zástupný symbol pro obsah 2">
            <a:extLst>
              <a:ext uri="{FF2B5EF4-FFF2-40B4-BE49-F238E27FC236}">
                <a16:creationId xmlns:a16="http://schemas.microsoft.com/office/drawing/2014/main" xmlns="" id="{C7BB6781-E074-45DE-BC8E-4264377C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974725"/>
            <a:ext cx="56642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pic4">
            <a:extLst>
              <a:ext uri="{FF2B5EF4-FFF2-40B4-BE49-F238E27FC236}">
                <a16:creationId xmlns:a16="http://schemas.microsoft.com/office/drawing/2014/main" xmlns="" id="{0384DDCF-BF71-4D4A-8F40-AD82D4EC6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-5350" r="-4849" b="15472"/>
          <a:stretch>
            <a:fillRect/>
          </a:stretch>
        </p:blipFill>
        <p:spPr bwMode="auto">
          <a:xfrm>
            <a:off x="1336675" y="3992563"/>
            <a:ext cx="214312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 descr="pic2b">
            <a:extLst>
              <a:ext uri="{FF2B5EF4-FFF2-40B4-BE49-F238E27FC236}">
                <a16:creationId xmlns:a16="http://schemas.microsoft.com/office/drawing/2014/main" xmlns="" id="{D5ECE427-97E6-4B58-A611-8D48B41D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840163"/>
            <a:ext cx="39544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7091" y="43711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853B81F-1C68-4C8D-B3DC-AC84F1128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77" t="32199" r="13978" b="23298"/>
          <a:stretch/>
        </p:blipFill>
        <p:spPr>
          <a:xfrm>
            <a:off x="900113" y="1871663"/>
            <a:ext cx="7772400" cy="44084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59746" name="Rectangle 2">
            <a:extLst>
              <a:ext uri="{FF2B5EF4-FFF2-40B4-BE49-F238E27FC236}">
                <a16:creationId xmlns:a16="http://schemas.microsoft.com/office/drawing/2014/main" xmlns="" id="{67C65038-106A-47CD-B1F5-232ECF3F3D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19088"/>
            <a:ext cx="7772400" cy="1166812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sz="3200" i="1" dirty="0"/>
              <a:t/>
            </a:r>
            <a:br>
              <a:rPr lang="cs-CZ" altLang="cs-CZ" sz="3200" i="1" dirty="0"/>
            </a:br>
            <a:r>
              <a:rPr lang="cs-CZ" altLang="cs-CZ" sz="3200" i="1" dirty="0" err="1"/>
              <a:t>Bier´s</a:t>
            </a:r>
            <a:r>
              <a:rPr lang="cs-CZ" altLang="cs-CZ" sz="3200" i="1" dirty="0"/>
              <a:t> </a:t>
            </a:r>
            <a:r>
              <a:rPr lang="cs-CZ" altLang="cs-CZ" sz="3200" i="1" dirty="0" err="1"/>
              <a:t>intravenous</a:t>
            </a:r>
            <a:r>
              <a:rPr lang="cs-CZ" altLang="cs-CZ" sz="3200" i="1" dirty="0"/>
              <a:t> </a:t>
            </a:r>
            <a:r>
              <a:rPr lang="cs-CZ" altLang="cs-CZ" sz="3200" i="1" dirty="0" err="1"/>
              <a:t>anesthesia</a:t>
            </a:r>
            <a:endParaRPr lang="en-US" altLang="cs-CZ" sz="3200" i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0165B492-A7A2-4B68-8759-9E87704459C2}"/>
              </a:ext>
            </a:extLst>
          </p:cNvPr>
          <p:cNvSpPr/>
          <p:nvPr/>
        </p:nvSpPr>
        <p:spPr>
          <a:xfrm>
            <a:off x="827088" y="1844675"/>
            <a:ext cx="7631112" cy="20161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8133" name="TextovéPole 3">
            <a:extLst>
              <a:ext uri="{FF2B5EF4-FFF2-40B4-BE49-F238E27FC236}">
                <a16:creationId xmlns:a16="http://schemas.microsoft.com/office/drawing/2014/main" xmlns="" id="{DEB48345-AF90-47AC-9EC7-85901EF43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989138"/>
            <a:ext cx="6985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cs-CZ" altLang="cs-CZ"/>
              <a:t>Upper extremity</a:t>
            </a:r>
          </a:p>
          <a:p>
            <a:pPr>
              <a:buFontTx/>
              <a:buChar char="-"/>
            </a:pPr>
            <a:r>
              <a:rPr lang="cs-CZ" altLang="cs-CZ"/>
              <a:t>LA without cardiotoxicity (lidocain, prilocain)</a:t>
            </a:r>
          </a:p>
          <a:p>
            <a:pPr>
              <a:buFontTx/>
              <a:buChar char="-"/>
            </a:pPr>
            <a:r>
              <a:rPr lang="cs-CZ" altLang="cs-CZ"/>
              <a:t>Exsanguination of extremity, inflation of tourniquet, administration of LA via iv.cannula, diffusion from capilarries to nerves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75" y="4301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xmlns="" id="{D7873E00-41B1-49AC-A246-3DC7A0E3C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601662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infiltration</a:t>
            </a:r>
            <a:r>
              <a:rPr lang="cs-CZ" altLang="cs-CZ" dirty="0"/>
              <a:t> </a:t>
            </a:r>
            <a:r>
              <a:rPr lang="cs-CZ" altLang="cs-CZ" dirty="0" err="1"/>
              <a:t>anesthesia</a:t>
            </a:r>
            <a:endParaRPr lang="cs-CZ" altLang="cs-CZ" dirty="0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xmlns="" id="{28E6C4F5-9554-46C7-8B17-82F19F16A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387475"/>
            <a:ext cx="8496300" cy="4464050"/>
          </a:xfrm>
        </p:spPr>
        <p:txBody>
          <a:bodyPr/>
          <a:lstStyle/>
          <a:p>
            <a:pPr>
              <a:defRPr/>
            </a:pPr>
            <a:r>
              <a:rPr lang="cs-CZ" altLang="cs-CZ" dirty="0" err="1"/>
              <a:t>Intradermal</a:t>
            </a:r>
            <a:r>
              <a:rPr lang="cs-CZ" altLang="cs-CZ" dirty="0"/>
              <a:t>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intramuscular</a:t>
            </a:r>
            <a:r>
              <a:rPr lang="cs-CZ" altLang="cs-CZ" dirty="0"/>
              <a:t> </a:t>
            </a:r>
            <a:r>
              <a:rPr lang="cs-CZ" altLang="cs-CZ" dirty="0" err="1"/>
              <a:t>aplication</a:t>
            </a:r>
            <a:endParaRPr lang="cs-CZ" altLang="cs-CZ" dirty="0"/>
          </a:p>
          <a:p>
            <a:pPr>
              <a:defRPr/>
            </a:pPr>
            <a:r>
              <a:rPr lang="cs-CZ" altLang="cs-CZ" dirty="0" err="1"/>
              <a:t>Block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peripheral</a:t>
            </a:r>
            <a:r>
              <a:rPr lang="cs-CZ" altLang="cs-CZ" dirty="0"/>
              <a:t> sensitive </a:t>
            </a:r>
            <a:r>
              <a:rPr lang="cs-CZ" altLang="cs-CZ" dirty="0" err="1"/>
              <a:t>receptors</a:t>
            </a:r>
            <a:endParaRPr lang="cs-CZ" alt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49156" name="Obrázek 1">
            <a:extLst>
              <a:ext uri="{FF2B5EF4-FFF2-40B4-BE49-F238E27FC236}">
                <a16:creationId xmlns:a16="http://schemas.microsoft.com/office/drawing/2014/main" xmlns="" id="{ED7C960B-782E-4E68-BBCD-A54669A2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73375"/>
            <a:ext cx="74898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1673" y="14616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">
            <a:extLst>
              <a:ext uri="{FF2B5EF4-FFF2-40B4-BE49-F238E27FC236}">
                <a16:creationId xmlns:a16="http://schemas.microsoft.com/office/drawing/2014/main" xmlns="" id="{4B9BA2BF-0C5C-4A96-9FD1-47733E41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39713"/>
            <a:ext cx="39147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>
            <a:extLst>
              <a:ext uri="{FF2B5EF4-FFF2-40B4-BE49-F238E27FC236}">
                <a16:creationId xmlns:a16="http://schemas.microsoft.com/office/drawing/2014/main" xmlns="" id="{2C343F29-7FFB-469F-B6CA-32307275E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113" y="239713"/>
            <a:ext cx="6624637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Topical</a:t>
            </a:r>
            <a:r>
              <a:rPr lang="cs-CZ" altLang="cs-CZ" dirty="0"/>
              <a:t> </a:t>
            </a:r>
            <a:r>
              <a:rPr lang="cs-CZ" altLang="cs-CZ" dirty="0" err="1"/>
              <a:t>anesthesia</a:t>
            </a:r>
            <a:endParaRPr lang="cs-CZ" altLang="cs-CZ" dirty="0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xmlns="" id="{18F1E9FF-8DD4-40B4-A879-F81F06DA6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alt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 err="1"/>
              <a:t>Anesthesia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mucose</a:t>
            </a:r>
            <a:r>
              <a:rPr lang="cs-CZ" altLang="cs-CZ" dirty="0"/>
              <a:t> </a:t>
            </a:r>
            <a:r>
              <a:rPr lang="cs-CZ" altLang="cs-CZ" dirty="0" err="1"/>
              <a:t>membranes</a:t>
            </a:r>
            <a:endParaRPr lang="cs-CZ" altLang="cs-CZ" dirty="0"/>
          </a:p>
          <a:p>
            <a:pPr>
              <a:defRPr/>
            </a:pPr>
            <a:r>
              <a:rPr lang="cs-CZ" altLang="cs-CZ" dirty="0" err="1"/>
              <a:t>Quick</a:t>
            </a:r>
            <a:r>
              <a:rPr lang="cs-CZ" altLang="cs-CZ" dirty="0"/>
              <a:t> </a:t>
            </a:r>
            <a:r>
              <a:rPr lang="cs-CZ" altLang="cs-CZ" dirty="0" err="1"/>
              <a:t>onset</a:t>
            </a:r>
            <a:endParaRPr lang="cs-CZ" altLang="cs-CZ" dirty="0"/>
          </a:p>
          <a:p>
            <a:pPr>
              <a:defRPr/>
            </a:pPr>
            <a:r>
              <a:rPr lang="cs-CZ" altLang="cs-CZ" dirty="0" err="1"/>
              <a:t>Short</a:t>
            </a:r>
            <a:r>
              <a:rPr lang="cs-CZ" altLang="cs-CZ" dirty="0"/>
              <a:t> </a:t>
            </a:r>
            <a:r>
              <a:rPr lang="cs-CZ" altLang="cs-CZ" dirty="0" err="1"/>
              <a:t>duration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anesthesia</a:t>
            </a:r>
            <a:endParaRPr lang="cs-CZ" altLang="cs-CZ" dirty="0"/>
          </a:p>
          <a:p>
            <a:pPr>
              <a:defRPr/>
            </a:pPr>
            <a:r>
              <a:rPr lang="cs-CZ" altLang="cs-CZ" dirty="0"/>
              <a:t>Rapid </a:t>
            </a:r>
            <a:r>
              <a:rPr lang="cs-CZ" altLang="cs-CZ" dirty="0" err="1"/>
              <a:t>intravascular</a:t>
            </a:r>
            <a:r>
              <a:rPr lang="cs-CZ" altLang="cs-CZ" dirty="0"/>
              <a:t> </a:t>
            </a:r>
            <a:r>
              <a:rPr lang="cs-CZ" altLang="cs-CZ" dirty="0" err="1"/>
              <a:t>absorption</a:t>
            </a: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Skin </a:t>
            </a:r>
            <a:r>
              <a:rPr lang="cs-CZ" altLang="cs-CZ" dirty="0" err="1"/>
              <a:t>anesthesia</a:t>
            </a:r>
            <a:r>
              <a:rPr lang="cs-CZ" altLang="cs-CZ" dirty="0"/>
              <a:t> (EMLA </a:t>
            </a:r>
            <a:r>
              <a:rPr lang="cs-CZ" altLang="cs-CZ" dirty="0" err="1"/>
              <a:t>crm</a:t>
            </a:r>
            <a:r>
              <a:rPr lang="cs-CZ" altLang="cs-CZ" dirty="0"/>
              <a:t>)</a:t>
            </a:r>
          </a:p>
          <a:p>
            <a:pPr lvl="1">
              <a:defRPr/>
            </a:pPr>
            <a:r>
              <a:rPr lang="cs-CZ" altLang="cs-CZ" dirty="0" err="1" smtClean="0"/>
              <a:t>Eutectic</a:t>
            </a:r>
            <a:r>
              <a:rPr lang="cs-CZ" altLang="cs-CZ" dirty="0" smtClean="0"/>
              <a:t> </a:t>
            </a:r>
            <a:r>
              <a:rPr lang="cs-CZ" altLang="cs-CZ" dirty="0" err="1"/>
              <a:t>mixture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lidocain</a:t>
            </a:r>
            <a:r>
              <a:rPr lang="cs-CZ" altLang="cs-CZ" dirty="0"/>
              <a:t> and </a:t>
            </a:r>
            <a:r>
              <a:rPr lang="cs-CZ" altLang="cs-CZ" dirty="0" err="1"/>
              <a:t>prilocain</a:t>
            </a:r>
            <a:endParaRPr lang="cs-CZ" alt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3964" y="54240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>
            <a:extLst>
              <a:ext uri="{FF2B5EF4-FFF2-40B4-BE49-F238E27FC236}">
                <a16:creationId xmlns:a16="http://schemas.microsoft.com/office/drawing/2014/main" xmlns="" id="{42EB2B94-9FF6-48F0-B19C-20196A26E7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61694E8-E5F9-47D7-8A60-573CD209D5C7}" type="slidenum">
              <a:rPr lang="cs-CZ" altLang="cs-CZ" sz="1400" smtClean="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/>
              <a:t>44</a:t>
            </a:fld>
            <a:endParaRPr lang="cs-CZ" altLang="cs-CZ" sz="14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xmlns="" id="{B9538B58-7F85-4F2B-96B2-AC64946F5525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73025" y="2570163"/>
            <a:ext cx="62865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Coffee break ?</a:t>
            </a:r>
            <a:endParaRPr lang="en-US" altLang="cs-CZ" sz="3200"/>
          </a:p>
        </p:txBody>
      </p:sp>
      <p:pic>
        <p:nvPicPr>
          <p:cNvPr id="52228" name="Picture 2">
            <a:extLst>
              <a:ext uri="{FF2B5EF4-FFF2-40B4-BE49-F238E27FC236}">
                <a16:creationId xmlns:a16="http://schemas.microsoft.com/office/drawing/2014/main" xmlns="" id="{A43307A8-1D46-49AE-A377-A866EB60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4">
            <a:extLst>
              <a:ext uri="{FF2B5EF4-FFF2-40B4-BE49-F238E27FC236}">
                <a16:creationId xmlns:a16="http://schemas.microsoft.com/office/drawing/2014/main" xmlns="" id="{DF2BC27E-3A09-4509-9BD5-6F7C6F68B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13325"/>
            <a:ext cx="9144000" cy="1844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200">
                <a:solidFill>
                  <a:srgbClr val="4D4D4D"/>
                </a:solidFill>
                <a:latin typeface="Arial" panose="020B0604020202020204" pitchFamily="34" charset="0"/>
              </a:rPr>
              <a:t>Klinika anesteziologie, resuscitace a intenzivní medicíny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200">
                <a:solidFill>
                  <a:srgbClr val="4D4D4D"/>
                </a:solidFill>
                <a:latin typeface="Arial" panose="020B0604020202020204" pitchFamily="34" charset="0"/>
              </a:rPr>
              <a:t>Univerzita Karlova, Lékařská fakulta v Hradci Králové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200">
                <a:solidFill>
                  <a:srgbClr val="4D4D4D"/>
                </a:solidFill>
                <a:latin typeface="Arial" panose="020B0604020202020204" pitchFamily="34" charset="0"/>
              </a:rPr>
              <a:t>Fakultní nemocnice Hradec Králové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endParaRPr lang="cs-CZ" altLang="cs-CZ" sz="1200">
              <a:solidFill>
                <a:srgbClr val="4D4D4D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200">
                <a:solidFill>
                  <a:srgbClr val="4D4D4D"/>
                </a:solidFill>
                <a:latin typeface="Arial" panose="020B0604020202020204" pitchFamily="34" charset="0"/>
              </a:rPr>
              <a:t>Dept. of Anaesthesiology and Intensive Care Medicine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200">
                <a:solidFill>
                  <a:srgbClr val="4D4D4D"/>
                </a:solidFill>
                <a:latin typeface="Arial" panose="020B0604020202020204" pitchFamily="34" charset="0"/>
              </a:rPr>
              <a:t>Charles University, Faculty of Medicine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altLang="cs-CZ" sz="1200">
                <a:solidFill>
                  <a:srgbClr val="4D4D4D"/>
                </a:solidFill>
                <a:latin typeface="Arial" panose="020B0604020202020204" pitchFamily="34" charset="0"/>
              </a:rPr>
              <a:t>University Hospital Hradec Kralove</a:t>
            </a:r>
          </a:p>
        </p:txBody>
      </p:sp>
      <p:pic>
        <p:nvPicPr>
          <p:cNvPr id="52230" name="Picture 7" descr="Zobrazit zdrojový obrázek">
            <a:extLst>
              <a:ext uri="{FF2B5EF4-FFF2-40B4-BE49-F238E27FC236}">
                <a16:creationId xmlns:a16="http://schemas.microsoft.com/office/drawing/2014/main" xmlns="" id="{60EFD4FD-C4C6-4645-854F-0B3BBA6C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9" descr="Zobrazit zdrojový obrázek">
            <a:extLst>
              <a:ext uri="{FF2B5EF4-FFF2-40B4-BE49-F238E27FC236}">
                <a16:creationId xmlns:a16="http://schemas.microsoft.com/office/drawing/2014/main" xmlns="" id="{2E35D993-C82E-496F-9799-CBAF20B65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05488"/>
            <a:ext cx="8334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3" descr="friki_097">
            <a:extLst>
              <a:ext uri="{FF2B5EF4-FFF2-40B4-BE49-F238E27FC236}">
                <a16:creationId xmlns:a16="http://schemas.microsoft.com/office/drawing/2014/main" xmlns="" id="{737910F6-966C-4D48-A107-822F7D28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1271588"/>
            <a:ext cx="2855912" cy="374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F6A6A5-D431-49D9-BD75-BC286532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4638"/>
            <a:ext cx="8435975" cy="8001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>
                <a:solidFill>
                  <a:schemeClr val="tx1"/>
                </a:solidFill>
              </a:rPr>
              <a:t>Two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main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groups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of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local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anestehtics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1267" name="Obrázek 6">
            <a:extLst>
              <a:ext uri="{FF2B5EF4-FFF2-40B4-BE49-F238E27FC236}">
                <a16:creationId xmlns:a16="http://schemas.microsoft.com/office/drawing/2014/main" xmlns="" id="{0CC94BE8-B3D9-487E-BAB8-854B3D5C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417638"/>
            <a:ext cx="69500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cký objekt 8" descr="Mrkající obličej bez výplně">
            <a:extLst>
              <a:ext uri="{FF2B5EF4-FFF2-40B4-BE49-F238E27FC236}">
                <a16:creationId xmlns:a16="http://schemas.microsoft.com/office/drawing/2014/main" xmlns="" id="{89E0E34E-B9A9-4876-BC6B-6CB3063F9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50" y="3959225"/>
            <a:ext cx="706438" cy="706438"/>
          </a:xfrm>
          <a:prstGeom prst="rect">
            <a:avLst/>
          </a:prstGeom>
        </p:spPr>
      </p:pic>
      <p:pic>
        <p:nvPicPr>
          <p:cNvPr id="11269" name="Obrázek 10">
            <a:extLst>
              <a:ext uri="{FF2B5EF4-FFF2-40B4-BE49-F238E27FC236}">
                <a16:creationId xmlns:a16="http://schemas.microsoft.com/office/drawing/2014/main" xmlns="" id="{4DF87CB8-BAA4-40D1-A113-4FB928A26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5581650"/>
            <a:ext cx="35687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Obrázek 13">
            <a:extLst>
              <a:ext uri="{FF2B5EF4-FFF2-40B4-BE49-F238E27FC236}">
                <a16:creationId xmlns:a16="http://schemas.microsoft.com/office/drawing/2014/main" xmlns="" id="{3419A10C-5AD7-4EF9-B723-F343DA708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5581650"/>
            <a:ext cx="34671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xmlns="" id="{E5D258F3-F574-4EC4-AF92-F09CD804BD21}"/>
              </a:ext>
            </a:extLst>
          </p:cNvPr>
          <p:cNvCxnSpPr>
            <a:cxnSpLocks/>
          </p:cNvCxnSpPr>
          <p:nvPr/>
        </p:nvCxnSpPr>
        <p:spPr>
          <a:xfrm flipH="1" flipV="1">
            <a:off x="2525713" y="6092825"/>
            <a:ext cx="320675" cy="64928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xmlns="" id="{075A01B4-ADB3-458F-A4E1-A836A0F83C6E}"/>
              </a:ext>
            </a:extLst>
          </p:cNvPr>
          <p:cNvCxnSpPr>
            <a:cxnSpLocks/>
          </p:cNvCxnSpPr>
          <p:nvPr/>
        </p:nvCxnSpPr>
        <p:spPr>
          <a:xfrm flipH="1" flipV="1">
            <a:off x="5992813" y="6172200"/>
            <a:ext cx="292100" cy="56991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Zástupný symbol pro číslo snímku 2">
            <a:extLst>
              <a:ext uri="{FF2B5EF4-FFF2-40B4-BE49-F238E27FC236}">
                <a16:creationId xmlns:a16="http://schemas.microsoft.com/office/drawing/2014/main" xmlns="" id="{9BFB0D17-C417-4D24-9112-FAC54B33D6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EFC688-C2B2-4921-8F7A-D180420C3FFE}" type="slidenum">
              <a:rPr lang="cs-CZ" altLang="cs-CZ" sz="1400" smtClean="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/>
              <a:t>5</a:t>
            </a:fld>
            <a:endParaRPr lang="cs-CZ" altLang="cs-CZ" sz="14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1166" y="12567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xmlns="" id="{C0E9E7F0-BD44-40B2-BAB9-83D4B0921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cs-CZ" dirty="0"/>
              <a:t>Local anesthetic agents</a:t>
            </a:r>
            <a:endParaRPr lang="cs-CZ" altLang="cs-CZ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A5D230F3-6AC6-49A0-9BA1-3F5867395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cs-CZ"/>
              <a:t>Esters</a:t>
            </a:r>
          </a:p>
          <a:p>
            <a:r>
              <a:rPr lang="en-US" altLang="cs-CZ"/>
              <a:t>2 chlorprocain (1%)</a:t>
            </a:r>
          </a:p>
          <a:p>
            <a:r>
              <a:rPr lang="en-US" altLang="cs-CZ"/>
              <a:t>procaine (1-10%)</a:t>
            </a:r>
          </a:p>
          <a:p>
            <a:r>
              <a:rPr lang="en-US" altLang="cs-CZ"/>
              <a:t>tetracaine (2-0,5%)</a:t>
            </a:r>
          </a:p>
          <a:p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7831" y="17976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xmlns="" id="{EBC25273-F014-4FBE-9E7F-D8CD43D705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cs-CZ" dirty="0"/>
              <a:t>Local anesthetic agents</a:t>
            </a:r>
            <a:endParaRPr lang="cs-CZ" altLang="cs-CZ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xmlns="" id="{CB960557-5960-448E-A53E-7876C0A61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cs-CZ" dirty="0"/>
              <a:t>Amides</a:t>
            </a:r>
          </a:p>
          <a:p>
            <a:r>
              <a:rPr lang="en-US" altLang="cs-CZ" dirty="0" err="1"/>
              <a:t>lidocaine</a:t>
            </a:r>
            <a:r>
              <a:rPr lang="en-US" altLang="cs-CZ" dirty="0"/>
              <a:t> (0,5%-5%) 500 mg max. dose</a:t>
            </a:r>
          </a:p>
          <a:p>
            <a:r>
              <a:rPr lang="en-US" altLang="cs-CZ" dirty="0" err="1"/>
              <a:t>prilocaine</a:t>
            </a:r>
            <a:endParaRPr lang="en-US" altLang="cs-CZ" dirty="0"/>
          </a:p>
          <a:p>
            <a:r>
              <a:rPr lang="cs-CZ" altLang="cs-CZ" dirty="0" err="1" smtClean="0"/>
              <a:t>levobupiv</a:t>
            </a:r>
            <a:r>
              <a:rPr lang="cs-CZ" altLang="cs-CZ" dirty="0" err="1"/>
              <a:t>a</a:t>
            </a:r>
            <a:r>
              <a:rPr lang="cs-CZ" altLang="cs-CZ" dirty="0" err="1" smtClean="0"/>
              <a:t>caine</a:t>
            </a:r>
            <a:endParaRPr lang="en-US" altLang="cs-CZ" dirty="0"/>
          </a:p>
          <a:p>
            <a:r>
              <a:rPr lang="en-US" altLang="cs-CZ" dirty="0"/>
              <a:t>bupivacaine (0,25-0,5%) 200 mg max. dose</a:t>
            </a:r>
          </a:p>
          <a:p>
            <a:r>
              <a:rPr lang="en-US" altLang="cs-CZ" dirty="0" err="1"/>
              <a:t>etidocaine</a:t>
            </a:r>
            <a:endParaRPr lang="en-US" altLang="cs-CZ" dirty="0"/>
          </a:p>
          <a:p>
            <a:r>
              <a:rPr lang="en-US" altLang="cs-CZ" dirty="0" err="1"/>
              <a:t>ropivacaine</a:t>
            </a:r>
            <a:r>
              <a:rPr lang="en-US" altLang="cs-CZ" dirty="0"/>
              <a:t> 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983" y="16431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xmlns="" id="{89F10088-6DB7-427B-A438-C92CF2799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1152525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dirty="0" err="1"/>
              <a:t>Mechanisms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action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local</a:t>
            </a:r>
            <a:r>
              <a:rPr lang="cs-CZ" altLang="cs-CZ" dirty="0"/>
              <a:t> </a:t>
            </a:r>
            <a:r>
              <a:rPr lang="cs-CZ" altLang="cs-CZ" dirty="0" err="1"/>
              <a:t>anesthetics</a:t>
            </a:r>
            <a:endParaRPr lang="cs-CZ" altLang="cs-CZ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41BD59AD-71BA-463A-84E7-C8EC4AFC3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u="sng">
                <a:solidFill>
                  <a:srgbClr val="C00000"/>
                </a:solidFill>
              </a:rPr>
              <a:t>Na+  channels</a:t>
            </a:r>
            <a:r>
              <a:rPr lang="cs-CZ" altLang="cs-CZ" sz="2400">
                <a:solidFill>
                  <a:srgbClr val="C00000"/>
                </a:solidFill>
              </a:rPr>
              <a:t>   -- main „local anesthetic“ mechanism</a:t>
            </a:r>
          </a:p>
          <a:p>
            <a:pPr>
              <a:lnSpc>
                <a:spcPct val="90000"/>
              </a:lnSpc>
            </a:pPr>
            <a:r>
              <a:rPr lang="cs-CZ" altLang="cs-CZ" sz="2400" u="sng"/>
              <a:t>K  channels</a:t>
            </a:r>
          </a:p>
          <a:p>
            <a:pPr>
              <a:lnSpc>
                <a:spcPct val="90000"/>
              </a:lnSpc>
            </a:pPr>
            <a:r>
              <a:rPr lang="cs-CZ" altLang="cs-CZ" sz="2400" u="sng"/>
              <a:t>Ca channels </a:t>
            </a:r>
          </a:p>
          <a:p>
            <a:pPr>
              <a:lnSpc>
                <a:spcPct val="90000"/>
              </a:lnSpc>
            </a:pPr>
            <a:r>
              <a:rPr lang="cs-CZ" altLang="cs-CZ" sz="2400" u="sng"/>
              <a:t>Receptors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Muskarine, nikotin, beta –adrenergic …</a:t>
            </a:r>
          </a:p>
          <a:p>
            <a:pPr>
              <a:lnSpc>
                <a:spcPct val="90000"/>
              </a:lnSpc>
            </a:pPr>
            <a:r>
              <a:rPr lang="cs-CZ" altLang="cs-CZ" sz="2400" u="sng"/>
              <a:t>Enzymes</a:t>
            </a:r>
          </a:p>
          <a:p>
            <a:pPr>
              <a:lnSpc>
                <a:spcPct val="90000"/>
              </a:lnSpc>
            </a:pPr>
            <a:r>
              <a:rPr lang="cs-CZ" altLang="cs-CZ" sz="2400" u="sng"/>
              <a:t>Mitochondrias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Ovlivnění dýchacího řetězce</a:t>
            </a:r>
          </a:p>
          <a:p>
            <a:pPr>
              <a:lnSpc>
                <a:spcPct val="90000"/>
              </a:lnSpc>
            </a:pPr>
            <a:r>
              <a:rPr lang="cs-CZ" altLang="cs-CZ" sz="2400" u="sng"/>
              <a:t>Leukocytes</a:t>
            </a:r>
            <a:endParaRPr lang="cs-CZ" altLang="cs-CZ" sz="2400"/>
          </a:p>
          <a:p>
            <a:pPr>
              <a:lnSpc>
                <a:spcPct val="90000"/>
              </a:lnSpc>
            </a:pPr>
            <a:r>
              <a:rPr lang="cs-CZ" altLang="cs-CZ" sz="2400" u="sng"/>
              <a:t>Trombocytes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cs-CZ" altLang="cs-CZ"/>
          </a:p>
        </p:txBody>
      </p:sp>
      <p:pic>
        <p:nvPicPr>
          <p:cNvPr id="14340" name="Obrázek 2">
            <a:extLst>
              <a:ext uri="{FF2B5EF4-FFF2-40B4-BE49-F238E27FC236}">
                <a16:creationId xmlns:a16="http://schemas.microsoft.com/office/drawing/2014/main" xmlns="" id="{409FB147-02FB-48FC-9A33-44F562A5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27475"/>
            <a:ext cx="39179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xmlns="" id="{EE71DFB2-24B8-4372-B67C-DDD354B17E8A}"/>
              </a:ext>
            </a:extLst>
          </p:cNvPr>
          <p:cNvCxnSpPr>
            <a:cxnSpLocks/>
          </p:cNvCxnSpPr>
          <p:nvPr/>
        </p:nvCxnSpPr>
        <p:spPr>
          <a:xfrm flipH="1">
            <a:off x="7907338" y="3003550"/>
            <a:ext cx="912812" cy="107315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xmlns="" id="{52FC11AA-876D-4E2E-88A8-A584C6B7F4A0}"/>
              </a:ext>
            </a:extLst>
          </p:cNvPr>
          <p:cNvCxnSpPr>
            <a:cxnSpLocks/>
          </p:cNvCxnSpPr>
          <p:nvPr/>
        </p:nvCxnSpPr>
        <p:spPr>
          <a:xfrm flipH="1" flipV="1">
            <a:off x="7189788" y="6650038"/>
            <a:ext cx="909637" cy="730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3744" y="16302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xmlns="" id="{4F02C154-6786-4099-9CD2-DCFA5A18CE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altLang="cs-CZ" sz="3200" dirty="0" err="1"/>
              <a:t>Farmacokinetic</a:t>
            </a:r>
            <a:r>
              <a:rPr lang="cs-CZ" altLang="cs-CZ" sz="3200" dirty="0"/>
              <a:t> </a:t>
            </a:r>
            <a:r>
              <a:rPr lang="cs-CZ" altLang="cs-CZ" sz="3200" dirty="0" err="1"/>
              <a:t>of</a:t>
            </a:r>
            <a:r>
              <a:rPr lang="cs-CZ" altLang="cs-CZ" sz="3200" dirty="0"/>
              <a:t> </a:t>
            </a:r>
            <a:r>
              <a:rPr lang="cs-CZ" altLang="cs-CZ" sz="3200" dirty="0" err="1"/>
              <a:t>local</a:t>
            </a:r>
            <a:r>
              <a:rPr lang="cs-CZ" altLang="cs-CZ" sz="3200" dirty="0"/>
              <a:t> </a:t>
            </a:r>
            <a:r>
              <a:rPr lang="cs-CZ" altLang="cs-CZ" sz="3200" dirty="0" err="1"/>
              <a:t>anesthetic</a:t>
            </a:r>
            <a:endParaRPr lang="cs-CZ" altLang="cs-CZ" sz="3200" dirty="0"/>
          </a:p>
        </p:txBody>
      </p:sp>
      <p:pic>
        <p:nvPicPr>
          <p:cNvPr id="15363" name="Obrázek 2">
            <a:extLst>
              <a:ext uri="{FF2B5EF4-FFF2-40B4-BE49-F238E27FC236}">
                <a16:creationId xmlns:a16="http://schemas.microsoft.com/office/drawing/2014/main" xmlns="" id="{4F831F91-1839-4BAF-8AF4-5C2C3C77B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997075"/>
            <a:ext cx="823753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2F2AB79A-BDD8-445B-8D27-ABF7EE353415}"/>
              </a:ext>
            </a:extLst>
          </p:cNvPr>
          <p:cNvSpPr/>
          <p:nvPr/>
        </p:nvSpPr>
        <p:spPr>
          <a:xfrm>
            <a:off x="2587625" y="3554413"/>
            <a:ext cx="1423988" cy="57150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0B11D6EB-BB52-49AA-A6F0-24BA1A82D171}"/>
              </a:ext>
            </a:extLst>
          </p:cNvPr>
          <p:cNvSpPr/>
          <p:nvPr/>
        </p:nvSpPr>
        <p:spPr>
          <a:xfrm>
            <a:off x="4572000" y="3554413"/>
            <a:ext cx="1423988" cy="57150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CF9B43C3-E41E-46E2-BDA9-B327C3AED8E6}"/>
              </a:ext>
            </a:extLst>
          </p:cNvPr>
          <p:cNvSpPr/>
          <p:nvPr/>
        </p:nvSpPr>
        <p:spPr>
          <a:xfrm>
            <a:off x="6764338" y="3554413"/>
            <a:ext cx="1500187" cy="57150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>
              <a:solidFill>
                <a:srgbClr val="FFFFFF"/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6725" y="13778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3632</Words>
  <Application>Microsoft Office PowerPoint</Application>
  <PresentationFormat>Předvádění na obrazovce (4:3)</PresentationFormat>
  <Paragraphs>358</Paragraphs>
  <Slides>44</Slides>
  <Notes>43</Notes>
  <HiddenSlides>0</HiddenSlides>
  <MMClips>43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Výchozí návrh</vt:lpstr>
      <vt:lpstr>Regional anesthesia and analgesia</vt:lpstr>
      <vt:lpstr> Regional - Local anesthesia</vt:lpstr>
      <vt:lpstr>Nerve fibres</vt:lpstr>
      <vt:lpstr>Local anesthetic agents</vt:lpstr>
      <vt:lpstr>Two main groups of local anestehtics</vt:lpstr>
      <vt:lpstr>Local anesthetic agents</vt:lpstr>
      <vt:lpstr>Local anesthetic agents</vt:lpstr>
      <vt:lpstr>Mechanisms of action of local anesthetics</vt:lpstr>
      <vt:lpstr>Farmacokinetic of local anesthetic</vt:lpstr>
      <vt:lpstr>Metabolism of local anesthetic</vt:lpstr>
      <vt:lpstr>Complications of regional anesthesia</vt:lpstr>
      <vt:lpstr>Allergic reaction -  LA?</vt:lpstr>
      <vt:lpstr>Local anesthetic agents – side effects</vt:lpstr>
      <vt:lpstr>Systemic toxicity of LA (LAST)</vt:lpstr>
      <vt:lpstr>Therapy of systemic toxicity</vt:lpstr>
      <vt:lpstr>Prevention of systemic toxicity</vt:lpstr>
      <vt:lpstr>Regional anesthesia techniques</vt:lpstr>
      <vt:lpstr>Central - neuroaxial blocks</vt:lpstr>
      <vt:lpstr>Prezentace aplikace PowerPoint</vt:lpstr>
      <vt:lpstr>Epidural and spinal anesthesia</vt:lpstr>
      <vt:lpstr>Tuffier´s line L4 or L4/5</vt:lpstr>
      <vt:lpstr>Prezentace aplikace PowerPoint</vt:lpstr>
      <vt:lpstr>         anatomy</vt:lpstr>
      <vt:lpstr>Spinal (subarachnoideal) anesthesia</vt:lpstr>
      <vt:lpstr>Prezentace aplikace PowerPoint</vt:lpstr>
      <vt:lpstr>Spinal needles</vt:lpstr>
      <vt:lpstr>Spinal (subarachnoideal) anesthesia</vt:lpstr>
      <vt:lpstr>Epidural anesthesia</vt:lpstr>
      <vt:lpstr>Epidural anesthesia</vt:lpstr>
      <vt:lpstr>Epidural anesthesia</vt:lpstr>
      <vt:lpstr>Prezentace aplikace PowerPoint</vt:lpstr>
      <vt:lpstr>Prezentace aplikace PowerPoint</vt:lpstr>
      <vt:lpstr>Prezentace aplikace PowerPoint</vt:lpstr>
      <vt:lpstr>Epidural and spinal anesthesia - complications</vt:lpstr>
      <vt:lpstr>Peripheral nerve blocks</vt:lpstr>
      <vt:lpstr>Methods of nerve detection</vt:lpstr>
      <vt:lpstr>Peripheral nerve blocks</vt:lpstr>
      <vt:lpstr>Peripheral nerve blocks</vt:lpstr>
      <vt:lpstr>Peripheral nerve blocks - Neurostimulation </vt:lpstr>
      <vt:lpstr>Prezentace aplikace PowerPoint</vt:lpstr>
      <vt:lpstr> Bier´s intravenous anesthesia</vt:lpstr>
      <vt:lpstr>infiltration anesthesia</vt:lpstr>
      <vt:lpstr>Topical anesthesia</vt:lpstr>
      <vt:lpstr>Coffee break 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2019-02-13T21:10:13Z</dcterms:created>
  <dcterms:modified xsi:type="dcterms:W3CDTF">1980-01-02T09:15:59Z</dcterms:modified>
</cp:coreProperties>
</file>