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257" r:id="rId3"/>
    <p:sldId id="264" r:id="rId4"/>
    <p:sldId id="263" r:id="rId5"/>
    <p:sldId id="265" r:id="rId6"/>
    <p:sldId id="261" r:id="rId7"/>
    <p:sldId id="258" r:id="rId8"/>
    <p:sldId id="268" r:id="rId9"/>
    <p:sldId id="267" r:id="rId10"/>
    <p:sldId id="262" r:id="rId11"/>
    <p:sldId id="269" r:id="rId12"/>
    <p:sldId id="270" r:id="rId13"/>
    <p:sldId id="271" r:id="rId14"/>
    <p:sldId id="259" r:id="rId15"/>
    <p:sldId id="260" r:id="rId16"/>
    <p:sldId id="266" r:id="rId17"/>
    <p:sldId id="274" r:id="rId18"/>
    <p:sldId id="275" r:id="rId19"/>
    <p:sldId id="276" r:id="rId20"/>
    <p:sldId id="278" r:id="rId21"/>
    <p:sldId id="277" r:id="rId22"/>
    <p:sldId id="281" r:id="rId23"/>
    <p:sldId id="279" r:id="rId24"/>
    <p:sldId id="272" r:id="rId25"/>
    <p:sldId id="273" r:id="rId26"/>
    <p:sldId id="283" r:id="rId27"/>
    <p:sldId id="282" r:id="rId28"/>
    <p:sldId id="285" r:id="rId29"/>
    <p:sldId id="286" r:id="rId30"/>
    <p:sldId id="287" r:id="rId31"/>
    <p:sldId id="284" r:id="rId32"/>
    <p:sldId id="288" r:id="rId33"/>
    <p:sldId id="289" r:id="rId3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452" autoAdjust="0"/>
  </p:normalViewPr>
  <p:slideViewPr>
    <p:cSldViewPr>
      <p:cViewPr>
        <p:scale>
          <a:sx n="70" d="100"/>
          <a:sy n="70" d="100"/>
        </p:scale>
        <p:origin x="-19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1EDF0-A8A6-43F3-A677-0AAAB4F42FFF}" type="datetimeFigureOut">
              <a:rPr lang="sk-SK" smtClean="0"/>
              <a:t>2. 6. 2015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061DA-98F2-400C-A123-DCC165402F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0639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po akumulácii</a:t>
            </a:r>
            <a:r>
              <a:rPr lang="cs-CZ" baseline="0" smtClean="0"/>
              <a:t> jednotlivych javov - rozpadov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061DA-98F2-400C-A123-DCC165402F31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9226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automatic</a:t>
            </a:r>
            <a:r>
              <a:rPr lang="cs-CZ" baseline="0" smtClean="0"/>
              <a:t> quenche correction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061DA-98F2-400C-A123-DCC165402F31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4391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mtClean="0"/>
              <a:t>chemi na rozdiel od rozpadu</a:t>
            </a:r>
            <a:r>
              <a:rPr lang="sk-SK" baseline="0" smtClean="0"/>
              <a:t> produkuje iba jeden fotón svetla a spektrum sa objavuje v oblasti nízkych energií, takže sa dá relatívne lahko odlíšit od radiorozpadu (0-6 keV oblasť chemiluminiscencie</a:t>
            </a:r>
            <a:r>
              <a:rPr lang="cs-CZ" baseline="0" smtClean="0"/>
              <a:t>)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061DA-98F2-400C-A123-DCC165402F31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8622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061DA-98F2-400C-A123-DCC165402F31}" type="slidenum">
              <a:rPr lang="sk-SK" smtClean="0"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538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aromatické látky</a:t>
            </a:r>
            <a:r>
              <a:rPr lang="cs-CZ" baseline="0" smtClean="0"/>
              <a:t> su pouzivane kvoli vysokej denzite elektronov v tychto rozpustadlach. tie ked reaguju s uvolnenymi beta casticami vyprodukuju dostatok fluorescencie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061DA-98F2-400C-A123-DCC165402F31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9509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quench -  kalenie</a:t>
            </a:r>
          </a:p>
          <a:p>
            <a:r>
              <a:rPr lang="en-US" smtClean="0"/>
              <a:t>Quench is any process that interferes with the energy transfer of the radioactive decay particle to the fluor and the subsequent detection of the fluor de-excitation energy by the PMT.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061DA-98F2-400C-A123-DCC165402F31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3982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každá látka bez aromatického jadra vytvára</a:t>
            </a:r>
            <a:r>
              <a:rPr lang="cs-CZ" baseline="0" smtClean="0"/>
              <a:t> nejaký quench efekt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061DA-98F2-400C-A123-DCC165402F31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4391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alebo farebný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061DA-98F2-400C-A123-DCC165402F31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4391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alebo farebný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061DA-98F2-400C-A123-DCC165402F31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4391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mtClean="0"/>
              <a:t>Gama lúče mierneho energie interagujú s hmotou prevodom ich energie do elektrónov. To je známe ako Compton Effect. Ak k tomu dôjde v kvapalnom oscilačnom roztoku, proces prenosu energie do týchto rozptýlených elektrónov je presne rovnaký ako prenos energie pre beta častice emitované rádionuklidom v roztoku. Takže ak sme schopní merať distribúciu energie týchto rozptýlených elektrónov v našej vzorke a v našich unquenched štandardoch, vieme určit QIP vzorky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061DA-98F2-400C-A123-DCC165402F31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4391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alebo farebný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061DA-98F2-400C-A123-DCC165402F31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4391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alebo farebný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061DA-98F2-400C-A123-DCC165402F31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4391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69EA-88D8-446D-9888-47A215A753C6}" type="datetimeFigureOut">
              <a:rPr lang="sk-SK" smtClean="0"/>
              <a:t>2. 6. 2015</a:t>
            </a:fld>
            <a:endParaRPr lang="sk-SK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73E246-B88C-4662-8399-93FF82331D51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69EA-88D8-446D-9888-47A215A753C6}" type="datetimeFigureOut">
              <a:rPr lang="sk-SK" smtClean="0"/>
              <a:t>2. 6. 2015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E246-B88C-4662-8399-93FF82331D51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C73E246-B88C-4662-8399-93FF82331D51}" type="slidenum">
              <a:rPr lang="sk-SK" smtClean="0"/>
              <a:t>‹#›</a:t>
            </a:fld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69EA-88D8-446D-9888-47A215A753C6}" type="datetimeFigureOut">
              <a:rPr lang="sk-SK" smtClean="0"/>
              <a:t>2. 6. 2015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69EA-88D8-446D-9888-47A215A753C6}" type="datetimeFigureOut">
              <a:rPr lang="sk-SK" smtClean="0"/>
              <a:t>2. 6. 2015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C73E246-B88C-4662-8399-93FF82331D51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69EA-88D8-446D-9888-47A215A753C6}" type="datetimeFigureOut">
              <a:rPr lang="sk-SK" smtClean="0"/>
              <a:t>2. 6. 2015</a:t>
            </a:fld>
            <a:endParaRPr lang="sk-SK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73E246-B88C-4662-8399-93FF82331D51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A9269EA-88D8-446D-9888-47A215A753C6}" type="datetimeFigureOut">
              <a:rPr lang="sk-SK" smtClean="0"/>
              <a:t>2. 6. 2015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E246-B88C-4662-8399-93FF82331D51}" type="slidenum">
              <a:rPr lang="sk-SK" smtClean="0"/>
              <a:t>‹#›</a:t>
            </a:fld>
            <a:endParaRPr lang="sk-SK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69EA-88D8-446D-9888-47A215A753C6}" type="datetimeFigureOut">
              <a:rPr lang="sk-SK" smtClean="0"/>
              <a:t>2. 6. 2015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C73E246-B88C-4662-8399-93FF82331D51}" type="slidenum">
              <a:rPr lang="sk-SK" smtClean="0"/>
              <a:t>‹#›</a:t>
            </a:fld>
            <a:endParaRPr lang="sk-SK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69EA-88D8-446D-9888-47A215A753C6}" type="datetimeFigureOut">
              <a:rPr lang="sk-SK" smtClean="0"/>
              <a:t>2. 6. 2015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C73E246-B88C-4662-8399-93FF82331D5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69EA-88D8-446D-9888-47A215A753C6}" type="datetimeFigureOut">
              <a:rPr lang="sk-SK" smtClean="0"/>
              <a:t>2. 6. 2015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73E246-B88C-4662-8399-93FF82331D5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73E246-B88C-4662-8399-93FF82331D51}" type="slidenum">
              <a:rPr lang="sk-SK" smtClean="0"/>
              <a:t>‹#›</a:t>
            </a:fld>
            <a:endParaRPr lang="sk-SK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69EA-88D8-446D-9888-47A215A753C6}" type="datetimeFigureOut">
              <a:rPr lang="sk-SK" smtClean="0"/>
              <a:t>2. 6. 2015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C73E246-B88C-4662-8399-93FF82331D51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A9269EA-88D8-446D-9888-47A215A753C6}" type="datetimeFigureOut">
              <a:rPr lang="sk-SK" smtClean="0"/>
              <a:t>2. 6. 2015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A9269EA-88D8-446D-9888-47A215A753C6}" type="datetimeFigureOut">
              <a:rPr lang="sk-SK" smtClean="0"/>
              <a:t>2. 6. 2015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73E246-B88C-4662-8399-93FF82331D51}" type="slidenum">
              <a:rPr lang="sk-SK" smtClean="0"/>
              <a:t>‹#›</a:t>
            </a:fld>
            <a:endParaRPr lang="sk-SK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2852936"/>
            <a:ext cx="7704856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err="1" smtClean="0"/>
              <a:t>alebo</a:t>
            </a:r>
            <a:r>
              <a:rPr lang="cs-CZ" smtClean="0"/>
              <a:t> </a:t>
            </a:r>
            <a:endParaRPr lang="cs-CZ" smtClean="0"/>
          </a:p>
          <a:p>
            <a:pPr>
              <a:spcBef>
                <a:spcPts val="0"/>
              </a:spcBef>
            </a:pPr>
            <a:r>
              <a:rPr lang="sk-SK" smtClean="0"/>
              <a:t>Kvapalinová </a:t>
            </a:r>
            <a:r>
              <a:rPr lang="sk-SK" err="1" smtClean="0"/>
              <a:t>scintilačná</a:t>
            </a:r>
            <a:r>
              <a:rPr lang="sk-SK" smtClean="0"/>
              <a:t> </a:t>
            </a:r>
            <a:r>
              <a:rPr lang="sk-SK" err="1" smtClean="0"/>
              <a:t>spektrometria</a:t>
            </a:r>
            <a:r>
              <a:rPr lang="sk-SK" smtClean="0"/>
              <a:t> </a:t>
            </a:r>
            <a:r>
              <a:rPr lang="sk-SK" smtClean="0"/>
              <a:t>(princíp</a:t>
            </a:r>
            <a:r>
              <a:rPr lang="sk-SK" smtClean="0"/>
              <a:t>, izotopy, </a:t>
            </a:r>
            <a:r>
              <a:rPr lang="sk-SK" smtClean="0"/>
              <a:t>použitie)</a:t>
            </a:r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cs-CZ" err="1" smtClean="0"/>
              <a:t>Liquid</a:t>
            </a:r>
            <a:r>
              <a:rPr lang="cs-CZ" smtClean="0"/>
              <a:t> </a:t>
            </a:r>
            <a:r>
              <a:rPr lang="cs-CZ" err="1" smtClean="0"/>
              <a:t>scintillation</a:t>
            </a:r>
            <a:r>
              <a:rPr lang="cs-CZ" smtClean="0"/>
              <a:t> </a:t>
            </a:r>
            <a:r>
              <a:rPr lang="cs-CZ" err="1" smtClean="0"/>
              <a:t>counting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563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smtClean="0"/>
              <a:t>LSC - </a:t>
            </a:r>
            <a:r>
              <a:rPr lang="sk-SK" sz="3200" smtClean="0"/>
              <a:t>Kvapalinová </a:t>
            </a:r>
            <a:r>
              <a:rPr lang="sk-SK" sz="3200" err="1" smtClean="0"/>
              <a:t>scintilačná</a:t>
            </a:r>
            <a:r>
              <a:rPr lang="sk-SK" sz="3200" smtClean="0"/>
              <a:t> </a:t>
            </a:r>
            <a:r>
              <a:rPr lang="sk-SK" sz="3200" err="1" smtClean="0"/>
              <a:t>spektrometria</a:t>
            </a:r>
            <a:endParaRPr lang="sk-SK" sz="320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200" u="sng" err="1" smtClean="0"/>
              <a:t>Princíp</a:t>
            </a:r>
            <a:r>
              <a:rPr lang="cs-CZ" sz="3200" u="sng" smtClean="0"/>
              <a:t>:</a:t>
            </a:r>
          </a:p>
          <a:p>
            <a:r>
              <a:rPr lang="cs-CZ" sz="2800" smtClean="0"/>
              <a:t>uvoľnené </a:t>
            </a:r>
            <a:r>
              <a:rPr lang="cs-CZ" sz="2800" smtClean="0"/>
              <a:t>fotóny sú detekované v PM (photomultiplier) tubes a slúžia k premene zábleskov svetla na merateľnú elektrickú energiu</a:t>
            </a:r>
          </a:p>
          <a:p>
            <a:r>
              <a:rPr lang="cs-CZ" sz="2800" smtClean="0"/>
              <a:t>každý rádioaktívny rozpad produkuje pulz fotónov, </a:t>
            </a:r>
          </a:p>
          <a:p>
            <a:r>
              <a:rPr lang="cs-CZ" sz="2800" smtClean="0"/>
              <a:t>udáva sa, že za každý 1 keV uvoľnenej energie sa vyprodukuje 5-7 fotónov</a:t>
            </a:r>
          </a:p>
          <a:p>
            <a:r>
              <a:rPr lang="cs-CZ" sz="2800" smtClean="0"/>
              <a:t>PM trubica zachycuje tieto fotóny uvoľnené do priestoru a premieňa ich na merateľný elektrický impulz</a:t>
            </a:r>
          </a:p>
          <a:p>
            <a:pPr marL="0" indent="0">
              <a:buNone/>
            </a:pPr>
            <a:endParaRPr lang="cs-CZ" smtClean="0"/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74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smtClean="0"/>
              <a:t>LSC - </a:t>
            </a:r>
            <a:r>
              <a:rPr lang="sk-SK" sz="3200" smtClean="0"/>
              <a:t>Kvapalinová </a:t>
            </a:r>
            <a:r>
              <a:rPr lang="sk-SK" sz="3200" err="1" smtClean="0"/>
              <a:t>scintilačná</a:t>
            </a:r>
            <a:r>
              <a:rPr lang="sk-SK" sz="3200" smtClean="0"/>
              <a:t> </a:t>
            </a:r>
            <a:r>
              <a:rPr lang="sk-SK" sz="3200" err="1" smtClean="0"/>
              <a:t>spektrometria</a:t>
            </a:r>
            <a:endParaRPr lang="sk-SK" sz="320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3126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u="sng" err="1" smtClean="0"/>
              <a:t>Princíp</a:t>
            </a:r>
            <a:r>
              <a:rPr lang="cs-CZ" sz="3200" u="sng" smtClean="0"/>
              <a:t>:</a:t>
            </a:r>
          </a:p>
          <a:p>
            <a:pPr marL="0" indent="0">
              <a:buNone/>
            </a:pPr>
            <a:endParaRPr lang="cs-CZ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7524328" cy="416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5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smtClean="0"/>
              <a:t>LSC - </a:t>
            </a:r>
            <a:r>
              <a:rPr lang="sk-SK" sz="3200" smtClean="0"/>
              <a:t>Kvapalinová </a:t>
            </a:r>
            <a:r>
              <a:rPr lang="sk-SK" sz="3200" err="1" smtClean="0"/>
              <a:t>scintilačná</a:t>
            </a:r>
            <a:r>
              <a:rPr lang="sk-SK" sz="3200" smtClean="0"/>
              <a:t> </a:t>
            </a:r>
            <a:r>
              <a:rPr lang="sk-SK" sz="3200" err="1" smtClean="0"/>
              <a:t>spektrometria</a:t>
            </a:r>
            <a:endParaRPr lang="sk-SK" sz="320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3126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u="sng" err="1" smtClean="0"/>
              <a:t>Princíp</a:t>
            </a:r>
            <a:r>
              <a:rPr lang="cs-CZ" sz="3200" u="sng" smtClean="0"/>
              <a:t>:</a:t>
            </a:r>
          </a:p>
          <a:p>
            <a:pPr marL="0" indent="0">
              <a:buNone/>
            </a:pPr>
            <a:endParaRPr lang="cs-CZ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72816"/>
            <a:ext cx="46482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4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smtClean="0"/>
              <a:t>LSC - </a:t>
            </a:r>
            <a:r>
              <a:rPr lang="sk-SK" sz="3200" smtClean="0"/>
              <a:t>Kvapalinová </a:t>
            </a:r>
            <a:r>
              <a:rPr lang="sk-SK" sz="3200" err="1" smtClean="0"/>
              <a:t>scintilačná</a:t>
            </a:r>
            <a:r>
              <a:rPr lang="sk-SK" sz="3200" smtClean="0"/>
              <a:t> </a:t>
            </a:r>
            <a:r>
              <a:rPr lang="sk-SK" sz="3200" err="1" smtClean="0"/>
              <a:t>spektrometria</a:t>
            </a:r>
            <a:endParaRPr lang="sk-SK" sz="320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4133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u="sng" err="1" smtClean="0"/>
              <a:t>Princíp</a:t>
            </a:r>
            <a:r>
              <a:rPr lang="cs-CZ" sz="3200" u="sng" smtClean="0"/>
              <a:t>:</a:t>
            </a:r>
          </a:p>
          <a:p>
            <a:r>
              <a:rPr lang="cs-CZ" sz="2800" smtClean="0"/>
              <a:t>MCA – multi channel analyser; pamäť ukladajúca dáta o počte elektrických pulzov</a:t>
            </a:r>
          </a:p>
          <a:p>
            <a:r>
              <a:rPr lang="cs-CZ" sz="2800" smtClean="0"/>
              <a:t>jednotlivé rozpady a výšky pulzov (energia rozpadu) sú uložené v MCA </a:t>
            </a:r>
          </a:p>
          <a:p>
            <a:r>
              <a:rPr lang="cs-CZ" sz="2800" smtClean="0"/>
              <a:t>amplitúda elektrických pulzov je premenená na digitálny obraz</a:t>
            </a:r>
          </a:p>
          <a:p>
            <a:pPr marL="0" indent="0">
              <a:buNone/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731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smtClean="0"/>
              <a:t>LSC - </a:t>
            </a:r>
            <a:r>
              <a:rPr lang="sk-SK" sz="3200" smtClean="0"/>
              <a:t>Kvapalinová </a:t>
            </a:r>
            <a:r>
              <a:rPr lang="sk-SK" sz="3200" err="1" smtClean="0"/>
              <a:t>scintilačná</a:t>
            </a:r>
            <a:r>
              <a:rPr lang="sk-SK" sz="3200" smtClean="0"/>
              <a:t> </a:t>
            </a:r>
            <a:r>
              <a:rPr lang="sk-SK" sz="3200" err="1" smtClean="0"/>
              <a:t>spektrometria</a:t>
            </a:r>
            <a:endParaRPr lang="sk-SK" sz="320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500" u="sng" err="1" smtClean="0"/>
              <a:t>Princíp</a:t>
            </a:r>
            <a:r>
              <a:rPr lang="cs-CZ" sz="3500" u="sng" smtClean="0"/>
              <a:t>:</a:t>
            </a:r>
          </a:p>
          <a:p>
            <a:r>
              <a:rPr lang="cs-CZ" err="1" smtClean="0"/>
              <a:t>Scintilačné</a:t>
            </a:r>
            <a:r>
              <a:rPr lang="cs-CZ" smtClean="0"/>
              <a:t> koktejly</a:t>
            </a:r>
          </a:p>
          <a:p>
            <a:pPr algn="just"/>
            <a:r>
              <a:rPr lang="cs-CZ" sz="2400" err="1" smtClean="0">
                <a:solidFill>
                  <a:srgbClr val="FF0000"/>
                </a:solidFill>
              </a:rPr>
              <a:t>Staršie</a:t>
            </a:r>
            <a:r>
              <a:rPr lang="cs-CZ" sz="2400" smtClean="0">
                <a:solidFill>
                  <a:srgbClr val="FF0000"/>
                </a:solidFill>
              </a:rPr>
              <a:t> klasické koktejly, vysoko toxické, </a:t>
            </a:r>
            <a:r>
              <a:rPr lang="cs-CZ" sz="2400" err="1" smtClean="0">
                <a:solidFill>
                  <a:srgbClr val="FF0000"/>
                </a:solidFill>
              </a:rPr>
              <a:t>horľavé</a:t>
            </a:r>
            <a:r>
              <a:rPr lang="cs-CZ" sz="2400" smtClean="0">
                <a:solidFill>
                  <a:srgbClr val="FF0000"/>
                </a:solidFill>
              </a:rPr>
              <a:t> a prchavé látky</a:t>
            </a:r>
          </a:p>
          <a:p>
            <a:pPr algn="just"/>
            <a:r>
              <a:rPr lang="cs-CZ" sz="2400" err="1" smtClean="0"/>
              <a:t>Bezpečnejšie</a:t>
            </a:r>
            <a:r>
              <a:rPr lang="cs-CZ" sz="2400" smtClean="0"/>
              <a:t> koktejly, </a:t>
            </a:r>
            <a:r>
              <a:rPr lang="cs-CZ" sz="2400" err="1" smtClean="0"/>
              <a:t>nahrádzajú</a:t>
            </a:r>
            <a:r>
              <a:rPr lang="cs-CZ" sz="2400" smtClean="0"/>
              <a:t> </a:t>
            </a:r>
            <a:r>
              <a:rPr lang="cs-CZ" sz="2400" err="1" smtClean="0"/>
              <a:t>staršie</a:t>
            </a:r>
            <a:r>
              <a:rPr lang="cs-CZ" sz="2400" smtClean="0"/>
              <a:t>, </a:t>
            </a:r>
            <a:r>
              <a:rPr lang="cs-CZ" sz="2400" err="1" smtClean="0"/>
              <a:t>nie</a:t>
            </a:r>
            <a:r>
              <a:rPr lang="cs-CZ" sz="2400" smtClean="0"/>
              <a:t> sú také prchavé, </a:t>
            </a:r>
            <a:r>
              <a:rPr lang="cs-CZ" sz="2400" err="1" smtClean="0"/>
              <a:t>nepenetrujú</a:t>
            </a:r>
            <a:r>
              <a:rPr lang="cs-CZ" sz="2400" smtClean="0"/>
              <a:t> plasty a </a:t>
            </a:r>
            <a:r>
              <a:rPr lang="cs-CZ" sz="2400" err="1" smtClean="0"/>
              <a:t>vykazujú</a:t>
            </a:r>
            <a:r>
              <a:rPr lang="cs-CZ" sz="2400" smtClean="0"/>
              <a:t> tzv. „</a:t>
            </a:r>
            <a:r>
              <a:rPr lang="cs-CZ" sz="2400" err="1" smtClean="0"/>
              <a:t>high</a:t>
            </a:r>
            <a:r>
              <a:rPr lang="cs-CZ" sz="2400" smtClean="0"/>
              <a:t> </a:t>
            </a:r>
            <a:r>
              <a:rPr lang="cs-CZ" sz="2400" err="1" smtClean="0"/>
              <a:t>flash</a:t>
            </a:r>
            <a:r>
              <a:rPr lang="cs-CZ" sz="2400" smtClean="0"/>
              <a:t> point“</a:t>
            </a:r>
          </a:p>
          <a:p>
            <a:pPr marL="0" indent="0">
              <a:buNone/>
            </a:pPr>
            <a:r>
              <a:rPr lang="cs-CZ" sz="200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cs-CZ" sz="200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cs-CZ" smtClean="0"/>
          </a:p>
          <a:p>
            <a:endParaRPr lang="sk-SK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32856"/>
            <a:ext cx="4968552" cy="308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2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u="sng" smtClean="0"/>
              <a:t>LSC - </a:t>
            </a:r>
            <a:r>
              <a:rPr lang="sk-SK" sz="3200" u="sng" smtClean="0"/>
              <a:t>Kvapalinová </a:t>
            </a:r>
            <a:r>
              <a:rPr lang="sk-SK" sz="3200" u="sng" err="1" smtClean="0"/>
              <a:t>scintilačná</a:t>
            </a:r>
            <a:r>
              <a:rPr lang="sk-SK" sz="3200" u="sng" smtClean="0"/>
              <a:t> </a:t>
            </a:r>
            <a:r>
              <a:rPr lang="sk-SK" sz="3200" u="sng" err="1" smtClean="0"/>
              <a:t>spektrometria</a:t>
            </a:r>
            <a:endParaRPr lang="sk-SK" sz="3200" u="sng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23641" y="1412776"/>
            <a:ext cx="8229600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u="sng" smtClean="0"/>
              <a:t>Terminológia:</a:t>
            </a:r>
            <a:r>
              <a:rPr lang="cs-CZ" smtClean="0"/>
              <a:t> </a:t>
            </a:r>
            <a:r>
              <a:rPr lang="cs-CZ" b="1" smtClean="0">
                <a:solidFill>
                  <a:srgbClr val="FF0000"/>
                </a:solidFill>
              </a:rPr>
              <a:t>QUENCH</a:t>
            </a:r>
          </a:p>
          <a:p>
            <a:r>
              <a:rPr lang="cs-CZ" sz="2800" smtClean="0"/>
              <a:t>termín </a:t>
            </a:r>
            <a:r>
              <a:rPr lang="cs-CZ" sz="2800"/>
              <a:t>používaný na opis energetických strát, ktoré </a:t>
            </a:r>
            <a:r>
              <a:rPr lang="cs-CZ" sz="2800" smtClean="0"/>
              <a:t>m</a:t>
            </a:r>
            <a:r>
              <a:rPr lang="sk-SK" sz="2800" smtClean="0"/>
              <a:t>ôžu </a:t>
            </a:r>
            <a:r>
              <a:rPr lang="cs-CZ" sz="2800" smtClean="0"/>
              <a:t>nastať v </a:t>
            </a:r>
            <a:r>
              <a:rPr lang="cs-CZ" sz="2800"/>
              <a:t>procese prenosu </a:t>
            </a:r>
            <a:r>
              <a:rPr lang="cs-CZ" sz="2800" smtClean="0"/>
              <a:t>energie</a:t>
            </a:r>
          </a:p>
          <a:p>
            <a:r>
              <a:rPr lang="cs-CZ" sz="2800" smtClean="0"/>
              <a:t>fyzikálne</a:t>
            </a:r>
          </a:p>
          <a:p>
            <a:r>
              <a:rPr lang="cs-CZ" sz="2800" smtClean="0"/>
              <a:t>chemické</a:t>
            </a:r>
          </a:p>
          <a:p>
            <a:r>
              <a:rPr lang="cs-CZ" sz="2800" smtClean="0"/>
              <a:t>optické</a:t>
            </a:r>
          </a:p>
          <a:p>
            <a:endParaRPr lang="cs-CZ"/>
          </a:p>
          <a:p>
            <a:endParaRPr lang="sk-SK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94542"/>
            <a:ext cx="4896544" cy="33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3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smtClean="0"/>
              <a:t>LSC - </a:t>
            </a:r>
            <a:r>
              <a:rPr lang="sk-SK" sz="3200" smtClean="0"/>
              <a:t>Kvapalinová </a:t>
            </a:r>
            <a:r>
              <a:rPr lang="sk-SK" sz="3200" err="1" smtClean="0"/>
              <a:t>scintilačná</a:t>
            </a:r>
            <a:r>
              <a:rPr lang="sk-SK" sz="3200" smtClean="0"/>
              <a:t> </a:t>
            </a:r>
            <a:r>
              <a:rPr lang="sk-SK" sz="3200" err="1" smtClean="0"/>
              <a:t>spektrometria</a:t>
            </a:r>
            <a:endParaRPr lang="sk-SK" sz="320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u="sng" smtClean="0"/>
              <a:t>Fyzikálny quench:</a:t>
            </a:r>
          </a:p>
          <a:p>
            <a:r>
              <a:rPr lang="cs-CZ" sz="2800" smtClean="0"/>
              <a:t>zakalenosť a nepriehľadnosť</a:t>
            </a:r>
          </a:p>
          <a:p>
            <a:r>
              <a:rPr lang="cs-CZ" sz="2800" smtClean="0"/>
              <a:t>fyzikálne bariéry zabraňujúce kontaktu </a:t>
            </a:r>
            <a:r>
              <a:rPr lang="el-GR" sz="2800" smtClean="0"/>
              <a:t>β</a:t>
            </a:r>
            <a:r>
              <a:rPr lang="cs-CZ" sz="2800" smtClean="0"/>
              <a:t>-častíc s koktejlom alebo ansorbujúce emitované svetlo</a:t>
            </a:r>
          </a:p>
          <a:p>
            <a:r>
              <a:rPr lang="cs-CZ" sz="2800" smtClean="0"/>
              <a:t>absorbovaný rádioaktívny materiál alebo viacfázové vodné organické roztoky</a:t>
            </a:r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353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smtClean="0"/>
              <a:t>LSC - </a:t>
            </a:r>
            <a:r>
              <a:rPr lang="sk-SK" sz="3200" smtClean="0"/>
              <a:t>Kvapalinová </a:t>
            </a:r>
            <a:r>
              <a:rPr lang="sk-SK" sz="3200" err="1" smtClean="0"/>
              <a:t>scintilačná</a:t>
            </a:r>
            <a:r>
              <a:rPr lang="sk-SK" sz="3200" smtClean="0"/>
              <a:t> </a:t>
            </a:r>
            <a:r>
              <a:rPr lang="sk-SK" sz="3200" err="1" smtClean="0"/>
              <a:t>spektrometria</a:t>
            </a:r>
            <a:endParaRPr lang="sk-SK" sz="320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u="sng" smtClean="0"/>
              <a:t>Chemický quench:</a:t>
            </a:r>
          </a:p>
          <a:p>
            <a:r>
              <a:rPr lang="cs-CZ" sz="2800" smtClean="0"/>
              <a:t>interakcia látky v roztoku s </a:t>
            </a:r>
            <a:r>
              <a:rPr lang="el-GR" sz="2800" smtClean="0"/>
              <a:t>β</a:t>
            </a:r>
            <a:r>
              <a:rPr lang="cs-CZ" sz="2800" smtClean="0"/>
              <a:t>-časticami, ktorá neprenáša absorbovanú energiu do koktejlu</a:t>
            </a:r>
          </a:p>
          <a:p>
            <a:r>
              <a:rPr lang="cs-CZ" sz="2800" smtClean="0"/>
              <a:t>výsledok: ↓n fotónov, ↓efektivity</a:t>
            </a:r>
          </a:p>
          <a:p>
            <a:r>
              <a:rPr lang="cs-CZ" sz="2800" smtClean="0"/>
              <a:t>elektrofilné látky – halogény</a:t>
            </a:r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86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smtClean="0"/>
              <a:t>LSC - </a:t>
            </a:r>
            <a:r>
              <a:rPr lang="sk-SK" sz="3200" smtClean="0"/>
              <a:t>Kvapalinová </a:t>
            </a:r>
            <a:r>
              <a:rPr lang="sk-SK" sz="3200" err="1" smtClean="0"/>
              <a:t>scintilačná</a:t>
            </a:r>
            <a:r>
              <a:rPr lang="sk-SK" sz="3200" smtClean="0"/>
              <a:t> </a:t>
            </a:r>
            <a:r>
              <a:rPr lang="sk-SK" sz="3200" err="1" smtClean="0"/>
              <a:t>spektrometria</a:t>
            </a:r>
            <a:endParaRPr lang="sk-SK" sz="320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u="sng" smtClean="0"/>
              <a:t>Optický quench:</a:t>
            </a:r>
          </a:p>
          <a:p>
            <a:endParaRPr lang="cs-CZ" sz="2800" smtClean="0"/>
          </a:p>
          <a:p>
            <a:r>
              <a:rPr lang="cs-CZ" sz="2800" smtClean="0"/>
              <a:t>d</a:t>
            </a:r>
            <a:r>
              <a:rPr lang="sk-SK" sz="2800" smtClean="0"/>
              <a:t>ôsledok</a:t>
            </a:r>
            <a:r>
              <a:rPr lang="cs-CZ" sz="2800" smtClean="0"/>
              <a:t> absorpcie emitovaného svetla materiálom</a:t>
            </a:r>
          </a:p>
          <a:p>
            <a:r>
              <a:rPr lang="cs-CZ" sz="2800" smtClean="0"/>
              <a:t>absorpcia/emitácia ↓počtu fotónov</a:t>
            </a:r>
          </a:p>
          <a:p>
            <a:r>
              <a:rPr lang="cs-CZ" sz="2800" smtClean="0"/>
              <a:t>červená</a:t>
            </a:r>
            <a:r>
              <a:rPr lang="en-US" sz="2800" smtClean="0"/>
              <a:t> </a:t>
            </a:r>
            <a:r>
              <a:rPr lang="en-US" sz="2800"/>
              <a:t>&gt; </a:t>
            </a:r>
            <a:r>
              <a:rPr lang="en-US" sz="2800" smtClean="0"/>
              <a:t>oran</a:t>
            </a:r>
            <a:r>
              <a:rPr lang="cs-CZ" sz="2800" smtClean="0"/>
              <a:t>žová</a:t>
            </a:r>
            <a:r>
              <a:rPr lang="en-US" sz="2800" smtClean="0"/>
              <a:t> </a:t>
            </a:r>
            <a:r>
              <a:rPr lang="en-US" sz="2800"/>
              <a:t>&gt; </a:t>
            </a:r>
            <a:r>
              <a:rPr lang="cs-CZ" sz="2800" smtClean="0"/>
              <a:t>žltá </a:t>
            </a:r>
            <a:r>
              <a:rPr lang="en-US" sz="2800" smtClean="0"/>
              <a:t>&gt; </a:t>
            </a:r>
            <a:r>
              <a:rPr lang="cs-CZ" sz="2800" smtClean="0"/>
              <a:t>zelená</a:t>
            </a:r>
            <a:r>
              <a:rPr lang="en-US" sz="2800" smtClean="0"/>
              <a:t> </a:t>
            </a:r>
            <a:r>
              <a:rPr lang="en-US" sz="2800"/>
              <a:t>&gt; </a:t>
            </a:r>
            <a:r>
              <a:rPr lang="cs-CZ" sz="2800" smtClean="0"/>
              <a:t>modrá </a:t>
            </a:r>
            <a:r>
              <a:rPr lang="en-US" sz="2800" smtClean="0"/>
              <a:t> </a:t>
            </a:r>
            <a:endParaRPr lang="en-US" sz="2800"/>
          </a:p>
          <a:p>
            <a:endParaRPr lang="cs-CZ" smtClean="0"/>
          </a:p>
          <a:p>
            <a:endParaRPr lang="cs-CZ" smtClean="0"/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13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smtClean="0"/>
              <a:t>LSC - </a:t>
            </a:r>
            <a:r>
              <a:rPr lang="sk-SK" sz="3200" smtClean="0"/>
              <a:t>Kvapalinová </a:t>
            </a:r>
            <a:r>
              <a:rPr lang="sk-SK" sz="3200" err="1" smtClean="0"/>
              <a:t>scintilačná</a:t>
            </a:r>
            <a:r>
              <a:rPr lang="sk-SK" sz="3200" smtClean="0"/>
              <a:t> </a:t>
            </a:r>
            <a:r>
              <a:rPr lang="sk-SK" sz="3200" err="1" smtClean="0"/>
              <a:t>spektrometria</a:t>
            </a:r>
            <a:endParaRPr lang="sk-SK" sz="320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u="sng" smtClean="0"/>
              <a:t>Monitorovanie quenchu:</a:t>
            </a:r>
          </a:p>
          <a:p>
            <a:endParaRPr lang="cs-CZ" sz="2800" smtClean="0"/>
          </a:p>
          <a:p>
            <a:r>
              <a:rPr lang="cs-CZ" sz="2800" smtClean="0"/>
              <a:t>viacero </a:t>
            </a:r>
            <a:r>
              <a:rPr lang="cs-CZ" sz="2800" smtClean="0"/>
              <a:t>techník  na </a:t>
            </a:r>
            <a:r>
              <a:rPr lang="cs-CZ" sz="2800" smtClean="0"/>
              <a:t>zistenie </a:t>
            </a:r>
            <a:r>
              <a:rPr lang="cs-CZ" sz="2800" smtClean="0"/>
              <a:t>QIP (quench indicating parameter)</a:t>
            </a:r>
          </a:p>
          <a:p>
            <a:r>
              <a:rPr lang="cs-CZ" sz="2800" smtClean="0"/>
              <a:t>monitorovanie pomocou externého štandardu</a:t>
            </a:r>
          </a:p>
          <a:p>
            <a:r>
              <a:rPr lang="cs-CZ" sz="2800" smtClean="0"/>
              <a:t>externé zdroje:  </a:t>
            </a:r>
            <a:r>
              <a:rPr lang="sk-SK" sz="2800" baseline="30000" smtClean="0"/>
              <a:t>152</a:t>
            </a:r>
            <a:r>
              <a:rPr lang="sk-SK" sz="2800" smtClean="0"/>
              <a:t>Eu</a:t>
            </a:r>
            <a:r>
              <a:rPr lang="sk-SK" sz="2800"/>
              <a:t>, </a:t>
            </a:r>
            <a:r>
              <a:rPr lang="sk-SK" sz="2800" baseline="30000"/>
              <a:t>226</a:t>
            </a:r>
            <a:r>
              <a:rPr lang="sk-SK" sz="2800"/>
              <a:t>Ra, </a:t>
            </a:r>
            <a:r>
              <a:rPr lang="sk-SK" sz="2800" baseline="30000"/>
              <a:t>133</a:t>
            </a:r>
            <a:r>
              <a:rPr lang="sk-SK" sz="2800"/>
              <a:t>Ba </a:t>
            </a:r>
          </a:p>
          <a:p>
            <a:endParaRPr lang="cs-CZ" smtClean="0"/>
          </a:p>
          <a:p>
            <a:endParaRPr lang="cs-CZ" smtClean="0"/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15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smtClean="0"/>
              <a:t>LSC - </a:t>
            </a:r>
            <a:r>
              <a:rPr lang="sk-SK" sz="3200" smtClean="0"/>
              <a:t>Kvapalinová </a:t>
            </a:r>
            <a:r>
              <a:rPr lang="sk-SK" sz="3200" err="1" smtClean="0"/>
              <a:t>scintilačná</a:t>
            </a:r>
            <a:r>
              <a:rPr lang="sk-SK" sz="3200" smtClean="0"/>
              <a:t> </a:t>
            </a:r>
            <a:r>
              <a:rPr lang="sk-SK" sz="3200" err="1" smtClean="0"/>
              <a:t>spektrometria</a:t>
            </a:r>
            <a:endParaRPr lang="sk-SK" sz="320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smtClean="0"/>
          </a:p>
          <a:p>
            <a:r>
              <a:rPr lang="cs-CZ" smtClean="0"/>
              <a:t>veľmi </a:t>
            </a:r>
            <a:r>
              <a:rPr lang="cs-CZ" smtClean="0"/>
              <a:t>citlivá a široko používaná technika na </a:t>
            </a:r>
            <a:r>
              <a:rPr lang="cs-CZ" err="1" smtClean="0"/>
              <a:t>detekciu</a:t>
            </a:r>
            <a:r>
              <a:rPr lang="cs-CZ" smtClean="0"/>
              <a:t> a </a:t>
            </a:r>
            <a:r>
              <a:rPr lang="cs-CZ" err="1" smtClean="0"/>
              <a:t>kvantifikáciu</a:t>
            </a:r>
            <a:r>
              <a:rPr lang="cs-CZ" smtClean="0"/>
              <a:t> </a:t>
            </a:r>
            <a:r>
              <a:rPr lang="cs-CZ" err="1" smtClean="0"/>
              <a:t>rádioaktivity</a:t>
            </a:r>
            <a:endParaRPr lang="cs-CZ" smtClean="0"/>
          </a:p>
          <a:p>
            <a:endParaRPr lang="cs-CZ" smtClean="0"/>
          </a:p>
          <a:p>
            <a:r>
              <a:rPr lang="cs-CZ" err="1" smtClean="0"/>
              <a:t>metóda</a:t>
            </a:r>
            <a:r>
              <a:rPr lang="cs-CZ" smtClean="0"/>
              <a:t>, </a:t>
            </a:r>
            <a:r>
              <a:rPr lang="cs-CZ" err="1" smtClean="0"/>
              <a:t>ktorá</a:t>
            </a:r>
            <a:r>
              <a:rPr lang="cs-CZ" smtClean="0"/>
              <a:t> určuje a</a:t>
            </a:r>
            <a:r>
              <a:rPr lang="sk-SK" err="1" smtClean="0"/>
              <a:t>ktivitu</a:t>
            </a:r>
            <a:r>
              <a:rPr lang="sk-SK" smtClean="0"/>
              <a:t> </a:t>
            </a:r>
            <a:r>
              <a:rPr lang="sk-SK" err="1" smtClean="0"/>
              <a:t>rádionuklidov</a:t>
            </a:r>
            <a:r>
              <a:rPr lang="sk-SK" smtClean="0"/>
              <a:t> z intenzity </a:t>
            </a:r>
            <a:r>
              <a:rPr lang="sk-SK"/>
              <a:t>emitovaných </a:t>
            </a:r>
            <a:r>
              <a:rPr lang="sk-SK" smtClean="0"/>
              <a:t>svetelných fotónov kvapalným </a:t>
            </a:r>
            <a:r>
              <a:rPr lang="sk-SK" err="1" smtClean="0"/>
              <a:t>scintilátorom</a:t>
            </a:r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val="31458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smtClean="0"/>
              <a:t>LSC - </a:t>
            </a:r>
            <a:r>
              <a:rPr lang="sk-SK" sz="3200" smtClean="0"/>
              <a:t>Kvapalinová </a:t>
            </a:r>
            <a:r>
              <a:rPr lang="sk-SK" sz="3200" err="1" smtClean="0"/>
              <a:t>scintilačná</a:t>
            </a:r>
            <a:r>
              <a:rPr lang="sk-SK" sz="3200" smtClean="0"/>
              <a:t> </a:t>
            </a:r>
            <a:r>
              <a:rPr lang="sk-SK" sz="3200" err="1" smtClean="0"/>
              <a:t>spektrometria</a:t>
            </a:r>
            <a:endParaRPr lang="sk-SK" sz="320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u="sng" smtClean="0"/>
              <a:t>Monitorovanie quenchu:</a:t>
            </a:r>
          </a:p>
          <a:p>
            <a:r>
              <a:rPr lang="cs-CZ" sz="2800" smtClean="0"/>
              <a:t>viacero techník  na zistenie QIP (quench indicating parameter)</a:t>
            </a:r>
          </a:p>
          <a:p>
            <a:r>
              <a:rPr lang="cs-CZ" sz="2800" smtClean="0"/>
              <a:t>software analýza – porovnanie energií vzoreik a štandardov</a:t>
            </a:r>
          </a:p>
          <a:p>
            <a:r>
              <a:rPr lang="cs-CZ" sz="2800" smtClean="0"/>
              <a:t>najčastejšie:</a:t>
            </a:r>
          </a:p>
          <a:p>
            <a:pPr lvl="1"/>
            <a:r>
              <a:rPr lang="cs-CZ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H-číslo</a:t>
            </a:r>
          </a:p>
          <a:p>
            <a:pPr lvl="1"/>
            <a:r>
              <a:rPr lang="cs-CZ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Spektrálny index vzorky</a:t>
            </a:r>
          </a:p>
          <a:p>
            <a:pPr lvl="1"/>
            <a:r>
              <a:rPr lang="cs-CZ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transformovaný spektrálny index externého št.</a:t>
            </a:r>
          </a:p>
          <a:p>
            <a:pPr lvl="1"/>
            <a:endParaRPr lang="cs-CZ" smtClean="0"/>
          </a:p>
          <a:p>
            <a:endParaRPr lang="cs-CZ" smtClean="0"/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906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smtClean="0"/>
              <a:t>LSC - </a:t>
            </a:r>
            <a:r>
              <a:rPr lang="sk-SK" sz="3200" smtClean="0"/>
              <a:t>Kvapalinová </a:t>
            </a:r>
            <a:r>
              <a:rPr lang="sk-SK" sz="3200" err="1" smtClean="0"/>
              <a:t>scintilačná</a:t>
            </a:r>
            <a:r>
              <a:rPr lang="sk-SK" sz="3200" smtClean="0"/>
              <a:t> </a:t>
            </a:r>
            <a:r>
              <a:rPr lang="sk-SK" sz="3200" err="1" smtClean="0"/>
              <a:t>spektrometria</a:t>
            </a:r>
            <a:endParaRPr lang="sk-SK" sz="320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u="sng" smtClean="0"/>
              <a:t>H-číslo:</a:t>
            </a:r>
          </a:p>
          <a:p>
            <a:r>
              <a:rPr lang="cs-CZ" sz="2800" smtClean="0"/>
              <a:t>LSC obsahujú externý štandard (</a:t>
            </a:r>
            <a:r>
              <a:rPr lang="cs-CZ" sz="2800" baseline="30000" smtClean="0"/>
              <a:t>137</a:t>
            </a:r>
            <a:r>
              <a:rPr lang="cs-CZ" sz="2800" smtClean="0"/>
              <a:t>Cs)</a:t>
            </a:r>
          </a:p>
          <a:p>
            <a:r>
              <a:rPr lang="cs-CZ" sz="2800" smtClean="0"/>
              <a:t>žiarič nie je v kontakte so skúmavkou, ale </a:t>
            </a:r>
            <a:r>
              <a:rPr lang="el-GR" sz="2800" smtClean="0"/>
              <a:t>γ</a:t>
            </a:r>
            <a:r>
              <a:rPr lang="cs-CZ" sz="2800" smtClean="0"/>
              <a:t>-žiarenie interaguje s koktejlom – Comptonove elektróny</a:t>
            </a:r>
          </a:p>
          <a:p>
            <a:endParaRPr lang="cs-CZ" smtClean="0"/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263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smtClean="0"/>
              <a:t>LSC - </a:t>
            </a:r>
            <a:r>
              <a:rPr lang="sk-SK" sz="3200" smtClean="0"/>
              <a:t>Kvapalinová </a:t>
            </a:r>
            <a:r>
              <a:rPr lang="sk-SK" sz="3200" err="1" smtClean="0"/>
              <a:t>scintilačná</a:t>
            </a:r>
            <a:r>
              <a:rPr lang="sk-SK" sz="3200" smtClean="0"/>
              <a:t> </a:t>
            </a:r>
            <a:r>
              <a:rPr lang="sk-SK" sz="3200" err="1" smtClean="0"/>
              <a:t>spektrometria</a:t>
            </a:r>
            <a:endParaRPr lang="sk-SK" sz="320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u="sng" smtClean="0"/>
              <a:t>H-číslo:</a:t>
            </a:r>
          </a:p>
          <a:p>
            <a:pPr marL="0" indent="0">
              <a:buNone/>
            </a:pPr>
            <a:endParaRPr lang="cs-CZ" smtClean="0"/>
          </a:p>
          <a:p>
            <a:endParaRPr lang="sk-SK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702" y="2204864"/>
            <a:ext cx="49911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45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smtClean="0"/>
              <a:t>LSC - </a:t>
            </a:r>
            <a:r>
              <a:rPr lang="sk-SK" sz="3200" smtClean="0"/>
              <a:t>Kvapalinová </a:t>
            </a:r>
            <a:r>
              <a:rPr lang="sk-SK" sz="3200" err="1" smtClean="0"/>
              <a:t>scintilačná</a:t>
            </a:r>
            <a:r>
              <a:rPr lang="sk-SK" sz="3200" smtClean="0"/>
              <a:t> </a:t>
            </a:r>
            <a:r>
              <a:rPr lang="sk-SK" sz="3200" err="1" smtClean="0"/>
              <a:t>spektrometria</a:t>
            </a:r>
            <a:endParaRPr lang="sk-SK" sz="320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2507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u="sng" smtClean="0"/>
              <a:t>H- číslo:</a:t>
            </a:r>
          </a:p>
          <a:p>
            <a:r>
              <a:rPr lang="cs-CZ" sz="2800" smtClean="0"/>
              <a:t>AQC</a:t>
            </a:r>
          </a:p>
          <a:p>
            <a:r>
              <a:rPr lang="cs-CZ" sz="2800" smtClean="0"/>
              <a:t>limity kanálu posunuté podľa hodnoty </a:t>
            </a:r>
            <a:r>
              <a:rPr lang="en-US" sz="2800" smtClean="0"/>
              <a:t>#H</a:t>
            </a:r>
          </a:p>
          <a:p>
            <a:r>
              <a:rPr lang="en-US" sz="2800" smtClean="0"/>
              <a:t>v</a:t>
            </a:r>
            <a:r>
              <a:rPr lang="cs-CZ" sz="2800" smtClean="0"/>
              <a:t>yužíva sa pri dual-label </a:t>
            </a:r>
          </a:p>
          <a:p>
            <a:endParaRPr lang="sk-SK"/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11328"/>
            <a:ext cx="5040560" cy="425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96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smtClean="0"/>
              <a:t>LSC - </a:t>
            </a:r>
            <a:r>
              <a:rPr lang="sk-SK" sz="3200" smtClean="0"/>
              <a:t>Kvapalinová </a:t>
            </a:r>
            <a:r>
              <a:rPr lang="sk-SK" sz="3200" err="1" smtClean="0"/>
              <a:t>scintilačná</a:t>
            </a:r>
            <a:r>
              <a:rPr lang="sk-SK" sz="3200" smtClean="0"/>
              <a:t> </a:t>
            </a:r>
            <a:r>
              <a:rPr lang="sk-SK" sz="3200" err="1" smtClean="0"/>
              <a:t>spektrometria</a:t>
            </a:r>
            <a:endParaRPr lang="sk-SK" sz="320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u="sng" smtClean="0"/>
              <a:t>Interferencie:</a:t>
            </a:r>
          </a:p>
          <a:p>
            <a:endParaRPr lang="cs-CZ" sz="2800" smtClean="0"/>
          </a:p>
          <a:p>
            <a:r>
              <a:rPr lang="cs-CZ" sz="2800" smtClean="0"/>
              <a:t>pozadie</a:t>
            </a:r>
            <a:endParaRPr lang="cs-CZ" sz="2800" smtClean="0"/>
          </a:p>
          <a:p>
            <a:r>
              <a:rPr lang="cs-CZ" sz="2800" smtClean="0"/>
              <a:t>statický náboj</a:t>
            </a:r>
          </a:p>
          <a:p>
            <a:r>
              <a:rPr lang="cs-CZ" sz="2800" smtClean="0"/>
              <a:t>vyšší počet rádionuklidov (dual/triple label)</a:t>
            </a:r>
          </a:p>
          <a:p>
            <a:r>
              <a:rPr lang="cs-CZ" sz="2800" smtClean="0"/>
              <a:t>luminiscencia</a:t>
            </a:r>
          </a:p>
          <a:p>
            <a:pPr marL="0" indent="0">
              <a:buNone/>
            </a:pPr>
            <a:endParaRPr lang="cs-CZ" smtClean="0"/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651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smtClean="0"/>
              <a:t>LSC - </a:t>
            </a:r>
            <a:r>
              <a:rPr lang="sk-SK" sz="3200" smtClean="0"/>
              <a:t>Kvapalinová </a:t>
            </a:r>
            <a:r>
              <a:rPr lang="sk-SK" sz="3200" err="1" smtClean="0"/>
              <a:t>scintilačná</a:t>
            </a:r>
            <a:r>
              <a:rPr lang="sk-SK" sz="3200" smtClean="0"/>
              <a:t> </a:t>
            </a:r>
            <a:r>
              <a:rPr lang="sk-SK" sz="3200" err="1" smtClean="0"/>
              <a:t>spektrometria</a:t>
            </a:r>
            <a:endParaRPr lang="sk-SK" sz="320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u="sng" smtClean="0"/>
              <a:t>Interferencie: </a:t>
            </a:r>
            <a:endParaRPr lang="cs-CZ" sz="3200" u="sng" smtClean="0"/>
          </a:p>
          <a:p>
            <a:pPr marL="0" indent="0">
              <a:buNone/>
            </a:pPr>
            <a:r>
              <a:rPr lang="cs-CZ" u="sng" smtClean="0"/>
              <a:t>Pozadie:</a:t>
            </a:r>
            <a:endParaRPr lang="cs-CZ" u="sng" smtClean="0"/>
          </a:p>
          <a:p>
            <a:r>
              <a:rPr lang="cs-CZ" sz="2800" smtClean="0"/>
              <a:t>ruch prístroja, vonkajšia radiácia (vesmírnam enviromentálna)</a:t>
            </a:r>
          </a:p>
          <a:p>
            <a:r>
              <a:rPr lang="cs-CZ" sz="2800" smtClean="0"/>
              <a:t>redukcia:</a:t>
            </a:r>
          </a:p>
          <a:p>
            <a:pPr lvl="1"/>
            <a:r>
              <a:rPr lang="cs-CZ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zaštítenie (pasívne, aktívne), softwarové porovnanie amplitúd</a:t>
            </a:r>
          </a:p>
          <a:p>
            <a:pPr lvl="1"/>
            <a:r>
              <a:rPr lang="cs-CZ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kontrola teploty, správne skúmavky</a:t>
            </a:r>
          </a:p>
          <a:p>
            <a:endParaRPr lang="cs-CZ" smtClean="0"/>
          </a:p>
          <a:p>
            <a:pPr marL="0" indent="0">
              <a:buNone/>
            </a:pPr>
            <a:endParaRPr lang="cs-CZ" smtClean="0"/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88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smtClean="0"/>
              <a:t>LSC - </a:t>
            </a:r>
            <a:r>
              <a:rPr lang="sk-SK" sz="3200" smtClean="0"/>
              <a:t>Kvapalinová </a:t>
            </a:r>
            <a:r>
              <a:rPr lang="sk-SK" sz="3200" err="1" smtClean="0"/>
              <a:t>scintilačná</a:t>
            </a:r>
            <a:r>
              <a:rPr lang="sk-SK" sz="3200" smtClean="0"/>
              <a:t> </a:t>
            </a:r>
            <a:r>
              <a:rPr lang="sk-SK" sz="3200" err="1" smtClean="0"/>
              <a:t>spektrometria</a:t>
            </a:r>
            <a:endParaRPr lang="sk-SK" sz="320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u="sng" smtClean="0"/>
              <a:t>Interferencie: </a:t>
            </a:r>
            <a:endParaRPr lang="cs-CZ" sz="3200" u="sng" smtClean="0"/>
          </a:p>
          <a:p>
            <a:pPr marL="0" indent="0">
              <a:buNone/>
            </a:pPr>
            <a:r>
              <a:rPr lang="cs-CZ" u="sng" smtClean="0"/>
              <a:t>Statická </a:t>
            </a:r>
            <a:r>
              <a:rPr lang="cs-CZ" u="sng" smtClean="0"/>
              <a:t>elektrina</a:t>
            </a:r>
          </a:p>
          <a:p>
            <a:r>
              <a:rPr lang="cs-CZ" sz="2800" smtClean="0"/>
              <a:t>náhodná statika</a:t>
            </a:r>
          </a:p>
          <a:p>
            <a:r>
              <a:rPr lang="cs-CZ" sz="2800" smtClean="0"/>
              <a:t>na stenach skúmaviek</a:t>
            </a:r>
          </a:p>
          <a:p>
            <a:r>
              <a:rPr lang="cs-CZ" sz="2800" smtClean="0"/>
              <a:t>redukcia:</a:t>
            </a:r>
          </a:p>
          <a:p>
            <a:pPr lvl="1"/>
            <a:r>
              <a:rPr 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elektrostatický kontroler</a:t>
            </a:r>
          </a:p>
          <a:p>
            <a:pPr lvl="1"/>
            <a:r>
              <a:rPr 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kovový držiak, antistatické utierky, zvlhčenie skúmaviek a prostredia</a:t>
            </a:r>
          </a:p>
          <a:p>
            <a:endParaRPr lang="cs-CZ" smtClean="0"/>
          </a:p>
          <a:p>
            <a:pPr marL="0" indent="0">
              <a:buNone/>
            </a:pPr>
            <a:endParaRPr lang="cs-CZ" smtClean="0"/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809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smtClean="0"/>
              <a:t>LSC - </a:t>
            </a:r>
            <a:r>
              <a:rPr lang="sk-SK" sz="3200" smtClean="0"/>
              <a:t>Kvapalinová </a:t>
            </a:r>
            <a:r>
              <a:rPr lang="sk-SK" sz="3200" err="1" smtClean="0"/>
              <a:t>scintilačná</a:t>
            </a:r>
            <a:r>
              <a:rPr lang="sk-SK" sz="3200" smtClean="0"/>
              <a:t> </a:t>
            </a:r>
            <a:r>
              <a:rPr lang="sk-SK" sz="3200" err="1" smtClean="0"/>
              <a:t>spektrometria</a:t>
            </a:r>
            <a:endParaRPr lang="sk-SK" sz="320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u="sng" smtClean="0"/>
              <a:t>Interferencie: </a:t>
            </a:r>
            <a:endParaRPr lang="cs-CZ" sz="3200" u="sng" smtClean="0"/>
          </a:p>
          <a:p>
            <a:pPr marL="0" indent="0">
              <a:buNone/>
            </a:pPr>
            <a:r>
              <a:rPr lang="cs-CZ" u="sng" smtClean="0"/>
              <a:t>viacero </a:t>
            </a:r>
            <a:r>
              <a:rPr lang="cs-CZ" u="sng" smtClean="0"/>
              <a:t>rádionuklidov</a:t>
            </a:r>
            <a:endParaRPr lang="cs-CZ" smtClean="0"/>
          </a:p>
          <a:p>
            <a:r>
              <a:rPr lang="cs-CZ" smtClean="0"/>
              <a:t>prekrývanie sa tzv. „overlap (overspill)“ energetických spektier</a:t>
            </a:r>
          </a:p>
          <a:p>
            <a:pPr marL="0" indent="0">
              <a:buNone/>
            </a:pPr>
            <a:endParaRPr lang="cs-CZ" smtClean="0"/>
          </a:p>
          <a:p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80847"/>
            <a:ext cx="6840760" cy="280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nahoru 3"/>
          <p:cNvSpPr/>
          <p:nvPr/>
        </p:nvSpPr>
        <p:spPr>
          <a:xfrm rot="10800000">
            <a:off x="3131841" y="4365104"/>
            <a:ext cx="432048" cy="792088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1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smtClean="0"/>
              <a:t>LSC - </a:t>
            </a:r>
            <a:r>
              <a:rPr lang="sk-SK" sz="3200" smtClean="0"/>
              <a:t>Kvapalinová </a:t>
            </a:r>
            <a:r>
              <a:rPr lang="sk-SK" sz="3200" err="1" smtClean="0"/>
              <a:t>scintilačná</a:t>
            </a:r>
            <a:r>
              <a:rPr lang="sk-SK" sz="3200" smtClean="0"/>
              <a:t> </a:t>
            </a:r>
            <a:r>
              <a:rPr lang="sk-SK" sz="3200" err="1" smtClean="0"/>
              <a:t>spektrometria</a:t>
            </a:r>
            <a:endParaRPr lang="sk-SK" sz="320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u="sng" smtClean="0"/>
              <a:t>Interferencie:</a:t>
            </a:r>
            <a:r>
              <a:rPr lang="cs-CZ" smtClean="0"/>
              <a:t> </a:t>
            </a:r>
            <a:endParaRPr lang="cs-CZ" smtClean="0"/>
          </a:p>
          <a:p>
            <a:pPr marL="0" indent="0">
              <a:buNone/>
            </a:pPr>
            <a:r>
              <a:rPr lang="cs-CZ" u="sng" smtClean="0"/>
              <a:t>viacero </a:t>
            </a:r>
            <a:r>
              <a:rPr lang="cs-CZ" u="sng" smtClean="0"/>
              <a:t>rádionuklidov</a:t>
            </a:r>
            <a:endParaRPr lang="cs-CZ" smtClean="0"/>
          </a:p>
          <a:p>
            <a:r>
              <a:rPr lang="cs-CZ" smtClean="0"/>
              <a:t>redukcia:</a:t>
            </a:r>
          </a:p>
          <a:p>
            <a:pPr lvl="1"/>
            <a:r>
              <a:rPr 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separácia </a:t>
            </a:r>
            <a:r>
              <a:rPr 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jednotlivých nuklidov</a:t>
            </a:r>
          </a:p>
          <a:p>
            <a:pPr lvl="1"/>
            <a:r>
              <a:rPr 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použitie dual/triple label programu</a:t>
            </a:r>
          </a:p>
          <a:p>
            <a:pPr lvl="2"/>
            <a:r>
              <a:rPr lang="cs-CZ" smtClean="0"/>
              <a:t>exklúzna/inklúzna metóda</a:t>
            </a:r>
          </a:p>
          <a:p>
            <a:pPr lvl="2"/>
            <a:r>
              <a:rPr lang="cs-CZ" smtClean="0"/>
              <a:t>software program, ktorý vie vyrátať posun spektier pomocou </a:t>
            </a:r>
            <a:r>
              <a:rPr lang="en-US" smtClean="0"/>
              <a:t>#H a </a:t>
            </a:r>
            <a:r>
              <a:rPr lang="sk-SK" smtClean="0"/>
              <a:t>AQC</a:t>
            </a:r>
          </a:p>
          <a:p>
            <a:pPr lvl="2"/>
            <a:r>
              <a:rPr lang="sk-SK" smtClean="0"/>
              <a:t>špektrum slabšieho nesmie byť úplne v spektre silnejšieho</a:t>
            </a:r>
            <a:endParaRPr lang="cs-CZ" smtClean="0"/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30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smtClean="0"/>
              <a:t>LSC - </a:t>
            </a:r>
            <a:r>
              <a:rPr lang="sk-SK" sz="3200" smtClean="0"/>
              <a:t>Kvapalinová </a:t>
            </a:r>
            <a:r>
              <a:rPr lang="sk-SK" sz="3200" err="1" smtClean="0"/>
              <a:t>scintilačná</a:t>
            </a:r>
            <a:r>
              <a:rPr lang="sk-SK" sz="3200" smtClean="0"/>
              <a:t> </a:t>
            </a:r>
            <a:r>
              <a:rPr lang="sk-SK" sz="3200" err="1" smtClean="0"/>
              <a:t>spektrometria</a:t>
            </a:r>
            <a:endParaRPr lang="sk-SK" sz="320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u="sng" smtClean="0"/>
              <a:t>Interferencie: </a:t>
            </a:r>
            <a:endParaRPr lang="cs-CZ" sz="3200" u="sng" smtClean="0"/>
          </a:p>
          <a:p>
            <a:pPr marL="0" indent="0">
              <a:buNone/>
            </a:pPr>
            <a:r>
              <a:rPr lang="cs-CZ" u="sng" smtClean="0"/>
              <a:t>Luminiscencia</a:t>
            </a:r>
            <a:endParaRPr lang="cs-CZ" u="sng" smtClean="0"/>
          </a:p>
          <a:p>
            <a:r>
              <a:rPr lang="cs-CZ" smtClean="0">
                <a:solidFill>
                  <a:srgbClr val="00B050"/>
                </a:solidFill>
              </a:rPr>
              <a:t>bioluminiscencia</a:t>
            </a:r>
            <a:r>
              <a:rPr lang="cs-CZ" smtClean="0"/>
              <a:t> – biochemické reakcie</a:t>
            </a:r>
          </a:p>
          <a:p>
            <a:r>
              <a:rPr lang="cs-CZ" smtClean="0">
                <a:solidFill>
                  <a:schemeClr val="accent6">
                    <a:lumMod val="75000"/>
                  </a:schemeClr>
                </a:solidFill>
              </a:rPr>
              <a:t>fotoluminiscencia</a:t>
            </a:r>
            <a:r>
              <a:rPr lang="cs-CZ" smtClean="0"/>
              <a:t> – výsledok expozície koktejlu UV časti spektra</a:t>
            </a:r>
          </a:p>
          <a:p>
            <a:pPr lvl="1"/>
            <a:r>
              <a:rPr 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eliminuje sa státím v tme</a:t>
            </a:r>
          </a:p>
          <a:p>
            <a:r>
              <a:rPr lang="cs-CZ" smtClean="0">
                <a:solidFill>
                  <a:srgbClr val="FF0000"/>
                </a:solidFill>
              </a:rPr>
              <a:t>chemiluminiscencia</a:t>
            </a:r>
            <a:r>
              <a:rPr lang="cs-CZ" smtClean="0"/>
              <a:t> – prípady, kedy chemické reakcie dokážu produkovať excitáciu molekúl a emisiu svetla</a:t>
            </a:r>
          </a:p>
          <a:p>
            <a:pPr marL="0" indent="0">
              <a:buNone/>
            </a:pPr>
            <a:endParaRPr lang="cs-CZ" smtClean="0"/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14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smtClean="0"/>
              <a:t>LSC - </a:t>
            </a:r>
            <a:r>
              <a:rPr lang="sk-SK" sz="3200" smtClean="0"/>
              <a:t>Kvapalinová </a:t>
            </a:r>
            <a:r>
              <a:rPr lang="sk-SK" sz="3200" err="1" smtClean="0"/>
              <a:t>scintilačná</a:t>
            </a:r>
            <a:r>
              <a:rPr lang="sk-SK" sz="3200" smtClean="0"/>
              <a:t> </a:t>
            </a:r>
            <a:r>
              <a:rPr lang="sk-SK" sz="3200" err="1" smtClean="0"/>
              <a:t>spektrometria</a:t>
            </a:r>
            <a:endParaRPr lang="sk-SK" sz="320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err="1"/>
              <a:t>aplikovateľná</a:t>
            </a:r>
            <a:r>
              <a:rPr lang="cs-CZ"/>
              <a:t> na </a:t>
            </a:r>
            <a:r>
              <a:rPr lang="cs-CZ" err="1"/>
              <a:t>všetky</a:t>
            </a:r>
            <a:r>
              <a:rPr lang="cs-CZ"/>
              <a:t> formy </a:t>
            </a:r>
            <a:r>
              <a:rPr lang="cs-CZ" err="1" smtClean="0"/>
              <a:t>rádioaktivity</a:t>
            </a:r>
            <a:endParaRPr lang="cs-CZ" smtClean="0"/>
          </a:p>
          <a:p>
            <a:pPr marL="0" indent="0">
              <a:buNone/>
            </a:pPr>
            <a:endParaRPr lang="cs-CZ" smtClean="0"/>
          </a:p>
          <a:p>
            <a:r>
              <a:rPr lang="cs-CZ" err="1"/>
              <a:t>h</a:t>
            </a:r>
            <a:r>
              <a:rPr lang="cs-CZ" smtClean="0"/>
              <a:t>lavne </a:t>
            </a:r>
            <a:r>
              <a:rPr lang="cs-CZ"/>
              <a:t>na </a:t>
            </a:r>
            <a:r>
              <a:rPr lang="cs-CZ" err="1"/>
              <a:t>detekciu</a:t>
            </a:r>
            <a:r>
              <a:rPr lang="cs-CZ"/>
              <a:t> </a:t>
            </a:r>
            <a:r>
              <a:rPr lang="el-GR"/>
              <a:t>β</a:t>
            </a:r>
            <a:r>
              <a:rPr lang="cs-CZ"/>
              <a:t>-</a:t>
            </a:r>
            <a:r>
              <a:rPr lang="cs-CZ" err="1"/>
              <a:t>žiarenia</a:t>
            </a:r>
            <a:r>
              <a:rPr lang="cs-CZ"/>
              <a:t> </a:t>
            </a:r>
          </a:p>
          <a:p>
            <a:pPr marL="0" indent="0">
              <a:buNone/>
            </a:pPr>
            <a:endParaRPr lang="sk-SK" smtClean="0"/>
          </a:p>
          <a:p>
            <a:r>
              <a:rPr lang="sk-SK" err="1" smtClean="0"/>
              <a:t>scintilačný</a:t>
            </a:r>
            <a:r>
              <a:rPr lang="sk-SK" smtClean="0"/>
              <a:t> proces vyžaduje konverziu energie jadrovej premeny na svetlo.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98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smtClean="0"/>
              <a:t>LSC - </a:t>
            </a:r>
            <a:r>
              <a:rPr lang="sk-SK" sz="3200" smtClean="0"/>
              <a:t>Kvapalinová </a:t>
            </a:r>
            <a:r>
              <a:rPr lang="sk-SK" sz="3200" err="1" smtClean="0"/>
              <a:t>scintilačná</a:t>
            </a:r>
            <a:r>
              <a:rPr lang="sk-SK" sz="3200" smtClean="0"/>
              <a:t> </a:t>
            </a:r>
            <a:r>
              <a:rPr lang="sk-SK" sz="3200" err="1" smtClean="0"/>
              <a:t>spektrometria</a:t>
            </a:r>
            <a:endParaRPr lang="sk-SK" sz="320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u="sng" smtClean="0"/>
              <a:t>Rádionuklidy: </a:t>
            </a:r>
            <a:endParaRPr lang="cs-CZ" sz="3200" u="sng" smtClean="0"/>
          </a:p>
          <a:p>
            <a:pPr marL="0" indent="0">
              <a:buNone/>
            </a:pPr>
            <a:r>
              <a:rPr lang="cs-CZ" u="sng" baseline="30000" smtClean="0"/>
              <a:t>3</a:t>
            </a:r>
            <a:r>
              <a:rPr lang="cs-CZ" u="sng" smtClean="0"/>
              <a:t>H </a:t>
            </a:r>
            <a:r>
              <a:rPr lang="cs-CZ" u="sng" smtClean="0"/>
              <a:t>(trícium)</a:t>
            </a:r>
          </a:p>
          <a:p>
            <a:r>
              <a:rPr lang="cs-CZ" sz="2800"/>
              <a:t>Emax= 18.6 </a:t>
            </a:r>
            <a:r>
              <a:rPr lang="cs-CZ" sz="2800" smtClean="0"/>
              <a:t>keV, Emean = 6 keV</a:t>
            </a:r>
          </a:p>
          <a:p>
            <a:r>
              <a:rPr lang="sk-SK" sz="2800"/>
              <a:t>T</a:t>
            </a:r>
            <a:r>
              <a:rPr lang="sk-SK" sz="2800" baseline="-25000"/>
              <a:t>1/2</a:t>
            </a:r>
            <a:r>
              <a:rPr lang="sk-SK" sz="2800"/>
              <a:t>= </a:t>
            </a:r>
            <a:r>
              <a:rPr lang="sk-SK" sz="2800" smtClean="0"/>
              <a:t>12.32 roku</a:t>
            </a:r>
          </a:p>
          <a:p>
            <a:r>
              <a:rPr lang="cs-CZ" sz="2800" smtClean="0"/>
              <a:t>6mm vo vzduchu a strácajú schopnosť jonizácie</a:t>
            </a:r>
          </a:p>
          <a:p>
            <a:r>
              <a:rPr lang="cs-CZ" sz="2800" smtClean="0"/>
              <a:t>nepenetrujú hornú vrstvu kože – bezpečná manipulácia</a:t>
            </a:r>
            <a:endParaRPr lang="sk-SK" sz="2800" smtClean="0"/>
          </a:p>
          <a:p>
            <a:endParaRPr lang="cs-CZ"/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endParaRPr lang="cs-CZ" smtClean="0"/>
          </a:p>
          <a:p>
            <a:endParaRPr lang="sk-SK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72816"/>
            <a:ext cx="13335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smtClean="0"/>
              <a:t>LSC - </a:t>
            </a:r>
            <a:r>
              <a:rPr lang="sk-SK" sz="3200" smtClean="0"/>
              <a:t>Kvapalinová </a:t>
            </a:r>
            <a:r>
              <a:rPr lang="sk-SK" sz="3200" err="1" smtClean="0"/>
              <a:t>scintilačná</a:t>
            </a:r>
            <a:r>
              <a:rPr lang="sk-SK" sz="3200" smtClean="0"/>
              <a:t> </a:t>
            </a:r>
            <a:r>
              <a:rPr lang="sk-SK" sz="3200" err="1" smtClean="0"/>
              <a:t>spektrometria</a:t>
            </a:r>
            <a:endParaRPr lang="sk-SK" sz="320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u="sng" smtClean="0"/>
              <a:t>Rádionuklidy</a:t>
            </a:r>
            <a:r>
              <a:rPr lang="cs-CZ" sz="3200" u="sng" smtClean="0"/>
              <a:t>: </a:t>
            </a:r>
            <a:r>
              <a:rPr lang="cs-CZ" sz="3200" u="sng" baseline="30000" smtClean="0"/>
              <a:t>14</a:t>
            </a:r>
            <a:r>
              <a:rPr lang="cs-CZ" sz="3200" u="sng" smtClean="0"/>
              <a:t>C </a:t>
            </a:r>
          </a:p>
          <a:p>
            <a:r>
              <a:rPr lang="cs-CZ" sz="2800" smtClean="0"/>
              <a:t>rádioaktívny izotop C</a:t>
            </a:r>
          </a:p>
          <a:p>
            <a:r>
              <a:rPr lang="cs-CZ" sz="2800" smtClean="0"/>
              <a:t> </a:t>
            </a:r>
            <a:r>
              <a:rPr lang="cs-CZ" sz="2800"/>
              <a:t>Emax= 156.4 keV</a:t>
            </a:r>
            <a:r>
              <a:rPr lang="cs-CZ" sz="2800" smtClean="0"/>
              <a:t>, </a:t>
            </a:r>
            <a:r>
              <a:rPr lang="cs-CZ" sz="2800"/>
              <a:t>Emean = 49.5 keV</a:t>
            </a:r>
          </a:p>
          <a:p>
            <a:r>
              <a:rPr lang="sk-SK" sz="2800" smtClean="0"/>
              <a:t>T</a:t>
            </a:r>
            <a:r>
              <a:rPr lang="sk-SK" sz="2800" baseline="-25000" smtClean="0"/>
              <a:t>1/2</a:t>
            </a:r>
            <a:r>
              <a:rPr lang="sk-SK" sz="2800" smtClean="0"/>
              <a:t>= 5,730 rokov</a:t>
            </a:r>
          </a:p>
          <a:p>
            <a:r>
              <a:rPr lang="cs-CZ" sz="2800" smtClean="0"/>
              <a:t>kozmogénny prvok, výskyt: </a:t>
            </a:r>
            <a:r>
              <a:rPr lang="sk-SK" sz="2800"/>
              <a:t>0.0000000001</a:t>
            </a:r>
            <a:r>
              <a:rPr lang="sk-SK" sz="2800" smtClean="0"/>
              <a:t>%</a:t>
            </a:r>
          </a:p>
          <a:p>
            <a:r>
              <a:rPr lang="cs-CZ" sz="2800" smtClean="0"/>
              <a:t>vonkajšie vystavenie nepredstavuje riziko</a:t>
            </a:r>
            <a:endParaRPr lang="sk-SK" sz="2800"/>
          </a:p>
        </p:txBody>
      </p:sp>
    </p:spTree>
    <p:extLst>
      <p:ext uri="{BB962C8B-B14F-4D97-AF65-F5344CB8AC3E}">
        <p14:creationId xmlns:p14="http://schemas.microsoft.com/office/powerpoint/2010/main" val="279945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smtClean="0"/>
              <a:t>LSC - </a:t>
            </a:r>
            <a:r>
              <a:rPr lang="sk-SK" sz="3200" smtClean="0"/>
              <a:t>Kvapalinová </a:t>
            </a:r>
            <a:r>
              <a:rPr lang="sk-SK" sz="3200" err="1" smtClean="0"/>
              <a:t>scintilačná</a:t>
            </a:r>
            <a:r>
              <a:rPr lang="sk-SK" sz="3200" smtClean="0"/>
              <a:t> </a:t>
            </a:r>
            <a:r>
              <a:rPr lang="sk-SK" sz="3200" err="1" smtClean="0"/>
              <a:t>spektrometria</a:t>
            </a:r>
            <a:endParaRPr lang="sk-SK" sz="320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u="sng" smtClean="0"/>
              <a:t>Scintilačné koktejly:</a:t>
            </a:r>
          </a:p>
          <a:p>
            <a:r>
              <a:rPr lang="cs-CZ" smtClean="0"/>
              <a:t>ULTIMA Gold – plazma, moč</a:t>
            </a:r>
          </a:p>
          <a:p>
            <a:endParaRPr lang="cs-CZ" smtClean="0"/>
          </a:p>
          <a:p>
            <a:endParaRPr lang="cs-CZ"/>
          </a:p>
          <a:p>
            <a:r>
              <a:rPr lang="cs-CZ" smtClean="0"/>
              <a:t>Solvable + </a:t>
            </a:r>
            <a:r>
              <a:rPr lang="cs-CZ"/>
              <a:t>ULTIMA </a:t>
            </a:r>
            <a:r>
              <a:rPr lang="cs-CZ" smtClean="0"/>
              <a:t>Gold - tkanivá</a:t>
            </a:r>
          </a:p>
          <a:p>
            <a:endParaRPr lang="cs-CZ" smtClean="0"/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endParaRPr lang="cs-CZ" smtClean="0"/>
          </a:p>
          <a:p>
            <a:endParaRPr lang="sk-SK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84784"/>
            <a:ext cx="1676400" cy="20955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0" y="4149080"/>
            <a:ext cx="98107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5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865"/>
            <a:ext cx="9144000" cy="696772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r>
              <a:rPr lang="cs-CZ" sz="3200" smtClean="0">
                <a:solidFill>
                  <a:schemeClr val="bg1"/>
                </a:solidFill>
              </a:rPr>
              <a:t>LSC - </a:t>
            </a:r>
            <a:r>
              <a:rPr lang="sk-SK" sz="3200" smtClean="0">
                <a:solidFill>
                  <a:schemeClr val="bg1"/>
                </a:solidFill>
              </a:rPr>
              <a:t>Kvapalinová </a:t>
            </a:r>
            <a:r>
              <a:rPr lang="sk-SK" sz="3200" err="1" smtClean="0">
                <a:solidFill>
                  <a:schemeClr val="bg1"/>
                </a:solidFill>
              </a:rPr>
              <a:t>scintilačná</a:t>
            </a:r>
            <a:r>
              <a:rPr lang="sk-SK" sz="3200" smtClean="0">
                <a:solidFill>
                  <a:schemeClr val="bg1"/>
                </a:solidFill>
              </a:rPr>
              <a:t> spektrometria</a:t>
            </a:r>
            <a:br>
              <a:rPr lang="sk-SK" sz="3200" smtClean="0">
                <a:solidFill>
                  <a:schemeClr val="bg1"/>
                </a:solidFill>
              </a:rPr>
            </a:br>
            <a:r>
              <a:rPr lang="sk-SK" sz="3200" smtClean="0">
                <a:solidFill>
                  <a:schemeClr val="bg1"/>
                </a:solidFill>
              </a:rPr>
              <a:t/>
            </a:r>
            <a:br>
              <a:rPr lang="sk-SK" sz="3200" smtClean="0">
                <a:solidFill>
                  <a:schemeClr val="bg1"/>
                </a:solidFill>
              </a:rPr>
            </a:br>
            <a:r>
              <a:rPr lang="sk-SK" sz="3200" smtClean="0">
                <a:solidFill>
                  <a:schemeClr val="bg1"/>
                </a:solidFill>
              </a:rPr>
              <a:t>Ďakujem za pozornosť</a:t>
            </a:r>
            <a:endParaRPr lang="sk-SK" sz="320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mtClean="0"/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888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smtClean="0"/>
              <a:t>LSC - </a:t>
            </a:r>
            <a:r>
              <a:rPr lang="sk-SK" sz="3200" smtClean="0"/>
              <a:t>Kvapalinová </a:t>
            </a:r>
            <a:r>
              <a:rPr lang="sk-SK" sz="3200" err="1" smtClean="0"/>
              <a:t>scintilačná</a:t>
            </a:r>
            <a:r>
              <a:rPr lang="sk-SK" sz="3200" smtClean="0"/>
              <a:t> </a:t>
            </a:r>
            <a:r>
              <a:rPr lang="sk-SK" sz="3200" err="1" smtClean="0"/>
              <a:t>spektrometria</a:t>
            </a:r>
            <a:endParaRPr lang="sk-SK" sz="320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09600" y="1752600"/>
            <a:ext cx="8229600" cy="470073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mtClean="0"/>
              <a:t>β</a:t>
            </a:r>
            <a:r>
              <a:rPr lang="cs-CZ" smtClean="0"/>
              <a:t> – </a:t>
            </a:r>
            <a:r>
              <a:rPr lang="cs-CZ" err="1" smtClean="0"/>
              <a:t>žiarenie</a:t>
            </a:r>
            <a:r>
              <a:rPr lang="cs-CZ" smtClean="0"/>
              <a:t>:</a:t>
            </a:r>
          </a:p>
          <a:p>
            <a:r>
              <a:rPr lang="cs-CZ" sz="2400" smtClean="0"/>
              <a:t>pri </a:t>
            </a:r>
            <a:r>
              <a:rPr lang="el-GR" sz="2400" smtClean="0"/>
              <a:t>β</a:t>
            </a:r>
            <a:r>
              <a:rPr lang="cs-CZ" sz="2400" smtClean="0"/>
              <a:t>-rozpade sa uvoľnujú dve častice – antineutríno a </a:t>
            </a:r>
            <a:r>
              <a:rPr lang="el-GR" sz="2400" smtClean="0"/>
              <a:t>β</a:t>
            </a:r>
            <a:r>
              <a:rPr lang="cs-CZ" sz="2400" smtClean="0"/>
              <a:t>-častica (elektrón); </a:t>
            </a:r>
            <a:r>
              <a:rPr lang="sk-SK" sz="2400" baseline="30000" smtClean="0">
                <a:solidFill>
                  <a:srgbClr val="FF0000"/>
                </a:solidFill>
              </a:rPr>
              <a:t>14</a:t>
            </a:r>
            <a:r>
              <a:rPr lang="sk-SK" sz="2400" smtClean="0">
                <a:solidFill>
                  <a:srgbClr val="FF0000"/>
                </a:solidFill>
              </a:rPr>
              <a:t>C </a:t>
            </a:r>
            <a:r>
              <a:rPr lang="sk-SK" sz="2400">
                <a:solidFill>
                  <a:srgbClr val="FF0000"/>
                </a:solidFill>
              </a:rPr>
              <a:t>-&gt; </a:t>
            </a:r>
            <a:r>
              <a:rPr lang="sk-SK" sz="2400" baseline="30000" smtClean="0">
                <a:solidFill>
                  <a:srgbClr val="FF0000"/>
                </a:solidFill>
              </a:rPr>
              <a:t>14</a:t>
            </a:r>
            <a:r>
              <a:rPr lang="sk-SK" sz="2400" smtClean="0">
                <a:solidFill>
                  <a:srgbClr val="FF0000"/>
                </a:solidFill>
              </a:rPr>
              <a:t>N </a:t>
            </a:r>
            <a:r>
              <a:rPr lang="sk-SK" sz="2400">
                <a:solidFill>
                  <a:srgbClr val="FF0000"/>
                </a:solidFill>
              </a:rPr>
              <a:t>+ </a:t>
            </a:r>
            <a:r>
              <a:rPr lang="el-GR" sz="2400">
                <a:solidFill>
                  <a:srgbClr val="FF0000"/>
                </a:solidFill>
              </a:rPr>
              <a:t>β - + ν</a:t>
            </a:r>
            <a:r>
              <a:rPr lang="el-GR" sz="2400"/>
              <a:t> </a:t>
            </a:r>
            <a:endParaRPr lang="cs-CZ" sz="2400" smtClean="0"/>
          </a:p>
          <a:p>
            <a:r>
              <a:rPr lang="cs-CZ" sz="2400" smtClean="0"/>
              <a:t>antineutríno neinteraguje s hmotnou a preto sa nezohladňuje pri detekcii </a:t>
            </a:r>
            <a:r>
              <a:rPr lang="el-GR" sz="2400" smtClean="0"/>
              <a:t>β </a:t>
            </a:r>
            <a:r>
              <a:rPr lang="cs-CZ" sz="2400" smtClean="0"/>
              <a:t>– rozpadu, kdežto </a:t>
            </a:r>
            <a:r>
              <a:rPr lang="el-GR" sz="2400" smtClean="0"/>
              <a:t>β</a:t>
            </a:r>
            <a:r>
              <a:rPr lang="cs-CZ" sz="2400" smtClean="0"/>
              <a:t> – častice dokážu byť detekované</a:t>
            </a:r>
          </a:p>
          <a:p>
            <a:r>
              <a:rPr lang="cs-CZ" sz="2400" smtClean="0"/>
              <a:t>výsledná </a:t>
            </a:r>
            <a:r>
              <a:rPr lang="el-GR" sz="2400" smtClean="0"/>
              <a:t>β</a:t>
            </a:r>
            <a:r>
              <a:rPr lang="cs-CZ" sz="2400" smtClean="0"/>
              <a:t> – žiarenie má spojité </a:t>
            </a:r>
          </a:p>
          <a:p>
            <a:pPr marL="0" indent="0">
              <a:buNone/>
            </a:pPr>
            <a:r>
              <a:rPr lang="cs-CZ" sz="2400" smtClean="0"/>
              <a:t>rozdelenie od 0 do maximálnej energie, </a:t>
            </a:r>
          </a:p>
          <a:p>
            <a:pPr marL="0" indent="0">
              <a:buNone/>
            </a:pPr>
            <a:r>
              <a:rPr lang="cs-CZ" sz="2400" smtClean="0"/>
              <a:t>podľa ktorej dokážeme spoznať </a:t>
            </a:r>
          </a:p>
          <a:p>
            <a:pPr marL="0" indent="0">
              <a:buNone/>
            </a:pPr>
            <a:r>
              <a:rPr lang="cs-CZ" sz="2400" smtClean="0"/>
              <a:t>použitý rádionuklid</a:t>
            </a:r>
          </a:p>
          <a:p>
            <a:endParaRPr lang="cs-CZ" sz="240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mtClean="0"/>
          </a:p>
          <a:p>
            <a:endParaRPr lang="sk-SK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41" y="4057228"/>
            <a:ext cx="2959647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46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smtClean="0"/>
              <a:t>LSC - </a:t>
            </a:r>
            <a:r>
              <a:rPr lang="sk-SK" sz="3200" smtClean="0"/>
              <a:t>Kvapalinová </a:t>
            </a:r>
            <a:r>
              <a:rPr lang="sk-SK" sz="3200" err="1" smtClean="0"/>
              <a:t>scintilačná</a:t>
            </a:r>
            <a:r>
              <a:rPr lang="sk-SK" sz="3200" smtClean="0"/>
              <a:t> </a:t>
            </a:r>
            <a:r>
              <a:rPr lang="sk-SK" sz="3200" err="1" smtClean="0"/>
              <a:t>spektrometria</a:t>
            </a:r>
            <a:endParaRPr lang="sk-SK" sz="320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u="sng"/>
              <a:t>β</a:t>
            </a:r>
            <a:r>
              <a:rPr lang="cs-CZ" sz="3200" u="sng"/>
              <a:t> – žiarenie</a:t>
            </a:r>
            <a:r>
              <a:rPr lang="cs-CZ" sz="3200" u="sng" smtClean="0"/>
              <a:t>:</a:t>
            </a:r>
          </a:p>
          <a:p>
            <a:r>
              <a:rPr lang="cs-CZ" sz="2400" smtClean="0"/>
              <a:t>kvůli nízkej energii </a:t>
            </a:r>
            <a:r>
              <a:rPr lang="el-GR" sz="2400" smtClean="0"/>
              <a:t>β</a:t>
            </a:r>
            <a:r>
              <a:rPr lang="cs-CZ" sz="2400" smtClean="0"/>
              <a:t>-radiácie je detekcia </a:t>
            </a:r>
            <a:r>
              <a:rPr lang="el-GR" sz="2400" smtClean="0"/>
              <a:t>β</a:t>
            </a:r>
            <a:r>
              <a:rPr lang="cs-CZ" sz="2400" smtClean="0"/>
              <a:t>-častíc vcelku obtiažna bez LSC </a:t>
            </a:r>
          </a:p>
          <a:p>
            <a:r>
              <a:rPr lang="cs-CZ" sz="2400" smtClean="0"/>
              <a:t>zmiešanie vzorky a scintilačného rozpúštadla tzv. koktejlu nám umožnuje kvantifikáciu </a:t>
            </a:r>
            <a:r>
              <a:rPr lang="el-GR" sz="2400" smtClean="0"/>
              <a:t>β</a:t>
            </a:r>
            <a:r>
              <a:rPr lang="cs-CZ" sz="2400" smtClean="0"/>
              <a:t> – izotopov na základe počtu fotónov</a:t>
            </a:r>
          </a:p>
          <a:p>
            <a:endParaRPr lang="cs-CZ" sz="2400"/>
          </a:p>
          <a:p>
            <a:r>
              <a:rPr lang="cs-CZ" sz="2400" smtClean="0"/>
              <a:t>3H, 14C a 32P spektrá </a:t>
            </a:r>
            <a:r>
              <a:rPr lang="cs-CZ" sz="2400" smtClean="0"/>
              <a:t>(</a:t>
            </a:r>
            <a:r>
              <a:rPr lang="cs-CZ" sz="2400" smtClean="0"/>
              <a:t>keV)</a:t>
            </a:r>
          </a:p>
          <a:p>
            <a:r>
              <a:rPr lang="cs-CZ" sz="2400" smtClean="0"/>
              <a:t>18, 156 a 1700 keV </a:t>
            </a:r>
          </a:p>
          <a:p>
            <a:endParaRPr lang="sk-SK" sz="22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49080"/>
            <a:ext cx="36957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86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smtClean="0"/>
              <a:t>LSC - </a:t>
            </a:r>
            <a:r>
              <a:rPr lang="sk-SK" sz="3200" smtClean="0"/>
              <a:t>Kvapalinová </a:t>
            </a:r>
            <a:r>
              <a:rPr lang="sk-SK" sz="3200" err="1" smtClean="0"/>
              <a:t>scintilačná</a:t>
            </a:r>
            <a:r>
              <a:rPr lang="sk-SK" sz="3200" smtClean="0"/>
              <a:t> </a:t>
            </a:r>
            <a:r>
              <a:rPr lang="sk-SK" sz="3200" err="1" smtClean="0"/>
              <a:t>spektrometria</a:t>
            </a:r>
            <a:endParaRPr lang="sk-SK" sz="320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260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u="sng" err="1" smtClean="0"/>
              <a:t>Princíp</a:t>
            </a:r>
            <a:r>
              <a:rPr lang="cs-CZ" sz="3200" u="sng" smtClean="0"/>
              <a:t>:</a:t>
            </a:r>
          </a:p>
          <a:p>
            <a:pPr algn="just"/>
            <a:r>
              <a:rPr lang="cs-CZ" sz="2800" smtClean="0"/>
              <a:t>vzorka </a:t>
            </a:r>
            <a:r>
              <a:rPr lang="cs-CZ" sz="2800" err="1"/>
              <a:t>obsahujúca</a:t>
            </a:r>
            <a:r>
              <a:rPr lang="cs-CZ" sz="2800"/>
              <a:t> izotop </a:t>
            </a:r>
            <a:r>
              <a:rPr lang="cs-CZ" sz="2800" err="1"/>
              <a:t>sa</a:t>
            </a:r>
            <a:r>
              <a:rPr lang="cs-CZ" sz="2800"/>
              <a:t> </a:t>
            </a:r>
            <a:r>
              <a:rPr lang="cs-CZ" sz="2800" err="1"/>
              <a:t>zmieša</a:t>
            </a:r>
            <a:r>
              <a:rPr lang="cs-CZ" sz="2800"/>
              <a:t> s </a:t>
            </a:r>
            <a:r>
              <a:rPr lang="cs-CZ" sz="2800" err="1"/>
              <a:t>tzv.scintilačným</a:t>
            </a:r>
            <a:r>
              <a:rPr lang="cs-CZ" sz="2800"/>
              <a:t> </a:t>
            </a:r>
            <a:r>
              <a:rPr lang="cs-CZ" sz="2800" err="1"/>
              <a:t>koktejlom</a:t>
            </a:r>
            <a:r>
              <a:rPr lang="cs-CZ" sz="2800"/>
              <a:t>, </a:t>
            </a:r>
            <a:r>
              <a:rPr lang="cs-CZ" sz="2800" err="1"/>
              <a:t>ktorý</a:t>
            </a:r>
            <a:r>
              <a:rPr lang="cs-CZ" sz="2800"/>
              <a:t> obsahuje  </a:t>
            </a:r>
            <a:r>
              <a:rPr lang="cs-CZ" sz="2800" err="1"/>
              <a:t>rozpúšťadlo</a:t>
            </a:r>
            <a:r>
              <a:rPr lang="cs-CZ" sz="2800"/>
              <a:t> a fluór (</a:t>
            </a:r>
            <a:r>
              <a:rPr lang="cs-CZ" sz="2800" err="1"/>
              <a:t>žiarič</a:t>
            </a:r>
            <a:r>
              <a:rPr lang="cs-CZ" sz="2800"/>
              <a:t>-scintilátor)</a:t>
            </a:r>
          </a:p>
          <a:p>
            <a:pPr marL="0" indent="0">
              <a:buNone/>
            </a:pPr>
            <a:endParaRPr lang="cs-CZ" smtClean="0"/>
          </a:p>
          <a:p>
            <a:endParaRPr lang="sk-SK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675" y="4077072"/>
            <a:ext cx="59912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8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smtClean="0"/>
              <a:t>LSC - </a:t>
            </a:r>
            <a:r>
              <a:rPr lang="sk-SK" sz="3200" smtClean="0"/>
              <a:t>Kvapalinová </a:t>
            </a:r>
            <a:r>
              <a:rPr lang="sk-SK" sz="3200" err="1" smtClean="0"/>
              <a:t>scintilačná</a:t>
            </a:r>
            <a:r>
              <a:rPr lang="sk-SK" sz="3200" smtClean="0"/>
              <a:t> </a:t>
            </a:r>
            <a:r>
              <a:rPr lang="sk-SK" sz="3200" err="1" smtClean="0"/>
              <a:t>spektrometria</a:t>
            </a:r>
            <a:endParaRPr lang="sk-SK" sz="320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31260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500" u="sng" err="1" smtClean="0"/>
              <a:t>Princíp</a:t>
            </a:r>
            <a:r>
              <a:rPr lang="cs-CZ" sz="3500" u="sng" smtClean="0"/>
              <a:t>:</a:t>
            </a:r>
          </a:p>
          <a:p>
            <a:r>
              <a:rPr lang="cs-CZ" sz="3000" smtClean="0"/>
              <a:t>postupný proces premeny energie cez jej </a:t>
            </a:r>
            <a:r>
              <a:rPr lang="en-US" sz="3000" smtClean="0"/>
              <a:t>r</a:t>
            </a:r>
            <a:r>
              <a:rPr lang="sk-SK" sz="3000" smtClean="0"/>
              <a:t>ô</a:t>
            </a:r>
            <a:r>
              <a:rPr lang="cs-CZ" sz="3000" smtClean="0"/>
              <a:t>zne formy</a:t>
            </a:r>
          </a:p>
          <a:p>
            <a:r>
              <a:rPr lang="cs-CZ" sz="3000" smtClean="0"/>
              <a:t>kinetická </a:t>
            </a:r>
            <a:r>
              <a:rPr lang="cs-CZ" sz="3000" smtClean="0"/>
              <a:t>energia </a:t>
            </a:r>
            <a:r>
              <a:rPr lang="cs-CZ" sz="3000" err="1" smtClean="0"/>
              <a:t>uvoľnená</a:t>
            </a:r>
            <a:r>
              <a:rPr lang="cs-CZ" sz="3000" smtClean="0"/>
              <a:t> </a:t>
            </a:r>
            <a:r>
              <a:rPr lang="cs-CZ" sz="3000" smtClean="0"/>
              <a:t>pri </a:t>
            </a:r>
            <a:r>
              <a:rPr lang="cs-CZ" sz="3000" smtClean="0"/>
              <a:t>rozpade izotopu excituje molekuly solventu</a:t>
            </a:r>
          </a:p>
          <a:p>
            <a:r>
              <a:rPr lang="cs-CZ" sz="3000" smtClean="0"/>
              <a:t>čím vyššia energia </a:t>
            </a:r>
            <a:r>
              <a:rPr lang="el-GR" sz="3000" smtClean="0"/>
              <a:t>β</a:t>
            </a:r>
            <a:r>
              <a:rPr lang="cs-CZ" sz="3000" smtClean="0"/>
              <a:t> – častice, tým vyšší počet excitovaných molekúl</a:t>
            </a:r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770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smtClean="0"/>
              <a:t>LSC - </a:t>
            </a:r>
            <a:r>
              <a:rPr lang="sk-SK" sz="3200" smtClean="0"/>
              <a:t>Kvapalinová </a:t>
            </a:r>
            <a:r>
              <a:rPr lang="sk-SK" sz="3200" err="1" smtClean="0"/>
              <a:t>scintilačná</a:t>
            </a:r>
            <a:r>
              <a:rPr lang="sk-SK" sz="3200" smtClean="0"/>
              <a:t> </a:t>
            </a:r>
            <a:r>
              <a:rPr lang="sk-SK" sz="3200" err="1" smtClean="0"/>
              <a:t>spektrometria</a:t>
            </a:r>
            <a:endParaRPr lang="sk-SK" sz="320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3126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u="sng" err="1" smtClean="0"/>
              <a:t>Princíp</a:t>
            </a:r>
            <a:r>
              <a:rPr lang="cs-CZ" sz="3200" u="sng" smtClean="0"/>
              <a:t>:</a:t>
            </a:r>
          </a:p>
          <a:p>
            <a:r>
              <a:rPr lang="cs-CZ" sz="2800" smtClean="0"/>
              <a:t>excimer uvoľní energiu vo forme UV žiarenia</a:t>
            </a:r>
          </a:p>
          <a:p>
            <a:r>
              <a:rPr lang="cs-CZ" sz="2800" smtClean="0"/>
              <a:t>uvoľnené UV excituje molekuly flóru a tie uvoľnia energiu vo forme svetla (300- 450 nm)</a:t>
            </a:r>
          </a:p>
          <a:p>
            <a:r>
              <a:rPr lang="cs-CZ" sz="2800" smtClean="0"/>
              <a:t>scintilačná skúmavka je uložená medzi dvoma PM trubicami kv</a:t>
            </a:r>
            <a:r>
              <a:rPr lang="sk-SK" sz="2800" smtClean="0"/>
              <a:t>ô</a:t>
            </a:r>
            <a:r>
              <a:rPr lang="cs-CZ" sz="2800" smtClean="0"/>
              <a:t>li lepšej kvantifikácii</a:t>
            </a:r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484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smtClean="0"/>
              <a:t>LSC - </a:t>
            </a:r>
            <a:r>
              <a:rPr lang="sk-SK" sz="3200" smtClean="0"/>
              <a:t>Kvapalinová </a:t>
            </a:r>
            <a:r>
              <a:rPr lang="sk-SK" sz="3200" err="1" smtClean="0"/>
              <a:t>scintilačná</a:t>
            </a:r>
            <a:r>
              <a:rPr lang="sk-SK" sz="3200" smtClean="0"/>
              <a:t> </a:t>
            </a:r>
            <a:r>
              <a:rPr lang="sk-SK" sz="3200" err="1" smtClean="0"/>
              <a:t>spektrometria</a:t>
            </a:r>
            <a:endParaRPr lang="sk-SK" sz="320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3126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u="sng" err="1" smtClean="0"/>
              <a:t>Princíp</a:t>
            </a:r>
            <a:r>
              <a:rPr lang="cs-CZ" sz="3200" u="sng" smtClean="0"/>
              <a:t>:</a:t>
            </a:r>
          </a:p>
          <a:p>
            <a:r>
              <a:rPr lang="cs-CZ" sz="2800" smtClean="0"/>
              <a:t>svetelná energia je uvoľnená rovnomerne do priestoru a toto uloženie umožňuje synchrónne kvantifikovať záblesky</a:t>
            </a:r>
          </a:p>
          <a:p>
            <a:r>
              <a:rPr lang="cs-CZ" sz="2800" smtClean="0"/>
              <a:t>ak obe PM trubice zaznamenajú záblesk, s určitosťou ide o </a:t>
            </a:r>
            <a:r>
              <a:rPr lang="el-GR" sz="2800" smtClean="0"/>
              <a:t>β</a:t>
            </a:r>
            <a:r>
              <a:rPr lang="cs-CZ" sz="2800" smtClean="0"/>
              <a:t> - rozpad</a:t>
            </a:r>
            <a:endParaRPr lang="sk-SK" sz="28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00" y="4437112"/>
            <a:ext cx="59912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93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1734</TotalTime>
  <Words>1223</Words>
  <Application>Microsoft Office PowerPoint</Application>
  <PresentationFormat>Předvádění na obrazovce (4:3)</PresentationFormat>
  <Paragraphs>212</Paragraphs>
  <Slides>33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Administrativní</vt:lpstr>
      <vt:lpstr>Liquid scintillation counting</vt:lpstr>
      <vt:lpstr>LSC - Kvapalinová scintilačná spektrometria</vt:lpstr>
      <vt:lpstr>LSC - Kvapalinová scintilačná spektrometria</vt:lpstr>
      <vt:lpstr>LSC - Kvapalinová scintilačná spektrometria</vt:lpstr>
      <vt:lpstr>LSC - Kvapalinová scintilačná spektrometria</vt:lpstr>
      <vt:lpstr>LSC - Kvapalinová scintilačná spektrometria</vt:lpstr>
      <vt:lpstr>LSC - Kvapalinová scintilačná spektrometria</vt:lpstr>
      <vt:lpstr>LSC - Kvapalinová scintilačná spektrometria</vt:lpstr>
      <vt:lpstr>LSC - Kvapalinová scintilačná spektrometria</vt:lpstr>
      <vt:lpstr>LSC - Kvapalinová scintilačná spektrometria</vt:lpstr>
      <vt:lpstr>LSC - Kvapalinová scintilačná spektrometria</vt:lpstr>
      <vt:lpstr>LSC - Kvapalinová scintilačná spektrometria</vt:lpstr>
      <vt:lpstr>LSC - Kvapalinová scintilačná spektrometria</vt:lpstr>
      <vt:lpstr>LSC - Kvapalinová scintilačná spektrometria</vt:lpstr>
      <vt:lpstr>LSC - Kvapalinová scintilačná spektrometria</vt:lpstr>
      <vt:lpstr>LSC - Kvapalinová scintilačná spektrometria</vt:lpstr>
      <vt:lpstr>LSC - Kvapalinová scintilačná spektrometria</vt:lpstr>
      <vt:lpstr>LSC - Kvapalinová scintilačná spektrometria</vt:lpstr>
      <vt:lpstr>LSC - Kvapalinová scintilačná spektrometria</vt:lpstr>
      <vt:lpstr>LSC - Kvapalinová scintilačná spektrometria</vt:lpstr>
      <vt:lpstr>LSC - Kvapalinová scintilačná spektrometria</vt:lpstr>
      <vt:lpstr>LSC - Kvapalinová scintilačná spektrometria</vt:lpstr>
      <vt:lpstr>LSC - Kvapalinová scintilačná spektrometria</vt:lpstr>
      <vt:lpstr>LSC - Kvapalinová scintilačná spektrometria</vt:lpstr>
      <vt:lpstr>LSC - Kvapalinová scintilačná spektrometria</vt:lpstr>
      <vt:lpstr>LSC - Kvapalinová scintilačná spektrometria</vt:lpstr>
      <vt:lpstr>LSC - Kvapalinová scintilačná spektrometria</vt:lpstr>
      <vt:lpstr>LSC - Kvapalinová scintilačná spektrometria</vt:lpstr>
      <vt:lpstr>LSC - Kvapalinová scintilačná spektrometria</vt:lpstr>
      <vt:lpstr>LSC - Kvapalinová scintilačná spektrometria</vt:lpstr>
      <vt:lpstr>LSC - Kvapalinová scintilačná spektrometria</vt:lpstr>
      <vt:lpstr>LSC - Kvapalinová scintilačná spektrometria</vt:lpstr>
      <vt:lpstr>LSC - Kvapalinová scintilačná spektrometria  Ďakujem za pozornosť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Liquid scintillation counting</dc:title>
  <dc:creator>LF</dc:creator>
  <cp:lastModifiedBy>LF</cp:lastModifiedBy>
  <cp:revision>131</cp:revision>
  <dcterms:created xsi:type="dcterms:W3CDTF">2015-04-08T13:25:13Z</dcterms:created>
  <dcterms:modified xsi:type="dcterms:W3CDTF">2015-06-02T14:48:34Z</dcterms:modified>
</cp:coreProperties>
</file>