
<file path=[Content_Types].xml><?xml version="1.0" encoding="utf-8"?>
<Types xmlns="http://schemas.openxmlformats.org/package/2006/content-types">
  <Default Extension="png" ContentType="image/png"/>
  <Default Extension="m4a" ContentType="audio/unknown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1"/>
  </p:sldMasterIdLst>
  <p:notesMasterIdLst>
    <p:notesMasterId r:id="rId58"/>
  </p:notesMasterIdLst>
  <p:handoutMasterIdLst>
    <p:handoutMasterId r:id="rId59"/>
  </p:handoutMasterIdLst>
  <p:sldIdLst>
    <p:sldId id="261" r:id="rId2"/>
    <p:sldId id="312" r:id="rId3"/>
    <p:sldId id="445" r:id="rId4"/>
    <p:sldId id="446" r:id="rId5"/>
    <p:sldId id="448" r:id="rId6"/>
    <p:sldId id="470" r:id="rId7"/>
    <p:sldId id="469" r:id="rId8"/>
    <p:sldId id="449" r:id="rId9"/>
    <p:sldId id="450" r:id="rId10"/>
    <p:sldId id="451" r:id="rId11"/>
    <p:sldId id="452" r:id="rId12"/>
    <p:sldId id="453" r:id="rId13"/>
    <p:sldId id="454" r:id="rId14"/>
    <p:sldId id="456" r:id="rId15"/>
    <p:sldId id="457" r:id="rId16"/>
    <p:sldId id="458" r:id="rId17"/>
    <p:sldId id="459" r:id="rId18"/>
    <p:sldId id="460" r:id="rId19"/>
    <p:sldId id="461" r:id="rId20"/>
    <p:sldId id="462" r:id="rId21"/>
    <p:sldId id="463" r:id="rId22"/>
    <p:sldId id="464" r:id="rId23"/>
    <p:sldId id="466" r:id="rId24"/>
    <p:sldId id="467" r:id="rId25"/>
    <p:sldId id="471" r:id="rId26"/>
    <p:sldId id="465" r:id="rId27"/>
    <p:sldId id="468" r:id="rId28"/>
    <p:sldId id="472" r:id="rId29"/>
    <p:sldId id="473" r:id="rId30"/>
    <p:sldId id="474" r:id="rId31"/>
    <p:sldId id="475" r:id="rId32"/>
    <p:sldId id="476" r:id="rId33"/>
    <p:sldId id="477" r:id="rId34"/>
    <p:sldId id="478" r:id="rId35"/>
    <p:sldId id="479" r:id="rId36"/>
    <p:sldId id="480" r:id="rId37"/>
    <p:sldId id="481" r:id="rId38"/>
    <p:sldId id="482" r:id="rId39"/>
    <p:sldId id="483" r:id="rId40"/>
    <p:sldId id="484" r:id="rId41"/>
    <p:sldId id="485" r:id="rId42"/>
    <p:sldId id="489" r:id="rId43"/>
    <p:sldId id="488" r:id="rId44"/>
    <p:sldId id="496" r:id="rId45"/>
    <p:sldId id="487" r:id="rId46"/>
    <p:sldId id="490" r:id="rId47"/>
    <p:sldId id="491" r:id="rId48"/>
    <p:sldId id="492" r:id="rId49"/>
    <p:sldId id="493" r:id="rId50"/>
    <p:sldId id="494" r:id="rId51"/>
    <p:sldId id="495" r:id="rId52"/>
    <p:sldId id="486" r:id="rId53"/>
    <p:sldId id="497" r:id="rId54"/>
    <p:sldId id="499" r:id="rId55"/>
    <p:sldId id="498" r:id="rId56"/>
    <p:sldId id="500" r:id="rId57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60"/>
      <p:bold r:id="rId61"/>
      <p:italic r:id="rId62"/>
      <p:boldItalic r:id="rId63"/>
    </p:embeddedFont>
  </p:embeddedFontLst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603" autoAdjust="0"/>
    <p:restoredTop sz="86410" autoAdjust="0"/>
  </p:normalViewPr>
  <p:slideViewPr>
    <p:cSldViewPr snapToGrid="0">
      <p:cViewPr>
        <p:scale>
          <a:sx n="97" d="100"/>
          <a:sy n="97" d="100"/>
        </p:scale>
        <p:origin x="-114" y="-3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444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-140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font" Target="fonts/font4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1.fntdata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handoutMaster" Target="handoutMasters/handoutMaster1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3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492ACBA-8450-4FBF-830F-F3865E6FFD6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EF2187A9-B590-4192-9239-B618073C94FE}" type="datetimeFigureOut">
              <a:rPr lang="cs-CZ"/>
              <a:pPr>
                <a:defRPr/>
              </a:pPr>
              <a:t>11.11.2020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7FF9A743-8346-49F5-ACB1-0D38C5C7D32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45248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3010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>
              <a:latin typeface="Arial" charset="0"/>
            </a:endParaRPr>
          </a:p>
        </p:txBody>
      </p:sp>
      <p:sp>
        <p:nvSpPr>
          <p:cNvPr id="43011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5748DFE-10E9-4338-8A2A-1ADB3B58C122}" type="slidenum">
              <a:rPr lang="sv-SE" smtClean="0">
                <a:latin typeface="Arial" charset="0"/>
                <a:cs typeface="Arial" charset="0"/>
              </a:rPr>
              <a:pPr/>
              <a:t>19</a:t>
            </a:fld>
            <a:endParaRPr lang="sv-SE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E72B49-2E35-482F-889A-19937E738E87}" type="datetime1">
              <a:rPr lang="cs-CZ"/>
              <a:pPr/>
              <a:t>11.11.2020</a:t>
            </a:fld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C196A9-F5D4-4DAD-8862-3FD0F8486F58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96075" y="274638"/>
            <a:ext cx="2124075" cy="6096000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23850" y="274638"/>
            <a:ext cx="6219825" cy="6096000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101391-2B07-468C-9BEE-9038542EF79E}" type="datetime1">
              <a:rPr lang="cs-CZ"/>
              <a:pPr/>
              <a:t>11.11.2020</a:t>
            </a:fld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82B476-C333-4CE4-BA0B-F7594B87BF4F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87624" y="404664"/>
            <a:ext cx="6624736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5DF3875-CF0B-450C-B94E-EF9E64593C2C}" type="datetime1">
              <a:rPr lang="cs-CZ"/>
              <a:pPr/>
              <a:t>11.11.2020</a:t>
            </a:fld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4799FA-CF5F-4CC4-BDB6-692DC4652DAD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323850" y="1844675"/>
            <a:ext cx="41719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844675"/>
            <a:ext cx="41719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75B80D-AF55-469E-A575-FF5C24F2E57E}" type="datetime1">
              <a:rPr lang="cs-CZ"/>
              <a:pPr/>
              <a:t>11.11.2020</a:t>
            </a:fld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69DF86-8D98-42D7-A500-F854E0DE7744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7FFB42-9607-4440-A12F-42B4561DAA09}" type="datetime1">
              <a:rPr lang="cs-CZ"/>
              <a:pPr/>
              <a:t>11.11.2020</a:t>
            </a:fld>
            <a:endParaRPr lang="cs-CZ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38DF3D-9195-4DA5-B605-C640C265F2B5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5D4498-A3DB-4CF5-8D92-EAADFC02051E}" type="datetime1">
              <a:rPr lang="cs-CZ"/>
              <a:pPr/>
              <a:t>11.11.2020</a:t>
            </a:fld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F2551E-D683-44BF-A4B4-9EEC35AE853E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149615-6749-4B3D-BDE8-B11E236D8627}" type="datetime1">
              <a:rPr lang="cs-CZ"/>
              <a:pPr/>
              <a:t>11.11.2020</a:t>
            </a:fld>
            <a:endParaRPr lang="cs-CZ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8B2A13-7876-4E0D-AAA7-68F47CE1148D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1D20F4-4F0F-4787-9D17-038B782075F7}" type="datetime1">
              <a:rPr lang="cs-CZ"/>
              <a:pPr/>
              <a:t>11.11.2020</a:t>
            </a:fld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4FFF68-F3B1-4E44-B0A4-B93A1C39EEEF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64ED93-45A7-4BE9-8AAB-5DD9F3FC8891}" type="datetime1">
              <a:rPr lang="cs-CZ"/>
              <a:pPr/>
              <a:t>11.11.2020</a:t>
            </a:fld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D21D558-661C-49F4-8E03-F8C5BBB51001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B0B2E1-BA39-4113-A8A6-1831239B4D59}" type="datetime1">
              <a:rPr lang="cs-CZ"/>
              <a:pPr/>
              <a:t>11.11.2020</a:t>
            </a:fld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C237FA-BFA6-4D14-99B7-34B6F9295AC5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844675"/>
            <a:ext cx="8496300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D688C99B-6EC3-4CC7-B68A-2C2245DAD7E5}" type="datetime1">
              <a:rPr lang="cs-CZ"/>
              <a:pPr/>
              <a:t>11.11.2020</a:t>
            </a:fld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498850" y="6453188"/>
            <a:ext cx="2133600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bg2"/>
                </a:solidFill>
              </a:defRPr>
            </a:lvl1pPr>
          </a:lstStyle>
          <a:p>
            <a:fld id="{6198ECA2-9163-49C1-B14D-30ED0DBB9C43}" type="slidenum">
              <a:rPr lang="cs-CZ"/>
              <a:pPr/>
              <a:t>‹#›</a:t>
            </a:fld>
            <a:endParaRPr lang="cs-CZ"/>
          </a:p>
        </p:txBody>
      </p:sp>
      <p:pic>
        <p:nvPicPr>
          <p:cNvPr id="1034" name="Picture 10" descr="Zobrazit zdrojový obrázek"/>
          <p:cNvPicPr>
            <a:picLocks noChangeAspect="1" noChangeArrowheads="1"/>
          </p:cNvPicPr>
          <p:nvPr userDrawn="1"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07950" y="6345238"/>
            <a:ext cx="863600" cy="436562"/>
          </a:xfrm>
          <a:prstGeom prst="rect">
            <a:avLst/>
          </a:prstGeom>
          <a:noFill/>
        </p:spPr>
      </p:pic>
      <p:pic>
        <p:nvPicPr>
          <p:cNvPr id="1035" name="Picture 11" descr="Zobrazit zdrojový obrázek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532813" y="6308725"/>
            <a:ext cx="474662" cy="4762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6" r:id="rId3"/>
    <p:sldLayoutId id="2147483655" r:id="rId4"/>
    <p:sldLayoutId id="2147483654" r:id="rId5"/>
    <p:sldLayoutId id="2147483653" r:id="rId6"/>
    <p:sldLayoutId id="2147483652" r:id="rId7"/>
    <p:sldLayoutId id="2147483651" r:id="rId8"/>
    <p:sldLayoutId id="2147483650" r:id="rId9"/>
    <p:sldLayoutId id="2147483649" r:id="rId10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33CC"/>
        </a:buClr>
        <a:buSzPct val="120000"/>
        <a:buFont typeface="Wingdings" pitchFamily="2" charset="2"/>
        <a:buChar char="§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Font typeface="Wingdings" pitchFamily="2" charset="2"/>
        <a:buChar char="§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-"/>
        <a:defRPr sz="16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6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6.png"/><Relationship Id="rId5" Type="http://schemas.openxmlformats.org/officeDocument/2006/relationships/image" Target="../media/image7.jpeg"/><Relationship Id="rId4" Type="http://schemas.openxmlformats.org/officeDocument/2006/relationships/hyperlink" Target="https://www.google.cz/url?sa=i&amp;rct=j&amp;q=&amp;esrc=s&amp;source=images&amp;cd=&amp;cad=rja&amp;uact=8&amp;ved=0ahUKEwjIjYbi8OXMAhUDuxQKHW8zDsAQjRwIBw&amp;url=https://www.pinterest.com/pin/375839531375280960/&amp;psig=AFQjCNFEgEzttn763GuAk3gYJbQDO22knA&amp;ust=1463738432833427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11.jpeg"/><Relationship Id="rId5" Type="http://schemas.openxmlformats.org/officeDocument/2006/relationships/hyperlink" Target="http://www.tetonradiology.com/wp-content/uploads/2013/11/1304-IU22-S5-1-TCD-DOP.jpg" TargetMode="Externa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jpe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hyperlink" Target="https://www.google.cz/url?sa=i&amp;rct=j&amp;q=&amp;esrc=s&amp;source=images&amp;cd=&amp;cad=rja&amp;uact=8&amp;ved=0ahUKEwi3_cqL3MrMAhUBmBQKHT9eDzcQjRwIBw&amp;url=http://www.medtronic.com/covidien/products/cerebral-somatic-oximetry/invos-5100c-cerebral-somatic-oximeter&amp;bvm=bv.121421273,d.d24&amp;psig=AFQjCNHeErzgsWzdjHfeGjG8i9R2TTg7Mw&amp;ust=1462805131164054" TargetMode="External"/><Relationship Id="rId5" Type="http://schemas.openxmlformats.org/officeDocument/2006/relationships/hyperlink" Target="http://www.ncbi.nlm.nih.gov/pubmed/21149355" TargetMode="External"/><Relationship Id="rId4" Type="http://schemas.openxmlformats.org/officeDocument/2006/relationships/notesSlide" Target="../notesSlides/notesSlide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6.png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6.png"/><Relationship Id="rId4" Type="http://schemas.openxmlformats.org/officeDocument/2006/relationships/hyperlink" Target="http://www.ncbi.nlm.nih.gov/pubmed/21149355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4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4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4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5" Type="http://schemas.openxmlformats.org/officeDocument/2006/relationships/image" Target="../media/image6.png"/><Relationship Id="rId4" Type="http://schemas.openxmlformats.org/officeDocument/2006/relationships/image" Target="../media/image1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4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4" Type="http://schemas.openxmlformats.org/officeDocument/2006/relationships/image" Target="../media/image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5" Type="http://schemas.openxmlformats.org/officeDocument/2006/relationships/image" Target="../media/image6.png"/><Relationship Id="rId4" Type="http://schemas.openxmlformats.org/officeDocument/2006/relationships/image" Target="../media/image15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4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4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4" Type="http://schemas.openxmlformats.org/officeDocument/2006/relationships/image" Target="../media/image6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hyperlink" Target="Poruchy%20metabolismu%20vody%20a%20iont&#367;.pptx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4" Type="http://schemas.openxmlformats.org/officeDocument/2006/relationships/image" Target="../media/image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4" Type="http://schemas.openxmlformats.org/officeDocument/2006/relationships/image" Target="../media/image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4" Type="http://schemas.openxmlformats.org/officeDocument/2006/relationships/image" Target="../media/image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4" Type="http://schemas.openxmlformats.org/officeDocument/2006/relationships/image" Target="../media/image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4" Type="http://schemas.openxmlformats.org/officeDocument/2006/relationships/image" Target="../media/image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4" Type="http://schemas.openxmlformats.org/officeDocument/2006/relationships/image" Target="../media/image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4" Type="http://schemas.openxmlformats.org/officeDocument/2006/relationships/image" Target="../media/image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4" Type="http://schemas.openxmlformats.org/officeDocument/2006/relationships/image" Target="../media/image6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4" Type="http://schemas.openxmlformats.org/officeDocument/2006/relationships/image" Target="../media/image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4" Type="http://schemas.openxmlformats.org/officeDocument/2006/relationships/image" Target="../media/image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4" Type="http://schemas.openxmlformats.org/officeDocument/2006/relationships/image" Target="../media/image6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/>
          <a:p>
            <a:fld id="{030B05C4-FFE7-465F-8FD6-DB80642D272C}" type="slidenum">
              <a:rPr lang="cs-CZ"/>
              <a:pPr/>
              <a:t>1</a:t>
            </a:fld>
            <a:endParaRPr lang="cs-CZ"/>
          </a:p>
        </p:txBody>
      </p:sp>
      <p:sp>
        <p:nvSpPr>
          <p:cNvPr id="16385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755650" y="2636838"/>
            <a:ext cx="7772400" cy="1143000"/>
          </a:xfrm>
        </p:spPr>
        <p:txBody>
          <a:bodyPr/>
          <a:lstStyle/>
          <a:p>
            <a:pPr eaLnBrk="1" hangingPunct="1"/>
            <a:r>
              <a:rPr lang="cs-CZ" sz="4000" dirty="0"/>
              <a:t>Neodkladná péče 3</a:t>
            </a:r>
            <a:endParaRPr lang="en-US" sz="4000" dirty="0"/>
          </a:p>
        </p:txBody>
      </p:sp>
      <p:pic>
        <p:nvPicPr>
          <p:cNvPr id="1638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Rectangle 4"/>
          <p:cNvSpPr>
            <a:spLocks noChangeArrowheads="1"/>
          </p:cNvSpPr>
          <p:nvPr/>
        </p:nvSpPr>
        <p:spPr bwMode="auto">
          <a:xfrm>
            <a:off x="0" y="4005263"/>
            <a:ext cx="9144000" cy="285273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>
              <a:lnSpc>
                <a:spcPct val="80000"/>
              </a:lnSpc>
              <a:spcBef>
                <a:spcPct val="20000"/>
              </a:spcBef>
              <a:buClr>
                <a:srgbClr val="000066"/>
              </a:buClr>
              <a:buSzPct val="75000"/>
              <a:buFont typeface="Monotype Sorts" pitchFamily="2" charset="2"/>
              <a:buNone/>
            </a:pPr>
            <a:r>
              <a:rPr lang="cs-CZ" sz="1400">
                <a:solidFill>
                  <a:srgbClr val="4D4D4D"/>
                </a:solidFill>
              </a:rPr>
              <a:t>Klinika anesteziologie, resuscitace a intenzivní medicíny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rgbClr val="000066"/>
              </a:buClr>
              <a:buSzPct val="75000"/>
              <a:buFont typeface="Monotype Sorts" pitchFamily="2" charset="2"/>
              <a:buNone/>
            </a:pPr>
            <a:r>
              <a:rPr lang="cs-CZ" sz="1400">
                <a:solidFill>
                  <a:srgbClr val="4D4D4D"/>
                </a:solidFill>
              </a:rPr>
              <a:t>Univerzita Karlova, Lékařská fakulta v Hradci Králové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rgbClr val="000066"/>
              </a:buClr>
              <a:buSzPct val="75000"/>
              <a:buFont typeface="Monotype Sorts" pitchFamily="2" charset="2"/>
              <a:buNone/>
            </a:pPr>
            <a:r>
              <a:rPr lang="cs-CZ" sz="1400">
                <a:solidFill>
                  <a:srgbClr val="4D4D4D"/>
                </a:solidFill>
              </a:rPr>
              <a:t>Fakultní nemocnice Hradec Králové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rgbClr val="000066"/>
              </a:buClr>
              <a:buSzPct val="75000"/>
              <a:buFont typeface="Monotype Sorts" pitchFamily="2" charset="2"/>
              <a:buNone/>
            </a:pPr>
            <a:endParaRPr lang="cs-CZ" sz="1400">
              <a:solidFill>
                <a:srgbClr val="4D4D4D"/>
              </a:solidFill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rgbClr val="000066"/>
              </a:buClr>
              <a:buSzPct val="75000"/>
              <a:buFont typeface="Monotype Sorts" pitchFamily="2" charset="2"/>
              <a:buNone/>
            </a:pPr>
            <a:r>
              <a:rPr lang="cs-CZ" sz="1400">
                <a:solidFill>
                  <a:srgbClr val="4D4D4D"/>
                </a:solidFill>
              </a:rPr>
              <a:t>Dept. of Anaesthesiology and Intensive Care Medicine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rgbClr val="000066"/>
              </a:buClr>
              <a:buSzPct val="75000"/>
              <a:buFont typeface="Monotype Sorts" pitchFamily="2" charset="2"/>
              <a:buNone/>
            </a:pPr>
            <a:r>
              <a:rPr lang="cs-CZ" sz="1400">
                <a:solidFill>
                  <a:srgbClr val="4D4D4D"/>
                </a:solidFill>
              </a:rPr>
              <a:t>Charles University, Faculty of Medicine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rgbClr val="000066"/>
              </a:buClr>
              <a:buSzPct val="75000"/>
              <a:buFont typeface="Monotype Sorts" pitchFamily="2" charset="2"/>
              <a:buNone/>
            </a:pPr>
            <a:r>
              <a:rPr lang="cs-CZ" sz="1400">
                <a:solidFill>
                  <a:srgbClr val="4D4D4D"/>
                </a:solidFill>
              </a:rPr>
              <a:t>University Hospital Hradec Kralove</a:t>
            </a:r>
          </a:p>
        </p:txBody>
      </p:sp>
      <p:pic>
        <p:nvPicPr>
          <p:cNvPr id="16395" name="Picture 11" descr="Zobrazit zdrojový obráze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388" y="5876925"/>
            <a:ext cx="1512887" cy="762000"/>
          </a:xfrm>
          <a:prstGeom prst="rect">
            <a:avLst/>
          </a:prstGeom>
          <a:noFill/>
        </p:spPr>
      </p:pic>
      <p:pic>
        <p:nvPicPr>
          <p:cNvPr id="16399" name="Picture 15" descr="Zobrazit zdrojový obrázek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01013" y="5734050"/>
            <a:ext cx="833437" cy="836613"/>
          </a:xfrm>
          <a:prstGeom prst="rect">
            <a:avLst/>
          </a:prstGeom>
          <a:noFill/>
        </p:spPr>
      </p:pic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433659BD-A0AF-43AF-A1CD-63448EE488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4531" y="16446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ABCDE přístup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bg1">
                    <a:lumMod val="65000"/>
                  </a:schemeClr>
                </a:solidFill>
              </a:rPr>
              <a:t>Indikace k zajištění dýchacích cest</a:t>
            </a:r>
          </a:p>
          <a:p>
            <a:pPr lvl="1"/>
            <a:r>
              <a:rPr lang="cs-CZ" b="1" dirty="0">
                <a:solidFill>
                  <a:schemeClr val="bg1">
                    <a:lumMod val="65000"/>
                  </a:schemeClr>
                </a:solidFill>
              </a:rPr>
              <a:t>GCS méně než 9 nebo krvácení/zvracení apod.</a:t>
            </a:r>
          </a:p>
          <a:p>
            <a:r>
              <a:rPr lang="cs-CZ" dirty="0"/>
              <a:t>Indikace k CT vyšetření</a:t>
            </a:r>
          </a:p>
          <a:p>
            <a:pPr lvl="1"/>
            <a:r>
              <a:rPr lang="cs-CZ" b="1" dirty="0"/>
              <a:t>Vždy, byla-li porucha vědomí nebo ložiskový neurologický nález</a:t>
            </a:r>
          </a:p>
          <a:p>
            <a:r>
              <a:rPr lang="cs-CZ" dirty="0"/>
              <a:t>Ošetření krvácení</a:t>
            </a:r>
          </a:p>
          <a:p>
            <a:r>
              <a:rPr lang="cs-CZ" dirty="0"/>
              <a:t>Cílový TK</a:t>
            </a:r>
          </a:p>
          <a:p>
            <a:r>
              <a:rPr lang="cs-CZ" dirty="0" err="1"/>
              <a:t>Osmoterapie</a:t>
            </a:r>
            <a:r>
              <a:rPr lang="cs-CZ" dirty="0"/>
              <a:t>/</a:t>
            </a:r>
            <a:r>
              <a:rPr lang="cs-CZ" dirty="0" err="1"/>
              <a:t>hyperventilace</a:t>
            </a:r>
            <a:r>
              <a:rPr lang="cs-CZ" dirty="0"/>
              <a:t>?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4799FA-CF5F-4CC4-BDB6-692DC4652DAD}" type="slidenum">
              <a:rPr lang="cs-CZ" smtClean="0"/>
              <a:pPr/>
              <a:t>10</a:t>
            </a:fld>
            <a:endParaRPr lang="cs-CZ"/>
          </a:p>
        </p:txBody>
      </p:sp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CAD44C89-724D-48E1-9183-4533EA4363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812360" y="617389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4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ABCDE přístup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bg1">
                    <a:lumMod val="65000"/>
                  </a:schemeClr>
                </a:solidFill>
              </a:rPr>
              <a:t>Indikace k zajištění dýchacích cest</a:t>
            </a:r>
          </a:p>
          <a:p>
            <a:pPr lvl="1"/>
            <a:r>
              <a:rPr lang="cs-CZ" b="1" dirty="0">
                <a:solidFill>
                  <a:schemeClr val="bg1">
                    <a:lumMod val="65000"/>
                  </a:schemeClr>
                </a:solidFill>
              </a:rPr>
              <a:t>GCS méně než 9 nebo krvácení/zvracení apod.</a:t>
            </a:r>
          </a:p>
          <a:p>
            <a:r>
              <a:rPr lang="cs-CZ" dirty="0">
                <a:solidFill>
                  <a:schemeClr val="bg1">
                    <a:lumMod val="65000"/>
                  </a:schemeClr>
                </a:solidFill>
              </a:rPr>
              <a:t>Indikace k CT vyšetření</a:t>
            </a:r>
          </a:p>
          <a:p>
            <a:pPr lvl="1"/>
            <a:r>
              <a:rPr lang="cs-CZ" b="1" dirty="0">
                <a:solidFill>
                  <a:schemeClr val="bg1">
                    <a:lumMod val="65000"/>
                  </a:schemeClr>
                </a:solidFill>
              </a:rPr>
              <a:t>Vždy, byla-li porucha vědomí nebo </a:t>
            </a:r>
            <a:r>
              <a:rPr lang="cs-CZ" b="1" dirty="0" err="1">
                <a:solidFill>
                  <a:schemeClr val="bg1">
                    <a:lumMod val="65000"/>
                  </a:schemeClr>
                </a:solidFill>
              </a:rPr>
              <a:t>ložisk</a:t>
            </a:r>
            <a:r>
              <a:rPr lang="cs-CZ" b="1" dirty="0">
                <a:solidFill>
                  <a:schemeClr val="bg1">
                    <a:lumMod val="65000"/>
                  </a:schemeClr>
                </a:solidFill>
              </a:rPr>
              <a:t>. neurologický nález</a:t>
            </a:r>
          </a:p>
          <a:p>
            <a:r>
              <a:rPr lang="cs-CZ" dirty="0"/>
              <a:t>Ošetření krvácení</a:t>
            </a:r>
          </a:p>
          <a:p>
            <a:pPr lvl="1"/>
            <a:r>
              <a:rPr lang="cs-CZ" b="1" dirty="0"/>
              <a:t>Priorita závisí na intenzitě a charakteru krvácení</a:t>
            </a:r>
          </a:p>
          <a:p>
            <a:r>
              <a:rPr lang="cs-CZ" dirty="0"/>
              <a:t>Cílový TK</a:t>
            </a:r>
          </a:p>
          <a:p>
            <a:r>
              <a:rPr lang="cs-CZ" dirty="0" err="1"/>
              <a:t>Osmoterapie</a:t>
            </a:r>
            <a:r>
              <a:rPr lang="cs-CZ" dirty="0"/>
              <a:t>/</a:t>
            </a:r>
            <a:r>
              <a:rPr lang="cs-CZ" dirty="0" err="1"/>
              <a:t>hyperventilace</a:t>
            </a:r>
            <a:r>
              <a:rPr lang="cs-CZ" dirty="0"/>
              <a:t>?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4799FA-CF5F-4CC4-BDB6-692DC4652DAD}" type="slidenum">
              <a:rPr lang="cs-CZ" smtClean="0"/>
              <a:pPr/>
              <a:t>11</a:t>
            </a:fld>
            <a:endParaRPr lang="cs-CZ"/>
          </a:p>
        </p:txBody>
      </p:sp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47C3FA2B-CEBB-48C7-AEA5-B41109FB64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812360" y="772964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21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ABCDE přístup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bg1">
                    <a:lumMod val="65000"/>
                  </a:schemeClr>
                </a:solidFill>
              </a:rPr>
              <a:t>Indikace k zajištění dýchacích cest</a:t>
            </a:r>
          </a:p>
          <a:p>
            <a:pPr lvl="1"/>
            <a:r>
              <a:rPr lang="cs-CZ" b="1" dirty="0">
                <a:solidFill>
                  <a:schemeClr val="bg1">
                    <a:lumMod val="65000"/>
                  </a:schemeClr>
                </a:solidFill>
              </a:rPr>
              <a:t>GCS méně než 9 nebo krvácení/zvracení apod.</a:t>
            </a:r>
          </a:p>
          <a:p>
            <a:r>
              <a:rPr lang="cs-CZ" dirty="0">
                <a:solidFill>
                  <a:schemeClr val="bg1">
                    <a:lumMod val="65000"/>
                  </a:schemeClr>
                </a:solidFill>
              </a:rPr>
              <a:t>Indikace k CT vyšetření</a:t>
            </a:r>
          </a:p>
          <a:p>
            <a:pPr lvl="1"/>
            <a:r>
              <a:rPr lang="cs-CZ" b="1" dirty="0">
                <a:solidFill>
                  <a:schemeClr val="bg1">
                    <a:lumMod val="65000"/>
                  </a:schemeClr>
                </a:solidFill>
              </a:rPr>
              <a:t>Vždy, byla-li porucha vědomí nebo </a:t>
            </a:r>
            <a:r>
              <a:rPr lang="cs-CZ" b="1" dirty="0" err="1">
                <a:solidFill>
                  <a:schemeClr val="bg1">
                    <a:lumMod val="65000"/>
                  </a:schemeClr>
                </a:solidFill>
              </a:rPr>
              <a:t>ložisk</a:t>
            </a:r>
            <a:r>
              <a:rPr lang="cs-CZ" b="1" dirty="0">
                <a:solidFill>
                  <a:schemeClr val="bg1">
                    <a:lumMod val="65000"/>
                  </a:schemeClr>
                </a:solidFill>
              </a:rPr>
              <a:t>. neurologický nález</a:t>
            </a:r>
          </a:p>
          <a:p>
            <a:r>
              <a:rPr lang="cs-CZ" dirty="0">
                <a:solidFill>
                  <a:schemeClr val="bg1">
                    <a:lumMod val="65000"/>
                  </a:schemeClr>
                </a:solidFill>
              </a:rPr>
              <a:t>Ošetření krvácení</a:t>
            </a:r>
          </a:p>
          <a:p>
            <a:pPr lvl="1"/>
            <a:r>
              <a:rPr lang="cs-CZ" b="1" dirty="0">
                <a:solidFill>
                  <a:schemeClr val="bg1">
                    <a:lumMod val="65000"/>
                  </a:schemeClr>
                </a:solidFill>
              </a:rPr>
              <a:t>Priorita závisí na intenzitě a charakteru krvácení</a:t>
            </a:r>
          </a:p>
          <a:p>
            <a:r>
              <a:rPr lang="cs-CZ" dirty="0"/>
              <a:t>Cílový TK ?</a:t>
            </a:r>
          </a:p>
          <a:p>
            <a:r>
              <a:rPr lang="cs-CZ" dirty="0" err="1"/>
              <a:t>Osmoterapie</a:t>
            </a:r>
            <a:r>
              <a:rPr lang="cs-CZ" dirty="0"/>
              <a:t>/</a:t>
            </a:r>
            <a:r>
              <a:rPr lang="cs-CZ" dirty="0" err="1"/>
              <a:t>hyperventilace</a:t>
            </a:r>
            <a:r>
              <a:rPr lang="cs-CZ" dirty="0"/>
              <a:t>?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4799FA-CF5F-4CC4-BDB6-692DC4652DAD}" type="slidenum">
              <a:rPr lang="cs-CZ" smtClean="0"/>
              <a:pPr/>
              <a:t>12</a:t>
            </a:fld>
            <a:endParaRPr lang="cs-CZ"/>
          </a:p>
        </p:txBody>
      </p:sp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51DC6007-AECE-4C75-B7E2-3218B37141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56376" y="626914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3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Cílový TK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SAP nad 120 </a:t>
            </a:r>
            <a:r>
              <a:rPr lang="cs-CZ" dirty="0" err="1"/>
              <a:t>mmHg</a:t>
            </a:r>
            <a:endParaRPr lang="cs-CZ" dirty="0"/>
          </a:p>
          <a:p>
            <a:endParaRPr lang="cs-CZ" dirty="0"/>
          </a:p>
          <a:p>
            <a:r>
              <a:rPr lang="cs-CZ" dirty="0"/>
              <a:t>MAP nad 90 </a:t>
            </a:r>
            <a:r>
              <a:rPr lang="cs-CZ" dirty="0" err="1"/>
              <a:t>mmHg</a:t>
            </a:r>
            <a:endParaRPr lang="cs-CZ" dirty="0"/>
          </a:p>
          <a:p>
            <a:endParaRPr lang="cs-CZ" dirty="0"/>
          </a:p>
          <a:p>
            <a:r>
              <a:rPr lang="cs-CZ" dirty="0"/>
              <a:t>MAP nad 80 </a:t>
            </a:r>
            <a:r>
              <a:rPr lang="cs-CZ" dirty="0" err="1"/>
              <a:t>mmHg</a:t>
            </a:r>
            <a:endParaRPr lang="cs-CZ" dirty="0"/>
          </a:p>
          <a:p>
            <a:endParaRPr lang="cs-CZ" dirty="0"/>
          </a:p>
          <a:p>
            <a:r>
              <a:rPr lang="cs-CZ" dirty="0"/>
              <a:t>SAP nad 100 </a:t>
            </a:r>
            <a:r>
              <a:rPr lang="cs-CZ" dirty="0" err="1"/>
              <a:t>mmHg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4799FA-CF5F-4CC4-BDB6-692DC4652DAD}" type="slidenum">
              <a:rPr lang="cs-CZ" smtClean="0"/>
              <a:pPr/>
              <a:t>13</a:t>
            </a:fld>
            <a:endParaRPr lang="cs-CZ"/>
          </a:p>
        </p:txBody>
      </p:sp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F000E843-B62A-40C4-A725-31B1A086DA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609160" y="579289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7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„</a:t>
            </a:r>
            <a:r>
              <a:rPr lang="cs-CZ" b="1" i="1" dirty="0" err="1"/>
              <a:t>Damage</a:t>
            </a:r>
            <a:r>
              <a:rPr lang="cs-CZ" b="1" i="1" dirty="0"/>
              <a:t> </a:t>
            </a:r>
            <a:r>
              <a:rPr lang="cs-CZ" b="1" i="1" dirty="0" err="1"/>
              <a:t>control</a:t>
            </a:r>
            <a:r>
              <a:rPr lang="cs-CZ" b="1" i="1" dirty="0"/>
              <a:t> </a:t>
            </a:r>
            <a:r>
              <a:rPr lang="cs-CZ" b="1" i="1" dirty="0" err="1"/>
              <a:t>resuscitation</a:t>
            </a:r>
            <a:r>
              <a:rPr lang="cs-CZ" dirty="0"/>
              <a:t>“</a:t>
            </a:r>
          </a:p>
        </p:txBody>
      </p:sp>
      <p:sp>
        <p:nvSpPr>
          <p:cNvPr id="33794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cs-CZ" dirty="0"/>
              <a:t>Koncepce resuscitace oběhu v traumatologii</a:t>
            </a:r>
          </a:p>
          <a:p>
            <a:pPr>
              <a:buFont typeface="Wingdings" pitchFamily="2" charset="2"/>
              <a:buChar char="q"/>
            </a:pPr>
            <a:r>
              <a:rPr lang="cs-CZ" dirty="0"/>
              <a:t>V kombinaci s „</a:t>
            </a:r>
            <a:r>
              <a:rPr lang="cs-CZ" i="1" dirty="0" err="1"/>
              <a:t>damage</a:t>
            </a:r>
            <a:r>
              <a:rPr lang="cs-CZ" i="1" dirty="0"/>
              <a:t> </a:t>
            </a:r>
            <a:r>
              <a:rPr lang="cs-CZ" i="1" dirty="0" err="1"/>
              <a:t>control</a:t>
            </a:r>
            <a:r>
              <a:rPr lang="cs-CZ" i="1" dirty="0"/>
              <a:t> </a:t>
            </a:r>
            <a:r>
              <a:rPr lang="cs-CZ" i="1" dirty="0" err="1"/>
              <a:t>surgery</a:t>
            </a:r>
            <a:r>
              <a:rPr lang="cs-CZ" dirty="0"/>
              <a:t>“ cílem zvrat tzv. letální triády (hypotermie, acidóza, </a:t>
            </a:r>
            <a:r>
              <a:rPr lang="cs-CZ" dirty="0" err="1"/>
              <a:t>koagulopatie</a:t>
            </a:r>
            <a:r>
              <a:rPr lang="cs-CZ" dirty="0"/>
              <a:t>)</a:t>
            </a:r>
          </a:p>
          <a:p>
            <a:pPr>
              <a:buFont typeface="Wingdings" pitchFamily="2" charset="2"/>
              <a:buChar char="q"/>
            </a:pPr>
            <a:r>
              <a:rPr lang="cs-CZ" dirty="0"/>
              <a:t>Pilíře</a:t>
            </a:r>
          </a:p>
          <a:p>
            <a:pPr lvl="1">
              <a:buFont typeface="Wingdings" pitchFamily="2" charset="2"/>
              <a:buChar char="§"/>
            </a:pPr>
            <a:r>
              <a:rPr lang="cs-CZ" dirty="0"/>
              <a:t>Prevence/korekce hypotermie</a:t>
            </a:r>
          </a:p>
          <a:p>
            <a:pPr lvl="1">
              <a:buFont typeface="Wingdings" pitchFamily="2" charset="2"/>
              <a:buChar char="§"/>
            </a:pPr>
            <a:r>
              <a:rPr lang="cs-CZ" dirty="0"/>
              <a:t>Korekce acidózy</a:t>
            </a:r>
          </a:p>
          <a:p>
            <a:pPr lvl="1">
              <a:buFont typeface="Wingdings" pitchFamily="2" charset="2"/>
              <a:buChar char="§"/>
            </a:pPr>
            <a:r>
              <a:rPr lang="cs-CZ" dirty="0"/>
              <a:t>Restriktivní podávání tekutin</a:t>
            </a:r>
          </a:p>
          <a:p>
            <a:pPr lvl="1">
              <a:buFont typeface="Wingdings" pitchFamily="2" charset="2"/>
              <a:buChar char="§"/>
            </a:pPr>
            <a:r>
              <a:rPr lang="cs-CZ" dirty="0"/>
              <a:t>Tzv. hemostatická resuscitace</a:t>
            </a:r>
          </a:p>
          <a:p>
            <a:pPr lvl="1">
              <a:buFont typeface="Wingdings" pitchFamily="2" charset="2"/>
              <a:buChar char="§"/>
            </a:pPr>
            <a:r>
              <a:rPr lang="cs-CZ" b="1" dirty="0"/>
              <a:t>Permisivní hypotenze</a:t>
            </a:r>
          </a:p>
          <a:p>
            <a:pPr lvl="1"/>
            <a:endParaRPr lang="cs-CZ" dirty="0"/>
          </a:p>
        </p:txBody>
      </p:sp>
      <p:sp>
        <p:nvSpPr>
          <p:cNvPr id="33795" name="TextovéPole 3"/>
          <p:cNvSpPr txBox="1">
            <a:spLocks noChangeArrowheads="1"/>
          </p:cNvSpPr>
          <p:nvPr/>
        </p:nvSpPr>
        <p:spPr bwMode="auto">
          <a:xfrm>
            <a:off x="3924300" y="6165850"/>
            <a:ext cx="48244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cs-CZ" sz="800"/>
          </a:p>
          <a:p>
            <a:r>
              <a:rPr lang="cs-CZ" sz="1200"/>
              <a:t> </a:t>
            </a:r>
            <a:r>
              <a:rPr lang="cs-CZ" sz="1200" b="1"/>
              <a:t>Kaafarani HMA, Velmahos  GC. </a:t>
            </a:r>
            <a:r>
              <a:rPr lang="fr-FR" sz="1200"/>
              <a:t>Scand J Surg. 2014;103(2):81-88</a:t>
            </a:r>
            <a:endParaRPr lang="cs-CZ" sz="1200"/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404B49DE-9445-4897-909D-7E1CF93D50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56376" y="549275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39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Nadpis 1"/>
          <p:cNvSpPr>
            <a:spLocks noGrp="1"/>
          </p:cNvSpPr>
          <p:nvPr>
            <p:ph type="title"/>
          </p:nvPr>
        </p:nvSpPr>
        <p:spPr>
          <a:xfrm>
            <a:off x="312412" y="509166"/>
            <a:ext cx="6624736" cy="1143000"/>
          </a:xfrm>
        </p:spPr>
        <p:txBody>
          <a:bodyPr/>
          <a:lstStyle/>
          <a:p>
            <a:r>
              <a:rPr lang="cs-CZ" b="1" dirty="0"/>
              <a:t>Permisivní hypotenze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  <a:defRPr/>
            </a:pPr>
            <a:r>
              <a:rPr lang="cs-CZ" b="1" dirty="0"/>
              <a:t>Vojenská aplikace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cs-CZ" dirty="0"/>
              <a:t>Hmatné pulzace na </a:t>
            </a:r>
            <a:r>
              <a:rPr lang="cs-CZ" i="1" dirty="0"/>
              <a:t>a.</a:t>
            </a:r>
            <a:r>
              <a:rPr lang="cs-CZ" i="1" dirty="0" err="1"/>
              <a:t>radialis</a:t>
            </a:r>
            <a:r>
              <a:rPr lang="cs-CZ" dirty="0"/>
              <a:t>, vědomí</a:t>
            </a:r>
          </a:p>
          <a:p>
            <a:pPr>
              <a:buFont typeface="Monotype Sorts" pitchFamily="2" charset="2"/>
              <a:buNone/>
              <a:defRPr/>
            </a:pPr>
            <a:endParaRPr lang="cs-CZ" dirty="0"/>
          </a:p>
          <a:p>
            <a:pPr>
              <a:buFont typeface="Monotype Sorts" pitchFamily="2" charset="2"/>
              <a:buNone/>
              <a:defRPr/>
            </a:pPr>
            <a:r>
              <a:rPr lang="cs-CZ" b="1" dirty="0"/>
              <a:t>Civilní oblast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cs-CZ" dirty="0"/>
              <a:t>SAP 80-90 </a:t>
            </a:r>
            <a:r>
              <a:rPr lang="cs-CZ" dirty="0" err="1"/>
              <a:t>mmHg</a:t>
            </a:r>
            <a:r>
              <a:rPr lang="cs-CZ" dirty="0"/>
              <a:t>, MAP 50 </a:t>
            </a:r>
            <a:r>
              <a:rPr lang="cs-CZ" dirty="0" err="1"/>
              <a:t>mmHg</a:t>
            </a:r>
            <a:endParaRPr lang="cs-CZ" dirty="0"/>
          </a:p>
          <a:p>
            <a:pPr>
              <a:buFont typeface="Wingdings" pitchFamily="2" charset="2"/>
              <a:buChar char="§"/>
              <a:defRPr/>
            </a:pPr>
            <a:r>
              <a:rPr lang="cs-CZ" dirty="0"/>
              <a:t>Vyšší riziko MODS při trvání nad 90-120 min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cs-CZ" dirty="0"/>
              <a:t>TBI nebo vyšší věk považováno za kontraindikace</a:t>
            </a:r>
          </a:p>
          <a:p>
            <a:pPr lvl="3">
              <a:buFontTx/>
              <a:buNone/>
              <a:defRPr/>
            </a:pPr>
            <a:endParaRPr lang="cs-CZ" dirty="0"/>
          </a:p>
          <a:p>
            <a:pPr lvl="3">
              <a:buFontTx/>
              <a:buNone/>
              <a:defRPr/>
            </a:pPr>
            <a:r>
              <a:rPr lang="cs-CZ" sz="1200" b="1" dirty="0" err="1"/>
              <a:t>Kaafarani</a:t>
            </a:r>
            <a:r>
              <a:rPr lang="cs-CZ" sz="1200" b="1" dirty="0"/>
              <a:t> HMA, </a:t>
            </a:r>
            <a:r>
              <a:rPr lang="cs-CZ" sz="1200" b="1" dirty="0" err="1"/>
              <a:t>Velmahos</a:t>
            </a:r>
            <a:r>
              <a:rPr lang="cs-CZ" sz="1200" b="1" dirty="0"/>
              <a:t>  GC. </a:t>
            </a:r>
            <a:r>
              <a:rPr lang="cs-CZ" sz="1200" dirty="0" err="1"/>
              <a:t>Scand</a:t>
            </a:r>
            <a:r>
              <a:rPr lang="cs-CZ" sz="1200" dirty="0"/>
              <a:t> J </a:t>
            </a:r>
            <a:r>
              <a:rPr lang="cs-CZ" sz="1200" dirty="0" err="1"/>
              <a:t>Surg</a:t>
            </a:r>
            <a:r>
              <a:rPr lang="cs-CZ" sz="1200" dirty="0"/>
              <a:t>. 2014;103(2):81-88.</a:t>
            </a:r>
          </a:p>
          <a:p>
            <a:pPr lvl="3">
              <a:buFontTx/>
              <a:buNone/>
              <a:defRPr/>
            </a:pPr>
            <a:r>
              <a:rPr lang="cs-CZ" sz="1200" b="1" dirty="0" err="1"/>
              <a:t>Rodrigues</a:t>
            </a:r>
            <a:r>
              <a:rPr lang="cs-CZ" sz="1200" b="1" dirty="0"/>
              <a:t> RR, </a:t>
            </a:r>
            <a:r>
              <a:rPr lang="cs-CZ" sz="1200" b="1" dirty="0" err="1"/>
              <a:t>Carmona</a:t>
            </a:r>
            <a:r>
              <a:rPr lang="cs-CZ" sz="1200" b="1" dirty="0"/>
              <a:t> MJ, Junior JO. </a:t>
            </a:r>
            <a:r>
              <a:rPr lang="es-ES" sz="1200" dirty="0"/>
              <a:t>Curr Opin Anaesthesiol. 2016 Apr;29(2):229-33</a:t>
            </a:r>
            <a:endParaRPr lang="cs-CZ" sz="1200" dirty="0"/>
          </a:p>
          <a:p>
            <a:pPr lvl="3">
              <a:buFontTx/>
              <a:buNone/>
              <a:defRPr/>
            </a:pPr>
            <a:r>
              <a:rPr lang="cs-CZ" sz="1200" b="1" dirty="0" err="1"/>
              <a:t>Giannoudi</a:t>
            </a:r>
            <a:r>
              <a:rPr lang="cs-CZ" sz="1200" b="1" dirty="0"/>
              <a:t> M, </a:t>
            </a:r>
            <a:r>
              <a:rPr lang="cs-CZ" sz="1200" b="1" dirty="0" err="1"/>
              <a:t>Harwood</a:t>
            </a:r>
            <a:r>
              <a:rPr lang="cs-CZ" sz="1200" b="1" dirty="0"/>
              <a:t> P. </a:t>
            </a:r>
            <a:r>
              <a:rPr lang="en-US" sz="1200" dirty="0" err="1"/>
              <a:t>Eur</a:t>
            </a:r>
            <a:r>
              <a:rPr lang="en-US" sz="1200" dirty="0"/>
              <a:t> J Trauma </a:t>
            </a:r>
            <a:r>
              <a:rPr lang="en-US" sz="1200" dirty="0" err="1"/>
              <a:t>Emerg</a:t>
            </a:r>
            <a:r>
              <a:rPr lang="en-US" sz="1200" dirty="0"/>
              <a:t> Surg. 2016 Feb 4. [</a:t>
            </a:r>
            <a:r>
              <a:rPr lang="en-US" sz="1200" dirty="0" err="1"/>
              <a:t>Epub</a:t>
            </a:r>
            <a:r>
              <a:rPr lang="en-US" sz="1200" dirty="0"/>
              <a:t> ahead of print]</a:t>
            </a:r>
            <a:endParaRPr lang="cs-CZ" sz="1200" dirty="0"/>
          </a:p>
          <a:p>
            <a:pPr lvl="5">
              <a:defRPr/>
            </a:pPr>
            <a:endParaRPr lang="cs-CZ" dirty="0"/>
          </a:p>
        </p:txBody>
      </p:sp>
      <p:pic>
        <p:nvPicPr>
          <p:cNvPr id="103426" name="Picture 2" descr="https://s-media-cache-ak0.pinimg.com/736x/19/50/9d/19509d9931407bde0b2f7ff633345f08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192" y="908720"/>
            <a:ext cx="2363189" cy="1412776"/>
          </a:xfrm>
          <a:prstGeom prst="rect">
            <a:avLst/>
          </a:prstGeom>
          <a:noFill/>
        </p:spPr>
      </p:pic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93FD16FA-BCBB-4F6E-94A4-B1FC94BA85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56981" y="25971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3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Nadpis 1"/>
          <p:cNvSpPr>
            <a:spLocks noGrp="1"/>
          </p:cNvSpPr>
          <p:nvPr>
            <p:ph type="title"/>
          </p:nvPr>
        </p:nvSpPr>
        <p:spPr>
          <a:xfrm>
            <a:off x="483326" y="404664"/>
            <a:ext cx="8294914" cy="1143000"/>
          </a:xfrm>
        </p:spPr>
        <p:txBody>
          <a:bodyPr/>
          <a:lstStyle/>
          <a:p>
            <a:r>
              <a:rPr lang="cs-CZ" b="1" dirty="0"/>
              <a:t>Konflikt mozkové </a:t>
            </a:r>
            <a:r>
              <a:rPr lang="cs-CZ" b="1" dirty="0" err="1"/>
              <a:t>perfuze</a:t>
            </a:r>
            <a:r>
              <a:rPr lang="cs-CZ" b="1" dirty="0"/>
              <a:t> </a:t>
            </a:r>
            <a:br>
              <a:rPr lang="cs-CZ" b="1" dirty="0"/>
            </a:br>
            <a:r>
              <a:rPr lang="cs-CZ" b="1" dirty="0"/>
              <a:t>a rizika (</a:t>
            </a:r>
            <a:r>
              <a:rPr lang="cs-CZ" b="1" dirty="0" err="1"/>
              <a:t>extrakraniálního</a:t>
            </a:r>
            <a:r>
              <a:rPr lang="cs-CZ" b="1" dirty="0"/>
              <a:t>) krvácení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q"/>
              <a:defRPr/>
            </a:pPr>
            <a:r>
              <a:rPr lang="cs-CZ" sz="3200" dirty="0"/>
              <a:t>SAP pod 90 </a:t>
            </a:r>
            <a:r>
              <a:rPr lang="cs-CZ" sz="3200" dirty="0" err="1"/>
              <a:t>mmHg</a:t>
            </a:r>
            <a:r>
              <a:rPr lang="cs-CZ" sz="3200" dirty="0"/>
              <a:t> nezávislý </a:t>
            </a:r>
            <a:r>
              <a:rPr lang="cs-CZ" sz="3200" dirty="0" err="1"/>
              <a:t>prediktor</a:t>
            </a:r>
            <a:r>
              <a:rPr lang="cs-CZ" sz="3200" dirty="0"/>
              <a:t> mortality a morbidity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cs-CZ" sz="2600" i="1" dirty="0" err="1"/>
              <a:t>Guidelines</a:t>
            </a:r>
            <a:r>
              <a:rPr lang="cs-CZ" sz="2600" i="1" dirty="0"/>
              <a:t> </a:t>
            </a:r>
            <a:r>
              <a:rPr lang="cs-CZ" sz="2600" i="1" dirty="0" err="1"/>
              <a:t>for</a:t>
            </a:r>
            <a:r>
              <a:rPr lang="cs-CZ" sz="2600" i="1" dirty="0"/>
              <a:t> </a:t>
            </a:r>
            <a:r>
              <a:rPr lang="cs-CZ" sz="2600" i="1" dirty="0" err="1"/>
              <a:t>the</a:t>
            </a:r>
            <a:r>
              <a:rPr lang="cs-CZ" sz="2600" i="1" dirty="0"/>
              <a:t> management </a:t>
            </a:r>
            <a:r>
              <a:rPr lang="cs-CZ" sz="2600" i="1" dirty="0" err="1"/>
              <a:t>of</a:t>
            </a:r>
            <a:r>
              <a:rPr lang="cs-CZ" sz="2600" i="1" dirty="0"/>
              <a:t> severe </a:t>
            </a:r>
            <a:r>
              <a:rPr lang="cs-CZ" sz="2600" i="1" dirty="0" err="1"/>
              <a:t>traumatic</a:t>
            </a:r>
            <a:r>
              <a:rPr lang="cs-CZ" sz="2600" i="1" dirty="0"/>
              <a:t> </a:t>
            </a:r>
            <a:r>
              <a:rPr lang="cs-CZ" sz="2600" i="1" dirty="0" err="1"/>
              <a:t>brain</a:t>
            </a:r>
            <a:r>
              <a:rPr lang="cs-CZ" sz="2600" i="1" dirty="0"/>
              <a:t> </a:t>
            </a:r>
            <a:r>
              <a:rPr lang="cs-CZ" sz="2600" i="1" dirty="0" err="1"/>
              <a:t>injury</a:t>
            </a:r>
            <a:r>
              <a:rPr lang="cs-CZ" sz="2600" i="1" dirty="0"/>
              <a:t>, </a:t>
            </a:r>
            <a:r>
              <a:rPr lang="cs-CZ" sz="2600" i="1" dirty="0" err="1"/>
              <a:t>Brain</a:t>
            </a:r>
            <a:r>
              <a:rPr lang="cs-CZ" sz="2600" i="1" dirty="0"/>
              <a:t> Trauma </a:t>
            </a:r>
            <a:r>
              <a:rPr lang="cs-CZ" sz="2600" i="1" dirty="0" err="1"/>
              <a:t>Foundation</a:t>
            </a:r>
            <a:r>
              <a:rPr lang="cs-CZ" sz="2600" i="1" dirty="0"/>
              <a:t> </a:t>
            </a:r>
            <a:r>
              <a:rPr lang="cs-CZ" sz="2600" i="1" dirty="0" err="1"/>
              <a:t>Guidelines</a:t>
            </a:r>
            <a:r>
              <a:rPr lang="cs-CZ" sz="2600" i="1" dirty="0"/>
              <a:t> (2007)</a:t>
            </a:r>
          </a:p>
          <a:p>
            <a:pPr>
              <a:buFont typeface="Wingdings" pitchFamily="2" charset="2"/>
              <a:buChar char="q"/>
              <a:defRPr/>
            </a:pPr>
            <a:r>
              <a:rPr lang="cs-CZ" sz="3200" dirty="0"/>
              <a:t>SAP 80-90 </a:t>
            </a:r>
            <a:r>
              <a:rPr lang="cs-CZ" sz="3200" dirty="0" err="1"/>
              <a:t>mmHg</a:t>
            </a:r>
            <a:r>
              <a:rPr lang="cs-CZ" sz="3200" dirty="0"/>
              <a:t> do zástavy krvácení </a:t>
            </a:r>
            <a:r>
              <a:rPr lang="cs-CZ" sz="3200" b="1" dirty="0"/>
              <a:t>u nemocných bez TBI/poranění míchy</a:t>
            </a:r>
          </a:p>
          <a:p>
            <a:pPr>
              <a:buFont typeface="Wingdings" pitchFamily="2" charset="2"/>
              <a:buChar char="q"/>
              <a:defRPr/>
            </a:pPr>
            <a:endParaRPr lang="cs-CZ" sz="3200" b="1" dirty="0"/>
          </a:p>
          <a:p>
            <a:pPr>
              <a:buFont typeface="Wingdings" pitchFamily="2" charset="2"/>
              <a:buChar char="q"/>
              <a:defRPr/>
            </a:pPr>
            <a:r>
              <a:rPr lang="cs-CZ" sz="3200" b="1" dirty="0"/>
              <a:t>U nemocných s těžkým TBI </a:t>
            </a:r>
            <a:r>
              <a:rPr lang="cs-CZ" sz="3200" dirty="0"/>
              <a:t>(GCS </a:t>
            </a:r>
            <a:r>
              <a:rPr lang="cs-CZ" sz="3200" dirty="0">
                <a:sym typeface="Symbol"/>
              </a:rPr>
              <a:t> 8) doporučen </a:t>
            </a:r>
            <a:r>
              <a:rPr lang="cs-CZ" sz="3200" dirty="0"/>
              <a:t>MAP ≥ 80 </a:t>
            </a:r>
            <a:r>
              <a:rPr lang="cs-CZ" sz="3200" dirty="0" err="1"/>
              <a:t>mmHg</a:t>
            </a:r>
            <a:r>
              <a:rPr lang="cs-CZ" sz="3200" dirty="0"/>
              <a:t> do zahájení monitorování ICP 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en-US" i="1" dirty="0"/>
              <a:t>The European guideline on management of major bleeding and </a:t>
            </a:r>
            <a:r>
              <a:rPr lang="en-US" i="1" dirty="0" err="1"/>
              <a:t>coagulopathy</a:t>
            </a:r>
            <a:r>
              <a:rPr lang="en-US" i="1" dirty="0"/>
              <a:t> following trauma: fourth edition </a:t>
            </a:r>
            <a:r>
              <a:rPr lang="cs-CZ" i="1" dirty="0"/>
              <a:t>(2016)</a:t>
            </a:r>
          </a:p>
          <a:p>
            <a:pPr lvl="1">
              <a:buFont typeface="Monotype Sorts" pitchFamily="2" charset="2"/>
              <a:buNone/>
              <a:defRPr/>
            </a:pPr>
            <a:endParaRPr lang="cs-CZ" dirty="0"/>
          </a:p>
        </p:txBody>
      </p:sp>
      <p:sp>
        <p:nvSpPr>
          <p:cNvPr id="99330" name="AutoShape 2" descr="Výsledek obrázku pro brain trauma foundation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99332" name="AutoShape 4" descr="Výsledek obrázku pro brain trauma foundation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918CD77E-301D-40DC-A221-DBA6E96666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74025" y="2730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41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7890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789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450" y="476250"/>
            <a:ext cx="6769100" cy="140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8538" y="1916113"/>
            <a:ext cx="6048375" cy="447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3" name="TextovéPole 5"/>
          <p:cNvSpPr txBox="1">
            <a:spLocks noChangeArrowheads="1"/>
          </p:cNvSpPr>
          <p:nvPr/>
        </p:nvSpPr>
        <p:spPr bwMode="auto">
          <a:xfrm>
            <a:off x="5219700" y="6381750"/>
            <a:ext cx="356076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 i="1"/>
              <a:t>American Surgeon. </a:t>
            </a:r>
            <a:r>
              <a:rPr lang="en-US" sz="1000"/>
              <a:t>Oct2010, Vol. 76 Issue 10, p1035-1038. </a:t>
            </a:r>
            <a:endParaRPr lang="cs-CZ" sz="1000"/>
          </a:p>
        </p:txBody>
      </p:sp>
      <p:cxnSp>
        <p:nvCxnSpPr>
          <p:cNvPr id="37894" name="Přímá spojovací čára 7"/>
          <p:cNvCxnSpPr>
            <a:cxnSpLocks noChangeShapeType="1"/>
          </p:cNvCxnSpPr>
          <p:nvPr/>
        </p:nvCxnSpPr>
        <p:spPr bwMode="auto">
          <a:xfrm>
            <a:off x="4859338" y="2852738"/>
            <a:ext cx="3457575" cy="0"/>
          </a:xfrm>
          <a:prstGeom prst="line">
            <a:avLst/>
          </a:prstGeom>
          <a:noFill/>
          <a:ln w="1270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37895" name="Přímá spojovací čára 10"/>
          <p:cNvCxnSpPr>
            <a:cxnSpLocks noChangeShapeType="1"/>
          </p:cNvCxnSpPr>
          <p:nvPr/>
        </p:nvCxnSpPr>
        <p:spPr bwMode="auto">
          <a:xfrm>
            <a:off x="4787900" y="4484688"/>
            <a:ext cx="3529013" cy="0"/>
          </a:xfrm>
          <a:prstGeom prst="line">
            <a:avLst/>
          </a:prstGeom>
          <a:noFill/>
          <a:ln w="1270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37896" name="Přímá spojovací čára 12"/>
          <p:cNvCxnSpPr>
            <a:cxnSpLocks noChangeShapeType="1"/>
          </p:cNvCxnSpPr>
          <p:nvPr/>
        </p:nvCxnSpPr>
        <p:spPr bwMode="auto">
          <a:xfrm>
            <a:off x="4859338" y="6021388"/>
            <a:ext cx="3457575" cy="0"/>
          </a:xfrm>
          <a:prstGeom prst="line">
            <a:avLst/>
          </a:prstGeom>
          <a:noFill/>
          <a:ln w="12700" algn="ctr">
            <a:solidFill>
              <a:srgbClr val="FF0000"/>
            </a:solidFill>
            <a:round/>
            <a:headEnd/>
            <a:tailEnd/>
          </a:ln>
        </p:spPr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Možnosti optimalizace MAP?</a:t>
            </a:r>
          </a:p>
        </p:txBody>
      </p:sp>
      <p:sp>
        <p:nvSpPr>
          <p:cNvPr id="39938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Monotype Sorts"/>
              <a:buNone/>
            </a:pPr>
            <a:r>
              <a:rPr lang="cs-CZ" b="1" dirty="0" err="1"/>
              <a:t>Hemodynamika</a:t>
            </a:r>
            <a:endParaRPr lang="cs-CZ" b="1" dirty="0"/>
          </a:p>
          <a:p>
            <a:pPr>
              <a:buFont typeface="Wingdings" pitchFamily="2" charset="2"/>
              <a:buChar char="q"/>
            </a:pPr>
            <a:r>
              <a:rPr lang="cs-CZ" dirty="0"/>
              <a:t>Vztah MAP/ICP (</a:t>
            </a:r>
            <a:r>
              <a:rPr lang="cs-CZ" dirty="0" err="1"/>
              <a:t>PRx</a:t>
            </a:r>
            <a:r>
              <a:rPr lang="cs-CZ" dirty="0"/>
              <a:t>)</a:t>
            </a:r>
          </a:p>
          <a:p>
            <a:pPr>
              <a:buFont typeface="Wingdings" pitchFamily="2" charset="2"/>
              <a:buChar char="q"/>
            </a:pPr>
            <a:r>
              <a:rPr lang="cs-CZ" dirty="0"/>
              <a:t>Vztah MAP/TCD FV MCA</a:t>
            </a:r>
          </a:p>
          <a:p>
            <a:pPr>
              <a:buFont typeface="Wingdings" pitchFamily="2" charset="2"/>
              <a:buChar char="q"/>
            </a:pPr>
            <a:r>
              <a:rPr lang="cs-CZ" dirty="0"/>
              <a:t>Vztah MAP/CBF (</a:t>
            </a:r>
            <a:r>
              <a:rPr lang="cs-CZ" dirty="0" err="1"/>
              <a:t>Hemedex</a:t>
            </a:r>
            <a:r>
              <a:rPr lang="cs-CZ" dirty="0"/>
              <a:t>)</a:t>
            </a:r>
          </a:p>
          <a:p>
            <a:pPr>
              <a:buFont typeface="Monotype Sorts"/>
              <a:buNone/>
            </a:pPr>
            <a:r>
              <a:rPr lang="cs-CZ" b="1" dirty="0" err="1"/>
              <a:t>Oxygenace</a:t>
            </a:r>
            <a:endParaRPr lang="cs-CZ" b="1" dirty="0"/>
          </a:p>
          <a:p>
            <a:pPr>
              <a:buFont typeface="Wingdings" pitchFamily="2" charset="2"/>
              <a:buChar char="q"/>
            </a:pPr>
            <a:r>
              <a:rPr lang="cs-CZ" dirty="0"/>
              <a:t>Vztah MAP/SjO</a:t>
            </a:r>
            <a:r>
              <a:rPr lang="cs-CZ" baseline="-25000" dirty="0"/>
              <a:t>2</a:t>
            </a:r>
          </a:p>
          <a:p>
            <a:pPr>
              <a:buFont typeface="Wingdings" pitchFamily="2" charset="2"/>
              <a:buChar char="q"/>
            </a:pPr>
            <a:r>
              <a:rPr lang="cs-CZ" b="1" i="1" dirty="0"/>
              <a:t>Vztah MAP/NIRS</a:t>
            </a:r>
          </a:p>
          <a:p>
            <a:pPr>
              <a:buFont typeface="Wingdings" pitchFamily="2" charset="2"/>
              <a:buChar char="q"/>
            </a:pPr>
            <a:r>
              <a:rPr lang="cs-CZ" i="1" dirty="0"/>
              <a:t>Vztah MAP/BtiO</a:t>
            </a:r>
            <a:r>
              <a:rPr lang="cs-CZ" i="1" baseline="-25000" dirty="0"/>
              <a:t>2 </a:t>
            </a:r>
            <a:endParaRPr lang="cs-CZ" i="1" dirty="0"/>
          </a:p>
          <a:p>
            <a:endParaRPr lang="cs-CZ" i="1" dirty="0"/>
          </a:p>
          <a:p>
            <a:endParaRPr lang="cs-CZ" dirty="0"/>
          </a:p>
        </p:txBody>
      </p:sp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163" y="4197350"/>
            <a:ext cx="3494087" cy="223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ovéPole 5"/>
          <p:cNvSpPr txBox="1"/>
          <p:nvPr/>
        </p:nvSpPr>
        <p:spPr>
          <a:xfrm>
            <a:off x="4535488" y="6381750"/>
            <a:ext cx="4608512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cs-CZ" sz="1200" dirty="0">
                <a:latin typeface="+mj-lt"/>
                <a:cs typeface="+mn-cs"/>
              </a:rPr>
              <a:t>http://bja.oxfordjournals.org/cgi/content-nw/full/97/1/26/FIG4</a:t>
            </a:r>
          </a:p>
        </p:txBody>
      </p:sp>
      <p:pic>
        <p:nvPicPr>
          <p:cNvPr id="39941" name="Picture 5" descr="1304 IU22 S5-1 TCD DOP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19205" y="1604963"/>
            <a:ext cx="2897777" cy="235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836F3702-8BA5-49AA-8C8E-91A924CFE6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53438" y="772964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96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NIRS – </a:t>
            </a:r>
            <a:r>
              <a:rPr lang="cs-CZ" b="1" i="1" dirty="0" err="1"/>
              <a:t>Near</a:t>
            </a:r>
            <a:r>
              <a:rPr lang="cs-CZ" b="1" i="1" dirty="0"/>
              <a:t>-</a:t>
            </a:r>
            <a:r>
              <a:rPr lang="cs-CZ" b="1" i="1" dirty="0" err="1"/>
              <a:t>infrared</a:t>
            </a:r>
            <a:r>
              <a:rPr lang="cs-CZ" b="1" i="1" dirty="0"/>
              <a:t> </a:t>
            </a:r>
            <a:r>
              <a:rPr lang="cs-CZ" b="1" i="1" dirty="0" err="1"/>
              <a:t>spectroscopy</a:t>
            </a:r>
            <a:endParaRPr lang="cs-CZ" b="1" i="1" dirty="0"/>
          </a:p>
        </p:txBody>
      </p:sp>
      <p:sp>
        <p:nvSpPr>
          <p:cNvPr id="4" name="TextovéPole 3"/>
          <p:cNvSpPr txBox="1"/>
          <p:nvPr/>
        </p:nvSpPr>
        <p:spPr>
          <a:xfrm>
            <a:off x="3203575" y="6308725"/>
            <a:ext cx="5761038" cy="2778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cs-CZ" sz="1200" b="1" dirty="0" err="1">
                <a:latin typeface="+mj-lt"/>
                <a:cs typeface="+mn-cs"/>
              </a:rPr>
              <a:t>Midwinter</a:t>
            </a:r>
            <a:r>
              <a:rPr lang="cs-CZ" sz="1200" b="1" dirty="0">
                <a:latin typeface="+mj-lt"/>
                <a:cs typeface="+mn-cs"/>
              </a:rPr>
              <a:t> MJ, </a:t>
            </a:r>
            <a:r>
              <a:rPr lang="cs-CZ" sz="1200" b="1" dirty="0" err="1">
                <a:latin typeface="+mj-lt"/>
                <a:cs typeface="+mn-cs"/>
              </a:rPr>
              <a:t>Woolley</a:t>
            </a:r>
            <a:r>
              <a:rPr lang="cs-CZ" sz="1200" b="1" dirty="0">
                <a:latin typeface="+mj-lt"/>
                <a:cs typeface="+mn-cs"/>
              </a:rPr>
              <a:t> T.</a:t>
            </a:r>
            <a:r>
              <a:rPr lang="cs-CZ" sz="1200" dirty="0">
                <a:latin typeface="+mj-lt"/>
                <a:cs typeface="+mn-cs"/>
              </a:rPr>
              <a:t> </a:t>
            </a:r>
            <a:r>
              <a:rPr lang="cs-CZ" sz="1200" dirty="0" err="1">
                <a:latin typeface="+mj-lt"/>
                <a:cs typeface="+mn-cs"/>
              </a:rPr>
              <a:t>Philos</a:t>
            </a:r>
            <a:r>
              <a:rPr lang="cs-CZ" sz="1200" dirty="0">
                <a:latin typeface="+mj-lt"/>
                <a:cs typeface="+mn-cs"/>
              </a:rPr>
              <a:t> Trans R </a:t>
            </a:r>
            <a:r>
              <a:rPr lang="cs-CZ" sz="1200" dirty="0" err="1">
                <a:latin typeface="+mj-lt"/>
                <a:cs typeface="+mn-cs"/>
              </a:rPr>
              <a:t>Soc</a:t>
            </a:r>
            <a:r>
              <a:rPr lang="cs-CZ" sz="1200" dirty="0">
                <a:latin typeface="+mj-lt"/>
                <a:cs typeface="+mn-cs"/>
              </a:rPr>
              <a:t> </a:t>
            </a:r>
            <a:r>
              <a:rPr lang="cs-CZ" sz="1200" dirty="0" err="1">
                <a:latin typeface="+mj-lt"/>
                <a:cs typeface="+mn-cs"/>
              </a:rPr>
              <a:t>Lond</a:t>
            </a:r>
            <a:r>
              <a:rPr lang="cs-CZ" sz="1200" dirty="0">
                <a:latin typeface="+mj-lt"/>
                <a:cs typeface="+mn-cs"/>
              </a:rPr>
              <a:t> B </a:t>
            </a:r>
            <a:r>
              <a:rPr lang="cs-CZ" sz="1200" dirty="0" err="1">
                <a:latin typeface="+mj-lt"/>
                <a:cs typeface="+mn-cs"/>
              </a:rPr>
              <a:t>Biol</a:t>
            </a:r>
            <a:r>
              <a:rPr lang="cs-CZ" sz="1200" dirty="0">
                <a:latin typeface="+mj-lt"/>
                <a:cs typeface="+mn-cs"/>
              </a:rPr>
              <a:t> </a:t>
            </a:r>
            <a:r>
              <a:rPr lang="cs-CZ" sz="1200" dirty="0" err="1">
                <a:latin typeface="+mj-lt"/>
                <a:cs typeface="+mn-cs"/>
              </a:rPr>
              <a:t>Sci</a:t>
            </a:r>
            <a:r>
              <a:rPr lang="cs-CZ" sz="1200" dirty="0">
                <a:latin typeface="+mj-lt"/>
                <a:cs typeface="+mn-cs"/>
              </a:rPr>
              <a:t> </a:t>
            </a:r>
            <a:r>
              <a:rPr lang="cs-CZ" sz="1200" dirty="0">
                <a:latin typeface="+mj-lt"/>
                <a:cs typeface="+mn-cs"/>
                <a:hlinkClick r:id="rId5" tooltip="Philosophical transactions of the Royal Society of London. Series B, Biological sciences."/>
              </a:rPr>
              <a:t>.</a:t>
            </a:r>
            <a:r>
              <a:rPr lang="cs-CZ" sz="1200" dirty="0">
                <a:latin typeface="+mj-lt"/>
                <a:cs typeface="+mn-cs"/>
              </a:rPr>
              <a:t> 2011;366(1562):192-203</a:t>
            </a:r>
            <a:r>
              <a:rPr lang="cs-CZ" sz="900" dirty="0">
                <a:cs typeface="+mn-cs"/>
              </a:rPr>
              <a:t>. </a:t>
            </a:r>
            <a:endParaRPr lang="cs-CZ" sz="900" b="1" dirty="0">
              <a:cs typeface="+mn-cs"/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594360" y="1981200"/>
            <a:ext cx="3860800" cy="4114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cs-CZ" dirty="0"/>
              <a:t>Validovaná metoda k detekci mozkové ischemie při řízené hypotenzi 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q"/>
            </a:pPr>
            <a:r>
              <a:rPr lang="cs-CZ" dirty="0"/>
              <a:t>kardiochirurgie, ortopedická chirurgie</a:t>
            </a:r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endParaRPr lang="cs-CZ" dirty="0"/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cs-CZ" dirty="0"/>
              <a:t>Standardem         při VA-ECMO</a:t>
            </a:r>
          </a:p>
        </p:txBody>
      </p:sp>
      <p:pic>
        <p:nvPicPr>
          <p:cNvPr id="41988" name="Picture 4" descr="http://www.medtronic.com/content/dam/covidien/library/us/en/product/cerebral-somatic-oximetry/invos-5100c-cerebral-somatic-oximeter-gallery-image-3-large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75238" y="2565400"/>
            <a:ext cx="3811587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502C231A-3F1E-4A70-AE41-7AC6191309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159750" y="928539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1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/>
          <a:p>
            <a:fld id="{CCAD8991-18AA-4762-BE05-4909B6E49397}" type="slidenum">
              <a:rPr lang="cs-CZ"/>
              <a:pPr/>
              <a:t>2</a:t>
            </a:fld>
            <a:endParaRPr lang="cs-CZ"/>
          </a:p>
        </p:txBody>
      </p:sp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z="3200" dirty="0"/>
              <a:t>Náplň bloku přednášek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dirty="0"/>
              <a:t>Poranění hlavy v intenzivní péči, smrt mozku</a:t>
            </a:r>
          </a:p>
          <a:p>
            <a:pPr lvl="0">
              <a:buNone/>
            </a:pPr>
            <a:endParaRPr lang="cs-CZ" dirty="0"/>
          </a:p>
          <a:p>
            <a:pPr lvl="0"/>
            <a:endParaRPr lang="cs-CZ" dirty="0"/>
          </a:p>
          <a:p>
            <a:pPr lvl="0"/>
            <a:r>
              <a:rPr lang="cs-CZ" dirty="0"/>
              <a:t>Zahájení infuzní terapie, zahájení nutriční podpory</a:t>
            </a:r>
          </a:p>
          <a:p>
            <a:pPr lvl="0">
              <a:buNone/>
            </a:pPr>
            <a:endParaRPr lang="cs-CZ" dirty="0"/>
          </a:p>
          <a:p>
            <a:pPr lvl="0"/>
            <a:endParaRPr lang="cs-CZ" dirty="0"/>
          </a:p>
          <a:p>
            <a:pPr lvl="0"/>
            <a:r>
              <a:rPr lang="cs-CZ" dirty="0"/>
              <a:t>Vybrané kazuistiky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4034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6013" y="165100"/>
            <a:ext cx="7407275" cy="650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6" name="Elipsa 5"/>
          <p:cNvSpPr>
            <a:spLocks noChangeArrowheads="1"/>
          </p:cNvSpPr>
          <p:nvPr/>
        </p:nvSpPr>
        <p:spPr bwMode="auto">
          <a:xfrm>
            <a:off x="3132138" y="188913"/>
            <a:ext cx="5580062" cy="1439862"/>
          </a:xfrm>
          <a:prstGeom prst="ellipse">
            <a:avLst/>
          </a:prstGeom>
          <a:noFill/>
          <a:ln w="22225" algn="ctr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cs-CZ" sz="2400">
              <a:latin typeface="Times New Roman" pitchFamily="18" charset="0"/>
            </a:endParaRPr>
          </a:p>
        </p:txBody>
      </p:sp>
      <p:sp>
        <p:nvSpPr>
          <p:cNvPr id="44037" name="TextovéPole 6"/>
          <p:cNvSpPr txBox="1">
            <a:spLocks noChangeArrowheads="1"/>
          </p:cNvSpPr>
          <p:nvPr/>
        </p:nvSpPr>
        <p:spPr bwMode="auto">
          <a:xfrm>
            <a:off x="6084888" y="2949575"/>
            <a:ext cx="2735262" cy="3381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800" b="1"/>
              <a:t>MURKIN JM, ARANGO M,.</a:t>
            </a:r>
            <a:r>
              <a:rPr lang="cs-CZ" sz="800"/>
              <a:t> Br J Anaesth 2009; 103 (Suppl. 1): i3–i13</a:t>
            </a:r>
          </a:p>
        </p:txBody>
      </p:sp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F79FDCAB-32B5-4540-B013-E16B897919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14544" y="1402557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466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403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Limity NIRS</a:t>
            </a:r>
          </a:p>
        </p:txBody>
      </p:sp>
      <p:sp>
        <p:nvSpPr>
          <p:cNvPr id="45058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cs-CZ" dirty="0"/>
              <a:t>Absence jedné limitní hodnoty </a:t>
            </a:r>
          </a:p>
          <a:p>
            <a:pPr lvl="1">
              <a:buFont typeface="Wingdings" pitchFamily="2" charset="2"/>
              <a:buChar char="§"/>
            </a:pPr>
            <a:r>
              <a:rPr lang="cs-CZ" dirty="0"/>
              <a:t>68-70% </a:t>
            </a:r>
            <a:r>
              <a:rPr lang="cs-CZ" dirty="0" err="1"/>
              <a:t>vs</a:t>
            </a:r>
            <a:r>
              <a:rPr lang="cs-CZ" dirty="0"/>
              <a:t> pokles o více než 12-20%</a:t>
            </a:r>
          </a:p>
          <a:p>
            <a:pPr lvl="1">
              <a:buFont typeface="Wingdings" pitchFamily="2" charset="2"/>
              <a:buChar char="§"/>
            </a:pPr>
            <a:endParaRPr lang="cs-CZ" dirty="0"/>
          </a:p>
          <a:p>
            <a:pPr>
              <a:buFont typeface="Wingdings" pitchFamily="2" charset="2"/>
              <a:buChar char="q"/>
            </a:pPr>
            <a:endParaRPr lang="cs-CZ" dirty="0"/>
          </a:p>
          <a:p>
            <a:pPr>
              <a:buFont typeface="Wingdings" pitchFamily="2" charset="2"/>
              <a:buChar char="q"/>
            </a:pPr>
            <a:r>
              <a:rPr lang="cs-CZ" dirty="0"/>
              <a:t>Ovlivnění MAP/SaO</a:t>
            </a:r>
            <a:r>
              <a:rPr lang="cs-CZ" baseline="-25000" dirty="0"/>
              <a:t>2</a:t>
            </a:r>
            <a:r>
              <a:rPr lang="cs-CZ" dirty="0"/>
              <a:t>/PaCO</a:t>
            </a:r>
            <a:r>
              <a:rPr lang="cs-CZ" baseline="-25000" dirty="0"/>
              <a:t>2</a:t>
            </a:r>
            <a:r>
              <a:rPr lang="cs-CZ" dirty="0"/>
              <a:t>/SvO</a:t>
            </a:r>
            <a:r>
              <a:rPr lang="cs-CZ" baseline="-25000" dirty="0"/>
              <a:t>2</a:t>
            </a:r>
            <a:r>
              <a:rPr lang="cs-CZ" dirty="0"/>
              <a:t>/</a:t>
            </a:r>
            <a:r>
              <a:rPr lang="cs-CZ" dirty="0" err="1"/>
              <a:t>Hb</a:t>
            </a:r>
            <a:endParaRPr lang="cs-CZ" dirty="0"/>
          </a:p>
          <a:p>
            <a:pPr>
              <a:buFont typeface="Wingdings" pitchFamily="2" charset="2"/>
              <a:buChar char="q"/>
            </a:pPr>
            <a:endParaRPr lang="cs-CZ" dirty="0"/>
          </a:p>
          <a:p>
            <a:pPr>
              <a:buFont typeface="Wingdings" pitchFamily="2" charset="2"/>
              <a:buChar char="q"/>
            </a:pPr>
            <a:r>
              <a:rPr lang="cs-CZ" dirty="0"/>
              <a:t>Variabilní </a:t>
            </a:r>
            <a:r>
              <a:rPr lang="cs-CZ" dirty="0" err="1"/>
              <a:t>extrakraniální</a:t>
            </a:r>
            <a:r>
              <a:rPr lang="cs-CZ" dirty="0"/>
              <a:t> příměs při nitrolební hypertenzi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3203575" y="6308725"/>
            <a:ext cx="5761038" cy="2778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cs-CZ" sz="1200" b="1" dirty="0" err="1">
                <a:latin typeface="+mj-lt"/>
                <a:cs typeface="+mn-cs"/>
              </a:rPr>
              <a:t>Midwinter</a:t>
            </a:r>
            <a:r>
              <a:rPr lang="cs-CZ" sz="1200" b="1" dirty="0">
                <a:latin typeface="+mj-lt"/>
                <a:cs typeface="+mn-cs"/>
              </a:rPr>
              <a:t> MJ, </a:t>
            </a:r>
            <a:r>
              <a:rPr lang="cs-CZ" sz="1200" b="1" dirty="0" err="1">
                <a:latin typeface="+mj-lt"/>
                <a:cs typeface="+mn-cs"/>
              </a:rPr>
              <a:t>Woolley</a:t>
            </a:r>
            <a:r>
              <a:rPr lang="cs-CZ" sz="1200" b="1" dirty="0">
                <a:latin typeface="+mj-lt"/>
                <a:cs typeface="+mn-cs"/>
              </a:rPr>
              <a:t> T. </a:t>
            </a:r>
            <a:r>
              <a:rPr lang="cs-CZ" sz="1200" dirty="0" err="1">
                <a:latin typeface="+mj-lt"/>
                <a:cs typeface="+mn-cs"/>
              </a:rPr>
              <a:t>Philos</a:t>
            </a:r>
            <a:r>
              <a:rPr lang="cs-CZ" sz="1200" dirty="0">
                <a:latin typeface="+mj-lt"/>
                <a:cs typeface="+mn-cs"/>
              </a:rPr>
              <a:t> Trans R </a:t>
            </a:r>
            <a:r>
              <a:rPr lang="cs-CZ" sz="1200" dirty="0" err="1">
                <a:latin typeface="+mj-lt"/>
                <a:cs typeface="+mn-cs"/>
              </a:rPr>
              <a:t>Soc</a:t>
            </a:r>
            <a:r>
              <a:rPr lang="cs-CZ" sz="1200" dirty="0">
                <a:latin typeface="+mj-lt"/>
                <a:cs typeface="+mn-cs"/>
              </a:rPr>
              <a:t> </a:t>
            </a:r>
            <a:r>
              <a:rPr lang="cs-CZ" sz="1200" dirty="0" err="1">
                <a:latin typeface="+mj-lt"/>
                <a:cs typeface="+mn-cs"/>
              </a:rPr>
              <a:t>Lond</a:t>
            </a:r>
            <a:r>
              <a:rPr lang="cs-CZ" sz="1200" dirty="0">
                <a:latin typeface="+mj-lt"/>
                <a:cs typeface="+mn-cs"/>
              </a:rPr>
              <a:t> B </a:t>
            </a:r>
            <a:r>
              <a:rPr lang="cs-CZ" sz="1200" dirty="0" err="1">
                <a:latin typeface="+mj-lt"/>
                <a:cs typeface="+mn-cs"/>
              </a:rPr>
              <a:t>Biol</a:t>
            </a:r>
            <a:r>
              <a:rPr lang="cs-CZ" sz="1200" dirty="0">
                <a:latin typeface="+mj-lt"/>
                <a:cs typeface="+mn-cs"/>
              </a:rPr>
              <a:t> </a:t>
            </a:r>
            <a:r>
              <a:rPr lang="cs-CZ" sz="1200" dirty="0" err="1">
                <a:latin typeface="+mj-lt"/>
                <a:cs typeface="+mn-cs"/>
              </a:rPr>
              <a:t>Sci</a:t>
            </a:r>
            <a:r>
              <a:rPr lang="cs-CZ" sz="1200" dirty="0">
                <a:latin typeface="+mj-lt"/>
                <a:cs typeface="+mn-cs"/>
              </a:rPr>
              <a:t> </a:t>
            </a:r>
            <a:r>
              <a:rPr lang="cs-CZ" sz="1200" dirty="0">
                <a:latin typeface="+mj-lt"/>
                <a:cs typeface="+mn-cs"/>
                <a:hlinkClick r:id="rId4" tooltip="Philosophical transactions of the Royal Society of London. Series B, Biological sciences."/>
              </a:rPr>
              <a:t>.</a:t>
            </a:r>
            <a:r>
              <a:rPr lang="cs-CZ" sz="1200" dirty="0">
                <a:latin typeface="+mj-lt"/>
                <a:cs typeface="+mn-cs"/>
              </a:rPr>
              <a:t> 2011;366(1562):192-203. </a:t>
            </a:r>
            <a:endParaRPr lang="cs-CZ" sz="1200" b="1" dirty="0">
              <a:latin typeface="+mj-lt"/>
              <a:cs typeface="+mn-cs"/>
            </a:endParaRPr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291BA18A-C0B4-4B83-9764-8415B39FF1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56376" y="587375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4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Praktický postup</a:t>
            </a:r>
          </a:p>
        </p:txBody>
      </p:sp>
      <p:sp>
        <p:nvSpPr>
          <p:cNvPr id="4915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Monotype Sorts"/>
              <a:buNone/>
            </a:pPr>
            <a:r>
              <a:rPr lang="cs-CZ" b="1" dirty="0"/>
              <a:t>Nemožnost zavést ICP s nutností okamžité operace</a:t>
            </a:r>
          </a:p>
          <a:p>
            <a:pPr>
              <a:buFont typeface="Wingdings" pitchFamily="2" charset="2"/>
              <a:buChar char="q"/>
            </a:pPr>
            <a:r>
              <a:rPr lang="cs-CZ" b="1" dirty="0"/>
              <a:t>Iniciálně SAP 100-130 </a:t>
            </a:r>
            <a:r>
              <a:rPr lang="cs-CZ" b="1" dirty="0" err="1"/>
              <a:t>mmHg</a:t>
            </a:r>
            <a:r>
              <a:rPr lang="cs-CZ" b="1" dirty="0"/>
              <a:t> dle věku</a:t>
            </a:r>
            <a:r>
              <a:rPr lang="cs-CZ" dirty="0"/>
              <a:t>/MAP 80 </a:t>
            </a:r>
            <a:r>
              <a:rPr lang="cs-CZ" dirty="0" err="1"/>
              <a:t>mmHg</a:t>
            </a:r>
            <a:r>
              <a:rPr lang="cs-CZ" dirty="0"/>
              <a:t> + NIRS</a:t>
            </a:r>
          </a:p>
          <a:p>
            <a:endParaRPr lang="cs-CZ" dirty="0"/>
          </a:p>
          <a:p>
            <a:pPr>
              <a:buFont typeface="Monotype Sorts"/>
              <a:buNone/>
            </a:pPr>
            <a:r>
              <a:rPr lang="cs-CZ" b="1" dirty="0" err="1"/>
              <a:t>Odložitelná</a:t>
            </a:r>
            <a:r>
              <a:rPr lang="cs-CZ" b="1" dirty="0"/>
              <a:t> operace </a:t>
            </a:r>
          </a:p>
          <a:p>
            <a:pPr>
              <a:buFont typeface="Wingdings" pitchFamily="2" charset="2"/>
              <a:buChar char="q"/>
            </a:pPr>
            <a:r>
              <a:rPr lang="cs-CZ" dirty="0"/>
              <a:t>Zavedení čidla ICP s měřením tkáňové </a:t>
            </a:r>
            <a:r>
              <a:rPr lang="cs-CZ" dirty="0" err="1"/>
              <a:t>oxymetrie</a:t>
            </a:r>
            <a:endParaRPr lang="cs-CZ" dirty="0"/>
          </a:p>
          <a:p>
            <a:pPr>
              <a:buFont typeface="Wingdings" pitchFamily="2" charset="2"/>
              <a:buChar char="q"/>
            </a:pPr>
            <a:r>
              <a:rPr lang="cs-CZ" dirty="0"/>
              <a:t>Po odeznění fáze tzv. adaptace úprava MAP s cílem BtiO</a:t>
            </a:r>
            <a:r>
              <a:rPr lang="cs-CZ" baseline="-25000" dirty="0"/>
              <a:t>2 </a:t>
            </a:r>
            <a:r>
              <a:rPr lang="cs-CZ" dirty="0"/>
              <a:t>&gt; 20 </a:t>
            </a:r>
            <a:r>
              <a:rPr lang="cs-CZ" dirty="0" err="1"/>
              <a:t>mmHg</a:t>
            </a:r>
            <a:endParaRPr lang="cs-CZ" dirty="0"/>
          </a:p>
          <a:p>
            <a:pPr>
              <a:buFont typeface="Wingdings" pitchFamily="2" charset="2"/>
              <a:buChar char="q"/>
            </a:pPr>
            <a:endParaRPr lang="cs-CZ" dirty="0"/>
          </a:p>
          <a:p>
            <a:pPr>
              <a:buFont typeface="Monotype Sorts"/>
              <a:buNone/>
            </a:pPr>
            <a:endParaRPr lang="cs-CZ" dirty="0"/>
          </a:p>
        </p:txBody>
      </p:sp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9A0A7755-9BD7-4471-A5EC-323D0A5B86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812360" y="569764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9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Osmoterapie</a:t>
            </a:r>
            <a:r>
              <a:rPr lang="cs-CZ" dirty="0"/>
              <a:t>/</a:t>
            </a:r>
            <a:r>
              <a:rPr lang="cs-CZ" dirty="0" err="1"/>
              <a:t>hyperventilace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U nemocného s poúrazovou poruchou vědomí </a:t>
            </a:r>
          </a:p>
          <a:p>
            <a:r>
              <a:rPr lang="cs-CZ" dirty="0"/>
              <a:t>je indikována </a:t>
            </a:r>
            <a:r>
              <a:rPr lang="cs-CZ" dirty="0" err="1"/>
              <a:t>osmoterapie</a:t>
            </a:r>
            <a:r>
              <a:rPr lang="cs-CZ" dirty="0"/>
              <a:t> a </a:t>
            </a:r>
            <a:r>
              <a:rPr lang="cs-CZ" dirty="0" err="1"/>
              <a:t>hyperventilace</a:t>
            </a:r>
            <a:r>
              <a:rPr lang="cs-CZ" dirty="0"/>
              <a:t> s cílem PaCO</a:t>
            </a:r>
            <a:r>
              <a:rPr lang="cs-CZ" baseline="-25000" dirty="0"/>
              <a:t>2</a:t>
            </a:r>
            <a:r>
              <a:rPr lang="cs-CZ" dirty="0"/>
              <a:t> 30 </a:t>
            </a:r>
            <a:r>
              <a:rPr lang="cs-CZ" dirty="0" err="1"/>
              <a:t>mmHg</a:t>
            </a:r>
            <a:endParaRPr lang="cs-CZ" dirty="0"/>
          </a:p>
          <a:p>
            <a:r>
              <a:rPr lang="cs-CZ" dirty="0" err="1"/>
              <a:t>Hyperventilace</a:t>
            </a:r>
            <a:r>
              <a:rPr lang="cs-CZ" dirty="0"/>
              <a:t> a </a:t>
            </a:r>
            <a:r>
              <a:rPr lang="cs-CZ" dirty="0" err="1"/>
              <a:t>osmoterapie</a:t>
            </a:r>
            <a:r>
              <a:rPr lang="cs-CZ" dirty="0"/>
              <a:t> není nikdy indikována</a:t>
            </a:r>
          </a:p>
          <a:p>
            <a:r>
              <a:rPr lang="cs-CZ" dirty="0"/>
              <a:t>Při známkách nitrolební hypertenze je indikována pouze </a:t>
            </a:r>
            <a:r>
              <a:rPr lang="cs-CZ" dirty="0" err="1"/>
              <a:t>osmoterapie</a:t>
            </a:r>
            <a:endParaRPr lang="cs-CZ" dirty="0"/>
          </a:p>
          <a:p>
            <a:r>
              <a:rPr lang="cs-CZ" dirty="0"/>
              <a:t> </a:t>
            </a:r>
            <a:r>
              <a:rPr lang="cs-CZ" dirty="0" err="1"/>
              <a:t>Osmoterapie</a:t>
            </a:r>
            <a:r>
              <a:rPr lang="cs-CZ" dirty="0"/>
              <a:t> není indikována, je indikována </a:t>
            </a:r>
            <a:r>
              <a:rPr lang="cs-CZ" dirty="0" err="1"/>
              <a:t>hyperventilace</a:t>
            </a:r>
            <a:endParaRPr lang="cs-CZ" dirty="0"/>
          </a:p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4799FA-CF5F-4CC4-BDB6-692DC4652DAD}" type="slidenum">
              <a:rPr lang="cs-CZ" smtClean="0"/>
              <a:pPr/>
              <a:t>23</a:t>
            </a:fld>
            <a:endParaRPr lang="cs-CZ"/>
          </a:p>
        </p:txBody>
      </p:sp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B2C82B97-257A-457F-9C4B-EA77093199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850460" y="1293812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33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Osmoterapie</a:t>
            </a:r>
            <a:r>
              <a:rPr lang="cs-CZ" dirty="0"/>
              <a:t>/</a:t>
            </a:r>
            <a:r>
              <a:rPr lang="cs-CZ" dirty="0" err="1"/>
              <a:t>hyperventilace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U nemocného bez klinických nebo CT známek nitrolební hypertenze je indikována </a:t>
            </a:r>
            <a:r>
              <a:rPr lang="cs-CZ" dirty="0" err="1"/>
              <a:t>normoventilace</a:t>
            </a:r>
            <a:endParaRPr lang="cs-CZ" dirty="0"/>
          </a:p>
          <a:p>
            <a:r>
              <a:rPr lang="cs-CZ" dirty="0" err="1"/>
              <a:t>Osmoterapie</a:t>
            </a:r>
            <a:r>
              <a:rPr lang="cs-CZ" dirty="0"/>
              <a:t> je indikována pouze při známkách nitrolební hypertenze</a:t>
            </a:r>
          </a:p>
          <a:p>
            <a:pPr lvl="1"/>
            <a:r>
              <a:rPr lang="cs-CZ" dirty="0" err="1"/>
              <a:t>Cave</a:t>
            </a:r>
            <a:r>
              <a:rPr lang="cs-CZ" dirty="0"/>
              <a:t>: </a:t>
            </a:r>
            <a:r>
              <a:rPr lang="cs-CZ" dirty="0" err="1"/>
              <a:t>interacerbrální</a:t>
            </a:r>
            <a:r>
              <a:rPr lang="cs-CZ" dirty="0"/>
              <a:t> krvácení!</a:t>
            </a:r>
          </a:p>
          <a:p>
            <a:r>
              <a:rPr lang="cs-CZ" dirty="0" err="1"/>
              <a:t>Necilená</a:t>
            </a:r>
            <a:r>
              <a:rPr lang="cs-CZ" dirty="0"/>
              <a:t> </a:t>
            </a:r>
            <a:r>
              <a:rPr lang="cs-CZ" dirty="0" err="1"/>
              <a:t>hyperventilace</a:t>
            </a:r>
            <a:r>
              <a:rPr lang="cs-CZ" dirty="0"/>
              <a:t> a </a:t>
            </a:r>
            <a:r>
              <a:rPr lang="cs-CZ" dirty="0" err="1"/>
              <a:t>osmoterapie</a:t>
            </a:r>
            <a:r>
              <a:rPr lang="cs-CZ" dirty="0"/>
              <a:t> je možné zvážit při zn. hrozících </a:t>
            </a:r>
            <a:r>
              <a:rPr lang="cs-CZ" dirty="0" err="1"/>
              <a:t>herniací</a:t>
            </a:r>
            <a:r>
              <a:rPr lang="cs-CZ" dirty="0"/>
              <a:t> (</a:t>
            </a:r>
            <a:r>
              <a:rPr lang="cs-CZ" dirty="0" err="1"/>
              <a:t>transtentoriální</a:t>
            </a:r>
            <a:r>
              <a:rPr lang="cs-CZ" dirty="0"/>
              <a:t>, </a:t>
            </a:r>
            <a:r>
              <a:rPr lang="cs-CZ" dirty="0" err="1"/>
              <a:t>okcipitálníí</a:t>
            </a:r>
            <a:r>
              <a:rPr lang="cs-CZ" dirty="0"/>
              <a:t>)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4799FA-CF5F-4CC4-BDB6-692DC4652DAD}" type="slidenum">
              <a:rPr lang="cs-CZ" smtClean="0"/>
              <a:pPr/>
              <a:t>24</a:t>
            </a:fld>
            <a:endParaRPr lang="cs-CZ"/>
          </a:p>
        </p:txBody>
      </p:sp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2B528D8D-6F67-4FC4-94FC-DA0923AA3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45450" y="772964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91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Jaká </a:t>
            </a:r>
            <a:r>
              <a:rPr lang="cs-CZ" dirty="0" err="1"/>
              <a:t>osmoterapie</a:t>
            </a:r>
            <a:r>
              <a:rPr lang="cs-CZ" dirty="0"/>
              <a:t>?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Manitol</a:t>
            </a:r>
            <a:r>
              <a:rPr lang="cs-CZ" dirty="0"/>
              <a:t> 20% roztok cca 0,5 až 1,5 g/kg</a:t>
            </a:r>
          </a:p>
          <a:p>
            <a:endParaRPr lang="cs-CZ" dirty="0"/>
          </a:p>
          <a:p>
            <a:r>
              <a:rPr lang="cs-CZ" dirty="0" err="1"/>
              <a:t>NaCL</a:t>
            </a:r>
            <a:r>
              <a:rPr lang="cs-CZ" dirty="0"/>
              <a:t> 3% roztok</a:t>
            </a:r>
          </a:p>
          <a:p>
            <a:endParaRPr lang="cs-CZ" dirty="0"/>
          </a:p>
          <a:p>
            <a:r>
              <a:rPr lang="cs-CZ" dirty="0" err="1"/>
              <a:t>NaCl</a:t>
            </a:r>
            <a:r>
              <a:rPr lang="cs-CZ" dirty="0"/>
              <a:t> 10% (výhradně CŽK) 20 až 50 ml/15 až 30 min</a:t>
            </a:r>
          </a:p>
          <a:p>
            <a:endParaRPr lang="cs-CZ" dirty="0"/>
          </a:p>
          <a:p>
            <a:r>
              <a:rPr lang="cs-CZ" dirty="0" err="1"/>
              <a:t>NaCl</a:t>
            </a:r>
            <a:r>
              <a:rPr lang="cs-CZ" dirty="0"/>
              <a:t> 10% 30 ml+30 ml 0,9% </a:t>
            </a:r>
            <a:r>
              <a:rPr lang="cs-CZ" dirty="0" err="1"/>
              <a:t>NaCl</a:t>
            </a:r>
            <a:r>
              <a:rPr lang="cs-CZ" dirty="0"/>
              <a:t> </a:t>
            </a:r>
            <a:r>
              <a:rPr lang="cs-CZ" dirty="0" err="1"/>
              <a:t>iv</a:t>
            </a:r>
            <a:r>
              <a:rPr lang="cs-CZ" dirty="0"/>
              <a:t>/20 min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4799FA-CF5F-4CC4-BDB6-692DC4652DAD}" type="slidenum">
              <a:rPr lang="cs-CZ" smtClean="0"/>
              <a:pPr/>
              <a:t>25</a:t>
            </a:fld>
            <a:endParaRPr lang="cs-CZ"/>
          </a:p>
        </p:txBody>
      </p:sp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42E7C8FD-A218-4589-B7AB-E1FAECCB3B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94476" y="48260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1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a kdy zajistit dýchací cesty?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Je zajištění dýchacích v </a:t>
            </a:r>
            <a:r>
              <a:rPr lang="cs-CZ" dirty="0" err="1"/>
              <a:t>přednemocniční</a:t>
            </a:r>
            <a:r>
              <a:rPr lang="cs-CZ" dirty="0"/>
              <a:t> péče  spojeno se zvýšeným rizikem smrti?</a:t>
            </a:r>
          </a:p>
          <a:p>
            <a:r>
              <a:rPr lang="cs-CZ" dirty="0"/>
              <a:t>Je vždy indikována tracheální intubace?</a:t>
            </a:r>
          </a:p>
          <a:p>
            <a:endParaRPr lang="cs-CZ" dirty="0"/>
          </a:p>
          <a:p>
            <a:r>
              <a:rPr lang="cs-CZ" dirty="0"/>
              <a:t>Je u nemocných s poruchou vědomí není nutná </a:t>
            </a:r>
            <a:r>
              <a:rPr lang="cs-CZ" dirty="0" err="1"/>
              <a:t>sedace</a:t>
            </a:r>
            <a:r>
              <a:rPr lang="cs-CZ" dirty="0"/>
              <a:t>/svalová relaxace?</a:t>
            </a:r>
          </a:p>
          <a:p>
            <a:endParaRPr lang="cs-CZ" dirty="0"/>
          </a:p>
          <a:p>
            <a:r>
              <a:rPr lang="cs-CZ" dirty="0"/>
              <a:t>Jaká jsou </a:t>
            </a:r>
            <a:r>
              <a:rPr lang="cs-CZ" dirty="0" err="1"/>
              <a:t>ev</a:t>
            </a:r>
            <a:r>
              <a:rPr lang="cs-CZ" dirty="0"/>
              <a:t>. vhodná farmaka pro indukci anestézie/</a:t>
            </a:r>
            <a:r>
              <a:rPr lang="cs-CZ" dirty="0" err="1"/>
              <a:t>sedace</a:t>
            </a:r>
            <a:r>
              <a:rPr lang="cs-CZ" dirty="0"/>
              <a:t>?</a:t>
            </a:r>
          </a:p>
          <a:p>
            <a:pPr>
              <a:buNone/>
            </a:pP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4799FA-CF5F-4CC4-BDB6-692DC4652DAD}" type="slidenum">
              <a:rPr lang="cs-CZ" smtClean="0"/>
              <a:pPr/>
              <a:t>26</a:t>
            </a:fld>
            <a:endParaRPr lang="cs-CZ"/>
          </a:p>
        </p:txBody>
      </p:sp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BF44A182-069D-471C-B6F6-675A1DD2A5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68800" y="322580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574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Jaká poloha hlavy a trupu?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Horizontální poloha</a:t>
            </a:r>
          </a:p>
          <a:p>
            <a:r>
              <a:rPr lang="cs-CZ" dirty="0"/>
              <a:t>45% stupňů úhel mezi horní a dolní polovinou trupu</a:t>
            </a:r>
          </a:p>
          <a:p>
            <a:r>
              <a:rPr lang="cs-CZ" dirty="0"/>
              <a:t>20-25 stupňů úhel mezi horní a dolní polovinou trupu</a:t>
            </a:r>
          </a:p>
          <a:p>
            <a:r>
              <a:rPr lang="cs-CZ" dirty="0" err="1"/>
              <a:t>Trendelenburgova</a:t>
            </a:r>
            <a:r>
              <a:rPr lang="cs-CZ" dirty="0"/>
              <a:t> poloha</a:t>
            </a:r>
          </a:p>
          <a:p>
            <a:r>
              <a:rPr lang="cs-CZ" dirty="0"/>
              <a:t>Poloha na P boku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4799FA-CF5F-4CC4-BDB6-692DC4652DAD}" type="slidenum">
              <a:rPr lang="cs-CZ" smtClean="0"/>
              <a:pPr/>
              <a:t>27</a:t>
            </a:fld>
            <a:endParaRPr lang="cs-CZ"/>
          </a:p>
        </p:txBody>
      </p:sp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20AD780A-72B6-4B43-BCB0-134959EBD1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84951" y="976164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31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Jaká poloha hlavy a trupu?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Horizontální poloha</a:t>
            </a:r>
          </a:p>
          <a:p>
            <a:r>
              <a:rPr lang="cs-CZ" dirty="0"/>
              <a:t>45% stupňů úhel mezi horní a dolní polovinou trupu</a:t>
            </a:r>
          </a:p>
          <a:p>
            <a:r>
              <a:rPr lang="cs-CZ" b="1" dirty="0"/>
              <a:t>20-25 % úhel mezi horní a dolní polovinou trupu</a:t>
            </a:r>
          </a:p>
          <a:p>
            <a:r>
              <a:rPr lang="cs-CZ" dirty="0" err="1"/>
              <a:t>Trendelenburgova</a:t>
            </a:r>
            <a:r>
              <a:rPr lang="cs-CZ" dirty="0"/>
              <a:t> poloha</a:t>
            </a:r>
          </a:p>
          <a:p>
            <a:r>
              <a:rPr lang="cs-CZ" dirty="0"/>
              <a:t>Poloha na P boku (zotavovací poloha při absenci zajištění dýchacích cest)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4799FA-CF5F-4CC4-BDB6-692DC4652DAD}" type="slidenum">
              <a:rPr lang="cs-CZ" smtClean="0"/>
              <a:pPr/>
              <a:t>28</a:t>
            </a:fld>
            <a:endParaRPr lang="cs-CZ"/>
          </a:p>
        </p:txBody>
      </p:sp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30A2EE93-2465-4329-9290-152026B656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50225" y="598339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70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Specifika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Krční límec/stabilizace krční páteře</a:t>
            </a:r>
          </a:p>
          <a:p>
            <a:endParaRPr lang="cs-CZ" dirty="0"/>
          </a:p>
          <a:p>
            <a:r>
              <a:rPr lang="cs-CZ" dirty="0"/>
              <a:t>Fixace hlavy a krku předloktími při manipulaci</a:t>
            </a:r>
          </a:p>
          <a:p>
            <a:endParaRPr lang="cs-CZ" dirty="0"/>
          </a:p>
          <a:p>
            <a:r>
              <a:rPr lang="cs-CZ" dirty="0"/>
              <a:t>Log </a:t>
            </a:r>
            <a:r>
              <a:rPr lang="cs-CZ" dirty="0" err="1"/>
              <a:t>roll</a:t>
            </a:r>
            <a:r>
              <a:rPr lang="cs-CZ" dirty="0"/>
              <a:t> s fixací krční páteře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4799FA-CF5F-4CC4-BDB6-692DC4652DAD}" type="slidenum">
              <a:rPr lang="cs-CZ" smtClean="0"/>
              <a:pPr/>
              <a:t>29</a:t>
            </a:fld>
            <a:endParaRPr lang="cs-CZ"/>
          </a:p>
        </p:txBody>
      </p:sp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5F98A91A-A5F5-4FAE-BBE4-CD82B5E7AF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753176" y="404664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07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Kraniocerebrální</a:t>
            </a:r>
            <a:r>
              <a:rPr lang="cs-CZ" dirty="0"/>
              <a:t> poranění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Nemocný 27 let, účastník autonehody, zaklíněn, vyprošťován</a:t>
            </a:r>
          </a:p>
          <a:p>
            <a:endParaRPr lang="cs-CZ" dirty="0"/>
          </a:p>
          <a:p>
            <a:r>
              <a:rPr lang="cs-CZ" dirty="0"/>
              <a:t>Přivezen posádkou RZP</a:t>
            </a:r>
          </a:p>
          <a:p>
            <a:endParaRPr lang="cs-CZ" dirty="0"/>
          </a:p>
          <a:p>
            <a:r>
              <a:rPr lang="cs-CZ" dirty="0"/>
              <a:t>Spontánně ventilující, DF 16/min, TK 127/65 </a:t>
            </a:r>
            <a:r>
              <a:rPr lang="cs-CZ" dirty="0" err="1"/>
              <a:t>mmHg</a:t>
            </a:r>
            <a:r>
              <a:rPr lang="cs-CZ" dirty="0"/>
              <a:t>, GCS – O1, V2, M4</a:t>
            </a:r>
          </a:p>
          <a:p>
            <a:endParaRPr lang="cs-CZ" dirty="0"/>
          </a:p>
          <a:p>
            <a:r>
              <a:rPr lang="cs-CZ" dirty="0"/>
              <a:t>Krvácí ze zevního zvukovodu a z tržné rány na temeni kryté sterilním čtvercem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4799FA-CF5F-4CC4-BDB6-692DC4652DAD}" type="slidenum">
              <a:rPr lang="cs-CZ" smtClean="0"/>
              <a:pPr/>
              <a:t>3</a:t>
            </a:fld>
            <a:endParaRPr lang="cs-CZ"/>
          </a:p>
        </p:txBody>
      </p:sp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3D9CF6A8-59D3-41FF-8D3D-7AB6A303CA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56376" y="772964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9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cs-CZ" dirty="0"/>
              <a:t>Terapie nitrolební hypertenze</a:t>
            </a:r>
            <a:endParaRPr lang="en-US" dirty="0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cs-CZ" sz="2400" dirty="0">
                <a:cs typeface="Times New Roman" pitchFamily="18" charset="0"/>
              </a:rPr>
              <a:t>vzestup střední hodnoty nitrolebního tlaku ICP nad 20 torrů </a:t>
            </a:r>
            <a:r>
              <a:rPr lang="cs-CZ" sz="2400" baseline="30000" dirty="0">
                <a:cs typeface="Times New Roman" pitchFamily="18" charset="0"/>
              </a:rPr>
              <a:t>1</a:t>
            </a:r>
            <a:r>
              <a:rPr lang="cs-CZ" sz="2400" dirty="0">
                <a:cs typeface="Times New Roman" pitchFamily="18" charset="0"/>
              </a:rPr>
              <a:t>, těžká nitrolební hypertenze je definována hodnotou ICP nad 40 </a:t>
            </a:r>
            <a:r>
              <a:rPr lang="cs-CZ" sz="2400" dirty="0" err="1">
                <a:cs typeface="Times New Roman" pitchFamily="18" charset="0"/>
              </a:rPr>
              <a:t>mmHg</a:t>
            </a:r>
            <a:r>
              <a:rPr lang="en-US" sz="2400" dirty="0"/>
              <a:t> </a:t>
            </a:r>
            <a:endParaRPr lang="cs-CZ" sz="2400" dirty="0"/>
          </a:p>
          <a:p>
            <a:pPr>
              <a:lnSpc>
                <a:spcPct val="90000"/>
              </a:lnSpc>
            </a:pPr>
            <a:r>
              <a:rPr lang="cs-CZ" sz="2400" dirty="0" err="1"/>
              <a:t>Trigger</a:t>
            </a:r>
            <a:r>
              <a:rPr lang="cs-CZ" sz="2400" dirty="0"/>
              <a:t> k léčbě ICP nad 20-22 </a:t>
            </a:r>
            <a:r>
              <a:rPr lang="cs-CZ" sz="2400" dirty="0" err="1"/>
              <a:t>mmHg</a:t>
            </a:r>
            <a:endParaRPr lang="cs-CZ" sz="2400" dirty="0"/>
          </a:p>
          <a:p>
            <a:pPr>
              <a:lnSpc>
                <a:spcPct val="90000"/>
              </a:lnSpc>
              <a:buFont typeface="Monotype Sorts"/>
              <a:buNone/>
            </a:pPr>
            <a:r>
              <a:rPr lang="cs-CZ" sz="2400" b="0" dirty="0">
                <a:cs typeface="Times New Roman" pitchFamily="18" charset="0"/>
              </a:rPr>
              <a:t>Cíl terapie:</a:t>
            </a:r>
            <a:endParaRPr lang="cs-CZ" sz="2400" dirty="0"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Monotype Sorts"/>
              <a:buNone/>
            </a:pPr>
            <a:r>
              <a:rPr lang="cs-CZ" sz="2400" dirty="0">
                <a:cs typeface="Times New Roman" pitchFamily="18" charset="0"/>
              </a:rPr>
              <a:t>1. Udržení </a:t>
            </a:r>
            <a:r>
              <a:rPr lang="cs-CZ" sz="2400" dirty="0" err="1">
                <a:cs typeface="Times New Roman" pitchFamily="18" charset="0"/>
              </a:rPr>
              <a:t>perfúze</a:t>
            </a:r>
            <a:r>
              <a:rPr lang="cs-CZ" sz="2400" dirty="0">
                <a:cs typeface="Times New Roman" pitchFamily="18" charset="0"/>
              </a:rPr>
              <a:t> mozkovou tkání a zabránění rozvoje hypoxického poškození mozku při globální </a:t>
            </a:r>
            <a:r>
              <a:rPr lang="cs-CZ" sz="2400" dirty="0" err="1">
                <a:cs typeface="Times New Roman" pitchFamily="18" charset="0"/>
              </a:rPr>
              <a:t>hypoperfúzi</a:t>
            </a:r>
            <a:r>
              <a:rPr lang="cs-CZ" sz="2400" dirty="0">
                <a:cs typeface="Times New Roman" pitchFamily="18" charset="0"/>
              </a:rPr>
              <a:t> mozku  - mozkový </a:t>
            </a:r>
            <a:r>
              <a:rPr lang="cs-CZ" sz="2400" dirty="0" err="1">
                <a:cs typeface="Times New Roman" pitchFamily="18" charset="0"/>
              </a:rPr>
              <a:t>perfúzní</a:t>
            </a:r>
            <a:r>
              <a:rPr lang="cs-CZ" sz="2400" dirty="0">
                <a:cs typeface="Times New Roman" pitchFamily="18" charset="0"/>
              </a:rPr>
              <a:t> tlak </a:t>
            </a:r>
            <a:r>
              <a:rPr lang="cs-CZ" sz="2400" b="0" dirty="0">
                <a:cs typeface="Times New Roman" pitchFamily="18" charset="0"/>
              </a:rPr>
              <a:t>CPP</a:t>
            </a:r>
            <a:r>
              <a:rPr lang="cs-CZ" sz="2400" dirty="0">
                <a:cs typeface="Times New Roman" pitchFamily="18" charset="0"/>
              </a:rPr>
              <a:t> s cílovou hodnotou </a:t>
            </a:r>
            <a:r>
              <a:rPr lang="cs-CZ" sz="2400" dirty="0">
                <a:cs typeface="Times New Roman" pitchFamily="18" charset="0"/>
                <a:sym typeface="Symbol" pitchFamily="18" charset="2"/>
              </a:rPr>
              <a:t></a:t>
            </a:r>
            <a:r>
              <a:rPr lang="cs-CZ" sz="2400" dirty="0">
                <a:cs typeface="Times New Roman" pitchFamily="18" charset="0"/>
              </a:rPr>
              <a:t> </a:t>
            </a:r>
            <a:r>
              <a:rPr lang="cs-CZ" sz="2400" dirty="0"/>
              <a:t>60</a:t>
            </a:r>
            <a:r>
              <a:rPr lang="cs-CZ" sz="2400" dirty="0">
                <a:cs typeface="Times New Roman" pitchFamily="18" charset="0"/>
              </a:rPr>
              <a:t> mm </a:t>
            </a:r>
            <a:r>
              <a:rPr lang="cs-CZ" sz="2400" dirty="0" err="1">
                <a:cs typeface="Times New Roman" pitchFamily="18" charset="0"/>
              </a:rPr>
              <a:t>Hg</a:t>
            </a:r>
            <a:r>
              <a:rPr lang="cs-CZ" sz="2400" dirty="0">
                <a:cs typeface="Times New Roman" pitchFamily="18" charset="0"/>
              </a:rPr>
              <a:t> u dospělých,  individualizovanou dle hodnot SjO2 a ICP, udržení CPP má </a:t>
            </a:r>
            <a:r>
              <a:rPr lang="cs-CZ" sz="2400" dirty="0"/>
              <a:t>p</a:t>
            </a:r>
            <a:r>
              <a:rPr lang="cs-CZ" sz="2400" dirty="0">
                <a:cs typeface="Times New Roman" pitchFamily="18" charset="0"/>
              </a:rPr>
              <a:t>řednost před udržením nízkého ICP - </a:t>
            </a:r>
            <a:r>
              <a:rPr lang="cs-CZ" sz="2400" i="1" dirty="0">
                <a:cs typeface="Times New Roman" pitchFamily="18" charset="0"/>
              </a:rPr>
              <a:t>primární cíl</a:t>
            </a:r>
            <a:r>
              <a:rPr lang="cs-CZ" sz="2400" dirty="0">
                <a:cs typeface="Times New Roman" pitchFamily="18" charset="0"/>
              </a:rPr>
              <a:t> . </a:t>
            </a:r>
            <a:r>
              <a:rPr lang="cs-CZ" sz="2400" baseline="30000" dirty="0">
                <a:cs typeface="Times New Roman" pitchFamily="18" charset="0"/>
              </a:rPr>
              <a:t>2</a:t>
            </a:r>
            <a:r>
              <a:rPr lang="cs-CZ" sz="2400" dirty="0">
                <a:cs typeface="Times New Roman" pitchFamily="18" charset="0"/>
              </a:rPr>
              <a:t> </a:t>
            </a:r>
          </a:p>
          <a:p>
            <a:pPr>
              <a:lnSpc>
                <a:spcPct val="90000"/>
              </a:lnSpc>
              <a:buFont typeface="Monotype Sorts"/>
              <a:buNone/>
            </a:pPr>
            <a:r>
              <a:rPr lang="cs-CZ" sz="2400" dirty="0">
                <a:cs typeface="Times New Roman" pitchFamily="18" charset="0"/>
              </a:rPr>
              <a:t>2. Prevence </a:t>
            </a:r>
            <a:r>
              <a:rPr lang="cs-CZ" sz="2400" dirty="0" err="1">
                <a:cs typeface="Times New Roman" pitchFamily="18" charset="0"/>
              </a:rPr>
              <a:t>herniace</a:t>
            </a:r>
            <a:r>
              <a:rPr lang="cs-CZ" sz="2400" dirty="0">
                <a:cs typeface="Times New Roman" pitchFamily="18" charset="0"/>
              </a:rPr>
              <a:t> mozkových hmot – cílem nitrolební tlak </a:t>
            </a:r>
            <a:r>
              <a:rPr lang="cs-CZ" sz="2400" b="0" dirty="0">
                <a:cs typeface="Times New Roman" pitchFamily="18" charset="0"/>
              </a:rPr>
              <a:t>ICP</a:t>
            </a:r>
            <a:r>
              <a:rPr lang="cs-CZ" sz="2400" dirty="0">
                <a:cs typeface="Times New Roman" pitchFamily="18" charset="0"/>
              </a:rPr>
              <a:t> do 20 mm </a:t>
            </a:r>
            <a:r>
              <a:rPr lang="cs-CZ" sz="2400" dirty="0" err="1">
                <a:cs typeface="Times New Roman" pitchFamily="18" charset="0"/>
              </a:rPr>
              <a:t>Hg</a:t>
            </a:r>
            <a:r>
              <a:rPr lang="cs-CZ" sz="2400" dirty="0">
                <a:cs typeface="Times New Roman" pitchFamily="18" charset="0"/>
              </a:rPr>
              <a:t> - </a:t>
            </a:r>
            <a:r>
              <a:rPr lang="cs-CZ" sz="2400" i="1" dirty="0">
                <a:cs typeface="Times New Roman" pitchFamily="18" charset="0"/>
              </a:rPr>
              <a:t>sekundární cíl</a:t>
            </a:r>
            <a:r>
              <a:rPr lang="cs-CZ" sz="2400" dirty="0">
                <a:cs typeface="Times New Roman" pitchFamily="18" charset="0"/>
              </a:rPr>
              <a:t>.</a:t>
            </a:r>
          </a:p>
          <a:p>
            <a:pPr>
              <a:lnSpc>
                <a:spcPct val="90000"/>
              </a:lnSpc>
            </a:pPr>
            <a:endParaRPr lang="en-US" sz="2400" dirty="0"/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FD5E4305-00B7-4AFB-AA04-DD90E2EB86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83575" y="579289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6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cs-CZ" dirty="0">
                <a:cs typeface="Times New Roman" pitchFamily="18" charset="0"/>
              </a:rPr>
              <a:t>I. stupeň</a:t>
            </a:r>
            <a:r>
              <a:rPr lang="en-US" dirty="0"/>
              <a:t> 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sz="2400" dirty="0" err="1">
                <a:cs typeface="Times New Roman" pitchFamily="18" charset="0"/>
              </a:rPr>
              <a:t>Sedace</a:t>
            </a:r>
            <a:r>
              <a:rPr lang="cs-CZ" sz="2400" dirty="0">
                <a:cs typeface="Times New Roman" pitchFamily="18" charset="0"/>
              </a:rPr>
              <a:t> kombinací opiát  a </a:t>
            </a:r>
            <a:r>
              <a:rPr lang="cs-CZ" sz="2400" dirty="0" err="1">
                <a:cs typeface="Times New Roman" pitchFamily="18" charset="0"/>
              </a:rPr>
              <a:t>propofol</a:t>
            </a:r>
            <a:r>
              <a:rPr lang="cs-CZ" sz="2400" dirty="0"/>
              <a:t>, </a:t>
            </a:r>
            <a:r>
              <a:rPr lang="cs-CZ" sz="2400" dirty="0">
                <a:cs typeface="Times New Roman" pitchFamily="18" charset="0"/>
              </a:rPr>
              <a:t>relaxace pouze v případech, kdy prokazatelně vede k poklesu ICP.</a:t>
            </a:r>
          </a:p>
          <a:p>
            <a:pPr>
              <a:lnSpc>
                <a:spcPct val="90000"/>
              </a:lnSpc>
            </a:pPr>
            <a:r>
              <a:rPr lang="cs-CZ" sz="2400" dirty="0" err="1">
                <a:cs typeface="Times New Roman" pitchFamily="18" charset="0"/>
              </a:rPr>
              <a:t>Normoventilace</a:t>
            </a:r>
            <a:r>
              <a:rPr lang="cs-CZ" sz="2400" dirty="0">
                <a:cs typeface="Times New Roman" pitchFamily="18" charset="0"/>
              </a:rPr>
              <a:t> - PaCO</a:t>
            </a:r>
            <a:r>
              <a:rPr lang="cs-CZ" sz="2400" baseline="-30000" dirty="0">
                <a:cs typeface="Times New Roman" pitchFamily="18" charset="0"/>
              </a:rPr>
              <a:t>2</a:t>
            </a:r>
            <a:r>
              <a:rPr lang="cs-CZ" sz="2400" dirty="0">
                <a:cs typeface="Times New Roman" pitchFamily="18" charset="0"/>
              </a:rPr>
              <a:t> cca 35-40 mm </a:t>
            </a:r>
            <a:r>
              <a:rPr lang="cs-CZ" sz="2400" dirty="0" err="1">
                <a:cs typeface="Times New Roman" pitchFamily="18" charset="0"/>
              </a:rPr>
              <a:t>Hg</a:t>
            </a:r>
            <a:r>
              <a:rPr lang="cs-CZ" sz="2400" dirty="0">
                <a:cs typeface="Times New Roman" pitchFamily="18" charset="0"/>
              </a:rPr>
              <a:t>, ETCO</a:t>
            </a:r>
            <a:r>
              <a:rPr lang="cs-CZ" sz="2400" baseline="-30000" dirty="0">
                <a:cs typeface="Times New Roman" pitchFamily="18" charset="0"/>
              </a:rPr>
              <a:t>2</a:t>
            </a:r>
            <a:r>
              <a:rPr lang="cs-CZ" sz="2400" dirty="0">
                <a:cs typeface="Times New Roman" pitchFamily="18" charset="0"/>
              </a:rPr>
              <a:t> cca 30-35 </a:t>
            </a:r>
            <a:r>
              <a:rPr lang="cs-CZ" sz="2400" dirty="0" err="1">
                <a:cs typeface="Times New Roman" pitchFamily="18" charset="0"/>
              </a:rPr>
              <a:t>mmHg</a:t>
            </a:r>
            <a:r>
              <a:rPr lang="cs-CZ" sz="2400" dirty="0">
                <a:cs typeface="Times New Roman" pitchFamily="18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cs-CZ" sz="2400" dirty="0" err="1">
                <a:cs typeface="Times New Roman" pitchFamily="18" charset="0"/>
              </a:rPr>
              <a:t>Euvolemie</a:t>
            </a:r>
            <a:r>
              <a:rPr lang="cs-CZ" sz="2400" dirty="0">
                <a:cs typeface="Times New Roman" pitchFamily="18" charset="0"/>
              </a:rPr>
              <a:t> </a:t>
            </a:r>
            <a:r>
              <a:rPr lang="cs-CZ" sz="2400" dirty="0" err="1">
                <a:cs typeface="Times New Roman" pitchFamily="18" charset="0"/>
              </a:rPr>
              <a:t>ev</a:t>
            </a:r>
            <a:r>
              <a:rPr lang="cs-CZ" sz="2400" dirty="0">
                <a:cs typeface="Times New Roman" pitchFamily="18" charset="0"/>
              </a:rPr>
              <a:t>. katecholaminy k udržení CPP </a:t>
            </a:r>
            <a:r>
              <a:rPr lang="cs-CZ" sz="2400" dirty="0">
                <a:cs typeface="Times New Roman" pitchFamily="18" charset="0"/>
                <a:sym typeface="Symbol" pitchFamily="18" charset="2"/>
              </a:rPr>
              <a:t></a:t>
            </a:r>
            <a:r>
              <a:rPr lang="cs-CZ" sz="2400" dirty="0">
                <a:cs typeface="Times New Roman" pitchFamily="18" charset="0"/>
              </a:rPr>
              <a:t> </a:t>
            </a:r>
            <a:r>
              <a:rPr lang="cs-CZ" sz="2400" dirty="0"/>
              <a:t>60</a:t>
            </a:r>
            <a:r>
              <a:rPr lang="cs-CZ" sz="2400" dirty="0">
                <a:cs typeface="Times New Roman" pitchFamily="18" charset="0"/>
              </a:rPr>
              <a:t> </a:t>
            </a:r>
            <a:r>
              <a:rPr lang="cs-CZ" sz="2400" dirty="0" err="1">
                <a:cs typeface="Times New Roman" pitchFamily="18" charset="0"/>
              </a:rPr>
              <a:t>mmHg</a:t>
            </a:r>
            <a:r>
              <a:rPr lang="cs-CZ" sz="2400" dirty="0">
                <a:cs typeface="Times New Roman" pitchFamily="18" charset="0"/>
              </a:rPr>
              <a:t>,  max. 90 </a:t>
            </a:r>
            <a:r>
              <a:rPr lang="cs-CZ" sz="2400" dirty="0" err="1">
                <a:cs typeface="Times New Roman" pitchFamily="18" charset="0"/>
              </a:rPr>
              <a:t>mmHg</a:t>
            </a:r>
            <a:r>
              <a:rPr lang="cs-CZ" sz="2400" dirty="0">
                <a:cs typeface="Times New Roman" pitchFamily="18" charset="0"/>
              </a:rPr>
              <a:t> </a:t>
            </a:r>
            <a:endParaRPr lang="cs-CZ" sz="2400" dirty="0"/>
          </a:p>
          <a:p>
            <a:pPr>
              <a:lnSpc>
                <a:spcPct val="90000"/>
              </a:lnSpc>
            </a:pPr>
            <a:r>
              <a:rPr lang="cs-CZ" sz="2400" dirty="0" err="1">
                <a:cs typeface="Times New Roman" pitchFamily="18" charset="0"/>
              </a:rPr>
              <a:t>Normotermie</a:t>
            </a:r>
            <a:r>
              <a:rPr lang="cs-CZ" sz="2400" dirty="0">
                <a:cs typeface="Times New Roman" pitchFamily="18" charset="0"/>
              </a:rPr>
              <a:t>, chlazení hlavy, chlazení trupu při vzestupu teploty nad 37 st. Celsia</a:t>
            </a:r>
            <a:endParaRPr lang="cs-CZ" sz="2400" dirty="0"/>
          </a:p>
          <a:p>
            <a:pPr>
              <a:lnSpc>
                <a:spcPct val="90000"/>
              </a:lnSpc>
            </a:pPr>
            <a:r>
              <a:rPr lang="cs-CZ" sz="2400" dirty="0">
                <a:cs typeface="Times New Roman" pitchFamily="18" charset="0"/>
              </a:rPr>
              <a:t>Klidový režim, </a:t>
            </a:r>
            <a:r>
              <a:rPr lang="cs-CZ" sz="2400" dirty="0" err="1"/>
              <a:t>event</a:t>
            </a:r>
            <a:r>
              <a:rPr lang="cs-CZ" sz="2400" dirty="0"/>
              <a:t>. </a:t>
            </a:r>
            <a:r>
              <a:rPr lang="cs-CZ" sz="2400" dirty="0">
                <a:cs typeface="Times New Roman" pitchFamily="18" charset="0"/>
              </a:rPr>
              <a:t>před odsáváním </a:t>
            </a:r>
            <a:r>
              <a:rPr lang="cs-CZ" sz="2400" dirty="0" err="1">
                <a:cs typeface="Times New Roman" pitchFamily="18" charset="0"/>
              </a:rPr>
              <a:t>propofol</a:t>
            </a:r>
            <a:r>
              <a:rPr lang="cs-CZ" sz="2400" dirty="0">
                <a:cs typeface="Times New Roman" pitchFamily="18" charset="0"/>
              </a:rPr>
              <a:t> 20-30 mg nebo </a:t>
            </a:r>
            <a:r>
              <a:rPr lang="cs-CZ" sz="2400" dirty="0" err="1">
                <a:cs typeface="Times New Roman" pitchFamily="18" charset="0"/>
              </a:rPr>
              <a:t>thiopental</a:t>
            </a:r>
            <a:r>
              <a:rPr lang="cs-CZ" sz="2400" dirty="0">
                <a:cs typeface="Times New Roman" pitchFamily="18" charset="0"/>
              </a:rPr>
              <a:t> 50 mg </a:t>
            </a:r>
            <a:r>
              <a:rPr lang="cs-CZ" sz="2400" dirty="0" err="1">
                <a:cs typeface="Times New Roman" pitchFamily="18" charset="0"/>
              </a:rPr>
              <a:t>iv</a:t>
            </a:r>
            <a:r>
              <a:rPr lang="cs-CZ" sz="2400" dirty="0">
                <a:cs typeface="Times New Roman" pitchFamily="18" charset="0"/>
              </a:rPr>
              <a:t> dle dynamiky ICP po odsávání. </a:t>
            </a:r>
            <a:endParaRPr lang="cs-CZ" sz="2400" dirty="0"/>
          </a:p>
          <a:p>
            <a:pPr>
              <a:lnSpc>
                <a:spcPct val="90000"/>
              </a:lnSpc>
            </a:pPr>
            <a:r>
              <a:rPr lang="cs-CZ" sz="2400" dirty="0" err="1">
                <a:cs typeface="Times New Roman" pitchFamily="18" charset="0"/>
              </a:rPr>
              <a:t>Natrémie</a:t>
            </a:r>
            <a:r>
              <a:rPr lang="cs-CZ" sz="2400" dirty="0">
                <a:cs typeface="Times New Roman" pitchFamily="18" charset="0"/>
              </a:rPr>
              <a:t> v rozmezí 140-145 </a:t>
            </a:r>
            <a:r>
              <a:rPr lang="cs-CZ" sz="2400" dirty="0" err="1">
                <a:cs typeface="Times New Roman" pitchFamily="18" charset="0"/>
              </a:rPr>
              <a:t>mmol</a:t>
            </a:r>
            <a:r>
              <a:rPr lang="cs-CZ" sz="2400" dirty="0">
                <a:cs typeface="Times New Roman" pitchFamily="18" charset="0"/>
              </a:rPr>
              <a:t>/l.</a:t>
            </a:r>
            <a:r>
              <a:rPr lang="en-US" sz="2400" dirty="0"/>
              <a:t> </a:t>
            </a:r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0020A0E8-D8F6-4FE7-8C94-57C33BF89F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753176" y="404664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638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cs-CZ" dirty="0">
                <a:cs typeface="Times New Roman" pitchFamily="18" charset="0"/>
              </a:rPr>
              <a:t>II. stupeň terapie</a:t>
            </a:r>
            <a:r>
              <a:rPr lang="en-US" dirty="0"/>
              <a:t> 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Stupňovitý přístup</a:t>
            </a:r>
          </a:p>
          <a:p>
            <a:r>
              <a:rPr lang="cs-CZ" dirty="0"/>
              <a:t>„cílený přístup“</a:t>
            </a:r>
          </a:p>
          <a:p>
            <a:endParaRPr lang="cs-CZ" dirty="0"/>
          </a:p>
          <a:p>
            <a:r>
              <a:rPr lang="cs-CZ" dirty="0"/>
              <a:t>CPP přístup</a:t>
            </a:r>
          </a:p>
          <a:p>
            <a:r>
              <a:rPr lang="cs-CZ" dirty="0"/>
              <a:t>ICP přístup</a:t>
            </a:r>
          </a:p>
          <a:p>
            <a:r>
              <a:rPr lang="cs-CZ" dirty="0"/>
              <a:t>Optimalizovaná </a:t>
            </a:r>
            <a:r>
              <a:rPr lang="cs-CZ" dirty="0" err="1"/>
              <a:t>hyperventilace</a:t>
            </a:r>
            <a:endParaRPr lang="cs-CZ" dirty="0"/>
          </a:p>
          <a:p>
            <a:r>
              <a:rPr lang="cs-CZ" dirty="0"/>
              <a:t>„Lundská škola“</a:t>
            </a:r>
            <a:endParaRPr lang="en-US" dirty="0"/>
          </a:p>
        </p:txBody>
      </p:sp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2DA5D2EC-09C9-4AD1-903F-8CC9D76E2C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753176" y="579289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6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cs-CZ" dirty="0">
                <a:cs typeface="Times New Roman" pitchFamily="18" charset="0"/>
              </a:rPr>
              <a:t>II. stupeň terapie</a:t>
            </a:r>
            <a:endParaRPr lang="en-US" dirty="0">
              <a:cs typeface="Times New Roman" pitchFamily="18" charset="0"/>
            </a:endParaRPr>
          </a:p>
        </p:txBody>
      </p:sp>
      <p:pic>
        <p:nvPicPr>
          <p:cNvPr id="292866" name="Picture 2" descr="Fig 2 Addenbrooke’s NCCU (neurocritical care unit) TBI Protocol. ICP, intracranial pressure; CPP, cerebral perfusion pressure; SvO2 jugular venous oxygen saturation; SOL, space-occupying lesion; PtO2 partial pressure of tissue oxygen; LPR, lactate pyruvate ratio; EVD, external ventricular drain; PAC, pulmonary artery catheter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91855" y="0"/>
            <a:ext cx="4808946" cy="6601911"/>
          </a:xfrm>
          <a:prstGeom prst="rect">
            <a:avLst/>
          </a:prstGeom>
          <a:noFill/>
        </p:spPr>
      </p:pic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0D7E1CD2-D4C2-4F06-87EC-F9E6BBF3BC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12075" y="439738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99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cs-CZ" b="0" dirty="0"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Léčebné techniky používané u </a:t>
            </a:r>
            <a:r>
              <a:rPr lang="cs-CZ" b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KCP</a:t>
            </a:r>
            <a:r>
              <a:rPr lang="en-US" dirty="0"/>
              <a:t> 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cs-CZ" b="0" dirty="0">
                <a:cs typeface="Times New Roman" pitchFamily="18" charset="0"/>
              </a:rPr>
              <a:t>Kontrola intrakraniálního objemu krve</a:t>
            </a:r>
            <a:endParaRPr lang="cs-CZ" dirty="0">
              <a:cs typeface="Times New Roman" pitchFamily="18" charset="0"/>
            </a:endParaRPr>
          </a:p>
          <a:p>
            <a:r>
              <a:rPr lang="cs-CZ" b="0" dirty="0">
                <a:cs typeface="Times New Roman" pitchFamily="18" charset="0"/>
              </a:rPr>
              <a:t>Metabolická kontrola  intrakraniálního tlaku</a:t>
            </a:r>
            <a:r>
              <a:rPr lang="cs-CZ" dirty="0">
                <a:cs typeface="Times New Roman" pitchFamily="18" charset="0"/>
              </a:rPr>
              <a:t> </a:t>
            </a:r>
            <a:endParaRPr lang="cs-CZ" dirty="0"/>
          </a:p>
          <a:p>
            <a:pPr algn="just"/>
            <a:r>
              <a:rPr lang="cs-CZ" b="0" dirty="0">
                <a:cs typeface="Times New Roman" pitchFamily="18" charset="0"/>
              </a:rPr>
              <a:t>Kontrola intrakraniálního tlaku osmoticky aktivními látkami</a:t>
            </a:r>
            <a:endParaRPr lang="cs-CZ" dirty="0">
              <a:cs typeface="Times New Roman" pitchFamily="18" charset="0"/>
            </a:endParaRPr>
          </a:p>
          <a:p>
            <a:pPr>
              <a:buFont typeface="Monotype Sorts"/>
              <a:buNone/>
            </a:pPr>
            <a:endParaRPr lang="en-US" dirty="0"/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31E3A81E-1C1E-4C10-A6A7-8C234C6D85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84951" y="108657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99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cs-CZ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1. Kontrola intrakraniálního objemu krve</a:t>
            </a:r>
            <a:endParaRPr lang="en-US" dirty="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buFont typeface="Monotype Sorts"/>
              <a:buNone/>
            </a:pPr>
            <a:r>
              <a:rPr lang="cs-CZ" dirty="0">
                <a:cs typeface="Arial" charset="0"/>
              </a:rPr>
              <a:t> </a:t>
            </a:r>
            <a:endParaRPr lang="cs-CZ" dirty="0">
              <a:cs typeface="Times New Roman" pitchFamily="18" charset="0"/>
            </a:endParaRPr>
          </a:p>
          <a:p>
            <a:pPr algn="just">
              <a:buFont typeface="Monotype Sorts"/>
              <a:buNone/>
            </a:pPr>
            <a:r>
              <a:rPr lang="cs-CZ" dirty="0" err="1">
                <a:cs typeface="Arial" charset="0"/>
              </a:rPr>
              <a:t>A</a:t>
            </a:r>
            <a:r>
              <a:rPr lang="cs-CZ" dirty="0">
                <a:cs typeface="Arial" charset="0"/>
              </a:rPr>
              <a:t>.Centrální žilní tlak a zvýšená poloha hlavy</a:t>
            </a:r>
            <a:endParaRPr lang="cs-CZ" dirty="0">
              <a:cs typeface="Times New Roman" pitchFamily="18" charset="0"/>
            </a:endParaRPr>
          </a:p>
          <a:p>
            <a:pPr algn="just">
              <a:buFont typeface="Monotype Sorts"/>
              <a:buNone/>
            </a:pPr>
            <a:r>
              <a:rPr lang="cs-CZ" dirty="0" err="1"/>
              <a:t>B</a:t>
            </a:r>
            <a:r>
              <a:rPr lang="cs-CZ" dirty="0" err="1">
                <a:cs typeface="Arial" charset="0"/>
              </a:rPr>
              <a:t>.Kontrola</a:t>
            </a:r>
            <a:r>
              <a:rPr lang="cs-CZ" dirty="0">
                <a:cs typeface="Arial" charset="0"/>
              </a:rPr>
              <a:t> systémového TK a mozková autoregulace</a:t>
            </a:r>
            <a:endParaRPr lang="cs-CZ" dirty="0">
              <a:cs typeface="Times New Roman" pitchFamily="18" charset="0"/>
            </a:endParaRPr>
          </a:p>
          <a:p>
            <a:pPr algn="just">
              <a:buFont typeface="Monotype Sorts"/>
              <a:buNone/>
            </a:pPr>
            <a:r>
              <a:rPr lang="cs-CZ" dirty="0" err="1">
                <a:cs typeface="Arial" charset="0"/>
              </a:rPr>
              <a:t>D.Hyperventilace</a:t>
            </a:r>
            <a:endParaRPr lang="cs-CZ" dirty="0">
              <a:cs typeface="Times New Roman" pitchFamily="18" charset="0"/>
            </a:endParaRPr>
          </a:p>
          <a:p>
            <a:pPr algn="just">
              <a:buFont typeface="Monotype Sorts"/>
              <a:buNone/>
            </a:pPr>
            <a:r>
              <a:rPr lang="cs-CZ" dirty="0" err="1">
                <a:cs typeface="Arial" charset="0"/>
              </a:rPr>
              <a:t>E.Indometacin</a:t>
            </a:r>
            <a:endParaRPr lang="cs-CZ" dirty="0"/>
          </a:p>
          <a:p>
            <a:pPr algn="just">
              <a:buFont typeface="Monotype Sorts"/>
              <a:buNone/>
            </a:pPr>
            <a:r>
              <a:rPr lang="cs-CZ" dirty="0"/>
              <a:t>(</a:t>
            </a:r>
            <a:r>
              <a:rPr lang="cs-CZ" dirty="0" err="1"/>
              <a:t>F.Blokáda</a:t>
            </a:r>
            <a:r>
              <a:rPr lang="cs-CZ" dirty="0"/>
              <a:t> </a:t>
            </a:r>
            <a:r>
              <a:rPr lang="cs-CZ" dirty="0" err="1"/>
              <a:t>iNOS</a:t>
            </a:r>
            <a:r>
              <a:rPr lang="cs-CZ" dirty="0"/>
              <a:t> –kortikoid) </a:t>
            </a:r>
            <a:r>
              <a:rPr lang="cs-CZ" dirty="0">
                <a:cs typeface="Arial" charset="0"/>
              </a:rPr>
              <a:t>  </a:t>
            </a:r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8670C2A6-C009-4DCE-80D3-70B02F327D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84951" y="844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3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cs-CZ" dirty="0"/>
              <a:t>Vliv </a:t>
            </a:r>
            <a:r>
              <a:rPr lang="cs-CZ" dirty="0" err="1"/>
              <a:t>hyperventilace</a:t>
            </a:r>
            <a:r>
              <a:rPr lang="cs-CZ" dirty="0"/>
              <a:t> na CBF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1380" name="Picture 4" descr="showimag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1800" y="2205038"/>
            <a:ext cx="8101013" cy="3071812"/>
          </a:xfrm>
          <a:prstGeom prst="rect">
            <a:avLst/>
          </a:prstGeom>
          <a:noFill/>
        </p:spPr>
      </p:pic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0F60764D-1668-4E61-B10D-E23A67E1C6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56376" y="60960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44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cs-CZ" sz="24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 Metabolická kontrola  intrakraniálního tlaku</a:t>
            </a:r>
            <a:r>
              <a:rPr lang="cs-CZ" dirty="0">
                <a:cs typeface="Arial" charset="0"/>
              </a:rPr>
              <a:t> </a:t>
            </a:r>
            <a:endParaRPr lang="en-US" dirty="0">
              <a:cs typeface="Arial" charset="0"/>
            </a:endParaRP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buFont typeface="Monotype Sorts"/>
              <a:buNone/>
            </a:pPr>
            <a:r>
              <a:rPr lang="cs-CZ" dirty="0">
                <a:cs typeface="Arial" charset="0"/>
              </a:rPr>
              <a:t>Metabolická kontrola ICP je založena na</a:t>
            </a:r>
            <a:r>
              <a:rPr lang="cs-CZ" dirty="0"/>
              <a:t> </a:t>
            </a:r>
            <a:r>
              <a:rPr lang="cs-CZ" dirty="0">
                <a:cs typeface="Arial" charset="0"/>
              </a:rPr>
              <a:t>předpokladu, že CBF je regulován dle metabolických potřeb tkáně. Tento předpoklad nemusí být u nemocných se závažným KCP splněn.</a:t>
            </a:r>
            <a:endParaRPr lang="cs-CZ" dirty="0">
              <a:cs typeface="Times New Roman" pitchFamily="18" charset="0"/>
            </a:endParaRPr>
          </a:p>
          <a:p>
            <a:pPr algn="just">
              <a:buFont typeface="Monotype Sorts"/>
              <a:buNone/>
            </a:pPr>
            <a:r>
              <a:rPr lang="cs-CZ" dirty="0">
                <a:cs typeface="Arial" charset="0"/>
              </a:rPr>
              <a:t> </a:t>
            </a:r>
            <a:endParaRPr lang="cs-CZ" dirty="0">
              <a:cs typeface="Times New Roman" pitchFamily="18" charset="0"/>
            </a:endParaRPr>
          </a:p>
          <a:p>
            <a:pPr algn="just">
              <a:buFont typeface="Monotype Sorts"/>
              <a:buNone/>
            </a:pPr>
            <a:r>
              <a:rPr lang="cs-CZ" dirty="0">
                <a:cs typeface="Arial" charset="0"/>
              </a:rPr>
              <a:t>A. Hypotermie</a:t>
            </a:r>
            <a:endParaRPr lang="cs-CZ" dirty="0">
              <a:cs typeface="Times New Roman" pitchFamily="18" charset="0"/>
            </a:endParaRPr>
          </a:p>
          <a:p>
            <a:pPr algn="just">
              <a:buFont typeface="Monotype Sorts"/>
              <a:buNone/>
            </a:pPr>
            <a:r>
              <a:rPr lang="cs-CZ" dirty="0">
                <a:cs typeface="Arial" charset="0"/>
              </a:rPr>
              <a:t>B. Hypnotika</a:t>
            </a:r>
            <a:endParaRPr lang="cs-CZ" dirty="0">
              <a:cs typeface="Times New Roman" pitchFamily="18" charset="0"/>
            </a:endParaRPr>
          </a:p>
          <a:p>
            <a:pPr>
              <a:buFont typeface="Monotype Sorts"/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cs-CZ" sz="24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3. Kontrola intrakraniálního tlaku osmoticky aktivními látkami</a:t>
            </a:r>
            <a:endParaRPr lang="en-US" dirty="0">
              <a:cs typeface="Times New Roman" pitchFamily="18" charset="0"/>
            </a:endParaRP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buFont typeface="Monotype Sorts"/>
              <a:buNone/>
            </a:pPr>
            <a:r>
              <a:rPr lang="cs-CZ" dirty="0">
                <a:cs typeface="Arial" charset="0"/>
              </a:rPr>
              <a:t>A. </a:t>
            </a:r>
            <a:r>
              <a:rPr lang="cs-CZ" dirty="0" err="1">
                <a:cs typeface="Arial" charset="0"/>
              </a:rPr>
              <a:t>Manitol</a:t>
            </a:r>
            <a:endParaRPr lang="cs-CZ" dirty="0">
              <a:cs typeface="Times New Roman" pitchFamily="18" charset="0"/>
            </a:endParaRPr>
          </a:p>
          <a:p>
            <a:pPr algn="just">
              <a:buFont typeface="Monotype Sorts"/>
              <a:buNone/>
            </a:pPr>
            <a:r>
              <a:rPr lang="cs-CZ" dirty="0">
                <a:cs typeface="Arial" charset="0"/>
              </a:rPr>
              <a:t>B. Hypertonické roztoky soli</a:t>
            </a:r>
            <a:endParaRPr lang="cs-CZ" dirty="0">
              <a:cs typeface="Times New Roman" pitchFamily="18" charset="0"/>
            </a:endParaRPr>
          </a:p>
          <a:p>
            <a:pPr>
              <a:buFont typeface="Monotype Sorts"/>
              <a:buNone/>
            </a:pPr>
            <a:r>
              <a:rPr lang="cs-CZ" dirty="0">
                <a:cs typeface="Arial" charset="0"/>
              </a:rPr>
              <a:t>C. Diuretika </a:t>
            </a:r>
            <a:endParaRPr lang="en-US" dirty="0">
              <a:cs typeface="Arial" charset="0"/>
            </a:endParaRPr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D6C39D43-C6A4-46BB-86BE-1C5956E7E0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54975" y="1438275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8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cs-CZ" dirty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404" name="Picture 4" descr="1134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842" y="1047070"/>
            <a:ext cx="3086100" cy="1438275"/>
          </a:xfrm>
          <a:prstGeom prst="rect">
            <a:avLst/>
          </a:prstGeom>
          <a:noFill/>
        </p:spPr>
      </p:pic>
      <p:sp>
        <p:nvSpPr>
          <p:cNvPr id="102405" name="Text Box 5"/>
          <p:cNvSpPr txBox="1">
            <a:spLocks noChangeArrowheads="1"/>
          </p:cNvSpPr>
          <p:nvPr/>
        </p:nvSpPr>
        <p:spPr bwMode="auto">
          <a:xfrm>
            <a:off x="568731" y="6092825"/>
            <a:ext cx="8090676" cy="30777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cs-CZ" sz="1400" dirty="0"/>
              <a:t>https://braintrauma.org/uploads/03/12/Guidelines_for_Management_of_Severe_TBI_4th_Edition.pdf</a:t>
            </a:r>
          </a:p>
        </p:txBody>
      </p:sp>
      <p:pic>
        <p:nvPicPr>
          <p:cNvPr id="102406" name="Picture 6" descr="Big Cover of 2nd Edition  Prehos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96858" y="924153"/>
            <a:ext cx="1758950" cy="2087562"/>
          </a:xfrm>
          <a:prstGeom prst="rect">
            <a:avLst/>
          </a:prstGeom>
          <a:noFill/>
        </p:spPr>
      </p:pic>
      <p:pic>
        <p:nvPicPr>
          <p:cNvPr id="102407" name="Picture 7" descr="Guidelines for the Surgical Management of Traumatic Brain Injur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650" y="4149725"/>
            <a:ext cx="3086100" cy="1438275"/>
          </a:xfrm>
          <a:prstGeom prst="rect">
            <a:avLst/>
          </a:prstGeom>
          <a:noFill/>
        </p:spPr>
      </p:pic>
      <p:pic>
        <p:nvPicPr>
          <p:cNvPr id="102408" name="Picture 8" descr="Guidelines for Field Management of Combat Related Head Traum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825" y="4149725"/>
            <a:ext cx="3086100" cy="14382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bezprostředně ohrožuje nejvíce nemocného?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Krvácení?</a:t>
            </a:r>
          </a:p>
          <a:p>
            <a:endParaRPr lang="cs-CZ" dirty="0"/>
          </a:p>
          <a:p>
            <a:r>
              <a:rPr lang="cs-CZ" dirty="0"/>
              <a:t>Nitrolební hypertenze?</a:t>
            </a:r>
          </a:p>
          <a:p>
            <a:endParaRPr lang="cs-CZ" dirty="0"/>
          </a:p>
          <a:p>
            <a:r>
              <a:rPr lang="cs-CZ" dirty="0"/>
              <a:t>Aspirace?</a:t>
            </a:r>
          </a:p>
          <a:p>
            <a:endParaRPr lang="cs-CZ" dirty="0"/>
          </a:p>
          <a:p>
            <a:r>
              <a:rPr lang="cs-CZ" dirty="0"/>
              <a:t>Porucha průchodnosti DC?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4799FA-CF5F-4CC4-BDB6-692DC4652DAD}" type="slidenum">
              <a:rPr lang="cs-CZ" smtClean="0"/>
              <a:pPr/>
              <a:t>4</a:t>
            </a:fld>
            <a:endParaRPr lang="cs-CZ"/>
          </a:p>
        </p:txBody>
      </p:sp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052106E1-E31E-4DC2-8FA8-5D2C3A8D99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74025" y="957114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3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Zahájení tekutinové terapie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Hydratace </a:t>
            </a:r>
            <a:r>
              <a:rPr lang="cs-CZ" dirty="0" err="1"/>
              <a:t>vs</a:t>
            </a:r>
            <a:r>
              <a:rPr lang="cs-CZ" dirty="0"/>
              <a:t> </a:t>
            </a:r>
            <a:r>
              <a:rPr lang="cs-CZ" dirty="0" err="1"/>
              <a:t>volémie</a:t>
            </a:r>
            <a:r>
              <a:rPr lang="cs-CZ" dirty="0"/>
              <a:t> </a:t>
            </a:r>
            <a:r>
              <a:rPr lang="cs-CZ" dirty="0" err="1"/>
              <a:t>vs</a:t>
            </a:r>
            <a:r>
              <a:rPr lang="cs-CZ" dirty="0"/>
              <a:t> cirkulující objem krve</a:t>
            </a:r>
          </a:p>
          <a:p>
            <a:endParaRPr lang="cs-CZ" dirty="0"/>
          </a:p>
          <a:p>
            <a:r>
              <a:rPr lang="cs-CZ" dirty="0"/>
              <a:t>Vliv na osmolaritu a přesuny ICT </a:t>
            </a:r>
            <a:r>
              <a:rPr lang="cs-CZ" dirty="0" err="1"/>
              <a:t>vs</a:t>
            </a:r>
            <a:r>
              <a:rPr lang="cs-CZ" dirty="0"/>
              <a:t> ECT</a:t>
            </a:r>
          </a:p>
          <a:p>
            <a:endParaRPr lang="cs-CZ" dirty="0"/>
          </a:p>
          <a:p>
            <a:r>
              <a:rPr lang="cs-CZ" dirty="0"/>
              <a:t>Specifické složky</a:t>
            </a:r>
          </a:p>
          <a:p>
            <a:endParaRPr lang="cs-CZ" dirty="0"/>
          </a:p>
          <a:p>
            <a:r>
              <a:rPr lang="cs-CZ" dirty="0"/>
              <a:t>Korekce deficitu + krytí průběžných ztrát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4799FA-CF5F-4CC4-BDB6-692DC4652DAD}" type="slidenum">
              <a:rPr lang="cs-CZ" smtClean="0"/>
              <a:pPr/>
              <a:t>40</a:t>
            </a:fld>
            <a:endParaRPr lang="cs-CZ"/>
          </a:p>
        </p:txBody>
      </p:sp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02C8E39B-7694-408A-A939-3C6746D3D7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50225" y="6540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95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Základní potřeba tekutin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Dospělí cca 30-40 ml/kg/d</a:t>
            </a:r>
          </a:p>
          <a:p>
            <a:r>
              <a:rPr lang="cs-CZ" dirty="0"/>
              <a:t>Děti:</a:t>
            </a:r>
          </a:p>
          <a:p>
            <a:pPr lvl="1"/>
            <a:r>
              <a:rPr lang="cs-CZ" dirty="0"/>
              <a:t>1-10 kg  	4 ml/kg/h</a:t>
            </a:r>
          </a:p>
          <a:p>
            <a:pPr lvl="1"/>
            <a:r>
              <a:rPr lang="cs-CZ" dirty="0"/>
              <a:t>11 až 20 kg 	2 ml/kg/h</a:t>
            </a:r>
          </a:p>
          <a:p>
            <a:pPr lvl="1"/>
            <a:r>
              <a:rPr lang="cs-CZ" dirty="0"/>
              <a:t>Více než 20kg	1 ml/kg/h</a:t>
            </a:r>
          </a:p>
          <a:p>
            <a:pPr lvl="0">
              <a:buNone/>
            </a:pPr>
            <a:endParaRPr lang="cs-CZ" i="1" dirty="0"/>
          </a:p>
          <a:p>
            <a:pPr lvl="0">
              <a:buNone/>
            </a:pPr>
            <a:r>
              <a:rPr lang="cs-CZ" i="1" dirty="0"/>
              <a:t>Obrat tekutin: </a:t>
            </a:r>
            <a:endParaRPr lang="cs-CZ" b="1" dirty="0"/>
          </a:p>
          <a:p>
            <a:pPr lvl="0"/>
            <a:r>
              <a:rPr lang="cs-CZ" dirty="0"/>
              <a:t>Gastrointestinální trakt: - 6000-9000 ml/24h, 200-400 ml stolice/</a:t>
            </a:r>
            <a:r>
              <a:rPr lang="cs-CZ" dirty="0" err="1"/>
              <a:t>d</a:t>
            </a:r>
            <a:r>
              <a:rPr lang="cs-CZ" dirty="0"/>
              <a:t>. </a:t>
            </a:r>
            <a:endParaRPr lang="cs-CZ" b="1" dirty="0"/>
          </a:p>
          <a:p>
            <a:pPr lvl="0"/>
            <a:r>
              <a:rPr lang="cs-CZ" dirty="0"/>
              <a:t>Moč 1000-2500 ml/d, za patologických okolností možné výrazně vyšší ztráty. </a:t>
            </a:r>
            <a:endParaRPr lang="cs-CZ" b="1" dirty="0"/>
          </a:p>
          <a:p>
            <a:pPr lvl="0"/>
            <a:r>
              <a:rPr lang="cs-CZ" dirty="0" err="1"/>
              <a:t>Insenzibilní</a:t>
            </a:r>
            <a:r>
              <a:rPr lang="cs-CZ" dirty="0"/>
              <a:t> ztráty:  Cca 400 ml/m</a:t>
            </a:r>
            <a:r>
              <a:rPr lang="cs-CZ" baseline="30000" dirty="0"/>
              <a:t>2</a:t>
            </a:r>
            <a:r>
              <a:rPr lang="cs-CZ" dirty="0"/>
              <a:t>/d nebo cca 600-800 ml/d u dospělých.,  60% evaporací z plic, 40% představují kožní ztráty. </a:t>
            </a:r>
            <a:endParaRPr lang="cs-CZ" b="1" dirty="0"/>
          </a:p>
          <a:p>
            <a:pPr>
              <a:buNone/>
            </a:pPr>
            <a:r>
              <a:rPr lang="cs-CZ" i="1" dirty="0"/>
              <a:t>Abnormální ztráty : </a:t>
            </a:r>
            <a:endParaRPr lang="cs-CZ" b="1" dirty="0"/>
          </a:p>
          <a:p>
            <a:pPr lvl="0"/>
            <a:r>
              <a:rPr lang="cs-CZ" dirty="0"/>
              <a:t>Horečka - 15% nárůst  </a:t>
            </a:r>
            <a:r>
              <a:rPr lang="cs-CZ" dirty="0" err="1"/>
              <a:t>insenzibilních</a:t>
            </a:r>
            <a:r>
              <a:rPr lang="cs-CZ" dirty="0"/>
              <a:t> ztrát na každý 1</a:t>
            </a:r>
            <a:r>
              <a:rPr lang="cs-CZ" dirty="0">
                <a:sym typeface="Symbol"/>
              </a:rPr>
              <a:t></a:t>
            </a:r>
            <a:r>
              <a:rPr lang="cs-CZ" dirty="0"/>
              <a:t> C vzestupu teploty nad 37 </a:t>
            </a:r>
            <a:r>
              <a:rPr lang="cs-CZ" dirty="0">
                <a:sym typeface="Symbol"/>
              </a:rPr>
              <a:t></a:t>
            </a:r>
            <a:r>
              <a:rPr lang="cs-CZ" dirty="0"/>
              <a:t>C . </a:t>
            </a:r>
            <a:endParaRPr lang="cs-CZ" b="1" dirty="0"/>
          </a:p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4799FA-CF5F-4CC4-BDB6-692DC4652DAD}" type="slidenum">
              <a:rPr lang="cs-CZ" smtClean="0"/>
              <a:pPr/>
              <a:t>41</a:t>
            </a:fld>
            <a:endParaRPr lang="cs-CZ" dirty="0"/>
          </a:p>
        </p:txBody>
      </p:sp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34D8D1C2-65E7-4728-B5B4-86299CB0F7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94476" y="104847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24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Poruchy metabolismu vody a iontů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>
                <a:hlinkClick r:id="rId2" action="ppaction://hlinkpres?slideindex=1&amp;slidetitle="/>
              </a:rPr>
              <a:t>Poruchy</a:t>
            </a:r>
            <a:r>
              <a:rPr lang="en-GB" dirty="0">
                <a:hlinkClick r:id="rId2" action="ppaction://hlinkpres?slideindex=1&amp;slidetitle="/>
              </a:rPr>
              <a:t> </a:t>
            </a:r>
            <a:r>
              <a:rPr lang="en-GB" dirty="0" err="1">
                <a:hlinkClick r:id="rId2" action="ppaction://hlinkpres?slideindex=1&amp;slidetitle="/>
              </a:rPr>
              <a:t>metabolismu</a:t>
            </a:r>
            <a:r>
              <a:rPr lang="en-GB" dirty="0">
                <a:hlinkClick r:id="rId2" action="ppaction://hlinkpres?slideindex=1&amp;slidetitle="/>
              </a:rPr>
              <a:t> </a:t>
            </a:r>
            <a:r>
              <a:rPr lang="en-GB" dirty="0" err="1">
                <a:hlinkClick r:id="rId2" action="ppaction://hlinkpres?slideindex=1&amp;slidetitle="/>
              </a:rPr>
              <a:t>vody</a:t>
            </a:r>
            <a:r>
              <a:rPr lang="en-GB" dirty="0">
                <a:hlinkClick r:id="rId2" action="ppaction://hlinkpres?slideindex=1&amp;slidetitle="/>
              </a:rPr>
              <a:t> a iontů.pptx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4799FA-CF5F-4CC4-BDB6-692DC4652DAD}" type="slidenum">
              <a:rPr lang="cs-CZ" smtClean="0"/>
              <a:pPr/>
              <a:t>42</a:t>
            </a:fld>
            <a:endParaRPr lang="cs-CZ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04949" y="404664"/>
            <a:ext cx="8242662" cy="1143000"/>
          </a:xfrm>
        </p:spPr>
        <p:txBody>
          <a:bodyPr/>
          <a:lstStyle/>
          <a:p>
            <a:r>
              <a:rPr lang="cs-CZ" dirty="0"/>
              <a:t>Denní potřeba iontů (velmi zjednodušeně, základní příjem)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Na+   	2-3 </a:t>
            </a:r>
            <a:r>
              <a:rPr lang="cs-CZ" dirty="0" err="1"/>
              <a:t>mmol</a:t>
            </a:r>
            <a:r>
              <a:rPr lang="cs-CZ" dirty="0"/>
              <a:t>/kg/d</a:t>
            </a:r>
          </a:p>
          <a:p>
            <a:pPr lvl="1"/>
            <a:r>
              <a:rPr lang="cs-CZ" dirty="0"/>
              <a:t>Isotonický roztok cca 140 </a:t>
            </a:r>
            <a:r>
              <a:rPr lang="cs-CZ" dirty="0" err="1"/>
              <a:t>mmol</a:t>
            </a:r>
            <a:r>
              <a:rPr lang="cs-CZ" dirty="0"/>
              <a:t>/l</a:t>
            </a:r>
          </a:p>
          <a:p>
            <a:r>
              <a:rPr lang="cs-CZ" dirty="0"/>
              <a:t>K+		1 </a:t>
            </a:r>
            <a:r>
              <a:rPr lang="cs-CZ" dirty="0" err="1"/>
              <a:t>mmol</a:t>
            </a:r>
            <a:r>
              <a:rPr lang="cs-CZ" dirty="0"/>
              <a:t>/kg/d </a:t>
            </a:r>
          </a:p>
          <a:p>
            <a:pPr lvl="1"/>
            <a:r>
              <a:rPr lang="cs-CZ" dirty="0"/>
              <a:t>KCL 7,45% </a:t>
            </a:r>
            <a:r>
              <a:rPr lang="cs-CZ" dirty="0" err="1"/>
              <a:t>inj</a:t>
            </a:r>
            <a:r>
              <a:rPr lang="cs-CZ" dirty="0"/>
              <a:t> 1ml = 1mmol, tj. cca 1ml/kg/d)</a:t>
            </a:r>
          </a:p>
          <a:p>
            <a:r>
              <a:rPr lang="cs-CZ" dirty="0"/>
              <a:t>Fosfor	0,2 až 0,4 </a:t>
            </a:r>
            <a:r>
              <a:rPr lang="cs-CZ" dirty="0" err="1"/>
              <a:t>mmol</a:t>
            </a:r>
            <a:r>
              <a:rPr lang="cs-CZ" dirty="0"/>
              <a:t>/kg/d </a:t>
            </a:r>
          </a:p>
          <a:p>
            <a:pPr lvl="1"/>
            <a:r>
              <a:rPr lang="cs-CZ" dirty="0" err="1"/>
              <a:t>Nafosfát</a:t>
            </a:r>
            <a:r>
              <a:rPr lang="cs-CZ" dirty="0"/>
              <a:t> 8,7% </a:t>
            </a:r>
            <a:r>
              <a:rPr lang="cs-CZ" dirty="0" err="1"/>
              <a:t>inj</a:t>
            </a:r>
            <a:r>
              <a:rPr lang="cs-CZ" dirty="0"/>
              <a:t> 0,2 </a:t>
            </a:r>
            <a:r>
              <a:rPr lang="cs-CZ" dirty="0" err="1"/>
              <a:t>mmol</a:t>
            </a:r>
            <a:r>
              <a:rPr lang="cs-CZ" dirty="0"/>
              <a:t>/ml, tj. cca 1 ml/kg/d</a:t>
            </a:r>
          </a:p>
          <a:p>
            <a:r>
              <a:rPr lang="cs-CZ" dirty="0"/>
              <a:t>Mg++	0,2 </a:t>
            </a:r>
            <a:r>
              <a:rPr lang="cs-CZ" dirty="0" err="1"/>
              <a:t>mmol</a:t>
            </a:r>
            <a:r>
              <a:rPr lang="cs-CZ" dirty="0"/>
              <a:t>/kg/d </a:t>
            </a:r>
          </a:p>
          <a:p>
            <a:pPr lvl="1"/>
            <a:r>
              <a:rPr lang="cs-CZ" dirty="0"/>
              <a:t>MgSO4 20%10 ml =  16,6 </a:t>
            </a:r>
            <a:r>
              <a:rPr lang="cs-CZ" dirty="0" err="1"/>
              <a:t>mmol</a:t>
            </a:r>
            <a:r>
              <a:rPr lang="cs-CZ" dirty="0"/>
              <a:t>), tj. min 1 </a:t>
            </a:r>
            <a:r>
              <a:rPr lang="cs-CZ" dirty="0" err="1"/>
              <a:t>amp</a:t>
            </a:r>
            <a:r>
              <a:rPr lang="cs-CZ" dirty="0"/>
              <a:t>/d</a:t>
            </a:r>
          </a:p>
          <a:p>
            <a:r>
              <a:rPr lang="cs-CZ" dirty="0"/>
              <a:t>Ca++	0,1 </a:t>
            </a:r>
            <a:r>
              <a:rPr lang="cs-CZ" dirty="0" err="1"/>
              <a:t>mmol</a:t>
            </a:r>
            <a:r>
              <a:rPr lang="cs-CZ" dirty="0"/>
              <a:t>/kg/d</a:t>
            </a:r>
          </a:p>
          <a:p>
            <a:pPr lvl="1"/>
            <a:r>
              <a:rPr lang="cs-CZ" dirty="0"/>
              <a:t>CaCL2 10% </a:t>
            </a:r>
            <a:r>
              <a:rPr lang="cs-CZ" dirty="0" err="1"/>
              <a:t>10</a:t>
            </a:r>
            <a:r>
              <a:rPr lang="cs-CZ" dirty="0"/>
              <a:t> ml cca 9 </a:t>
            </a:r>
            <a:r>
              <a:rPr lang="cs-CZ" dirty="0" err="1"/>
              <a:t>mmol</a:t>
            </a:r>
            <a:r>
              <a:rPr lang="cs-CZ" dirty="0"/>
              <a:t>/l, tj. min 1 </a:t>
            </a:r>
            <a:r>
              <a:rPr lang="cs-CZ" dirty="0" err="1"/>
              <a:t>amp</a:t>
            </a:r>
            <a:r>
              <a:rPr lang="cs-CZ" dirty="0"/>
              <a:t>/d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4799FA-CF5F-4CC4-BDB6-692DC4652DAD}" type="slidenum">
              <a:rPr lang="cs-CZ" smtClean="0"/>
              <a:pPr/>
              <a:t>43</a:t>
            </a:fld>
            <a:endParaRPr lang="cs-CZ"/>
          </a:p>
        </p:txBody>
      </p:sp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3DBBACE0-3A03-4FF4-A1E1-2FF49DE2FE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32651" y="492125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6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Nutriční substráty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AK, proteiny 	</a:t>
            </a:r>
          </a:p>
          <a:p>
            <a:pPr lvl="1"/>
            <a:r>
              <a:rPr lang="cs-CZ" dirty="0"/>
              <a:t>pragmatický cíl cca 1,5 g/kg/d</a:t>
            </a:r>
          </a:p>
          <a:p>
            <a:pPr lvl="1"/>
            <a:r>
              <a:rPr lang="cs-CZ" dirty="0"/>
              <a:t> v iniciální fázi cca ½ - obava z </a:t>
            </a:r>
            <a:r>
              <a:rPr lang="cs-CZ" dirty="0" err="1"/>
              <a:t>potenciace</a:t>
            </a:r>
            <a:r>
              <a:rPr lang="cs-CZ" dirty="0"/>
              <a:t> svalové </a:t>
            </a:r>
            <a:r>
              <a:rPr lang="cs-CZ" dirty="0" err="1"/>
              <a:t>apoptozy</a:t>
            </a:r>
            <a:r>
              <a:rPr lang="cs-CZ" dirty="0"/>
              <a:t>?</a:t>
            </a:r>
          </a:p>
          <a:p>
            <a:pPr lvl="1"/>
            <a:r>
              <a:rPr lang="cs-CZ" dirty="0"/>
              <a:t>4, 5% (periferní) 8 a 10% a 15% roztoky</a:t>
            </a:r>
          </a:p>
          <a:p>
            <a:r>
              <a:rPr lang="cs-CZ" dirty="0"/>
              <a:t>Lipidy (cca 1g/kg/d, </a:t>
            </a:r>
            <a:r>
              <a:rPr lang="cs-CZ" dirty="0" err="1"/>
              <a:t>max</a:t>
            </a:r>
            <a:r>
              <a:rPr lang="cs-CZ" dirty="0"/>
              <a:t> 1,5 g/kg/d)</a:t>
            </a:r>
          </a:p>
          <a:p>
            <a:r>
              <a:rPr lang="cs-CZ" dirty="0"/>
              <a:t>Ostatní energie jako sacharidy</a:t>
            </a:r>
          </a:p>
          <a:p>
            <a:r>
              <a:rPr lang="cs-CZ" dirty="0"/>
              <a:t>Vitaminy + stopové prvky – různá praxe, často od počátku</a:t>
            </a:r>
          </a:p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4799FA-CF5F-4CC4-BDB6-692DC4652DAD}" type="slidenum">
              <a:rPr lang="cs-CZ" smtClean="0"/>
              <a:pPr/>
              <a:t>44</a:t>
            </a:fld>
            <a:endParaRPr lang="cs-CZ"/>
          </a:p>
        </p:txBody>
      </p:sp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741B6499-B147-4045-B9F8-B21D965B52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540451" y="844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0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Postup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Zajištění základní dodávky iontů</a:t>
            </a:r>
          </a:p>
          <a:p>
            <a:r>
              <a:rPr lang="cs-CZ" dirty="0"/>
              <a:t>Dodávka tekutin</a:t>
            </a:r>
          </a:p>
          <a:p>
            <a:r>
              <a:rPr lang="cs-CZ" dirty="0"/>
              <a:t>Korekce deficitu/excesu, rozvržení úhrady na 24 až 72 h</a:t>
            </a:r>
          </a:p>
          <a:p>
            <a:r>
              <a:rPr lang="cs-CZ" dirty="0"/>
              <a:t>75 kg, 30 ml/kg/d ….cca 2500 ml/d</a:t>
            </a:r>
          </a:p>
          <a:p>
            <a:r>
              <a:rPr lang="cs-CZ" dirty="0"/>
              <a:t>RF 1500 ml (Na 140x1,5 </a:t>
            </a:r>
            <a:r>
              <a:rPr lang="cs-CZ" dirty="0" err="1"/>
              <a:t>mmol</a:t>
            </a:r>
            <a:r>
              <a:rPr lang="cs-CZ" dirty="0"/>
              <a:t>)</a:t>
            </a:r>
          </a:p>
          <a:p>
            <a:r>
              <a:rPr lang="cs-CZ" dirty="0"/>
              <a:t>G5 až G10% 1000 ml/d + Mg, K, fosfát </a:t>
            </a:r>
          </a:p>
          <a:p>
            <a:endParaRPr lang="cs-CZ" dirty="0"/>
          </a:p>
          <a:p>
            <a:r>
              <a:rPr lang="cs-CZ" dirty="0"/>
              <a:t>Řešení </a:t>
            </a:r>
            <a:r>
              <a:rPr lang="cs-CZ" dirty="0" err="1"/>
              <a:t>hypovolémie</a:t>
            </a:r>
            <a:endParaRPr lang="cs-CZ" dirty="0"/>
          </a:p>
          <a:p>
            <a:endParaRPr lang="cs-CZ" dirty="0"/>
          </a:p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4799FA-CF5F-4CC4-BDB6-692DC4652DAD}" type="slidenum">
              <a:rPr lang="cs-CZ" smtClean="0"/>
              <a:pPr/>
              <a:t>45</a:t>
            </a:fld>
            <a:endParaRPr lang="cs-CZ"/>
          </a:p>
        </p:txBody>
      </p:sp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8A043B45-7FB7-47D8-A012-318CD90023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753176" y="772964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3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/>
              <a:t>Pacientka 68 let, 75 kg, urosepse, </a:t>
            </a:r>
            <a:r>
              <a:rPr lang="cs-CZ" sz="3200" dirty="0" err="1"/>
              <a:t>art</a:t>
            </a:r>
            <a:r>
              <a:rPr lang="cs-CZ" sz="3200" dirty="0"/>
              <a:t>. Hypertenze, ICHS, 24 h </a:t>
            </a:r>
            <a:r>
              <a:rPr lang="cs-CZ" sz="3200" dirty="0" err="1"/>
              <a:t>nepříjímá</a:t>
            </a:r>
            <a:r>
              <a:rPr lang="cs-CZ" sz="3200" dirty="0"/>
              <a:t> </a:t>
            </a:r>
            <a:r>
              <a:rPr lang="cs-CZ" sz="3200" dirty="0" err="1"/>
              <a:t>p.o</a:t>
            </a:r>
            <a:r>
              <a:rPr lang="cs-CZ" sz="3200" dirty="0"/>
              <a:t>., 3x zvracela</a:t>
            </a:r>
            <a:endParaRPr lang="en-GB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Základní příjem tekutin</a:t>
            </a:r>
          </a:p>
          <a:p>
            <a:pPr lvl="1"/>
            <a:r>
              <a:rPr lang="cs-CZ" dirty="0"/>
              <a:t>Viz výše</a:t>
            </a:r>
          </a:p>
          <a:p>
            <a:r>
              <a:rPr lang="cs-CZ" dirty="0"/>
              <a:t>Deficit z poruchy příjmu .</a:t>
            </a:r>
          </a:p>
          <a:p>
            <a:pPr lvl="1"/>
            <a:r>
              <a:rPr lang="cs-CZ" dirty="0"/>
              <a:t>Viz výše</a:t>
            </a:r>
          </a:p>
          <a:p>
            <a:r>
              <a:rPr lang="cs-CZ" dirty="0"/>
              <a:t>„Extravazace“ při sepsi</a:t>
            </a:r>
          </a:p>
          <a:p>
            <a:pPr lvl="1"/>
            <a:r>
              <a:rPr lang="cs-CZ" dirty="0"/>
              <a:t>Izotonické, </a:t>
            </a:r>
            <a:r>
              <a:rPr lang="cs-CZ" dirty="0" err="1"/>
              <a:t>balanocované</a:t>
            </a:r>
            <a:r>
              <a:rPr lang="cs-CZ" dirty="0"/>
              <a:t> roztoky</a:t>
            </a:r>
          </a:p>
          <a:p>
            <a:r>
              <a:rPr lang="cs-CZ" dirty="0"/>
              <a:t>„</a:t>
            </a:r>
            <a:r>
              <a:rPr lang="cs-CZ" dirty="0" err="1"/>
              <a:t>Hypovolemie</a:t>
            </a:r>
            <a:r>
              <a:rPr lang="cs-CZ" dirty="0"/>
              <a:t>“ při </a:t>
            </a:r>
            <a:r>
              <a:rPr lang="cs-CZ" dirty="0" err="1"/>
              <a:t>vazodilataci</a:t>
            </a:r>
            <a:endParaRPr lang="cs-CZ" dirty="0"/>
          </a:p>
          <a:p>
            <a:pPr lvl="1"/>
            <a:r>
              <a:rPr lang="cs-CZ" dirty="0"/>
              <a:t>Vazokonstriktory </a:t>
            </a:r>
            <a:r>
              <a:rPr lang="cs-CZ" dirty="0" err="1"/>
              <a:t>vs</a:t>
            </a:r>
            <a:r>
              <a:rPr lang="cs-CZ" dirty="0"/>
              <a:t> tekutiny</a:t>
            </a:r>
          </a:p>
          <a:p>
            <a:pPr lvl="1"/>
            <a:r>
              <a:rPr lang="cs-CZ" dirty="0"/>
              <a:t>Izotonické balancované roztoky</a:t>
            </a:r>
          </a:p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4799FA-CF5F-4CC4-BDB6-692DC4652DAD}" type="slidenum">
              <a:rPr lang="cs-CZ" smtClean="0"/>
              <a:pPr/>
              <a:t>46</a:t>
            </a:fld>
            <a:endParaRPr lang="cs-CZ"/>
          </a:p>
        </p:txBody>
      </p:sp>
      <p:sp>
        <p:nvSpPr>
          <p:cNvPr id="5" name="Pravá složená závorka 4"/>
          <p:cNvSpPr/>
          <p:nvPr/>
        </p:nvSpPr>
        <p:spPr>
          <a:xfrm>
            <a:off x="5760720" y="1985554"/>
            <a:ext cx="117566" cy="142385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ovéPole 5"/>
          <p:cNvSpPr txBox="1"/>
          <p:nvPr/>
        </p:nvSpPr>
        <p:spPr>
          <a:xfrm>
            <a:off x="6244045" y="2495005"/>
            <a:ext cx="2569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Odhad relativně přesný</a:t>
            </a:r>
            <a:endParaRPr lang="en-GB" dirty="0"/>
          </a:p>
        </p:txBody>
      </p:sp>
      <p:sp>
        <p:nvSpPr>
          <p:cNvPr id="7" name="Pravá složená závorka 6"/>
          <p:cNvSpPr/>
          <p:nvPr/>
        </p:nvSpPr>
        <p:spPr>
          <a:xfrm>
            <a:off x="5760719" y="3866605"/>
            <a:ext cx="104503" cy="154141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ovéPole 7"/>
          <p:cNvSpPr txBox="1"/>
          <p:nvPr/>
        </p:nvSpPr>
        <p:spPr>
          <a:xfrm>
            <a:off x="5943599" y="4362995"/>
            <a:ext cx="33907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Klinický odhad nepřesný</a:t>
            </a:r>
          </a:p>
          <a:p>
            <a:r>
              <a:rPr lang="cs-CZ" dirty="0"/>
              <a:t>Testování (viz první přednáška)</a:t>
            </a:r>
            <a:endParaRPr lang="en-GB" dirty="0"/>
          </a:p>
        </p:txBody>
      </p:sp>
      <p:pic>
        <p:nvPicPr>
          <p:cNvPr id="9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48B1B553-F37E-4596-9A3A-20AC3D23AE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56376" y="485746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117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66205" y="404664"/>
            <a:ext cx="7694023" cy="1143000"/>
          </a:xfrm>
        </p:spPr>
        <p:txBody>
          <a:bodyPr/>
          <a:lstStyle/>
          <a:p>
            <a:r>
              <a:rPr lang="cs-CZ" dirty="0"/>
              <a:t>Nutriční podpora (minimalistická iniciální verze)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Kdy je indikováno zahájení?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Jaká cesta?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Jaké množství energie a </a:t>
            </a:r>
            <a:r>
              <a:rPr lang="cs-CZ" dirty="0" err="1"/>
              <a:t>nutrientů</a:t>
            </a:r>
            <a:r>
              <a:rPr lang="cs-CZ" dirty="0"/>
              <a:t>? 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4799FA-CF5F-4CC4-BDB6-692DC4652DAD}" type="slidenum">
              <a:rPr lang="cs-CZ" smtClean="0"/>
              <a:pPr/>
              <a:t>47</a:t>
            </a:fld>
            <a:endParaRPr lang="cs-CZ"/>
          </a:p>
        </p:txBody>
      </p:sp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C24AB315-3A46-4146-81DC-1F847DCFFA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807325" y="976164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31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Kdy je nutriční podpora indikována?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Po odeznění „šokového stavu s tkáňovou </a:t>
            </a:r>
            <a:r>
              <a:rPr lang="cs-CZ" dirty="0" err="1"/>
              <a:t>hypoperfuzí</a:t>
            </a:r>
            <a:r>
              <a:rPr lang="cs-CZ" dirty="0"/>
              <a:t>“</a:t>
            </a:r>
          </a:p>
          <a:p>
            <a:r>
              <a:rPr lang="cs-CZ" dirty="0" err="1"/>
              <a:t>Přeexistující</a:t>
            </a:r>
            <a:r>
              <a:rPr lang="cs-CZ" dirty="0"/>
              <a:t> malnutrice + „zvýšená“ potřeba – ihned</a:t>
            </a:r>
          </a:p>
          <a:p>
            <a:pPr lvl="1"/>
            <a:r>
              <a:rPr lang="cs-CZ" dirty="0"/>
              <a:t>Vysoké riziko </a:t>
            </a:r>
            <a:r>
              <a:rPr lang="cs-CZ" dirty="0" err="1"/>
              <a:t>refeeding</a:t>
            </a:r>
            <a:r>
              <a:rPr lang="cs-CZ" dirty="0"/>
              <a:t> syndromu</a:t>
            </a:r>
          </a:p>
          <a:p>
            <a:pPr lvl="1"/>
            <a:r>
              <a:rPr lang="cs-CZ" dirty="0"/>
              <a:t>Ihned ale s nižším množstvím energie?</a:t>
            </a:r>
          </a:p>
          <a:p>
            <a:pPr lvl="1"/>
            <a:r>
              <a:rPr lang="cs-CZ" dirty="0"/>
              <a:t>Při zn. </a:t>
            </a:r>
            <a:r>
              <a:rPr lang="cs-CZ" dirty="0" err="1"/>
              <a:t>refeeding</a:t>
            </a:r>
            <a:r>
              <a:rPr lang="cs-CZ" dirty="0"/>
              <a:t> syndromu</a:t>
            </a:r>
          </a:p>
          <a:p>
            <a:r>
              <a:rPr lang="cs-CZ" dirty="0"/>
              <a:t>Bez </a:t>
            </a:r>
            <a:r>
              <a:rPr lang="cs-CZ" dirty="0" err="1"/>
              <a:t>preexistující</a:t>
            </a:r>
            <a:r>
              <a:rPr lang="cs-CZ" dirty="0"/>
              <a:t> malnutrice </a:t>
            </a:r>
          </a:p>
          <a:p>
            <a:pPr lvl="1"/>
            <a:r>
              <a:rPr lang="cs-CZ" dirty="0"/>
              <a:t>Dle tíže zátěže při poruše příjmu </a:t>
            </a:r>
            <a:r>
              <a:rPr lang="cs-CZ" b="1" dirty="0"/>
              <a:t>3-5</a:t>
            </a:r>
            <a:r>
              <a:rPr lang="cs-CZ" dirty="0"/>
              <a:t>-7 dní</a:t>
            </a:r>
          </a:p>
          <a:p>
            <a:pPr lvl="1"/>
            <a:r>
              <a:rPr lang="cs-CZ" dirty="0"/>
              <a:t>Je-li indikována, zahájení obvykle do 24h (enterální výživy)</a:t>
            </a:r>
          </a:p>
          <a:p>
            <a:pPr lvl="1"/>
            <a:r>
              <a:rPr lang="cs-CZ" dirty="0"/>
              <a:t>Obecně doporučeno za 5 až 7 dní dosáhnout nutričního cíle</a:t>
            </a:r>
          </a:p>
          <a:p>
            <a:pPr lvl="1"/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4799FA-CF5F-4CC4-BDB6-692DC4652DAD}" type="slidenum">
              <a:rPr lang="cs-CZ" smtClean="0"/>
              <a:pPr/>
              <a:t>48</a:t>
            </a:fld>
            <a:endParaRPr lang="cs-CZ"/>
          </a:p>
        </p:txBody>
      </p:sp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BF70276C-E5EF-465C-ADEB-83A584FC83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869510" y="772964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94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Jak?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Per os …enterálně /NG, NJ/…parenterálně</a:t>
            </a:r>
          </a:p>
          <a:p>
            <a:r>
              <a:rPr lang="cs-CZ" dirty="0"/>
              <a:t>Přínos enterální výživy v řadě situací sporný /VAP, intolerance, nedostatečná výživa/</a:t>
            </a:r>
          </a:p>
          <a:p>
            <a:endParaRPr lang="cs-CZ" dirty="0"/>
          </a:p>
          <a:p>
            <a:r>
              <a:rPr lang="cs-CZ" dirty="0"/>
              <a:t>Enterálně – lokální protokoly, kontinuálně </a:t>
            </a:r>
            <a:r>
              <a:rPr lang="cs-CZ" dirty="0" err="1"/>
              <a:t>vs</a:t>
            </a:r>
            <a:r>
              <a:rPr lang="cs-CZ" dirty="0"/>
              <a:t> intermitentně</a:t>
            </a:r>
          </a:p>
          <a:p>
            <a:endParaRPr lang="cs-CZ" dirty="0"/>
          </a:p>
          <a:p>
            <a:r>
              <a:rPr lang="cs-CZ" dirty="0"/>
              <a:t>Parenterálně – kontinuálně, možnost intermitentní infuze především AK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4799FA-CF5F-4CC4-BDB6-692DC4652DAD}" type="slidenum">
              <a:rPr lang="cs-CZ" smtClean="0"/>
              <a:pPr/>
              <a:t>49</a:t>
            </a:fld>
            <a:endParaRPr lang="cs-CZ"/>
          </a:p>
        </p:txBody>
      </p:sp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93358EA8-5EDA-4723-94E2-7CFB111377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07375" y="549275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9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bezprostředně ohrožuje nejvíce nemocného?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Krvácení?</a:t>
            </a:r>
          </a:p>
          <a:p>
            <a:endParaRPr lang="cs-CZ" dirty="0"/>
          </a:p>
          <a:p>
            <a:r>
              <a:rPr lang="cs-CZ" dirty="0"/>
              <a:t>Nitrolební hypertenze?</a:t>
            </a:r>
          </a:p>
          <a:p>
            <a:endParaRPr lang="cs-CZ" dirty="0"/>
          </a:p>
          <a:p>
            <a:r>
              <a:rPr lang="cs-CZ" b="1" dirty="0"/>
              <a:t>Aspirace?</a:t>
            </a:r>
          </a:p>
          <a:p>
            <a:endParaRPr lang="cs-CZ" b="1" dirty="0"/>
          </a:p>
          <a:p>
            <a:r>
              <a:rPr lang="cs-CZ" b="1" dirty="0"/>
              <a:t>Porucha průchodnosti DC?</a:t>
            </a:r>
            <a:endParaRPr lang="en-GB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4799FA-CF5F-4CC4-BDB6-692DC4652DAD}" type="slidenum">
              <a:rPr lang="cs-CZ" smtClean="0"/>
              <a:pPr/>
              <a:t>5</a:t>
            </a:fld>
            <a:endParaRPr lang="cs-CZ"/>
          </a:p>
        </p:txBody>
      </p:sp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999890F0-8C9B-40DC-8792-0D04F2B067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84951" y="1438275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8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Kolik energie (zjednodušení)?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ESPEN 20-25 </a:t>
            </a:r>
            <a:r>
              <a:rPr lang="cs-CZ" dirty="0" err="1"/>
              <a:t>kcal</a:t>
            </a:r>
            <a:r>
              <a:rPr lang="cs-CZ" dirty="0"/>
              <a:t>/kg/d</a:t>
            </a:r>
          </a:p>
          <a:p>
            <a:r>
              <a:rPr lang="cs-CZ" b="1" dirty="0"/>
              <a:t>Pragmatické pravidlo 10 – 20 – 30 á 5 dní</a:t>
            </a:r>
          </a:p>
          <a:p>
            <a:r>
              <a:rPr lang="cs-CZ" dirty="0"/>
              <a:t>Exces nad IBW pokrýt jen ze 30-50%?</a:t>
            </a:r>
          </a:p>
          <a:p>
            <a:r>
              <a:rPr lang="cs-CZ" dirty="0"/>
              <a:t>1.-4. den cíl cca ½ </a:t>
            </a:r>
            <a:r>
              <a:rPr lang="cs-CZ" dirty="0" err="1"/>
              <a:t>energ</a:t>
            </a:r>
            <a:r>
              <a:rPr lang="cs-CZ" dirty="0"/>
              <a:t>. Příjmu (cca 10 </a:t>
            </a:r>
            <a:r>
              <a:rPr lang="cs-CZ" dirty="0" err="1"/>
              <a:t>kcal</a:t>
            </a:r>
            <a:r>
              <a:rPr lang="cs-CZ" dirty="0"/>
              <a:t>/kg/d)</a:t>
            </a:r>
          </a:p>
          <a:p>
            <a:r>
              <a:rPr lang="cs-CZ" dirty="0"/>
              <a:t>5.-10. den cíl cca 80-100% příjmu (cca 20 </a:t>
            </a:r>
            <a:r>
              <a:rPr lang="cs-CZ" dirty="0" err="1"/>
              <a:t>kcal</a:t>
            </a:r>
            <a:r>
              <a:rPr lang="cs-CZ" dirty="0"/>
              <a:t>/kg/d)</a:t>
            </a:r>
          </a:p>
          <a:p>
            <a:r>
              <a:rPr lang="cs-CZ" dirty="0"/>
              <a:t>Od 11. dne (rekonvalescence) alespoň 30, spíše více </a:t>
            </a:r>
            <a:r>
              <a:rPr lang="cs-CZ" dirty="0" err="1"/>
              <a:t>kcal</a:t>
            </a:r>
            <a:r>
              <a:rPr lang="cs-CZ" dirty="0"/>
              <a:t>/kg/d</a:t>
            </a:r>
          </a:p>
          <a:p>
            <a:endParaRPr lang="cs-CZ" dirty="0"/>
          </a:p>
          <a:p>
            <a:endParaRPr lang="cs-CZ" dirty="0"/>
          </a:p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4799FA-CF5F-4CC4-BDB6-692DC4652DAD}" type="slidenum">
              <a:rPr lang="cs-CZ" smtClean="0"/>
              <a:pPr/>
              <a:t>50</a:t>
            </a:fld>
            <a:endParaRPr lang="cs-CZ"/>
          </a:p>
        </p:txBody>
      </p:sp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85E3B4BD-C193-4B1C-BA10-AA5014BDA6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56376" y="6921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0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Kontroverze v oblasti </a:t>
            </a:r>
            <a:r>
              <a:rPr lang="cs-CZ" dirty="0" err="1"/>
              <a:t>nutřiční</a:t>
            </a:r>
            <a:r>
              <a:rPr lang="cs-CZ" dirty="0"/>
              <a:t> podpory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Cesta, načasování, složení, množství, ….</a:t>
            </a:r>
          </a:p>
          <a:p>
            <a:r>
              <a:rPr lang="cs-CZ" dirty="0"/>
              <a:t>Kumulovaný energetický deficity</a:t>
            </a:r>
          </a:p>
          <a:p>
            <a:r>
              <a:rPr lang="cs-CZ" dirty="0" err="1"/>
              <a:t>Overfeeding</a:t>
            </a:r>
            <a:r>
              <a:rPr lang="cs-CZ" dirty="0"/>
              <a:t> (kombinace neredukovaného příjmu s nepotlačitelnou endogenní produkcí v iniciální fází kritického stavu</a:t>
            </a:r>
          </a:p>
          <a:p>
            <a:r>
              <a:rPr lang="cs-CZ" dirty="0"/>
              <a:t>Přínos indirektní kalorimetrie</a:t>
            </a:r>
          </a:p>
          <a:p>
            <a:endParaRPr lang="cs-CZ" dirty="0"/>
          </a:p>
          <a:p>
            <a:r>
              <a:rPr lang="cs-CZ" dirty="0"/>
              <a:t>RHB, mobilizace, …</a:t>
            </a:r>
          </a:p>
          <a:p>
            <a:pPr>
              <a:buNone/>
            </a:pP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4799FA-CF5F-4CC4-BDB6-692DC4652DAD}" type="slidenum">
              <a:rPr lang="cs-CZ" smtClean="0"/>
              <a:pPr/>
              <a:t>51</a:t>
            </a:fld>
            <a:endParaRPr lang="cs-CZ"/>
          </a:p>
        </p:txBody>
      </p:sp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8FB7CE20-4D82-4631-9BE9-BFEA4D3A99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549976" y="966639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122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0059" y="3382995"/>
            <a:ext cx="6624736" cy="1143000"/>
          </a:xfrm>
        </p:spPr>
        <p:txBody>
          <a:bodyPr/>
          <a:lstStyle/>
          <a:p>
            <a:r>
              <a:rPr lang="cs-CZ" dirty="0"/>
              <a:t>Kazuistiky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4799FA-CF5F-4CC4-BDB6-692DC4652DAD}" type="slidenum">
              <a:rPr lang="cs-CZ" smtClean="0"/>
              <a:pPr/>
              <a:t>52</a:t>
            </a:fld>
            <a:endParaRPr lang="cs-CZ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Kazuistika 1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Muž ročník 1983, bezdomovec, alkoholik, anamnéza </a:t>
            </a:r>
            <a:r>
              <a:rPr lang="cs-CZ" dirty="0" err="1"/>
              <a:t>hepatopatie</a:t>
            </a:r>
            <a:r>
              <a:rPr lang="cs-CZ" dirty="0"/>
              <a:t>, vředové nemoci s </a:t>
            </a:r>
            <a:r>
              <a:rPr lang="cs-CZ" dirty="0" err="1"/>
              <a:t>refluxní</a:t>
            </a:r>
            <a:r>
              <a:rPr lang="cs-CZ" dirty="0"/>
              <a:t> ezofagitidou, po amputaci nohou</a:t>
            </a:r>
          </a:p>
          <a:p>
            <a:r>
              <a:rPr lang="cs-CZ" dirty="0"/>
              <a:t>Přivezen pro bolest P ramene a P boku po pádu z vozíku</a:t>
            </a:r>
          </a:p>
          <a:p>
            <a:r>
              <a:rPr lang="cs-CZ" dirty="0"/>
              <a:t>Posádkou RZP zvažována účelovou hospitalizace</a:t>
            </a:r>
          </a:p>
          <a:p>
            <a:r>
              <a:rPr lang="cs-CZ" dirty="0"/>
              <a:t>Na OUM TK 85/50, TF 120/min, DF 30/min, </a:t>
            </a:r>
          </a:p>
          <a:p>
            <a:r>
              <a:rPr lang="cs-CZ" dirty="0"/>
              <a:t>Schoulený na P boku, chce pít</a:t>
            </a:r>
          </a:p>
          <a:p>
            <a:pPr>
              <a:buNone/>
            </a:pPr>
            <a:r>
              <a:rPr lang="cs-CZ" dirty="0"/>
              <a:t> 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4799FA-CF5F-4CC4-BDB6-692DC4652DAD}" type="slidenum">
              <a:rPr lang="cs-CZ" smtClean="0"/>
              <a:pPr/>
              <a:t>53</a:t>
            </a:fld>
            <a:endParaRPr lang="cs-CZ"/>
          </a:p>
        </p:txBody>
      </p:sp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4D1020B3-8B94-40F5-910D-7FEAD208F1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831410" y="772964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211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Kazuistika 1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ABCDE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Diagnostika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Léčebné a podpůrné intervence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4799FA-CF5F-4CC4-BDB6-692DC4652DAD}" type="slidenum">
              <a:rPr lang="cs-CZ" smtClean="0"/>
              <a:pPr/>
              <a:t>54</a:t>
            </a:fld>
            <a:endParaRPr lang="cs-CZ"/>
          </a:p>
        </p:txBody>
      </p:sp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7F6B3828-00F1-45E7-BBF4-2366E22D00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549976" y="1010296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59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Kazuistika 2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Žena 1988, v anamnéze od roku 2005 léčba </a:t>
            </a:r>
            <a:r>
              <a:rPr lang="cs-CZ" dirty="0" err="1"/>
              <a:t>Medrolem</a:t>
            </a:r>
            <a:r>
              <a:rPr lang="cs-CZ" dirty="0"/>
              <a:t> pro </a:t>
            </a:r>
            <a:r>
              <a:rPr lang="cs-CZ" dirty="0" err="1"/>
              <a:t>Sjögrenův</a:t>
            </a:r>
            <a:r>
              <a:rPr lang="cs-CZ" dirty="0"/>
              <a:t> syndrom</a:t>
            </a:r>
          </a:p>
          <a:p>
            <a:r>
              <a:rPr lang="cs-CZ" dirty="0"/>
              <a:t>8/2018 hospitalizovaná na JIP KGM pro septický šok při obstrukční </a:t>
            </a:r>
            <a:r>
              <a:rPr lang="cs-CZ" dirty="0" err="1"/>
              <a:t>pyelenefritidě</a:t>
            </a:r>
            <a:r>
              <a:rPr lang="cs-CZ" dirty="0"/>
              <a:t>, léčena </a:t>
            </a:r>
            <a:r>
              <a:rPr lang="cs-CZ" dirty="0" err="1"/>
              <a:t>cefotaximem</a:t>
            </a:r>
            <a:r>
              <a:rPr lang="cs-CZ" dirty="0"/>
              <a:t> a zavedení </a:t>
            </a:r>
            <a:r>
              <a:rPr lang="cs-CZ" dirty="0" err="1"/>
              <a:t>nefrostomie</a:t>
            </a:r>
            <a:r>
              <a:rPr lang="cs-CZ" dirty="0"/>
              <a:t> </a:t>
            </a:r>
          </a:p>
          <a:p>
            <a:r>
              <a:rPr lang="cs-CZ" dirty="0"/>
              <a:t>Nyní přijata pro dislokaci </a:t>
            </a:r>
            <a:r>
              <a:rPr lang="cs-CZ" dirty="0" err="1"/>
              <a:t>nefrostomie</a:t>
            </a:r>
            <a:r>
              <a:rPr lang="cs-CZ" dirty="0"/>
              <a:t> </a:t>
            </a:r>
          </a:p>
          <a:p>
            <a:r>
              <a:rPr lang="cs-CZ" dirty="0"/>
              <a:t>Proveden URS vpravo, ATB clona Biseptol, po výkonu hematurie</a:t>
            </a:r>
          </a:p>
          <a:p>
            <a:r>
              <a:rPr lang="cs-CZ" dirty="0"/>
              <a:t>Následující den febrilní 39 </a:t>
            </a:r>
            <a:r>
              <a:rPr lang="cs-CZ" dirty="0" err="1"/>
              <a:t>st</a:t>
            </a:r>
            <a:r>
              <a:rPr lang="cs-CZ" dirty="0"/>
              <a:t> C, hypotenze, pokles </a:t>
            </a:r>
            <a:r>
              <a:rPr lang="cs-CZ" dirty="0" err="1"/>
              <a:t>Hb</a:t>
            </a:r>
            <a:r>
              <a:rPr lang="cs-CZ" dirty="0"/>
              <a:t> od 24 g/l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4799FA-CF5F-4CC4-BDB6-692DC4652DAD}" type="slidenum">
              <a:rPr lang="cs-CZ" smtClean="0"/>
              <a:pPr/>
              <a:t>55</a:t>
            </a:fld>
            <a:endParaRPr lang="cs-CZ"/>
          </a:p>
        </p:txBody>
      </p:sp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0D971173-5CD5-4D74-A438-52E1D99DB1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83550" y="404664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18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Kazuistika 2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ABCDE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Diagnostika a </a:t>
            </a:r>
            <a:r>
              <a:rPr lang="cs-CZ" dirty="0" err="1"/>
              <a:t>dif</a:t>
            </a:r>
            <a:r>
              <a:rPr lang="cs-CZ" dirty="0"/>
              <a:t>. Dg.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Léčebné a podpůrné intervence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4799FA-CF5F-4CC4-BDB6-692DC4652DAD}" type="slidenum">
              <a:rPr lang="cs-CZ" smtClean="0"/>
              <a:pPr/>
              <a:t>56</a:t>
            </a:fld>
            <a:endParaRPr lang="cs-CZ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509451" y="404664"/>
            <a:ext cx="8203475" cy="1143000"/>
          </a:xfrm>
          <a:ln/>
        </p:spPr>
        <p:txBody>
          <a:bodyPr/>
          <a:lstStyle/>
          <a:p>
            <a:r>
              <a:rPr lang="cs-CZ" dirty="0">
                <a:cs typeface="Arial" charset="0"/>
              </a:rPr>
              <a:t>Traumatické poškození mozku</a:t>
            </a:r>
            <a:endParaRPr lang="en-US" dirty="0">
              <a:cs typeface="Times New Roman" pitchFamily="18" charset="0"/>
            </a:endParaRP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1752600"/>
            <a:ext cx="7467600" cy="4343400"/>
          </a:xfrm>
        </p:spPr>
        <p:txBody>
          <a:bodyPr/>
          <a:lstStyle/>
          <a:p>
            <a:pPr>
              <a:lnSpc>
                <a:spcPct val="90000"/>
              </a:lnSpc>
              <a:buFont typeface="Monotype Sorts"/>
              <a:buNone/>
            </a:pPr>
            <a:r>
              <a:rPr lang="cs-CZ" sz="2000" u="sng" dirty="0" err="1">
                <a:cs typeface="Arial" charset="0"/>
              </a:rPr>
              <a:t>A</a:t>
            </a:r>
            <a:r>
              <a:rPr lang="cs-CZ" sz="2000" u="sng" dirty="0">
                <a:cs typeface="Arial" charset="0"/>
              </a:rPr>
              <a:t>.Primární poškození</a:t>
            </a:r>
            <a:endParaRPr lang="cs-CZ" sz="2000" dirty="0">
              <a:cs typeface="Times New Roman" pitchFamily="18" charset="0"/>
            </a:endParaRPr>
          </a:p>
          <a:p>
            <a:pPr lvl="1">
              <a:lnSpc>
                <a:spcPct val="90000"/>
              </a:lnSpc>
              <a:buFontTx/>
              <a:buNone/>
            </a:pPr>
            <a:r>
              <a:rPr lang="cs-CZ" sz="2000" dirty="0">
                <a:cs typeface="Arial" charset="0"/>
              </a:rPr>
              <a:t>kontuze, fokální poškození</a:t>
            </a:r>
            <a:endParaRPr lang="cs-CZ" sz="2000" dirty="0">
              <a:cs typeface="Times New Roman" pitchFamily="18" charset="0"/>
            </a:endParaRPr>
          </a:p>
          <a:p>
            <a:pPr lvl="1">
              <a:lnSpc>
                <a:spcPct val="90000"/>
              </a:lnSpc>
              <a:buFontTx/>
              <a:buNone/>
            </a:pPr>
            <a:r>
              <a:rPr lang="cs-CZ" sz="2000" dirty="0">
                <a:cs typeface="Arial" charset="0"/>
              </a:rPr>
              <a:t>difuzní </a:t>
            </a:r>
            <a:r>
              <a:rPr lang="cs-CZ" sz="2000" dirty="0" err="1">
                <a:cs typeface="Arial" charset="0"/>
              </a:rPr>
              <a:t>axonální</a:t>
            </a:r>
            <a:r>
              <a:rPr lang="cs-CZ" sz="2000" dirty="0">
                <a:cs typeface="Arial" charset="0"/>
              </a:rPr>
              <a:t> poškození</a:t>
            </a:r>
            <a:endParaRPr lang="cs-CZ" sz="2000" dirty="0"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Monotype Sorts"/>
              <a:buNone/>
            </a:pPr>
            <a:r>
              <a:rPr lang="cs-CZ" sz="2000" u="sng" dirty="0" err="1">
                <a:cs typeface="Arial" charset="0"/>
              </a:rPr>
              <a:t>B.Sekundární</a:t>
            </a:r>
            <a:r>
              <a:rPr lang="cs-CZ" sz="2000" u="sng" dirty="0">
                <a:cs typeface="Arial" charset="0"/>
              </a:rPr>
              <a:t> poškození</a:t>
            </a:r>
            <a:endParaRPr lang="cs-CZ" sz="2000" dirty="0">
              <a:cs typeface="Times New Roman" pitchFamily="18" charset="0"/>
            </a:endParaRPr>
          </a:p>
          <a:p>
            <a:pPr lvl="1">
              <a:lnSpc>
                <a:spcPct val="90000"/>
              </a:lnSpc>
              <a:buFontTx/>
              <a:buNone/>
            </a:pPr>
            <a:r>
              <a:rPr lang="cs-CZ" sz="2000" dirty="0">
                <a:cs typeface="Arial" charset="0"/>
              </a:rPr>
              <a:t>intrakraniální krvácení, hematomy</a:t>
            </a:r>
            <a:endParaRPr lang="cs-CZ" sz="2000" dirty="0">
              <a:cs typeface="Times New Roman" pitchFamily="18" charset="0"/>
            </a:endParaRPr>
          </a:p>
          <a:p>
            <a:pPr lvl="1">
              <a:lnSpc>
                <a:spcPct val="90000"/>
              </a:lnSpc>
              <a:buFontTx/>
              <a:buNone/>
            </a:pPr>
            <a:r>
              <a:rPr lang="cs-CZ" sz="2000" dirty="0">
                <a:cs typeface="Arial" charset="0"/>
              </a:rPr>
              <a:t>zduření mozku</a:t>
            </a:r>
            <a:endParaRPr lang="cs-CZ" sz="2000" dirty="0">
              <a:cs typeface="Times New Roman" pitchFamily="18" charset="0"/>
            </a:endParaRPr>
          </a:p>
          <a:p>
            <a:pPr lvl="2">
              <a:lnSpc>
                <a:spcPct val="90000"/>
              </a:lnSpc>
              <a:buFontTx/>
              <a:buNone/>
            </a:pPr>
            <a:r>
              <a:rPr lang="cs-CZ" sz="1800" dirty="0">
                <a:cs typeface="Arial" charset="0"/>
              </a:rPr>
              <a:t>kongesce</a:t>
            </a:r>
            <a:endParaRPr lang="cs-CZ" sz="1800" dirty="0">
              <a:cs typeface="Times New Roman" pitchFamily="18" charset="0"/>
            </a:endParaRPr>
          </a:p>
          <a:p>
            <a:pPr lvl="2">
              <a:lnSpc>
                <a:spcPct val="90000"/>
              </a:lnSpc>
              <a:buFontTx/>
              <a:buNone/>
            </a:pPr>
            <a:r>
              <a:rPr lang="cs-CZ" sz="1800" dirty="0">
                <a:cs typeface="Arial" charset="0"/>
              </a:rPr>
              <a:t>edém</a:t>
            </a:r>
            <a:endParaRPr lang="cs-CZ" sz="1800" dirty="0">
              <a:cs typeface="Times New Roman" pitchFamily="18" charset="0"/>
            </a:endParaRPr>
          </a:p>
          <a:p>
            <a:pPr lvl="1">
              <a:lnSpc>
                <a:spcPct val="90000"/>
              </a:lnSpc>
              <a:buFontTx/>
              <a:buNone/>
            </a:pPr>
            <a:r>
              <a:rPr lang="cs-CZ" sz="2000" dirty="0">
                <a:cs typeface="Arial" charset="0"/>
              </a:rPr>
              <a:t>infekce - abscesy</a:t>
            </a:r>
            <a:endParaRPr lang="cs-CZ" sz="2000" dirty="0">
              <a:cs typeface="Times New Roman" pitchFamily="18" charset="0"/>
            </a:endParaRPr>
          </a:p>
          <a:p>
            <a:pPr lvl="1">
              <a:lnSpc>
                <a:spcPct val="90000"/>
              </a:lnSpc>
              <a:buFontTx/>
              <a:buNone/>
            </a:pPr>
            <a:r>
              <a:rPr lang="cs-CZ" sz="2000" dirty="0">
                <a:cs typeface="Arial" charset="0"/>
              </a:rPr>
              <a:t>hydrocefalus</a:t>
            </a:r>
            <a:endParaRPr lang="cs-CZ" sz="2000" dirty="0"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Monotype Sorts"/>
              <a:buNone/>
            </a:pPr>
            <a:r>
              <a:rPr lang="cs-CZ" sz="2000" dirty="0">
                <a:cs typeface="Arial" charset="0"/>
              </a:rPr>
              <a:t> </a:t>
            </a:r>
            <a:endParaRPr lang="cs-CZ" sz="2000" dirty="0"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Monotype Sorts"/>
              <a:buNone/>
            </a:pPr>
            <a:r>
              <a:rPr lang="cs-CZ" sz="2000" u="sng" dirty="0">
                <a:cs typeface="Arial" charset="0"/>
              </a:rPr>
              <a:t>Příčiny</a:t>
            </a:r>
            <a:r>
              <a:rPr lang="cs-CZ" sz="2000" dirty="0">
                <a:cs typeface="Arial" charset="0"/>
              </a:rPr>
              <a:t> - intrakraniální</a:t>
            </a:r>
            <a:endParaRPr lang="cs-CZ" sz="2000" dirty="0"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Monotype Sorts"/>
              <a:buNone/>
            </a:pPr>
            <a:r>
              <a:rPr lang="cs-CZ" sz="2000" dirty="0">
                <a:cs typeface="Arial" charset="0"/>
              </a:rPr>
              <a:t>            - </a:t>
            </a:r>
            <a:r>
              <a:rPr lang="cs-CZ" sz="2000" dirty="0" err="1">
                <a:cs typeface="Arial" charset="0"/>
              </a:rPr>
              <a:t>extrakraniální</a:t>
            </a:r>
            <a:endParaRPr lang="cs-CZ" sz="2000" dirty="0"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Monotype Sorts"/>
              <a:buNone/>
            </a:pPr>
            <a:endParaRPr lang="en-US" sz="2000" dirty="0"/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5FADE097-4743-4891-AC55-5924B04D3E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51800" y="1389782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5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cs-CZ" dirty="0">
                <a:cs typeface="Times New Roman" pitchFamily="18" charset="0"/>
              </a:rPr>
              <a:t>Sekundární inzulty</a:t>
            </a:r>
            <a:r>
              <a:rPr lang="en-US" dirty="0"/>
              <a:t> 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sz="2000" dirty="0">
                <a:cs typeface="Times New Roman" pitchFamily="18" charset="0"/>
              </a:rPr>
              <a:t>Způsobují/akcelerují sekundární poškození mozku</a:t>
            </a:r>
          </a:p>
          <a:p>
            <a:pPr>
              <a:lnSpc>
                <a:spcPct val="90000"/>
              </a:lnSpc>
            </a:pPr>
            <a:r>
              <a:rPr lang="cs-CZ" sz="2000" dirty="0">
                <a:cs typeface="Times New Roman" pitchFamily="18" charset="0"/>
              </a:rPr>
              <a:t>stavy, které zhoršují </a:t>
            </a:r>
            <a:r>
              <a:rPr lang="cs-CZ" sz="2000" dirty="0" err="1">
                <a:cs typeface="Times New Roman" pitchFamily="18" charset="0"/>
              </a:rPr>
              <a:t>perfúzi</a:t>
            </a:r>
            <a:r>
              <a:rPr lang="cs-CZ" sz="2000" dirty="0">
                <a:cs typeface="Times New Roman" pitchFamily="18" charset="0"/>
              </a:rPr>
              <a:t> mozku, vedou k </a:t>
            </a:r>
            <a:r>
              <a:rPr lang="cs-CZ" sz="2000" dirty="0" err="1">
                <a:cs typeface="Times New Roman" pitchFamily="18" charset="0"/>
              </a:rPr>
              <a:t>ischemizaci</a:t>
            </a:r>
            <a:r>
              <a:rPr lang="cs-CZ" sz="2000" dirty="0">
                <a:cs typeface="Times New Roman" pitchFamily="18" charset="0"/>
              </a:rPr>
              <a:t> </a:t>
            </a:r>
            <a:r>
              <a:rPr lang="cs-CZ" sz="2000" dirty="0"/>
              <a:t>mozkové tkáně </a:t>
            </a:r>
            <a:r>
              <a:rPr lang="cs-CZ" sz="2000" dirty="0">
                <a:cs typeface="Times New Roman" pitchFamily="18" charset="0"/>
              </a:rPr>
              <a:t>a narušení </a:t>
            </a:r>
            <a:r>
              <a:rPr lang="cs-CZ" sz="2000" dirty="0" err="1">
                <a:cs typeface="Times New Roman" pitchFamily="18" charset="0"/>
              </a:rPr>
              <a:t>homeostázy</a:t>
            </a:r>
            <a:r>
              <a:rPr lang="cs-CZ" sz="2000" dirty="0">
                <a:cs typeface="Times New Roman" pitchFamily="18" charset="0"/>
              </a:rPr>
              <a:t> mozkové buňky </a:t>
            </a:r>
            <a:endParaRPr lang="cs-CZ" sz="2000" dirty="0"/>
          </a:p>
          <a:p>
            <a:pPr>
              <a:lnSpc>
                <a:spcPct val="90000"/>
              </a:lnSpc>
            </a:pPr>
            <a:r>
              <a:rPr lang="cs-CZ" sz="2000" b="1" dirty="0">
                <a:cs typeface="Times New Roman" pitchFamily="18" charset="0"/>
              </a:rPr>
              <a:t>hlavní sekundární inzulty</a:t>
            </a:r>
            <a:r>
              <a:rPr lang="en-US" sz="2000" b="1" dirty="0">
                <a:cs typeface="Times New Roman" pitchFamily="18" charset="0"/>
              </a:rPr>
              <a:t> </a:t>
            </a:r>
            <a:endParaRPr lang="cs-CZ" sz="2000" b="1" dirty="0"/>
          </a:p>
          <a:p>
            <a:pPr lvl="1" algn="just">
              <a:lnSpc>
                <a:spcPct val="90000"/>
              </a:lnSpc>
            </a:pPr>
            <a:r>
              <a:rPr lang="cs-CZ" sz="2000" dirty="0">
                <a:cs typeface="Times New Roman" pitchFamily="18" charset="0"/>
              </a:rPr>
              <a:t>hypotenze</a:t>
            </a:r>
          </a:p>
          <a:p>
            <a:pPr lvl="1" algn="just">
              <a:lnSpc>
                <a:spcPct val="90000"/>
              </a:lnSpc>
            </a:pPr>
            <a:r>
              <a:rPr lang="cs-CZ" sz="2000" dirty="0" err="1">
                <a:cs typeface="Times New Roman" pitchFamily="18" charset="0"/>
              </a:rPr>
              <a:t>hyperkapnie</a:t>
            </a:r>
            <a:endParaRPr lang="cs-CZ" sz="2000" dirty="0">
              <a:cs typeface="Times New Roman" pitchFamily="18" charset="0"/>
            </a:endParaRPr>
          </a:p>
          <a:p>
            <a:pPr lvl="1">
              <a:lnSpc>
                <a:spcPct val="90000"/>
              </a:lnSpc>
            </a:pPr>
            <a:r>
              <a:rPr lang="cs-CZ" sz="2000" dirty="0" err="1">
                <a:cs typeface="Times New Roman" pitchFamily="18" charset="0"/>
              </a:rPr>
              <a:t>hypoxémie</a:t>
            </a:r>
            <a:r>
              <a:rPr lang="en-US" sz="2000" dirty="0"/>
              <a:t> </a:t>
            </a:r>
            <a:endParaRPr lang="cs-CZ" sz="2000" dirty="0"/>
          </a:p>
          <a:p>
            <a:pPr>
              <a:lnSpc>
                <a:spcPct val="90000"/>
              </a:lnSpc>
            </a:pPr>
            <a:r>
              <a:rPr lang="cs-CZ" sz="2000" b="0" dirty="0">
                <a:cs typeface="Times New Roman" pitchFamily="18" charset="0"/>
              </a:rPr>
              <a:t>další sekundární inzulty</a:t>
            </a:r>
            <a:endParaRPr lang="en-US" sz="2000" b="0" dirty="0">
              <a:cs typeface="Times New Roman" pitchFamily="18" charset="0"/>
            </a:endParaRPr>
          </a:p>
          <a:p>
            <a:pPr lvl="1">
              <a:lnSpc>
                <a:spcPct val="90000"/>
              </a:lnSpc>
            </a:pPr>
            <a:r>
              <a:rPr lang="cs-CZ" sz="2000" dirty="0">
                <a:cs typeface="Times New Roman" pitchFamily="18" charset="0"/>
              </a:rPr>
              <a:t>hypertermie</a:t>
            </a:r>
          </a:p>
          <a:p>
            <a:pPr lvl="1">
              <a:lnSpc>
                <a:spcPct val="90000"/>
              </a:lnSpc>
            </a:pPr>
            <a:r>
              <a:rPr lang="cs-CZ" sz="2000" dirty="0">
                <a:cs typeface="Times New Roman" pitchFamily="18" charset="0"/>
              </a:rPr>
              <a:t>těžká anémie</a:t>
            </a:r>
            <a:endParaRPr lang="en-US" sz="2000" dirty="0">
              <a:cs typeface="Times New Roman" pitchFamily="18" charset="0"/>
            </a:endParaRPr>
          </a:p>
          <a:p>
            <a:pPr lvl="1">
              <a:lnSpc>
                <a:spcPct val="90000"/>
              </a:lnSpc>
            </a:pPr>
            <a:r>
              <a:rPr lang="en-US" sz="2000" dirty="0">
                <a:cs typeface="Times New Roman" pitchFamily="18" charset="0"/>
              </a:rPr>
              <a:t>miner</a:t>
            </a:r>
            <a:r>
              <a:rPr lang="cs-CZ" sz="2000" dirty="0" err="1">
                <a:cs typeface="Times New Roman" pitchFamily="18" charset="0"/>
              </a:rPr>
              <a:t>álové</a:t>
            </a:r>
            <a:r>
              <a:rPr lang="cs-CZ" sz="2000" dirty="0">
                <a:cs typeface="Times New Roman" pitchFamily="18" charset="0"/>
              </a:rPr>
              <a:t> poruchy</a:t>
            </a:r>
            <a:r>
              <a:rPr lang="en-US" sz="2000" dirty="0">
                <a:cs typeface="Times New Roman" pitchFamily="18" charset="0"/>
              </a:rPr>
              <a:t>, </a:t>
            </a:r>
            <a:r>
              <a:rPr lang="en-US" sz="2000" dirty="0" err="1">
                <a:cs typeface="Times New Roman" pitchFamily="18" charset="0"/>
              </a:rPr>
              <a:t>hypoosmolarit</a:t>
            </a:r>
            <a:r>
              <a:rPr lang="cs-CZ" sz="2000" dirty="0">
                <a:cs typeface="Times New Roman" pitchFamily="18" charset="0"/>
              </a:rPr>
              <a:t>a</a:t>
            </a:r>
            <a:endParaRPr lang="en-US" sz="2000" dirty="0">
              <a:cs typeface="Times New Roman" pitchFamily="18" charset="0"/>
            </a:endParaRPr>
          </a:p>
        </p:txBody>
      </p:sp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87744528-70F9-4C65-997F-253194C265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45450" y="772964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9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ABCDE přístup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Indikace k zajištění dýchacích cest</a:t>
            </a:r>
          </a:p>
          <a:p>
            <a:endParaRPr lang="cs-CZ" dirty="0"/>
          </a:p>
          <a:p>
            <a:r>
              <a:rPr lang="cs-CZ" dirty="0"/>
              <a:t>Indikace k CT vyšetření</a:t>
            </a:r>
          </a:p>
          <a:p>
            <a:endParaRPr lang="cs-CZ" dirty="0"/>
          </a:p>
          <a:p>
            <a:r>
              <a:rPr lang="cs-CZ" dirty="0"/>
              <a:t>Ošetření krvácení</a:t>
            </a:r>
          </a:p>
          <a:p>
            <a:endParaRPr lang="cs-CZ" dirty="0"/>
          </a:p>
          <a:p>
            <a:r>
              <a:rPr lang="cs-CZ" dirty="0"/>
              <a:t>Cílový TK</a:t>
            </a:r>
          </a:p>
          <a:p>
            <a:endParaRPr lang="cs-CZ" dirty="0"/>
          </a:p>
          <a:p>
            <a:r>
              <a:rPr lang="cs-CZ" dirty="0" err="1"/>
              <a:t>Osmoterapie</a:t>
            </a:r>
            <a:r>
              <a:rPr lang="cs-CZ" dirty="0"/>
              <a:t>/</a:t>
            </a:r>
            <a:r>
              <a:rPr lang="cs-CZ" dirty="0" err="1"/>
              <a:t>hyperventilace</a:t>
            </a:r>
            <a:r>
              <a:rPr lang="cs-CZ" dirty="0"/>
              <a:t>?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4799FA-CF5F-4CC4-BDB6-692DC4652DAD}" type="slidenum">
              <a:rPr lang="cs-CZ" smtClean="0"/>
              <a:pPr/>
              <a:t>8</a:t>
            </a:fld>
            <a:endParaRPr lang="cs-CZ"/>
          </a:p>
        </p:txBody>
      </p:sp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D3B07342-A7DD-4B05-BF87-43CC374402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783785" y="1103164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25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ABCDE přístup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Indikace k zajištění dýchacích cest</a:t>
            </a:r>
          </a:p>
          <a:p>
            <a:pPr lvl="1"/>
            <a:r>
              <a:rPr lang="cs-CZ" b="1" dirty="0"/>
              <a:t>GCS méně než 9 nebo krvácení/zvracení apod.</a:t>
            </a:r>
          </a:p>
          <a:p>
            <a:endParaRPr lang="cs-CZ" dirty="0"/>
          </a:p>
          <a:p>
            <a:r>
              <a:rPr lang="cs-CZ" dirty="0"/>
              <a:t>Indikace k CT vyšetření</a:t>
            </a:r>
          </a:p>
          <a:p>
            <a:endParaRPr lang="cs-CZ" dirty="0"/>
          </a:p>
          <a:p>
            <a:r>
              <a:rPr lang="cs-CZ" dirty="0"/>
              <a:t>Ošetření krvácení</a:t>
            </a:r>
          </a:p>
          <a:p>
            <a:endParaRPr lang="cs-CZ" dirty="0"/>
          </a:p>
          <a:p>
            <a:r>
              <a:rPr lang="cs-CZ" dirty="0"/>
              <a:t>Cílový TK</a:t>
            </a:r>
          </a:p>
          <a:p>
            <a:endParaRPr lang="cs-CZ" dirty="0"/>
          </a:p>
          <a:p>
            <a:r>
              <a:rPr lang="cs-CZ" dirty="0" err="1"/>
              <a:t>Osmoterapie</a:t>
            </a:r>
            <a:r>
              <a:rPr lang="cs-CZ" dirty="0"/>
              <a:t>/</a:t>
            </a:r>
            <a:r>
              <a:rPr lang="cs-CZ" dirty="0" err="1"/>
              <a:t>hyperventilace</a:t>
            </a:r>
            <a:r>
              <a:rPr lang="cs-CZ" dirty="0"/>
              <a:t>?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4799FA-CF5F-4CC4-BDB6-692DC4652DAD}" type="slidenum">
              <a:rPr lang="cs-CZ" smtClean="0"/>
              <a:pPr/>
              <a:t>9</a:t>
            </a:fld>
            <a:endParaRPr lang="cs-CZ"/>
          </a:p>
        </p:txBody>
      </p:sp>
      <p:pic>
        <p:nvPicPr>
          <p:cNvPr id="5" name="Nahraný zvuk">
            <a:hlinkClick r:id="" action="ppaction://media"/>
            <a:extLst>
              <a:ext uri="{FF2B5EF4-FFF2-40B4-BE49-F238E27FC236}">
                <a16:creationId xmlns:a16="http://schemas.microsoft.com/office/drawing/2014/main" xmlns="" id="{8E8EFC12-410B-41DB-85F6-8E9A009947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56376" y="549275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4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2230</TotalTime>
  <Words>1920</Words>
  <Application>Microsoft Office PowerPoint</Application>
  <PresentationFormat>Předvádění na obrazovce (4:3)</PresentationFormat>
  <Paragraphs>442</Paragraphs>
  <Slides>56</Slides>
  <Notes>2</Notes>
  <HiddenSlides>0</HiddenSlides>
  <MMClips>49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56</vt:i4>
      </vt:variant>
    </vt:vector>
  </HeadingPairs>
  <TitlesOfParts>
    <vt:vector size="63" baseType="lpstr">
      <vt:lpstr>Arial</vt:lpstr>
      <vt:lpstr>Times New Roman</vt:lpstr>
      <vt:lpstr>Calibri</vt:lpstr>
      <vt:lpstr>Symbol</vt:lpstr>
      <vt:lpstr>Monotype Sorts</vt:lpstr>
      <vt:lpstr>Wingdings</vt:lpstr>
      <vt:lpstr>Výchozí návrh</vt:lpstr>
      <vt:lpstr>Neodkladná péče 3</vt:lpstr>
      <vt:lpstr>Náplň bloku přednášek</vt:lpstr>
      <vt:lpstr>Kraniocerebrální poranění</vt:lpstr>
      <vt:lpstr>Co bezprostředně ohrožuje nejvíce nemocného?</vt:lpstr>
      <vt:lpstr>Co bezprostředně ohrožuje nejvíce nemocného?</vt:lpstr>
      <vt:lpstr>Traumatické poškození mozku</vt:lpstr>
      <vt:lpstr>Sekundární inzulty </vt:lpstr>
      <vt:lpstr>ABCDE přístup</vt:lpstr>
      <vt:lpstr>ABCDE přístup</vt:lpstr>
      <vt:lpstr>ABCDE přístup</vt:lpstr>
      <vt:lpstr>ABCDE přístup</vt:lpstr>
      <vt:lpstr>ABCDE přístup</vt:lpstr>
      <vt:lpstr>Cílový TK</vt:lpstr>
      <vt:lpstr>„Damage control resuscitation“</vt:lpstr>
      <vt:lpstr>Permisivní hypotenze</vt:lpstr>
      <vt:lpstr>Konflikt mozkové perfuze  a rizika (extrakraniálního) krvácení</vt:lpstr>
      <vt:lpstr>Prezentace aplikace PowerPoint</vt:lpstr>
      <vt:lpstr>Možnosti optimalizace MAP?</vt:lpstr>
      <vt:lpstr>NIRS – Near-infrared spectroscopy</vt:lpstr>
      <vt:lpstr>Prezentace aplikace PowerPoint</vt:lpstr>
      <vt:lpstr>Limity NIRS</vt:lpstr>
      <vt:lpstr>Praktický postup</vt:lpstr>
      <vt:lpstr>Osmoterapie/hyperventilace</vt:lpstr>
      <vt:lpstr>Osmoterapie/hyperventilace</vt:lpstr>
      <vt:lpstr>Jaká osmoterapie?</vt:lpstr>
      <vt:lpstr>Jak a kdy zajistit dýchací cesty?</vt:lpstr>
      <vt:lpstr>Jaká poloha hlavy a trupu?</vt:lpstr>
      <vt:lpstr>Jaká poloha hlavy a trupu?</vt:lpstr>
      <vt:lpstr>Specifika</vt:lpstr>
      <vt:lpstr>Terapie nitrolební hypertenze</vt:lpstr>
      <vt:lpstr>I. stupeň </vt:lpstr>
      <vt:lpstr>II. stupeň terapie </vt:lpstr>
      <vt:lpstr>II. stupeň terapie</vt:lpstr>
      <vt:lpstr>Léčebné techniky používané u KCP </vt:lpstr>
      <vt:lpstr>1. Kontrola intrakraniálního objemu krve</vt:lpstr>
      <vt:lpstr>Vliv hyperventilace na CBF</vt:lpstr>
      <vt:lpstr>2. Metabolická kontrola  intrakraniálního tlaku </vt:lpstr>
      <vt:lpstr>3. Kontrola intrakraniálního tlaku osmoticky aktivními látkami</vt:lpstr>
      <vt:lpstr>Prezentace aplikace PowerPoint</vt:lpstr>
      <vt:lpstr>Zahájení tekutinové terapie</vt:lpstr>
      <vt:lpstr>Základní potřeba tekutin</vt:lpstr>
      <vt:lpstr>Poruchy metabolismu vody a iontů</vt:lpstr>
      <vt:lpstr>Denní potřeba iontů (velmi zjednodušeně, základní příjem)</vt:lpstr>
      <vt:lpstr>Nutriční substráty</vt:lpstr>
      <vt:lpstr>Postup</vt:lpstr>
      <vt:lpstr>Pacientka 68 let, 75 kg, urosepse, art. Hypertenze, ICHS, 24 h nepříjímá p.o., 3x zvracela</vt:lpstr>
      <vt:lpstr>Nutriční podpora (minimalistická iniciální verze)</vt:lpstr>
      <vt:lpstr>Kdy je nutriční podpora indikována?</vt:lpstr>
      <vt:lpstr>Jak?</vt:lpstr>
      <vt:lpstr>Kolik energie (zjednodušení)?</vt:lpstr>
      <vt:lpstr>Kontroverze v oblasti nutřiční podpory</vt:lpstr>
      <vt:lpstr>Kazuistiky</vt:lpstr>
      <vt:lpstr>Kazuistika 1</vt:lpstr>
      <vt:lpstr>Kazuistika 1</vt:lpstr>
      <vt:lpstr>Kazuistika 2</vt:lpstr>
      <vt:lpstr>Kazuistika 2</vt:lpstr>
    </vt:vector>
  </TitlesOfParts>
  <Company>FNHK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Akademie umělé plicní ventilace - úvodní slovo</dc:title>
  <dc:creator>dostapav</dc:creator>
  <cp:lastModifiedBy>Jakoubková Klára</cp:lastModifiedBy>
  <cp:revision>355</cp:revision>
  <dcterms:created xsi:type="dcterms:W3CDTF">2015-03-30T07:30:58Z</dcterms:created>
  <dcterms:modified xsi:type="dcterms:W3CDTF">2020-11-11T07:00:43Z</dcterms:modified>
</cp:coreProperties>
</file>