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m4a" ContentType="audio/mp4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61" r:id="rId2"/>
    <p:sldId id="257" r:id="rId3"/>
    <p:sldId id="259" r:id="rId4"/>
    <p:sldId id="258" r:id="rId5"/>
    <p:sldId id="315" r:id="rId6"/>
    <p:sldId id="260" r:id="rId7"/>
    <p:sldId id="314" r:id="rId8"/>
    <p:sldId id="264" r:id="rId9"/>
    <p:sldId id="266" r:id="rId10"/>
    <p:sldId id="267" r:id="rId11"/>
    <p:sldId id="268" r:id="rId12"/>
    <p:sldId id="316" r:id="rId13"/>
    <p:sldId id="269" r:id="rId14"/>
    <p:sldId id="270" r:id="rId15"/>
    <p:sldId id="271" r:id="rId16"/>
    <p:sldId id="272" r:id="rId17"/>
    <p:sldId id="318" r:id="rId18"/>
    <p:sldId id="319" r:id="rId19"/>
    <p:sldId id="283" r:id="rId20"/>
    <p:sldId id="292" r:id="rId21"/>
    <p:sldId id="273" r:id="rId22"/>
    <p:sldId id="274" r:id="rId23"/>
    <p:sldId id="317" r:id="rId24"/>
    <p:sldId id="286" r:id="rId25"/>
    <p:sldId id="275" r:id="rId26"/>
    <p:sldId id="284" r:id="rId27"/>
    <p:sldId id="282" r:id="rId28"/>
    <p:sldId id="276" r:id="rId29"/>
    <p:sldId id="293" r:id="rId30"/>
    <p:sldId id="321" r:id="rId31"/>
    <p:sldId id="277" r:id="rId32"/>
    <p:sldId id="294" r:id="rId33"/>
    <p:sldId id="278" r:id="rId34"/>
    <p:sldId id="320" r:id="rId35"/>
    <p:sldId id="296" r:id="rId36"/>
    <p:sldId id="289" r:id="rId37"/>
    <p:sldId id="304" r:id="rId38"/>
    <p:sldId id="280" r:id="rId39"/>
    <p:sldId id="281" r:id="rId40"/>
    <p:sldId id="313" r:id="rId41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59" autoAdjust="0"/>
    <p:restoredTop sz="86432" autoAdjust="0"/>
  </p:normalViewPr>
  <p:slideViewPr>
    <p:cSldViewPr snapToGrid="0">
      <p:cViewPr varScale="1">
        <p:scale>
          <a:sx n="118" d="100"/>
          <a:sy n="118" d="100"/>
        </p:scale>
        <p:origin x="-143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2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-1404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492ACBA-8450-4FBF-830F-F3865E6FFD6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909867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EF2187A9-B590-4192-9239-B618073C94FE}" type="datetimeFigureOut">
              <a:rPr lang="cs-CZ"/>
              <a:pPr>
                <a:defRPr/>
              </a:pPr>
              <a:t>15.02.2021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FF9A743-8346-49F5-ACB1-0D38C5C7D32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2754464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E72B49-2E35-482F-889A-19937E738E87}" type="datetime1">
              <a:rPr lang="cs-CZ"/>
              <a:pPr/>
              <a:t>15.02.2021</a:t>
            </a:fld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C196A9-F5D4-4DAD-8862-3FD0F8486F58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96075" y="274638"/>
            <a:ext cx="2124075" cy="60960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23850" y="274638"/>
            <a:ext cx="6219825" cy="60960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101391-2B07-468C-9BEE-9038542EF79E}" type="datetime1">
              <a:rPr lang="cs-CZ"/>
              <a:pPr/>
              <a:t>15.02.2021</a:t>
            </a:fld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82B476-C333-4CE4-BA0B-F7594B87BF4F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435B496-DD44-4498-92D3-B622FD7C5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762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EB4084CF-8FAB-49C5-A9FE-A5233E8E5E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752600"/>
            <a:ext cx="3810000" cy="43434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6FAA0816-645A-42C5-9821-72E55C94252A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48200" y="1752600"/>
            <a:ext cx="3810000" cy="20955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xmlns="" id="{77A23930-2194-4DC9-A115-B3407C7C77F6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3810000" cy="20955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datum 5">
            <a:extLst>
              <a:ext uri="{FF2B5EF4-FFF2-40B4-BE49-F238E27FC236}">
                <a16:creationId xmlns:a16="http://schemas.microsoft.com/office/drawing/2014/main" xmlns="" id="{470D026F-0EC4-4941-83A0-A35DE67921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xmlns="" id="{5D62A33A-8579-44A6-B336-569F1FB9C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xmlns="" id="{0E90E55E-3456-4761-BDAE-B81484C67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CB78032-2209-4B0F-B235-CF8B0287DBC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4101655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xmlns="" id="{E9C917E2-3BF8-4EA8-A09F-32BCFBCF2C83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00354AA9-3B9E-4B79-9BC2-7F9A5D12DE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374A6305-5E84-422E-9E17-DFA52358C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CDC6A97A-A4C4-40FF-8394-AD91DDB85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8E65EED-AA72-4018-B1B9-F27B214E3D8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918921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624736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DF3875-CF0B-450C-B94E-EF9E64593C2C}" type="datetime1">
              <a:rPr lang="cs-CZ"/>
              <a:pPr/>
              <a:t>15.02.2021</a:t>
            </a:fld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4799FA-CF5F-4CC4-BDB6-692DC4652DAD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23850" y="1844675"/>
            <a:ext cx="4171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844675"/>
            <a:ext cx="4171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75B80D-AF55-469E-A575-FF5C24F2E57E}" type="datetime1">
              <a:rPr lang="cs-CZ"/>
              <a:pPr/>
              <a:t>15.02.2021</a:t>
            </a:fld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69DF86-8D98-42D7-A500-F854E0DE7744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7FFB42-9607-4440-A12F-42B4561DAA09}" type="datetime1">
              <a:rPr lang="cs-CZ"/>
              <a:pPr/>
              <a:t>15.02.2021</a:t>
            </a:fld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38DF3D-9195-4DA5-B605-C640C265F2B5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5D4498-A3DB-4CF5-8D92-EAADFC02051E}" type="datetime1">
              <a:rPr lang="cs-CZ"/>
              <a:pPr/>
              <a:t>15.02.2021</a:t>
            </a:fld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F2551E-D683-44BF-A4B4-9EEC35AE853E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149615-6749-4B3D-BDE8-B11E236D8627}" type="datetime1">
              <a:rPr lang="cs-CZ"/>
              <a:pPr/>
              <a:t>15.02.2021</a:t>
            </a:fld>
            <a:endParaRPr lang="cs-CZ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8B2A13-7876-4E0D-AAA7-68F47CE1148D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64ED93-45A7-4BE9-8AAB-5DD9F3FC8891}" type="datetime1">
              <a:rPr lang="cs-CZ"/>
              <a:pPr/>
              <a:t>15.02.2021</a:t>
            </a:fld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21D558-661C-49F4-8E03-F8C5BBB51001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B0B2E1-BA39-4113-A8A6-1831239B4D59}" type="datetime1">
              <a:rPr lang="cs-CZ"/>
              <a:pPr/>
              <a:t>15.02.2021</a:t>
            </a:fld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C237FA-BFA6-4D14-99B7-34B6F9295AC5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1D20F4-4F0F-4787-9D17-038B782075F7}" type="datetime1">
              <a:rPr lang="cs-CZ"/>
              <a:pPr/>
              <a:t>15.02.2021</a:t>
            </a:fld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4FFF68-F3B1-4E44-B0A4-B93A1C39EEEF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844675"/>
            <a:ext cx="849630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D688C99B-6EC3-4CC7-B68A-2C2245DAD7E5}" type="datetime1">
              <a:rPr lang="cs-CZ"/>
              <a:pPr/>
              <a:t>15.02.2021</a:t>
            </a:fld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98850" y="6453188"/>
            <a:ext cx="21336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2"/>
                </a:solidFill>
              </a:defRPr>
            </a:lvl1pPr>
          </a:lstStyle>
          <a:p>
            <a:fld id="{6198ECA2-9163-49C1-B14D-30ED0DBB9C43}" type="slidenum">
              <a:rPr lang="cs-CZ"/>
              <a:pPr/>
              <a:t>‹#›</a:t>
            </a:fld>
            <a:endParaRPr lang="cs-CZ"/>
          </a:p>
        </p:txBody>
      </p:sp>
      <p:pic>
        <p:nvPicPr>
          <p:cNvPr id="1034" name="Picture 10" descr="Zobrazit zdrojový obrázek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7950" y="6345238"/>
            <a:ext cx="863600" cy="436562"/>
          </a:xfrm>
          <a:prstGeom prst="rect">
            <a:avLst/>
          </a:prstGeom>
          <a:noFill/>
        </p:spPr>
      </p:pic>
      <p:pic>
        <p:nvPicPr>
          <p:cNvPr id="1035" name="Picture 11" descr="Zobrazit zdrojový obrázek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532813" y="6308725"/>
            <a:ext cx="474662" cy="4762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6" r:id="rId3"/>
    <p:sldLayoutId id="2147483655" r:id="rId4"/>
    <p:sldLayoutId id="2147483654" r:id="rId5"/>
    <p:sldLayoutId id="2147483653" r:id="rId6"/>
    <p:sldLayoutId id="2147483651" r:id="rId7"/>
    <p:sldLayoutId id="2147483650" r:id="rId8"/>
    <p:sldLayoutId id="2147483652" r:id="rId9"/>
    <p:sldLayoutId id="2147483649" r:id="rId10"/>
    <p:sldLayoutId id="2147483660" r:id="rId11"/>
    <p:sldLayoutId id="214748366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33CC"/>
        </a:buClr>
        <a:buSzPct val="120000"/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Font typeface="Wingdings" pitchFamily="2" charset="2"/>
        <a:buChar char="§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-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media1.m4a"/><Relationship Id="rId6" Type="http://schemas.microsoft.com/office/2007/relationships/media" Target="../media/media1.m4a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1.m4a"/><Relationship Id="rId6" Type="http://schemas.openxmlformats.org/officeDocument/2006/relationships/image" Target="../media/image6.png"/><Relationship Id="rId5" Type="http://schemas.microsoft.com/office/2007/relationships/media" Target="../media/media11.m4a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12.m4a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2.m4a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3.m4a"/><Relationship Id="rId6" Type="http://schemas.openxmlformats.org/officeDocument/2006/relationships/image" Target="../media/image6.png"/><Relationship Id="rId5" Type="http://schemas.microsoft.com/office/2007/relationships/media" Target="../media/media13.m4a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14.m4a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4.m4a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5.m4a"/><Relationship Id="rId5" Type="http://schemas.openxmlformats.org/officeDocument/2006/relationships/image" Target="../media/image6.png"/><Relationship Id="rId4" Type="http://schemas.microsoft.com/office/2007/relationships/media" Target="../media/media15.m4a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16.m4a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6.m4a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7.m4a"/><Relationship Id="rId5" Type="http://schemas.openxmlformats.org/officeDocument/2006/relationships/image" Target="../media/image6.png"/><Relationship Id="rId4" Type="http://schemas.microsoft.com/office/2007/relationships/media" Target="../media/media17.m4a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media18.m4a"/><Relationship Id="rId5" Type="http://schemas.openxmlformats.org/officeDocument/2006/relationships/image" Target="../media/image6.png"/><Relationship Id="rId4" Type="http://schemas.microsoft.com/office/2007/relationships/media" Target="../media/media18.m4a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5.xml"/><Relationship Id="rId1" Type="http://schemas.openxmlformats.org/officeDocument/2006/relationships/audio" Target="../media/media19.m4a"/><Relationship Id="rId5" Type="http://schemas.openxmlformats.org/officeDocument/2006/relationships/image" Target="../media/image6.png"/><Relationship Id="rId4" Type="http://schemas.microsoft.com/office/2007/relationships/media" Target="../media/media19.m4a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media20.m4a"/><Relationship Id="rId6" Type="http://schemas.openxmlformats.org/officeDocument/2006/relationships/image" Target="../media/image6.png"/><Relationship Id="rId5" Type="http://schemas.microsoft.com/office/2007/relationships/media" Target="../media/media20.m4a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.m4a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1.xml"/><Relationship Id="rId1" Type="http://schemas.openxmlformats.org/officeDocument/2006/relationships/audio" Target="../media/media21.m4a"/><Relationship Id="rId6" Type="http://schemas.microsoft.com/office/2007/relationships/media" Target="../media/media21.m4a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media" Target="../media/media22.m4a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2.m4a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media23.m4a"/><Relationship Id="rId5" Type="http://schemas.openxmlformats.org/officeDocument/2006/relationships/image" Target="../media/image6.png"/><Relationship Id="rId4" Type="http://schemas.microsoft.com/office/2007/relationships/media" Target="../media/media23.m4a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5.xml"/><Relationship Id="rId1" Type="http://schemas.openxmlformats.org/officeDocument/2006/relationships/audio" Target="../media/media24.m4a"/><Relationship Id="rId5" Type="http://schemas.openxmlformats.org/officeDocument/2006/relationships/image" Target="../media/image6.png"/><Relationship Id="rId4" Type="http://schemas.microsoft.com/office/2007/relationships/media" Target="../media/media24.m4a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media25.m4a"/><Relationship Id="rId6" Type="http://schemas.openxmlformats.org/officeDocument/2006/relationships/image" Target="../media/image6.png"/><Relationship Id="rId5" Type="http://schemas.microsoft.com/office/2007/relationships/media" Target="../media/media25.m4a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media" Target="../media/media26.m4a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6.m4a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media27.m4a"/><Relationship Id="rId5" Type="http://schemas.openxmlformats.org/officeDocument/2006/relationships/image" Target="../media/image6.png"/><Relationship Id="rId4" Type="http://schemas.microsoft.com/office/2007/relationships/media" Target="../media/media27.m4a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oleObject" Target="../embeddings/oleObject4.bin"/><Relationship Id="rId12" Type="http://schemas.microsoft.com/office/2007/relationships/media" Target="../media/media28.m4a"/><Relationship Id="rId2" Type="http://schemas.openxmlformats.org/officeDocument/2006/relationships/audio" Target="../media/media28.m4a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35.jpeg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media29.m4a"/><Relationship Id="rId6" Type="http://schemas.microsoft.com/office/2007/relationships/media" Target="../media/media29.m4a"/><Relationship Id="rId5" Type="http://schemas.openxmlformats.org/officeDocument/2006/relationships/image" Target="../media/image38.jpeg"/><Relationship Id="rId4" Type="http://schemas.openxmlformats.org/officeDocument/2006/relationships/image" Target="../media/image37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1.xml"/><Relationship Id="rId1" Type="http://schemas.openxmlformats.org/officeDocument/2006/relationships/audio" Target="../media/media30.m4a"/><Relationship Id="rId6" Type="http://schemas.microsoft.com/office/2007/relationships/media" Target="../media/media30.m4a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6.png"/><Relationship Id="rId4" Type="http://schemas.microsoft.com/office/2007/relationships/media" Target="../media/media3.m4a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media31.m4a"/><Relationship Id="rId5" Type="http://schemas.openxmlformats.org/officeDocument/2006/relationships/image" Target="../media/image6.png"/><Relationship Id="rId4" Type="http://schemas.microsoft.com/office/2007/relationships/media" Target="../media/media31.m4a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media" Target="../media/media32.m4a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2.m4a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3.m4a"/><Relationship Id="rId6" Type="http://schemas.openxmlformats.org/officeDocument/2006/relationships/image" Target="../media/image6.png"/><Relationship Id="rId5" Type="http://schemas.microsoft.com/office/2007/relationships/media" Target="../media/media33.m4a"/><Relationship Id="rId4" Type="http://schemas.openxmlformats.org/officeDocument/2006/relationships/image" Target="../media/image44.jpe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media" Target="../media/media34.m4a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4.m4a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media" Target="../media/media35.m4a"/><Relationship Id="rId2" Type="http://schemas.openxmlformats.org/officeDocument/2006/relationships/slideLayout" Target="../slideLayouts/slideLayout3.xml"/><Relationship Id="rId1" Type="http://schemas.openxmlformats.org/officeDocument/2006/relationships/audio" Target="../media/media35.m4a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5.jpeg"/><Relationship Id="rId7" Type="http://schemas.microsoft.com/office/2007/relationships/media" Target="../media/media36.m4a"/><Relationship Id="rId2" Type="http://schemas.openxmlformats.org/officeDocument/2006/relationships/slideLayout" Target="../slideLayouts/slideLayout11.xml"/><Relationship Id="rId1" Type="http://schemas.openxmlformats.org/officeDocument/2006/relationships/audio" Target="../media/media36.m4a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9.jpeg"/><Relationship Id="rId7" Type="http://schemas.microsoft.com/office/2007/relationships/media" Target="../media/media37.m4a"/><Relationship Id="rId2" Type="http://schemas.openxmlformats.org/officeDocument/2006/relationships/slideLayout" Target="../slideLayouts/slideLayout6.xml"/><Relationship Id="rId1" Type="http://schemas.openxmlformats.org/officeDocument/2006/relationships/audio" Target="../media/media37.m4a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8.m4a"/><Relationship Id="rId5" Type="http://schemas.openxmlformats.org/officeDocument/2006/relationships/image" Target="../media/image6.png"/><Relationship Id="rId4" Type="http://schemas.microsoft.com/office/2007/relationships/media" Target="../media/media38.m4a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9.m4a"/><Relationship Id="rId5" Type="http://schemas.openxmlformats.org/officeDocument/2006/relationships/image" Target="../media/image6.png"/><Relationship Id="rId4" Type="http://schemas.microsoft.com/office/2007/relationships/media" Target="../media/media39.m4a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40.m4a"/><Relationship Id="rId5" Type="http://schemas.openxmlformats.org/officeDocument/2006/relationships/image" Target="../media/image6.png"/><Relationship Id="rId4" Type="http://schemas.microsoft.com/office/2007/relationships/media" Target="../media/media40.m4a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media" Target="../media/media5.m4a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5.m4a"/><Relationship Id="rId1" Type="http://schemas.openxmlformats.org/officeDocument/2006/relationships/audio" Target="../media/media4.m4a"/><Relationship Id="rId6" Type="http://schemas.microsoft.com/office/2007/relationships/media" Target="../media/media4.m4a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jpeg"/><Relationship Id="rId7" Type="http://schemas.microsoft.com/office/2007/relationships/media" Target="../media/media41.m4a"/><Relationship Id="rId2" Type="http://schemas.openxmlformats.org/officeDocument/2006/relationships/slideLayout" Target="../slideLayouts/slideLayout6.xml"/><Relationship Id="rId1" Type="http://schemas.openxmlformats.org/officeDocument/2006/relationships/audio" Target="../media/media41.m4a"/><Relationship Id="rId6" Type="http://schemas.openxmlformats.org/officeDocument/2006/relationships/image" Target="../media/image5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0.png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5.xml"/><Relationship Id="rId1" Type="http://schemas.openxmlformats.org/officeDocument/2006/relationships/audio" Target="../media/media6.m4a"/><Relationship Id="rId6" Type="http://schemas.openxmlformats.org/officeDocument/2006/relationships/image" Target="../media/image12.svg"/><Relationship Id="rId10" Type="http://schemas.openxmlformats.org/officeDocument/2006/relationships/image" Target="../media/image6.png"/><Relationship Id="rId4" Type="http://schemas.openxmlformats.org/officeDocument/2006/relationships/image" Target="../media/image11.png"/><Relationship Id="rId9" Type="http://schemas.microsoft.com/office/2007/relationships/media" Target="../media/media6.m4a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7.m4a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8.m4a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8.m4a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9.m4a"/><Relationship Id="rId5" Type="http://schemas.openxmlformats.org/officeDocument/2006/relationships/image" Target="../media/image6.png"/><Relationship Id="rId4" Type="http://schemas.microsoft.com/office/2007/relationships/media" Target="../media/media9.m4a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0.m4a"/><Relationship Id="rId5" Type="http://schemas.openxmlformats.org/officeDocument/2006/relationships/image" Target="../media/image6.png"/><Relationship Id="rId4" Type="http://schemas.microsoft.com/office/2007/relationships/media" Target="../media/media10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fld id="{030B05C4-FFE7-465F-8FD6-DB80642D272C}" type="slidenum">
              <a:rPr lang="cs-CZ"/>
              <a:pPr/>
              <a:t>1</a:t>
            </a:fld>
            <a:endParaRPr lang="cs-CZ"/>
          </a:p>
        </p:txBody>
      </p:sp>
      <p:sp>
        <p:nvSpPr>
          <p:cNvPr id="16385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755650" y="2636838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sz="4000" dirty="0"/>
              <a:t>Regionální anestézie a analgezie</a:t>
            </a:r>
            <a:endParaRPr lang="en-US" sz="4000" dirty="0"/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0" y="4005263"/>
            <a:ext cx="9144000" cy="28527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Klinika anesteziologie, resuscitace a intenzivní medicíny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Univerzita Karlova, Lékařská fakulta v Hradci Králové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Fakultní nemocnice Hradec Králové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endParaRPr lang="cs-CZ" sz="1400">
              <a:solidFill>
                <a:srgbClr val="4D4D4D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Dept. of Anaesthesiology and Intensive Care Medicine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Charles University, Faculty of Medicine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University Hospital Hradec Kralove</a:t>
            </a:r>
          </a:p>
        </p:txBody>
      </p:sp>
      <p:pic>
        <p:nvPicPr>
          <p:cNvPr id="16395" name="Picture 11" descr="Zobrazit zdrojový obráze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5876925"/>
            <a:ext cx="1512887" cy="762000"/>
          </a:xfrm>
          <a:prstGeom prst="rect">
            <a:avLst/>
          </a:prstGeom>
          <a:noFill/>
        </p:spPr>
      </p:pic>
      <p:pic>
        <p:nvPicPr>
          <p:cNvPr id="16399" name="Picture 15" descr="Zobrazit zdrojový obráze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1013" y="5734050"/>
            <a:ext cx="833437" cy="836613"/>
          </a:xfrm>
          <a:prstGeom prst="rect">
            <a:avLst/>
          </a:prstGeom>
          <a:noFill/>
        </p:spPr>
      </p:pic>
      <p:pic>
        <p:nvPicPr>
          <p:cNvPr id="2" name="uvod">
            <a:hlinkClick r:id="" action="ppaction://media"/>
            <a:extLst>
              <a:ext uri="{FF2B5EF4-FFF2-40B4-BE49-F238E27FC236}">
                <a16:creationId xmlns:a16="http://schemas.microsoft.com/office/drawing/2014/main" xmlns="" id="{77C57ECF-6715-412B-AA27-DE11EE35FA2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4415245" y="167177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CE77C8CF-B2BB-4FC8-9900-8416BC61E7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278928" y="5195455"/>
            <a:ext cx="5560037" cy="1470886"/>
          </a:xfrm>
          <a:prstGeom prst="rect">
            <a:avLst/>
          </a:prstGeom>
        </p:spPr>
      </p:pic>
      <p:sp>
        <p:nvSpPr>
          <p:cNvPr id="107522" name="Rectangle 2">
            <a:extLst>
              <a:ext uri="{FF2B5EF4-FFF2-40B4-BE49-F238E27FC236}">
                <a16:creationId xmlns:a16="http://schemas.microsoft.com/office/drawing/2014/main" xmlns="" id="{EFCF3C6C-E301-4592-A510-6C2F378AAE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5278" y="155283"/>
            <a:ext cx="6624736" cy="1143000"/>
          </a:xfrm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sz="3600" dirty="0"/>
              <a:t>Metabolismus lokálních anestetik</a:t>
            </a:r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xmlns="" id="{1FB09E0F-F82F-4F1B-BB00-83FFF54AEF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433364"/>
            <a:ext cx="8496300" cy="4464050"/>
          </a:xfrm>
        </p:spPr>
        <p:txBody>
          <a:bodyPr/>
          <a:lstStyle/>
          <a:p>
            <a:r>
              <a:rPr lang="cs-CZ" altLang="cs-CZ" u="sng" dirty="0"/>
              <a:t>Estery</a:t>
            </a:r>
          </a:p>
          <a:p>
            <a:pPr lvl="1"/>
            <a:r>
              <a:rPr lang="cs-CZ" altLang="cs-CZ" sz="2400" dirty="0"/>
              <a:t>Esterázy ( </a:t>
            </a:r>
            <a:r>
              <a:rPr lang="cs-CZ" altLang="cs-CZ" sz="2400" dirty="0" err="1"/>
              <a:t>pseudocholinesteráza</a:t>
            </a:r>
            <a:r>
              <a:rPr lang="cs-CZ" altLang="cs-CZ" sz="2400" dirty="0"/>
              <a:t>)</a:t>
            </a:r>
          </a:p>
          <a:p>
            <a:pPr lvl="1"/>
            <a:r>
              <a:rPr lang="cs-CZ" altLang="cs-CZ" sz="2400" dirty="0"/>
              <a:t>Produkty hydrolýzy jsou farmakologicky neaktivní</a:t>
            </a:r>
          </a:p>
          <a:p>
            <a:pPr>
              <a:buFont typeface="Monotype Sorts" pitchFamily="2" charset="2"/>
              <a:buNone/>
            </a:pPr>
            <a:endParaRPr lang="cs-CZ" altLang="cs-CZ" sz="2400" dirty="0"/>
          </a:p>
          <a:p>
            <a:endParaRPr lang="cs-CZ" altLang="cs-CZ" u="sng" dirty="0"/>
          </a:p>
          <a:p>
            <a:r>
              <a:rPr lang="cs-CZ" altLang="cs-CZ" u="sng" dirty="0"/>
              <a:t>Amidy</a:t>
            </a:r>
          </a:p>
          <a:p>
            <a:pPr lvl="1"/>
            <a:r>
              <a:rPr lang="cs-CZ" altLang="cs-CZ" sz="2400" dirty="0"/>
              <a:t>Metabolizmus v játrech (cytochrom P 450)</a:t>
            </a:r>
          </a:p>
          <a:p>
            <a:pPr lvl="1"/>
            <a:r>
              <a:rPr lang="cs-CZ" altLang="cs-CZ" sz="2400" dirty="0"/>
              <a:t>Aktivní metabolity</a:t>
            </a:r>
          </a:p>
          <a:p>
            <a:pPr lvl="1"/>
            <a:r>
              <a:rPr lang="cs-CZ" altLang="cs-CZ" sz="2400" dirty="0"/>
              <a:t>Vylučování močí</a:t>
            </a:r>
          </a:p>
          <a:p>
            <a:pPr lvl="1"/>
            <a:endParaRPr lang="cs-CZ" altLang="cs-CZ" sz="2400" dirty="0"/>
          </a:p>
          <a:p>
            <a:pPr lvl="1"/>
            <a:endParaRPr lang="cs-CZ" alt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4B1F3F79-35FA-4787-9E9A-12E1C742170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873336" y="2871860"/>
            <a:ext cx="3612815" cy="1413953"/>
          </a:xfrm>
          <a:prstGeom prst="rect">
            <a:avLst/>
          </a:prstGeom>
        </p:spPr>
      </p:pic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C5179703-78A4-4767-A41E-7A36EA09016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181351" y="52372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xmlns="" id="{59D1EEDC-5C85-4148-9933-B734BADBD8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549275"/>
            <a:ext cx="7772400" cy="762000"/>
          </a:xfrm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sz="3600" dirty="0"/>
              <a:t>Komplikace místní anestezie</a:t>
            </a:r>
          </a:p>
        </p:txBody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xmlns="" id="{EAE9C0CA-7138-48D4-83DD-DD7BC99DDD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u="sng" dirty="0"/>
              <a:t>Alergie na lokální anestetika </a:t>
            </a:r>
            <a:r>
              <a:rPr lang="cs-CZ" altLang="cs-CZ" sz="2000" dirty="0"/>
              <a:t>(pozor na parabeny u esterů)</a:t>
            </a:r>
          </a:p>
          <a:p>
            <a:r>
              <a:rPr lang="cs-CZ" altLang="cs-CZ" u="sng" dirty="0"/>
              <a:t>Toxicita lokálních anestetik</a:t>
            </a:r>
          </a:p>
          <a:p>
            <a:pPr lvl="1"/>
            <a:r>
              <a:rPr lang="cs-CZ" altLang="cs-CZ" sz="2000" dirty="0"/>
              <a:t>Nadměrná dávka  LA do správného místa</a:t>
            </a:r>
          </a:p>
          <a:p>
            <a:pPr lvl="1"/>
            <a:r>
              <a:rPr lang="cs-CZ" altLang="cs-CZ" sz="2000" dirty="0"/>
              <a:t>Správná dávka aplikovaná do chybného místa (</a:t>
            </a:r>
            <a:r>
              <a:rPr lang="cs-CZ" altLang="cs-CZ" sz="2000" dirty="0" err="1"/>
              <a:t>intravazálně</a:t>
            </a:r>
            <a:r>
              <a:rPr lang="cs-CZ" altLang="cs-CZ" sz="2000" dirty="0"/>
              <a:t>)</a:t>
            </a:r>
          </a:p>
          <a:p>
            <a:r>
              <a:rPr lang="cs-CZ" altLang="cs-CZ" u="sng" dirty="0"/>
              <a:t>Tachyfylaxe</a:t>
            </a:r>
          </a:p>
          <a:p>
            <a:pPr lvl="1"/>
            <a:r>
              <a:rPr lang="cs-CZ" altLang="cs-CZ" sz="2000" dirty="0"/>
              <a:t>Pokles pH</a:t>
            </a:r>
          </a:p>
          <a:p>
            <a:r>
              <a:rPr lang="cs-CZ" altLang="cs-CZ" dirty="0"/>
              <a:t>Infekční komplikace</a:t>
            </a:r>
            <a:r>
              <a:rPr lang="cs-CZ" altLang="cs-CZ" sz="2400" dirty="0"/>
              <a:t> </a:t>
            </a:r>
            <a:r>
              <a:rPr lang="cs-CZ" altLang="cs-CZ" sz="1800" dirty="0"/>
              <a:t>(v místě vpichu, neuroinfekce)</a:t>
            </a:r>
          </a:p>
          <a:p>
            <a:r>
              <a:rPr lang="cs-CZ" altLang="cs-CZ" dirty="0"/>
              <a:t>Krvácivé komplikace</a:t>
            </a:r>
            <a:r>
              <a:rPr lang="cs-CZ" altLang="cs-CZ" sz="2400" dirty="0"/>
              <a:t> </a:t>
            </a:r>
          </a:p>
          <a:p>
            <a:r>
              <a:rPr lang="cs-CZ" altLang="cs-CZ" dirty="0"/>
              <a:t>Poškození nervu</a:t>
            </a:r>
            <a:r>
              <a:rPr lang="cs-CZ" altLang="cs-CZ" sz="2400" dirty="0"/>
              <a:t> </a:t>
            </a:r>
            <a:r>
              <a:rPr lang="cs-CZ" altLang="cs-CZ" sz="1800" dirty="0"/>
              <a:t>(poranění jehlou, poškození polohou)</a:t>
            </a:r>
            <a:endParaRPr lang="cs-CZ" altLang="cs-CZ" sz="2400" dirty="0"/>
          </a:p>
          <a:p>
            <a:pPr lvl="1">
              <a:buFontTx/>
              <a:buNone/>
            </a:pPr>
            <a:endParaRPr lang="cs-CZ" altLang="cs-CZ" sz="2000" dirty="0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865C4F10-41F4-46EB-B784-EA3E649C5B9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151813" y="131127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B2A26E1-E27A-4F94-BE41-18E56093C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977" y="57944"/>
            <a:ext cx="8063346" cy="856456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cs-CZ" dirty="0"/>
              <a:t>Alergické reakce ve vztahu k LA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xmlns="" id="{F4A4E902-9E12-4BAB-AE1C-125F4E8A4B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238" t="2671" r="8886" b="38671"/>
          <a:stretch/>
        </p:blipFill>
        <p:spPr>
          <a:xfrm>
            <a:off x="5215550" y="2639290"/>
            <a:ext cx="3928450" cy="3640763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3F461A9C-CBB5-4E1F-9E16-830F02BE2C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12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7187A728-0F8A-44EA-A84F-03534CA952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1726862"/>
            <a:ext cx="4754183" cy="2732809"/>
          </a:xfrm>
          <a:prstGeom prst="rect">
            <a:avLst/>
          </a:prstGeom>
        </p:spPr>
      </p:pic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xmlns="" id="{A7B76A74-C2DE-47BA-B5E0-23CA21EF92E7}"/>
              </a:ext>
            </a:extLst>
          </p:cNvPr>
          <p:cNvCxnSpPr/>
          <p:nvPr/>
        </p:nvCxnSpPr>
        <p:spPr>
          <a:xfrm>
            <a:off x="280555" y="2036618"/>
            <a:ext cx="447362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xmlns="" id="{6A72C7AF-128D-4C46-B020-30C326467E5F}"/>
              </a:ext>
            </a:extLst>
          </p:cNvPr>
          <p:cNvCxnSpPr>
            <a:cxnSpLocks/>
          </p:cNvCxnSpPr>
          <p:nvPr/>
        </p:nvCxnSpPr>
        <p:spPr>
          <a:xfrm>
            <a:off x="280555" y="2282536"/>
            <a:ext cx="151707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xmlns="" id="{01328A2B-B8DB-4BB7-BA7F-A32854A9C106}"/>
              </a:ext>
            </a:extLst>
          </p:cNvPr>
          <p:cNvCxnSpPr/>
          <p:nvPr/>
        </p:nvCxnSpPr>
        <p:spPr>
          <a:xfrm>
            <a:off x="280555" y="4080163"/>
            <a:ext cx="447362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xmlns="" id="{4EF808B9-BE23-416F-A63F-899D1A917466}"/>
              </a:ext>
            </a:extLst>
          </p:cNvPr>
          <p:cNvCxnSpPr>
            <a:cxnSpLocks/>
          </p:cNvCxnSpPr>
          <p:nvPr/>
        </p:nvCxnSpPr>
        <p:spPr>
          <a:xfrm>
            <a:off x="280555" y="4308763"/>
            <a:ext cx="371994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60D55557-BFAB-4A31-AB38-E6F988B8E54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6217920" y="14720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609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xmlns="" id="{4888D761-D1AE-4A88-944D-B09980C3D1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404813"/>
            <a:ext cx="8497888" cy="1182687"/>
          </a:xfrm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sz="3600" dirty="0"/>
              <a:t>Klinické projevy toxicity lokálních anestetik</a:t>
            </a:r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xmlns="" id="{ADA1AD16-088B-4883-8A97-B0D6BB4846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400" u="sng" dirty="0"/>
              <a:t>CNS </a:t>
            </a:r>
          </a:p>
          <a:p>
            <a:pPr lvl="1">
              <a:lnSpc>
                <a:spcPct val="80000"/>
              </a:lnSpc>
            </a:pPr>
            <a:r>
              <a:rPr lang="cs-CZ" altLang="cs-CZ" sz="2400" dirty="0"/>
              <a:t>Hladina lokálního anestetika v CNS</a:t>
            </a:r>
          </a:p>
          <a:p>
            <a:pPr lvl="1">
              <a:lnSpc>
                <a:spcPct val="80000"/>
              </a:lnSpc>
            </a:pPr>
            <a:r>
              <a:rPr lang="cs-CZ" altLang="cs-CZ" sz="2400" dirty="0">
                <a:solidFill>
                  <a:srgbClr val="C00000"/>
                </a:solidFill>
              </a:rPr>
              <a:t>Stimulace</a:t>
            </a:r>
            <a:r>
              <a:rPr lang="cs-CZ" altLang="cs-CZ" sz="2400" dirty="0"/>
              <a:t>, excitace, zmatenost</a:t>
            </a:r>
          </a:p>
          <a:p>
            <a:pPr lvl="1">
              <a:lnSpc>
                <a:spcPct val="80000"/>
              </a:lnSpc>
            </a:pPr>
            <a:r>
              <a:rPr lang="cs-CZ" altLang="cs-CZ" sz="2400" dirty="0"/>
              <a:t>Tuhnutí jazyka a okolí úst, </a:t>
            </a:r>
            <a:r>
              <a:rPr lang="cs-CZ" altLang="cs-CZ" sz="2400" dirty="0" err="1"/>
              <a:t>tinitus</a:t>
            </a:r>
            <a:r>
              <a:rPr lang="cs-CZ" altLang="cs-CZ" sz="2400" dirty="0"/>
              <a:t>, poruchy vidění</a:t>
            </a:r>
          </a:p>
          <a:p>
            <a:pPr lvl="1">
              <a:lnSpc>
                <a:spcPct val="80000"/>
              </a:lnSpc>
            </a:pPr>
            <a:r>
              <a:rPr lang="cs-CZ" altLang="cs-CZ" sz="2400" dirty="0"/>
              <a:t>Záškuby svalů, tonicko-klonické křeče, </a:t>
            </a:r>
            <a:r>
              <a:rPr lang="cs-CZ" altLang="cs-CZ" sz="2400" dirty="0">
                <a:solidFill>
                  <a:srgbClr val="C00000"/>
                </a:solidFill>
              </a:rPr>
              <a:t>deprese - </a:t>
            </a:r>
            <a:r>
              <a:rPr lang="cs-CZ" altLang="cs-CZ" dirty="0" err="1">
                <a:solidFill>
                  <a:srgbClr val="C00000"/>
                </a:solidFill>
              </a:rPr>
              <a:t>k</a:t>
            </a:r>
            <a:r>
              <a:rPr lang="cs-CZ" altLang="cs-CZ" sz="2400" dirty="0" err="1">
                <a:solidFill>
                  <a:srgbClr val="C00000"/>
                </a:solidFill>
              </a:rPr>
              <a:t>oma</a:t>
            </a:r>
            <a:endParaRPr lang="cs-CZ" altLang="cs-CZ" sz="2400" dirty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2400" u="sng" dirty="0"/>
          </a:p>
          <a:p>
            <a:pPr>
              <a:lnSpc>
                <a:spcPct val="80000"/>
              </a:lnSpc>
            </a:pPr>
            <a:r>
              <a:rPr lang="cs-CZ" altLang="cs-CZ" sz="2400" u="sng" dirty="0" err="1"/>
              <a:t>Kardiotoxicita</a:t>
            </a:r>
            <a:endParaRPr lang="cs-CZ" altLang="cs-CZ" sz="2400" u="sng" dirty="0"/>
          </a:p>
          <a:p>
            <a:pPr lvl="1">
              <a:lnSpc>
                <a:spcPct val="80000"/>
              </a:lnSpc>
            </a:pPr>
            <a:r>
              <a:rPr lang="cs-CZ" altLang="cs-CZ" sz="2400" dirty="0">
                <a:solidFill>
                  <a:srgbClr val="C00000"/>
                </a:solidFill>
              </a:rPr>
              <a:t>Stimulace</a:t>
            </a:r>
            <a:r>
              <a:rPr lang="cs-CZ" altLang="cs-CZ" sz="2400" dirty="0"/>
              <a:t> (hypertenze, tachykardie)</a:t>
            </a:r>
          </a:p>
          <a:p>
            <a:pPr lvl="1">
              <a:lnSpc>
                <a:spcPct val="80000"/>
              </a:lnSpc>
            </a:pPr>
            <a:r>
              <a:rPr lang="cs-CZ" altLang="cs-CZ" sz="2400" dirty="0">
                <a:solidFill>
                  <a:srgbClr val="C00000"/>
                </a:solidFill>
              </a:rPr>
              <a:t>Deprese</a:t>
            </a:r>
            <a:r>
              <a:rPr lang="cs-CZ" altLang="cs-CZ" sz="2400" dirty="0"/>
              <a:t> (hypotenze, poruchy rytmu, bradykardie, zástava oběhu)</a:t>
            </a:r>
          </a:p>
          <a:p>
            <a:pPr lvl="1">
              <a:lnSpc>
                <a:spcPct val="80000"/>
              </a:lnSpc>
            </a:pPr>
            <a:endParaRPr lang="cs-CZ" altLang="cs-CZ" sz="2400" dirty="0"/>
          </a:p>
          <a:p>
            <a:pPr>
              <a:lnSpc>
                <a:spcPct val="80000"/>
              </a:lnSpc>
            </a:pPr>
            <a:r>
              <a:rPr lang="cs-CZ" altLang="cs-CZ" sz="2000" dirty="0"/>
              <a:t>     </a:t>
            </a:r>
            <a:r>
              <a:rPr lang="cs-CZ" altLang="cs-CZ" sz="2000" u="sng" dirty="0"/>
              <a:t>Místní toxicita </a:t>
            </a:r>
            <a:r>
              <a:rPr lang="cs-CZ" altLang="cs-CZ" sz="2000" dirty="0"/>
              <a:t>– přímý účinek látky na okolí</a:t>
            </a:r>
          </a:p>
          <a:p>
            <a:pPr>
              <a:lnSpc>
                <a:spcPct val="80000"/>
              </a:lnSpc>
            </a:pPr>
            <a:r>
              <a:rPr lang="cs-CZ" altLang="cs-CZ" sz="2000" dirty="0"/>
              <a:t>     </a:t>
            </a:r>
            <a:r>
              <a:rPr lang="cs-CZ" altLang="cs-CZ" sz="2000" u="sng" dirty="0"/>
              <a:t>Specifická toxicita </a:t>
            </a:r>
            <a:r>
              <a:rPr lang="cs-CZ" altLang="cs-CZ" sz="2000" dirty="0"/>
              <a:t>–</a:t>
            </a:r>
            <a:r>
              <a:rPr lang="cs-CZ" altLang="cs-CZ" sz="2000" b="0" dirty="0"/>
              <a:t> </a:t>
            </a:r>
            <a:r>
              <a:rPr lang="cs-CZ" altLang="cs-CZ" sz="2000" b="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Prilocain</a:t>
            </a:r>
            <a:r>
              <a:rPr lang="cs-CZ" altLang="cs-CZ" sz="2000" b="0" dirty="0"/>
              <a:t> </a:t>
            </a:r>
            <a:r>
              <a:rPr lang="cs-CZ" altLang="cs-CZ" sz="1800" b="0" dirty="0"/>
              <a:t>(</a:t>
            </a:r>
            <a:r>
              <a:rPr lang="cs-CZ" altLang="cs-CZ" sz="1800" b="0" dirty="0" err="1"/>
              <a:t>methemoglobinemie</a:t>
            </a:r>
            <a:r>
              <a:rPr lang="cs-CZ" altLang="cs-CZ" sz="1800" b="0" dirty="0"/>
              <a:t> – je třeba 600mg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1800" dirty="0"/>
              <a:t>                                               </a:t>
            </a:r>
            <a:r>
              <a:rPr lang="cs-CZ" altLang="cs-CZ" sz="1800" b="0" dirty="0"/>
              <a:t>   pro dospělého, </a:t>
            </a:r>
            <a:r>
              <a:rPr lang="cs-CZ" altLang="cs-CZ" sz="1800" b="0" dirty="0" err="1"/>
              <a:t>ter</a:t>
            </a:r>
            <a:r>
              <a:rPr lang="cs-CZ" altLang="cs-CZ" sz="1800" b="0" dirty="0"/>
              <a:t>.: methylenová modř)</a:t>
            </a:r>
          </a:p>
        </p:txBody>
      </p:sp>
      <p:sp>
        <p:nvSpPr>
          <p:cNvPr id="4" name="Šipka: dolů 3">
            <a:extLst>
              <a:ext uri="{FF2B5EF4-FFF2-40B4-BE49-F238E27FC236}">
                <a16:creationId xmlns:a16="http://schemas.microsoft.com/office/drawing/2014/main" xmlns="" id="{1E63A898-CDB7-47BB-A109-B6CA03A4462F}"/>
              </a:ext>
            </a:extLst>
          </p:cNvPr>
          <p:cNvSpPr/>
          <p:nvPr/>
        </p:nvSpPr>
        <p:spPr>
          <a:xfrm>
            <a:off x="561109" y="2348345"/>
            <a:ext cx="218209" cy="1278082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lů 6">
            <a:extLst>
              <a:ext uri="{FF2B5EF4-FFF2-40B4-BE49-F238E27FC236}">
                <a16:creationId xmlns:a16="http://schemas.microsoft.com/office/drawing/2014/main" xmlns="" id="{687B0089-E926-479F-AC87-E88FFCF50477}"/>
              </a:ext>
            </a:extLst>
          </p:cNvPr>
          <p:cNvSpPr/>
          <p:nvPr/>
        </p:nvSpPr>
        <p:spPr>
          <a:xfrm>
            <a:off x="382732" y="4416136"/>
            <a:ext cx="218209" cy="703118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A1098461-6896-4E35-A7C3-4A4B52FAF60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7123612" y="187733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9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6BFCB86E-DEE6-4530-995C-1A465DCE87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4493" y="3086100"/>
            <a:ext cx="4511675" cy="3222625"/>
          </a:xfrm>
          <a:prstGeom prst="rect">
            <a:avLst/>
          </a:prstGeom>
        </p:spPr>
      </p:pic>
      <p:sp>
        <p:nvSpPr>
          <p:cNvPr id="110594" name="Rectangle 2">
            <a:extLst>
              <a:ext uri="{FF2B5EF4-FFF2-40B4-BE49-F238E27FC236}">
                <a16:creationId xmlns:a16="http://schemas.microsoft.com/office/drawing/2014/main" xmlns="" id="{907BB8A6-B5D6-4177-9673-678138B3BC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sz="3600" dirty="0"/>
              <a:t>Terapie  toxické reakce</a:t>
            </a:r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xmlns="" id="{FB0EA371-CAC8-44F4-8291-3287026A3F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u="sng" dirty="0" err="1"/>
              <a:t>Oxygenoterapie</a:t>
            </a:r>
            <a:endParaRPr lang="cs-CZ" altLang="cs-CZ" u="sng" dirty="0"/>
          </a:p>
          <a:p>
            <a:pPr>
              <a:lnSpc>
                <a:spcPct val="80000"/>
              </a:lnSpc>
            </a:pPr>
            <a:r>
              <a:rPr lang="cs-CZ" altLang="cs-CZ" u="sng" dirty="0"/>
              <a:t>Umělá plicní ventilace</a:t>
            </a:r>
          </a:p>
          <a:p>
            <a:pPr>
              <a:lnSpc>
                <a:spcPct val="80000"/>
              </a:lnSpc>
            </a:pPr>
            <a:r>
              <a:rPr lang="cs-CZ" altLang="cs-CZ" u="sng" dirty="0"/>
              <a:t>Antikonvulziva</a:t>
            </a:r>
            <a:r>
              <a:rPr lang="cs-CZ" altLang="cs-CZ" sz="2400" dirty="0"/>
              <a:t> </a:t>
            </a:r>
          </a:p>
          <a:p>
            <a:pPr lvl="1">
              <a:lnSpc>
                <a:spcPct val="80000"/>
              </a:lnSpc>
            </a:pPr>
            <a:r>
              <a:rPr lang="cs-CZ" altLang="cs-CZ" sz="2400" dirty="0"/>
              <a:t>Diazepam  5- 20 mg  </a:t>
            </a:r>
            <a:r>
              <a:rPr lang="cs-CZ" altLang="cs-CZ" sz="2400" dirty="0" err="1"/>
              <a:t>iv</a:t>
            </a:r>
            <a:endParaRPr lang="cs-CZ" altLang="cs-CZ" sz="2400" dirty="0"/>
          </a:p>
          <a:p>
            <a:pPr lvl="1">
              <a:lnSpc>
                <a:spcPct val="80000"/>
              </a:lnSpc>
            </a:pPr>
            <a:r>
              <a:rPr lang="cs-CZ" altLang="cs-CZ" sz="2400" dirty="0" err="1"/>
              <a:t>Thiopental</a:t>
            </a:r>
            <a:r>
              <a:rPr lang="cs-CZ" altLang="cs-CZ" sz="2400" dirty="0"/>
              <a:t> 100 – 150 mg </a:t>
            </a:r>
            <a:r>
              <a:rPr lang="cs-CZ" altLang="cs-CZ" sz="2400" dirty="0" err="1"/>
              <a:t>iv</a:t>
            </a:r>
            <a:endParaRPr lang="cs-CZ" altLang="cs-CZ" sz="2400" dirty="0"/>
          </a:p>
          <a:p>
            <a:pPr>
              <a:lnSpc>
                <a:spcPct val="80000"/>
              </a:lnSpc>
            </a:pPr>
            <a:r>
              <a:rPr lang="cs-CZ" altLang="cs-CZ" u="sng" dirty="0"/>
              <a:t>KPR</a:t>
            </a:r>
          </a:p>
          <a:p>
            <a:pPr lvl="1">
              <a:lnSpc>
                <a:spcPct val="80000"/>
              </a:lnSpc>
            </a:pPr>
            <a:r>
              <a:rPr lang="cs-CZ" altLang="cs-CZ" sz="2400" dirty="0"/>
              <a:t>Adrenalin</a:t>
            </a:r>
          </a:p>
          <a:p>
            <a:pPr lvl="1">
              <a:lnSpc>
                <a:spcPct val="80000"/>
              </a:lnSpc>
            </a:pPr>
            <a:r>
              <a:rPr lang="cs-CZ" altLang="cs-CZ" sz="2400" dirty="0"/>
              <a:t>Atropin</a:t>
            </a:r>
          </a:p>
          <a:p>
            <a:pPr lvl="1">
              <a:lnSpc>
                <a:spcPct val="80000"/>
              </a:lnSpc>
            </a:pPr>
            <a:r>
              <a:rPr lang="cs-CZ" altLang="cs-CZ" sz="2400" dirty="0"/>
              <a:t>Efedrin</a:t>
            </a:r>
          </a:p>
          <a:p>
            <a:pPr lvl="1">
              <a:lnSpc>
                <a:spcPct val="80000"/>
              </a:lnSpc>
            </a:pPr>
            <a:r>
              <a:rPr lang="cs-CZ" altLang="cs-CZ" sz="2400" dirty="0" err="1"/>
              <a:t>Kardioverze</a:t>
            </a:r>
            <a:endParaRPr lang="cs-CZ" altLang="cs-CZ" sz="2400" dirty="0"/>
          </a:p>
          <a:p>
            <a:pPr>
              <a:lnSpc>
                <a:spcPct val="80000"/>
              </a:lnSpc>
            </a:pPr>
            <a:r>
              <a:rPr lang="cs-CZ" altLang="cs-CZ" u="sng" dirty="0"/>
              <a:t>Lipidy, ECMO</a:t>
            </a:r>
          </a:p>
          <a:p>
            <a:pPr>
              <a:lnSpc>
                <a:spcPct val="80000"/>
              </a:lnSpc>
            </a:pPr>
            <a:endParaRPr lang="cs-CZ" altLang="cs-CZ" u="sng" dirty="0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08C8F154-3E43-4C97-A38F-802DAEC3072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7255011" y="176566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4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xmlns="" id="{AFAC24E5-1E96-4064-A0FB-52C9413D43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sz="3600" dirty="0"/>
              <a:t>Prevence toxických reakcí</a:t>
            </a:r>
          </a:p>
        </p:txBody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xmlns="" id="{B7A55855-A597-4C2D-A97E-A560AB570E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Nepřekračovat </a:t>
            </a:r>
            <a:r>
              <a:rPr lang="cs-CZ" altLang="cs-CZ" u="sng"/>
              <a:t>doporučené dávky</a:t>
            </a:r>
          </a:p>
          <a:p>
            <a:r>
              <a:rPr lang="cs-CZ" altLang="cs-CZ" u="sng"/>
              <a:t>Aspirace před aplikací</a:t>
            </a:r>
            <a:r>
              <a:rPr lang="cs-CZ" altLang="cs-CZ"/>
              <a:t> jako prevence intravazální aplikace</a:t>
            </a:r>
          </a:p>
          <a:p>
            <a:r>
              <a:rPr lang="cs-CZ" altLang="cs-CZ" u="sng"/>
              <a:t>Testovací dávka</a:t>
            </a:r>
            <a:r>
              <a:rPr lang="cs-CZ" altLang="cs-CZ"/>
              <a:t> lokálního anestetika</a:t>
            </a:r>
          </a:p>
          <a:p>
            <a:r>
              <a:rPr lang="cs-CZ" altLang="cs-CZ" u="sng"/>
              <a:t>Pomalá aplikace</a:t>
            </a:r>
            <a:r>
              <a:rPr lang="cs-CZ" altLang="cs-CZ"/>
              <a:t> do 10 ml/min.</a:t>
            </a:r>
          </a:p>
          <a:p>
            <a:r>
              <a:rPr lang="cs-CZ" altLang="cs-CZ" u="sng"/>
              <a:t>Verbální kontakt</a:t>
            </a:r>
            <a:r>
              <a:rPr lang="cs-CZ" altLang="cs-CZ"/>
              <a:t> s pacientem během aplikace</a:t>
            </a:r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F8A7D456-A445-4848-9DE8-55AC44027DD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064137" y="6713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9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EC76C552-01D8-41BA-9320-35C63169E2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08984" y="2759652"/>
            <a:ext cx="5962650" cy="3105150"/>
          </a:xfrm>
          <a:prstGeom prst="rect">
            <a:avLst/>
          </a:prstGeom>
        </p:spPr>
      </p:pic>
      <p:sp>
        <p:nvSpPr>
          <p:cNvPr id="112642" name="Rectangle 2">
            <a:extLst>
              <a:ext uri="{FF2B5EF4-FFF2-40B4-BE49-F238E27FC236}">
                <a16:creationId xmlns:a16="http://schemas.microsoft.com/office/drawing/2014/main" xmlns="" id="{64FFD6F4-F3BD-4BAD-95E2-4F3E704035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sz="3600" dirty="0"/>
              <a:t>Centrální nervové blokády</a:t>
            </a:r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xmlns="" id="{62C7BAC8-D7F4-4FA4-952E-A20C5605E3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688811"/>
            <a:ext cx="8496300" cy="4464050"/>
          </a:xfrm>
        </p:spPr>
        <p:txBody>
          <a:bodyPr/>
          <a:lstStyle/>
          <a:p>
            <a:r>
              <a:rPr lang="cs-CZ" altLang="cs-CZ" u="sng" dirty="0"/>
              <a:t>Subarachnoidální anestezie</a:t>
            </a:r>
          </a:p>
          <a:p>
            <a:pPr lvl="1"/>
            <a:r>
              <a:rPr lang="cs-CZ" altLang="cs-CZ" dirty="0"/>
              <a:t>Spinální anestezie</a:t>
            </a:r>
          </a:p>
          <a:p>
            <a:r>
              <a:rPr lang="cs-CZ" altLang="cs-CZ" u="sng" dirty="0"/>
              <a:t>Epidurální anestezie</a:t>
            </a:r>
          </a:p>
          <a:p>
            <a:pPr lvl="1"/>
            <a:r>
              <a:rPr lang="cs-CZ" altLang="cs-CZ" dirty="0"/>
              <a:t>Krční </a:t>
            </a:r>
          </a:p>
          <a:p>
            <a:pPr lvl="1"/>
            <a:r>
              <a:rPr lang="cs-CZ" altLang="cs-CZ" dirty="0"/>
              <a:t>Hrudní </a:t>
            </a:r>
          </a:p>
          <a:p>
            <a:pPr lvl="1"/>
            <a:r>
              <a:rPr lang="cs-CZ" altLang="cs-CZ" dirty="0"/>
              <a:t>Bederní</a:t>
            </a:r>
          </a:p>
          <a:p>
            <a:pPr lvl="1"/>
            <a:r>
              <a:rPr lang="cs-CZ" altLang="cs-CZ" dirty="0"/>
              <a:t>kaudální</a:t>
            </a:r>
          </a:p>
          <a:p>
            <a:pPr lvl="1"/>
            <a:endParaRPr lang="cs-CZ" altLang="cs-CZ" dirty="0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535FB45F-7068-45A7-AC5F-123CB6B2541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7611292" y="191943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xmlns="" id="{EC0E160F-DB91-4D7E-A03A-1B4CD47DEC7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8B2A13-7876-4E0D-AAA7-68F47CE1148D}" type="slidenum">
              <a:rPr lang="cs-CZ" smtClean="0"/>
              <a:pPr/>
              <a:t>17</a:t>
            </a:fld>
            <a:endParaRPr lang="cs-CZ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A4F03F41-2C68-4505-940D-D29C7185DF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6705" t="4178" r="61736" b="34836"/>
          <a:stretch/>
        </p:blipFill>
        <p:spPr>
          <a:xfrm>
            <a:off x="0" y="0"/>
            <a:ext cx="9144000" cy="6091122"/>
          </a:xfrm>
          <a:prstGeom prst="rect">
            <a:avLst/>
          </a:prstGeom>
        </p:spPr>
      </p:pic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F13BF58A-2A1C-4E85-A85A-902FC20E985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127863" y="2503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7063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60A1536-AD77-40D4-87CF-097D8EDD0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Tuffierova</a:t>
            </a:r>
            <a:r>
              <a:rPr lang="cs-CZ" dirty="0"/>
              <a:t> linie L4 nebo L4/5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xmlns="" id="{033F26AC-44B7-47AD-A64C-D46DD9A468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F2551E-D683-44BF-A4B4-9EEC35AE853E}" type="slidenum">
              <a:rPr lang="cs-CZ" smtClean="0"/>
              <a:pPr/>
              <a:t>18</a:t>
            </a:fld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BE522A66-927A-4AE4-AEC0-EF5496B703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7387" t="21650" r="61736" b="45055"/>
          <a:stretch/>
        </p:blipFill>
        <p:spPr>
          <a:xfrm>
            <a:off x="160824" y="1506681"/>
            <a:ext cx="8777824" cy="3262745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84DDF164-6A48-4912-A183-437D9AC4189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50465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42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2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9" name="Picture 3" descr="dermatomes">
            <a:extLst>
              <a:ext uri="{FF2B5EF4-FFF2-40B4-BE49-F238E27FC236}">
                <a16:creationId xmlns:a16="http://schemas.microsoft.com/office/drawing/2014/main" xmlns="" id="{0E5DFFD5-93EF-40B7-BEE8-2FCE8CD50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995" y="0"/>
            <a:ext cx="51038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9F8CE379-2BFB-417E-AD23-221444C9CF0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5682" t="10113" r="61818" b="32857"/>
          <a:stretch/>
        </p:blipFill>
        <p:spPr>
          <a:xfrm>
            <a:off x="5407476" y="3815970"/>
            <a:ext cx="3736524" cy="2260205"/>
          </a:xfrm>
          <a:prstGeom prst="rect">
            <a:avLst/>
          </a:prstGeom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B5C42E10-1B9C-4F23-A970-00A6D138762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6548846" y="112122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3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xmlns="" id="{7EB0EE6A-8C2C-43FE-A346-694ED454DA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sz="3200" dirty="0"/>
              <a:t>Regionální anestézie a analgezie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xmlns="" id="{3F2BB0EC-1A31-4934-BA27-B173810FB9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1773238"/>
            <a:ext cx="7916863" cy="4343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dirty="0"/>
              <a:t>Anestézie – ztráta čití</a:t>
            </a:r>
          </a:p>
          <a:p>
            <a:pPr>
              <a:lnSpc>
                <a:spcPct val="80000"/>
              </a:lnSpc>
            </a:pPr>
            <a:r>
              <a:rPr lang="cs-CZ" altLang="cs-CZ" dirty="0"/>
              <a:t>Analgezie –  snížení citlivosti  pro bolestivé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cs-CZ" altLang="cs-CZ" dirty="0"/>
              <a:t>                         vjemy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cs-CZ" altLang="cs-CZ" dirty="0"/>
          </a:p>
          <a:p>
            <a:pPr>
              <a:lnSpc>
                <a:spcPct val="80000"/>
              </a:lnSpc>
            </a:pPr>
            <a:r>
              <a:rPr lang="cs-CZ" altLang="cs-CZ" sz="2400" dirty="0"/>
              <a:t>Celková</a:t>
            </a:r>
            <a:r>
              <a:rPr lang="cs-CZ" altLang="cs-CZ" dirty="0"/>
              <a:t> </a:t>
            </a:r>
          </a:p>
          <a:p>
            <a:pPr>
              <a:lnSpc>
                <a:spcPct val="80000"/>
              </a:lnSpc>
            </a:pPr>
            <a:r>
              <a:rPr lang="cs-CZ" altLang="cs-CZ" u="sng" dirty="0"/>
              <a:t>Regionální</a:t>
            </a:r>
            <a:r>
              <a:rPr lang="cs-CZ" altLang="cs-CZ" sz="1800" dirty="0"/>
              <a:t> 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/>
              <a:t>Centrální svodné blokády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/>
              <a:t>Regionální svodná anestezie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/>
              <a:t>Infiltrační anestezie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/>
              <a:t>Intravenózní regionální anestezie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cs-CZ" altLang="cs-CZ" sz="1200" b="0" dirty="0"/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cs-CZ" altLang="cs-CZ" sz="1200" b="0" dirty="0"/>
              <a:t>       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cs-CZ" altLang="cs-CZ" sz="1200" dirty="0"/>
              <a:t>  </a:t>
            </a:r>
          </a:p>
          <a:p>
            <a:pPr lvl="2">
              <a:lnSpc>
                <a:spcPct val="80000"/>
              </a:lnSpc>
            </a:pPr>
            <a:endParaRPr lang="cs-CZ" altLang="cs-CZ" sz="1000" dirty="0"/>
          </a:p>
          <a:p>
            <a:pPr lvl="3">
              <a:lnSpc>
                <a:spcPct val="80000"/>
              </a:lnSpc>
            </a:pPr>
            <a:endParaRPr lang="cs-CZ" altLang="cs-CZ" sz="900" dirty="0"/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8DB20401-F42C-48CC-9719-9FE7129ABDE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6609806" y="354221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8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xmlns="" id="{A1C2910C-FEC3-4CFB-B45E-6D30AC83A9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404813"/>
            <a:ext cx="8229600" cy="1143000"/>
          </a:xfrm>
          <a:ln/>
        </p:spPr>
        <p:txBody>
          <a:bodyPr/>
          <a:lstStyle/>
          <a:p>
            <a:r>
              <a:rPr lang="cs-CZ" altLang="cs-CZ" i="1"/>
              <a:t>         anatomie</a:t>
            </a:r>
          </a:p>
        </p:txBody>
      </p:sp>
      <p:pic>
        <p:nvPicPr>
          <p:cNvPr id="137219" name="Picture 3" descr="lumbaroblique">
            <a:extLst>
              <a:ext uri="{FF2B5EF4-FFF2-40B4-BE49-F238E27FC236}">
                <a16:creationId xmlns:a16="http://schemas.microsoft.com/office/drawing/2014/main" xmlns="" id="{CEFCECCC-5CDF-4554-8159-4DCA45AD9E0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50825" y="1557338"/>
            <a:ext cx="3657600" cy="35433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7220" name="Picture 4" descr="lumbarsagittal">
            <a:extLst>
              <a:ext uri="{FF2B5EF4-FFF2-40B4-BE49-F238E27FC236}">
                <a16:creationId xmlns:a16="http://schemas.microsoft.com/office/drawing/2014/main" xmlns="" id="{5CAA2CC7-60DE-496B-9DA3-4F4FCE9528C7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243638" y="549275"/>
            <a:ext cx="2565400" cy="57594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7221" name="Picture 5" descr="lumbaraxial">
            <a:extLst>
              <a:ext uri="{FF2B5EF4-FFF2-40B4-BE49-F238E27FC236}">
                <a16:creationId xmlns:a16="http://schemas.microsoft.com/office/drawing/2014/main" xmlns="" id="{452EBC7F-6FB4-42AF-8456-39A5A316ECB7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059113" y="1457325"/>
            <a:ext cx="2997200" cy="514032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7222" name="Oval 6">
            <a:extLst>
              <a:ext uri="{FF2B5EF4-FFF2-40B4-BE49-F238E27FC236}">
                <a16:creationId xmlns:a16="http://schemas.microsoft.com/office/drawing/2014/main" xmlns="" id="{E4BF2115-308B-4BF0-B6B4-2D28F93F35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2636838"/>
            <a:ext cx="1366837" cy="576262"/>
          </a:xfrm>
          <a:prstGeom prst="ellipse">
            <a:avLst/>
          </a:prstGeom>
          <a:noFill/>
          <a:ln w="38100">
            <a:solidFill>
              <a:srgbClr val="DD180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37223" name="Oval 7">
            <a:extLst>
              <a:ext uri="{FF2B5EF4-FFF2-40B4-BE49-F238E27FC236}">
                <a16:creationId xmlns:a16="http://schemas.microsoft.com/office/drawing/2014/main" xmlns="" id="{E8C688CA-E504-4251-9BAF-CCCE9D0BB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850" y="404813"/>
            <a:ext cx="863600" cy="863600"/>
          </a:xfrm>
          <a:prstGeom prst="ellipse">
            <a:avLst/>
          </a:prstGeom>
          <a:noFill/>
          <a:ln w="38100">
            <a:solidFill>
              <a:srgbClr val="DD180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37224" name="Line 8">
            <a:extLst>
              <a:ext uri="{FF2B5EF4-FFF2-40B4-BE49-F238E27FC236}">
                <a16:creationId xmlns:a16="http://schemas.microsoft.com/office/drawing/2014/main" xmlns="" id="{85E2F8EC-B9E9-40E6-8C47-4CC4CE84DD98}"/>
              </a:ext>
            </a:extLst>
          </p:cNvPr>
          <p:cNvSpPr>
            <a:spLocks noChangeShapeType="1"/>
          </p:cNvSpPr>
          <p:nvPr/>
        </p:nvSpPr>
        <p:spPr bwMode="auto">
          <a:xfrm>
            <a:off x="3995738" y="404813"/>
            <a:ext cx="3313112" cy="1223962"/>
          </a:xfrm>
          <a:prstGeom prst="line">
            <a:avLst/>
          </a:prstGeom>
          <a:noFill/>
          <a:ln w="57150">
            <a:solidFill>
              <a:srgbClr val="DD180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FF3C7296-3633-4E0E-8BDE-D7BF856D9B0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225550" y="407194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4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xmlns="" id="{28AAB185-BCBA-4CC4-B703-986B5FF5A3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79318" y="218926"/>
            <a:ext cx="7043433" cy="738336"/>
          </a:xfrm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sz="3600" dirty="0"/>
              <a:t>Subarachnoidální anestezie</a:t>
            </a:r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xmlns="" id="{C26F2B9B-A4D3-4EE5-B2E1-6A262E7C18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162484"/>
            <a:ext cx="8229600" cy="4343400"/>
          </a:xfrm>
        </p:spPr>
        <p:txBody>
          <a:bodyPr/>
          <a:lstStyle/>
          <a:p>
            <a:r>
              <a:rPr lang="cs-CZ" altLang="cs-CZ" dirty="0"/>
              <a:t>Aplikace LA do prostoru mezi pia mater a </a:t>
            </a:r>
            <a:r>
              <a:rPr lang="cs-CZ" altLang="cs-CZ" dirty="0" err="1"/>
              <a:t>arachnoideu</a:t>
            </a:r>
            <a:r>
              <a:rPr lang="cs-CZ" altLang="cs-CZ" dirty="0"/>
              <a:t> </a:t>
            </a:r>
          </a:p>
          <a:p>
            <a:r>
              <a:rPr lang="cs-CZ" altLang="cs-CZ" dirty="0"/>
              <a:t>Detekce prostoru  aspirací mozkomíšního moku</a:t>
            </a:r>
          </a:p>
          <a:p>
            <a:r>
              <a:rPr lang="cs-CZ" altLang="cs-CZ" dirty="0"/>
              <a:t>Ovlivnění zadních kořenů míchy a míšních nervů</a:t>
            </a:r>
          </a:p>
          <a:p>
            <a:r>
              <a:rPr lang="cs-CZ" altLang="cs-CZ" dirty="0"/>
              <a:t>Blokáda motorických, senzorických i  a vegetativních vláken</a:t>
            </a:r>
          </a:p>
          <a:p>
            <a:r>
              <a:rPr lang="cs-CZ" altLang="cs-CZ" dirty="0"/>
              <a:t>Rychle nastupující motorická a senzorická blokáda</a:t>
            </a:r>
          </a:p>
          <a:p>
            <a:r>
              <a:rPr lang="cs-CZ" altLang="cs-CZ" dirty="0"/>
              <a:t>Malý objem LA – dle věku - dospělý 1-3 (4)ml</a:t>
            </a:r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60E6A9D7-9E76-43F2-9586-38155FB6FA3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229600" y="95726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0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CC09C26C-8CA9-4575-9495-4FA19C814F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7955" t="18354" r="61136" b="34836"/>
          <a:stretch/>
        </p:blipFill>
        <p:spPr>
          <a:xfrm>
            <a:off x="383878" y="1808019"/>
            <a:ext cx="8296628" cy="433132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xmlns="" id="{1D8FB05A-D6F0-49AE-9C1C-3B005C547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318" y="218926"/>
            <a:ext cx="7043433" cy="738336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SzPct val="120000"/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cs-CZ" altLang="cs-CZ" sz="3600" kern="0" dirty="0"/>
              <a:t>Subarachnoidální anestezie</a:t>
            </a:r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924DBEAA-57CA-457E-984B-5D5B9442465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460274" y="111049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1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xmlns="" id="{8E067370-BC03-4BB7-AC11-1D891EC300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F2551E-D683-44BF-A4B4-9EEC35AE853E}" type="slidenum">
              <a:rPr lang="cs-CZ" smtClean="0"/>
              <a:pPr/>
              <a:t>23</a:t>
            </a:fld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C83173D1-A827-4335-BAF4-09AFAEAD91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7159" t="2088" r="61736" b="44726"/>
          <a:stretch/>
        </p:blipFill>
        <p:spPr>
          <a:xfrm>
            <a:off x="685798" y="1260085"/>
            <a:ext cx="7387938" cy="4354698"/>
          </a:xfrm>
          <a:prstGeom prst="rect">
            <a:avLst/>
          </a:prstGeom>
        </p:spPr>
      </p:pic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xmlns="" id="{95268DF7-89AF-4CF7-919A-1B672EE9989F}"/>
              </a:ext>
            </a:extLst>
          </p:cNvPr>
          <p:cNvCxnSpPr>
            <a:cxnSpLocks/>
          </p:cNvCxnSpPr>
          <p:nvPr/>
        </p:nvCxnSpPr>
        <p:spPr>
          <a:xfrm>
            <a:off x="2223655" y="5195455"/>
            <a:ext cx="291984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xmlns="" id="{2FE52E22-681F-4AF8-82EC-A6D69F942325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691717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SzPct val="120000"/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cs-CZ" altLang="cs-CZ" sz="3600" kern="0" dirty="0"/>
              <a:t>Subarachnoidální anestezie</a:t>
            </a:r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BC448DD4-9ABD-4DB9-ADBF-86A40E9CCCA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6130834" y="1243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899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6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1026">
            <a:extLst>
              <a:ext uri="{FF2B5EF4-FFF2-40B4-BE49-F238E27FC236}">
                <a16:creationId xmlns:a16="http://schemas.microsoft.com/office/drawing/2014/main" xmlns="" id="{FBB25653-6D15-45B0-985F-380A8D162384}"/>
              </a:ext>
            </a:extLst>
          </p:cNvPr>
          <p:cNvSpPr>
            <a:spLocks noGrp="1" noChangeArrowheads="1"/>
          </p:cNvSpPr>
          <p:nvPr>
            <p:ph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cs-CZ"/>
              <a:t> </a:t>
            </a:r>
          </a:p>
        </p:txBody>
      </p:sp>
      <p:pic>
        <p:nvPicPr>
          <p:cNvPr id="130052" name="Picture 1028" descr="1180312017">
            <a:extLst>
              <a:ext uri="{FF2B5EF4-FFF2-40B4-BE49-F238E27FC236}">
                <a16:creationId xmlns:a16="http://schemas.microsoft.com/office/drawing/2014/main" xmlns="" id="{697925ED-A916-4411-BAA9-D0A92A381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5200" y="990600"/>
            <a:ext cx="544195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0054" name="Picture 1030" descr="art-aanevans">
            <a:extLst>
              <a:ext uri="{FF2B5EF4-FFF2-40B4-BE49-F238E27FC236}">
                <a16:creationId xmlns:a16="http://schemas.microsoft.com/office/drawing/2014/main" xmlns="" id="{09EC737B-03C1-47B8-965B-DA71E9829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3575050" cy="4884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32254A07-60C6-4747-8CBF-34987C91A9F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264152" y="152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6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xmlns="" id="{4EA43E0A-38BC-4741-A66B-4DD1B19FBA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7755" y="404664"/>
            <a:ext cx="7523018" cy="727945"/>
          </a:xfrm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sz="3600" dirty="0"/>
              <a:t>Epidurální anestezie</a:t>
            </a:r>
          </a:p>
        </p:txBody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xmlns="" id="{181D5C6C-816E-4D03-A9F1-64A4994430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314739"/>
            <a:ext cx="8496300" cy="4464050"/>
          </a:xfrm>
        </p:spPr>
        <p:txBody>
          <a:bodyPr/>
          <a:lstStyle/>
          <a:p>
            <a:r>
              <a:rPr lang="cs-CZ" altLang="cs-CZ" dirty="0"/>
              <a:t>Aplikace LA do prostoru mezi </a:t>
            </a:r>
            <a:r>
              <a:rPr lang="cs-CZ" altLang="cs-CZ" dirty="0" err="1"/>
              <a:t>ligamentum</a:t>
            </a:r>
            <a:r>
              <a:rPr lang="cs-CZ" altLang="cs-CZ" dirty="0"/>
              <a:t> </a:t>
            </a:r>
            <a:r>
              <a:rPr lang="cs-CZ" altLang="cs-CZ" dirty="0" err="1"/>
              <a:t>flavum</a:t>
            </a:r>
            <a:r>
              <a:rPr lang="cs-CZ" altLang="cs-CZ" dirty="0"/>
              <a:t> a </a:t>
            </a:r>
            <a:r>
              <a:rPr lang="cs-CZ" altLang="cs-CZ" dirty="0" err="1"/>
              <a:t>longutudinale</a:t>
            </a:r>
            <a:r>
              <a:rPr lang="cs-CZ" altLang="cs-CZ" dirty="0"/>
              <a:t> a </a:t>
            </a:r>
            <a:r>
              <a:rPr lang="cs-CZ" altLang="cs-CZ" dirty="0" err="1"/>
              <a:t>dura</a:t>
            </a:r>
            <a:r>
              <a:rPr lang="cs-CZ" altLang="cs-CZ" dirty="0"/>
              <a:t> mater</a:t>
            </a:r>
          </a:p>
          <a:p>
            <a:r>
              <a:rPr lang="cs-CZ" altLang="cs-CZ" dirty="0"/>
              <a:t>Detekce prostoru ztrátou odporu LOR (negativní tlak), </a:t>
            </a:r>
            <a:r>
              <a:rPr lang="cs-CZ" altLang="cs-CZ" dirty="0" err="1"/>
              <a:t>obsolentněji</a:t>
            </a:r>
            <a:r>
              <a:rPr lang="cs-CZ" altLang="cs-CZ" dirty="0"/>
              <a:t> metodou „visící kapky“</a:t>
            </a:r>
          </a:p>
          <a:p>
            <a:r>
              <a:rPr lang="cs-CZ" altLang="cs-CZ" dirty="0"/>
              <a:t>Ovlivnění zadních kořenů míchy</a:t>
            </a:r>
          </a:p>
          <a:p>
            <a:r>
              <a:rPr lang="cs-CZ" altLang="cs-CZ" dirty="0"/>
              <a:t>Blokáda  sympatických, senzorických, minimálně i motorických vláken</a:t>
            </a:r>
          </a:p>
          <a:p>
            <a:r>
              <a:rPr lang="cs-CZ" altLang="cs-CZ" dirty="0"/>
              <a:t>Pomalu nastupující senzorická blokáda</a:t>
            </a:r>
          </a:p>
          <a:p>
            <a:r>
              <a:rPr lang="cs-CZ" altLang="cs-CZ" dirty="0"/>
              <a:t>Užití velkého objemu LA - dospělý až 20(25)ml,</a:t>
            </a:r>
          </a:p>
          <a:p>
            <a:pPr marL="0" indent="0">
              <a:buNone/>
            </a:pPr>
            <a:r>
              <a:rPr lang="cs-CZ" altLang="cs-CZ" dirty="0"/>
              <a:t>             běžně </a:t>
            </a:r>
            <a:r>
              <a:rPr lang="cs-CZ" altLang="cs-CZ" dirty="0" err="1"/>
              <a:t>katetrové</a:t>
            </a:r>
            <a:r>
              <a:rPr lang="cs-CZ" altLang="cs-CZ" dirty="0"/>
              <a:t> techniky</a:t>
            </a:r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1C7DD55D-6A26-434E-8477-9A591D43696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7454537" y="46961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4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5" name="Picture 5" descr="SINGLE-USE%20EPIDURAL%20NEEDLE">
            <a:extLst>
              <a:ext uri="{FF2B5EF4-FFF2-40B4-BE49-F238E27FC236}">
                <a16:creationId xmlns:a16="http://schemas.microsoft.com/office/drawing/2014/main" xmlns="" id="{E57E55E7-5556-4721-8298-EF33C8323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5900" y="350838"/>
            <a:ext cx="6172200" cy="615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2925B65F-B381-4AA9-923D-3FC151F22E1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2011680" y="94705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9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5954" name="Object 2">
            <a:extLst>
              <a:ext uri="{FF2B5EF4-FFF2-40B4-BE49-F238E27FC236}">
                <a16:creationId xmlns:a16="http://schemas.microsoft.com/office/drawing/2014/main" xmlns="" id="{E9FFA265-2F9C-4114-8931-7052928958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19500" y="2476500"/>
          <a:ext cx="1905000" cy="1905000"/>
        </p:xfrm>
        <a:graphic>
          <a:graphicData uri="http://schemas.openxmlformats.org/presentationml/2006/ole">
            <p:oleObj spid="_x0000_s1131" name="Bitmap Image" r:id="rId4" imgW="1905266" imgH="1905266" progId="PBrush">
              <p:embed/>
            </p:oleObj>
          </a:graphicData>
        </a:graphic>
      </p:graphicFrame>
      <p:graphicFrame>
        <p:nvGraphicFramePr>
          <p:cNvPr id="125955" name="Object 3">
            <a:extLst>
              <a:ext uri="{FF2B5EF4-FFF2-40B4-BE49-F238E27FC236}">
                <a16:creationId xmlns:a16="http://schemas.microsoft.com/office/drawing/2014/main" xmlns="" id="{6C5443B9-90F7-40C7-8244-874AFFBA35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19500" y="2476500"/>
          <a:ext cx="1905000" cy="1905000"/>
        </p:xfrm>
        <a:graphic>
          <a:graphicData uri="http://schemas.openxmlformats.org/presentationml/2006/ole">
            <p:oleObj spid="_x0000_s1132" name="Bitmap Image" r:id="rId5" imgW="1905266" imgH="1905266" progId="PBrush">
              <p:embed/>
            </p:oleObj>
          </a:graphicData>
        </a:graphic>
      </p:graphicFrame>
      <p:graphicFrame>
        <p:nvGraphicFramePr>
          <p:cNvPr id="125956" name="Object 4">
            <a:extLst>
              <a:ext uri="{FF2B5EF4-FFF2-40B4-BE49-F238E27FC236}">
                <a16:creationId xmlns:a16="http://schemas.microsoft.com/office/drawing/2014/main" xmlns="" id="{9CC2CEFF-77C0-4A52-A511-89102EAC5A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19500" y="2476500"/>
          <a:ext cx="1905000" cy="1905000"/>
        </p:xfrm>
        <a:graphic>
          <a:graphicData uri="http://schemas.openxmlformats.org/presentationml/2006/ole">
            <p:oleObj spid="_x0000_s1133" name="Bitmap Image" r:id="rId6" imgW="1905266" imgH="1905266" progId="PBrush">
              <p:embed/>
            </p:oleObj>
          </a:graphicData>
        </a:graphic>
      </p:graphicFrame>
      <p:graphicFrame>
        <p:nvGraphicFramePr>
          <p:cNvPr id="125957" name="Object 5">
            <a:extLst>
              <a:ext uri="{FF2B5EF4-FFF2-40B4-BE49-F238E27FC236}">
                <a16:creationId xmlns:a16="http://schemas.microsoft.com/office/drawing/2014/main" xmlns="" id="{8A3998F5-D59E-4006-BED6-FACAE91A16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19500" y="2476500"/>
          <a:ext cx="1905000" cy="1905000"/>
        </p:xfrm>
        <a:graphic>
          <a:graphicData uri="http://schemas.openxmlformats.org/presentationml/2006/ole">
            <p:oleObj spid="_x0000_s1134" name="Bitmap Image" r:id="rId7" imgW="1905266" imgH="1905266" progId="PBrush">
              <p:embed/>
            </p:oleObj>
          </a:graphicData>
        </a:graphic>
      </p:graphicFrame>
      <p:graphicFrame>
        <p:nvGraphicFramePr>
          <p:cNvPr id="125958" name="Object 6">
            <a:extLst>
              <a:ext uri="{FF2B5EF4-FFF2-40B4-BE49-F238E27FC236}">
                <a16:creationId xmlns:a16="http://schemas.microsoft.com/office/drawing/2014/main" xmlns="" id="{88BBB975-8840-4DA1-9448-ED97A39C54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19500" y="2476500"/>
          <a:ext cx="1905000" cy="1905000"/>
        </p:xfrm>
        <a:graphic>
          <a:graphicData uri="http://schemas.openxmlformats.org/presentationml/2006/ole">
            <p:oleObj spid="_x0000_s1135" name="Bitmap Image" r:id="rId8" imgW="1905266" imgH="1905266" progId="PBrush">
              <p:embed/>
            </p:oleObj>
          </a:graphicData>
        </a:graphic>
      </p:graphicFrame>
      <p:graphicFrame>
        <p:nvGraphicFramePr>
          <p:cNvPr id="125959" name="Object 7">
            <a:extLst>
              <a:ext uri="{FF2B5EF4-FFF2-40B4-BE49-F238E27FC236}">
                <a16:creationId xmlns:a16="http://schemas.microsoft.com/office/drawing/2014/main" xmlns="" id="{1FD47EF7-740A-40F7-8A64-1F761C76E1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19500" y="2476500"/>
          <a:ext cx="1905000" cy="1905000"/>
        </p:xfrm>
        <a:graphic>
          <a:graphicData uri="http://schemas.openxmlformats.org/presentationml/2006/ole">
            <p:oleObj spid="_x0000_s1136" name="Bitmap Image" r:id="rId9" imgW="1905266" imgH="1905266" progId="PBrush">
              <p:embed/>
            </p:oleObj>
          </a:graphicData>
        </a:graphic>
      </p:graphicFrame>
      <p:graphicFrame>
        <p:nvGraphicFramePr>
          <p:cNvPr id="125960" name="Object 8">
            <a:extLst>
              <a:ext uri="{FF2B5EF4-FFF2-40B4-BE49-F238E27FC236}">
                <a16:creationId xmlns:a16="http://schemas.microsoft.com/office/drawing/2014/main" xmlns="" id="{6014663C-EC37-4D3A-889C-D204DE9CB4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19500" y="2476500"/>
          <a:ext cx="1905000" cy="1905000"/>
        </p:xfrm>
        <a:graphic>
          <a:graphicData uri="http://schemas.openxmlformats.org/presentationml/2006/ole">
            <p:oleObj spid="_x0000_s1137" name="Bitmap Image" r:id="rId10" imgW="1905266" imgH="1905266" progId="PBrush">
              <p:embed/>
            </p:oleObj>
          </a:graphicData>
        </a:graphic>
      </p:graphicFrame>
      <p:pic>
        <p:nvPicPr>
          <p:cNvPr id="125962" name="Picture 10" descr="case90_fig1">
            <a:extLst>
              <a:ext uri="{FF2B5EF4-FFF2-40B4-BE49-F238E27FC236}">
                <a16:creationId xmlns:a16="http://schemas.microsoft.com/office/drawing/2014/main" xmlns="" id="{C8F763A8-9B37-453A-9F02-B237FF44C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138" y="752475"/>
            <a:ext cx="7450137" cy="535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4C3810D5-ABE8-4152-9938-48E5B2E0A7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12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1349828" y="163503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6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xmlns="" id="{460776B3-4AFD-4345-8E32-6D37BFE07D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6591" t="22309" r="60795" b="46160"/>
          <a:stretch/>
        </p:blipFill>
        <p:spPr>
          <a:xfrm>
            <a:off x="811182" y="1319645"/>
            <a:ext cx="7335291" cy="2444624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FC35E81A-1298-44AC-9004-B6CBFD86BB24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85800" y="609600"/>
            <a:ext cx="7772400" cy="710045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cs-CZ" dirty="0"/>
              <a:t>Poloha pacienta pro </a:t>
            </a:r>
            <a:r>
              <a:rPr lang="cs-CZ" dirty="0" err="1"/>
              <a:t>neuroaxiální</a:t>
            </a:r>
            <a:r>
              <a:rPr lang="cs-CZ" dirty="0"/>
              <a:t> blokády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14B71423-DD7F-4724-AB31-F7311082B77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816" b="21208"/>
          <a:stretch/>
        </p:blipFill>
        <p:spPr>
          <a:xfrm>
            <a:off x="1091736" y="3764269"/>
            <a:ext cx="6774182" cy="2920550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xmlns="" id="{73102920-7B65-48BA-BD58-C0A1FDF46ED6}"/>
              </a:ext>
            </a:extLst>
          </p:cNvPr>
          <p:cNvSpPr/>
          <p:nvPr/>
        </p:nvSpPr>
        <p:spPr>
          <a:xfrm>
            <a:off x="4312227" y="3764269"/>
            <a:ext cx="1849582" cy="1410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xmlns="" id="{9F2C51B1-2F36-4BE8-8465-6030E83E60F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210484" y="3764269"/>
            <a:ext cx="3091603" cy="1410404"/>
          </a:xfrm>
          <a:prstGeom prst="rect">
            <a:avLst/>
          </a:prstGeom>
        </p:spPr>
      </p:pic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F8B55594-1BEC-46F9-8319-00E49667D69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387927" y="152182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1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xmlns="" id="{F38B40AA-290B-4900-BD80-6998CFEC99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i="1"/>
              <a:t>kombinovaná ED/SA jehla</a:t>
            </a:r>
          </a:p>
        </p:txBody>
      </p:sp>
      <p:pic>
        <p:nvPicPr>
          <p:cNvPr id="138243" name="Picture 3" descr="confiplex02">
            <a:extLst>
              <a:ext uri="{FF2B5EF4-FFF2-40B4-BE49-F238E27FC236}">
                <a16:creationId xmlns:a16="http://schemas.microsoft.com/office/drawing/2014/main" xmlns="" id="{4E5F82FD-8D06-411B-9CCB-3B52A3D9610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84213" y="1847850"/>
            <a:ext cx="3240087" cy="24892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8244" name="Picture 4" descr="portex1">
            <a:extLst>
              <a:ext uri="{FF2B5EF4-FFF2-40B4-BE49-F238E27FC236}">
                <a16:creationId xmlns:a16="http://schemas.microsoft.com/office/drawing/2014/main" xmlns="" id="{0C5F3A9F-7C93-4956-A869-BFD218033AF1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708525" y="1760538"/>
            <a:ext cx="3240088" cy="32067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8245" name="Picture 5" descr="epistar_photo">
            <a:extLst>
              <a:ext uri="{FF2B5EF4-FFF2-40B4-BE49-F238E27FC236}">
                <a16:creationId xmlns:a16="http://schemas.microsoft.com/office/drawing/2014/main" xmlns="" id="{392213C9-9719-450A-BE05-7E6A04C69674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555875" y="4149725"/>
            <a:ext cx="3097213" cy="240347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9EEB6A87-17F3-4F0A-B1EE-E5CCA6E2180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379413" y="762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xmlns="" id="{C63320E5-4DE2-493C-963A-0C10C537B3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sz="3600" dirty="0"/>
              <a:t>Nervová vlákna</a:t>
            </a:r>
          </a:p>
        </p:txBody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xmlns="" id="{08CE77DD-23D4-4D8F-81DE-F874E50E82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z="2400" dirty="0"/>
              <a:t>A - </a:t>
            </a:r>
            <a:r>
              <a:rPr lang="cs-CZ" altLang="cs-CZ" sz="2400" dirty="0" err="1"/>
              <a:t>myelinizované</a:t>
            </a:r>
            <a:r>
              <a:rPr lang="cs-CZ" altLang="cs-CZ" sz="2400" dirty="0"/>
              <a:t> - somatické vlákna  </a:t>
            </a:r>
          </a:p>
          <a:p>
            <a:r>
              <a:rPr lang="cs-CZ" altLang="cs-CZ" sz="2400" dirty="0"/>
              <a:t>B - </a:t>
            </a:r>
            <a:r>
              <a:rPr lang="cs-CZ" altLang="cs-CZ" sz="2400" dirty="0" err="1"/>
              <a:t>myelinizované</a:t>
            </a:r>
            <a:r>
              <a:rPr lang="cs-CZ" altLang="cs-CZ" sz="2400" dirty="0"/>
              <a:t> - </a:t>
            </a:r>
            <a:r>
              <a:rPr lang="cs-CZ" altLang="cs-CZ" sz="2400" dirty="0" err="1"/>
              <a:t>preganglionární</a:t>
            </a:r>
            <a:r>
              <a:rPr lang="cs-CZ" altLang="cs-CZ" sz="2400" dirty="0"/>
              <a:t>  autonomní vlákna</a:t>
            </a:r>
          </a:p>
          <a:p>
            <a:r>
              <a:rPr lang="cs-CZ" altLang="cs-CZ" sz="2400" dirty="0"/>
              <a:t>C - </a:t>
            </a:r>
            <a:r>
              <a:rPr lang="cs-CZ" altLang="cs-CZ" sz="2400" dirty="0" err="1"/>
              <a:t>nemyelinizované</a:t>
            </a:r>
            <a:r>
              <a:rPr lang="cs-CZ" altLang="cs-CZ" sz="2400" dirty="0"/>
              <a:t> vlákna</a:t>
            </a:r>
          </a:p>
          <a:p>
            <a:endParaRPr lang="cs-CZ" altLang="cs-CZ" u="sng" dirty="0"/>
          </a:p>
          <a:p>
            <a:r>
              <a:rPr lang="cs-CZ" altLang="cs-CZ" sz="2400" u="sng" dirty="0"/>
              <a:t>Vedení bolesti</a:t>
            </a:r>
            <a:r>
              <a:rPr lang="cs-CZ" altLang="cs-CZ" sz="2400" dirty="0"/>
              <a:t> </a:t>
            </a:r>
          </a:p>
          <a:p>
            <a:pPr lvl="1"/>
            <a:r>
              <a:rPr lang="cs-CZ" altLang="cs-CZ" sz="2000" i="1" dirty="0"/>
              <a:t>Rychlý systém  - vlákna A</a:t>
            </a:r>
          </a:p>
          <a:p>
            <a:pPr lvl="1"/>
            <a:r>
              <a:rPr lang="cs-CZ" altLang="cs-CZ" sz="2000" i="1" dirty="0"/>
              <a:t>Pomalý systém - vlákna C</a:t>
            </a:r>
          </a:p>
          <a:p>
            <a:pPr lvl="1"/>
            <a:endParaRPr lang="cs-CZ" alt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E2BC2EF7-E7BB-48EA-94C1-65C734D0593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336980" y="3927566"/>
            <a:ext cx="4807019" cy="1854925"/>
          </a:xfrm>
          <a:prstGeom prst="rect">
            <a:avLst/>
          </a:prstGeom>
        </p:spPr>
      </p:pic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xmlns="" id="{98B2FB5F-DD8D-442C-B58D-1AF8ED3DEBB3}"/>
              </a:ext>
            </a:extLst>
          </p:cNvPr>
          <p:cNvCxnSpPr/>
          <p:nvPr/>
        </p:nvCxnSpPr>
        <p:spPr>
          <a:xfrm>
            <a:off x="4101737" y="4453800"/>
            <a:ext cx="470263" cy="53621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xmlns="" id="{C6FEB529-85CD-4194-B9F3-6039B9A0B16A}"/>
              </a:ext>
            </a:extLst>
          </p:cNvPr>
          <p:cNvCxnSpPr>
            <a:cxnSpLocks/>
          </p:cNvCxnSpPr>
          <p:nvPr/>
        </p:nvCxnSpPr>
        <p:spPr>
          <a:xfrm>
            <a:off x="3984227" y="4855028"/>
            <a:ext cx="587773" cy="661217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ál 6">
            <a:extLst>
              <a:ext uri="{FF2B5EF4-FFF2-40B4-BE49-F238E27FC236}">
                <a16:creationId xmlns:a16="http://schemas.microsoft.com/office/drawing/2014/main" xmlns="" id="{F93E0BAF-1DE8-4990-A1A4-2637DF06523E}"/>
              </a:ext>
            </a:extLst>
          </p:cNvPr>
          <p:cNvSpPr/>
          <p:nvPr/>
        </p:nvSpPr>
        <p:spPr>
          <a:xfrm>
            <a:off x="8520545" y="4855028"/>
            <a:ext cx="534848" cy="2988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xmlns="" id="{445C1B3B-4E0D-434B-99DA-ACBC15A4B5EB}"/>
              </a:ext>
            </a:extLst>
          </p:cNvPr>
          <p:cNvSpPr/>
          <p:nvPr/>
        </p:nvSpPr>
        <p:spPr>
          <a:xfrm>
            <a:off x="8402923" y="5516245"/>
            <a:ext cx="652469" cy="2988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389D17C5-95FB-4865-8C40-89A30DFDBEC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6435689" y="293043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4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xmlns="" id="{C4F4A22A-14D9-46F5-BBE1-70258958E5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8B2A13-7876-4E0D-AAA7-68F47CE1148D}" type="slidenum">
              <a:rPr lang="cs-CZ" smtClean="0"/>
              <a:pPr/>
              <a:t>30</a:t>
            </a:fld>
            <a:endParaRPr lang="cs-CZ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237F6787-90E0-4131-98C2-A511D82760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58182" t="18683" r="14091" b="22309"/>
          <a:stretch/>
        </p:blipFill>
        <p:spPr>
          <a:xfrm>
            <a:off x="249382" y="238992"/>
            <a:ext cx="8219209" cy="6029660"/>
          </a:xfrm>
          <a:prstGeom prst="rect">
            <a:avLst/>
          </a:prstGeom>
        </p:spPr>
      </p:pic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93780230-25DF-4886-ADF1-AAB2432432A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759132" y="15566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339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5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xmlns="" id="{7F90EC5A-3334-49E3-9BA1-3BE0B88F44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333375"/>
            <a:ext cx="8642350" cy="1038225"/>
          </a:xfrm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sz="3600" dirty="0"/>
              <a:t>Komplikace  centrálních nervových blokád</a:t>
            </a:r>
          </a:p>
        </p:txBody>
      </p:sp>
      <p:sp>
        <p:nvSpPr>
          <p:cNvPr id="119811" name="Rectangle 3">
            <a:extLst>
              <a:ext uri="{FF2B5EF4-FFF2-40B4-BE49-F238E27FC236}">
                <a16:creationId xmlns:a16="http://schemas.microsoft.com/office/drawing/2014/main" xmlns="" id="{836A7C25-3D03-4AA6-BADF-6DE874E11E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Vážné neurologické komplikace 1 : 10 000</a:t>
            </a:r>
          </a:p>
          <a:p>
            <a:pPr>
              <a:lnSpc>
                <a:spcPct val="90000"/>
              </a:lnSpc>
            </a:pPr>
            <a:r>
              <a:rPr lang="cs-CZ" altLang="cs-CZ"/>
              <a:t>Postpunkční bolesti hlavy</a:t>
            </a:r>
          </a:p>
          <a:p>
            <a:pPr>
              <a:lnSpc>
                <a:spcPct val="90000"/>
              </a:lnSpc>
            </a:pPr>
            <a:r>
              <a:rPr lang="cs-CZ" altLang="cs-CZ"/>
              <a:t>Synkopa</a:t>
            </a:r>
          </a:p>
          <a:p>
            <a:pPr>
              <a:lnSpc>
                <a:spcPct val="90000"/>
              </a:lnSpc>
            </a:pPr>
            <a:r>
              <a:rPr lang="cs-CZ" altLang="cs-CZ"/>
              <a:t>Krvácení do míšního kanálu 1 : 200 000</a:t>
            </a:r>
          </a:p>
          <a:p>
            <a:pPr>
              <a:lnSpc>
                <a:spcPct val="90000"/>
              </a:lnSpc>
            </a:pPr>
            <a:r>
              <a:rPr lang="cs-CZ" altLang="cs-CZ"/>
              <a:t>Infekce - meningitis</a:t>
            </a:r>
          </a:p>
          <a:p>
            <a:pPr>
              <a:lnSpc>
                <a:spcPct val="90000"/>
              </a:lnSpc>
            </a:pPr>
            <a:r>
              <a:rPr lang="cs-CZ" altLang="cs-CZ"/>
              <a:t>Poranění nervu nebo míchy jehlou</a:t>
            </a:r>
          </a:p>
          <a:p>
            <a:pPr>
              <a:lnSpc>
                <a:spcPct val="90000"/>
              </a:lnSpc>
            </a:pPr>
            <a:r>
              <a:rPr lang="cs-CZ" altLang="cs-CZ"/>
              <a:t>Bolest v zádech</a:t>
            </a:r>
          </a:p>
          <a:p>
            <a:pPr>
              <a:lnSpc>
                <a:spcPct val="90000"/>
              </a:lnSpc>
            </a:pPr>
            <a:r>
              <a:rPr lang="cs-CZ" altLang="cs-CZ"/>
              <a:t>Implantace kožních buněk do moku</a:t>
            </a:r>
          </a:p>
          <a:p>
            <a:pPr>
              <a:lnSpc>
                <a:spcPct val="90000"/>
              </a:lnSpc>
            </a:pPr>
            <a:r>
              <a:rPr lang="cs-CZ" altLang="cs-CZ"/>
              <a:t>Syndrom caudae equinae</a:t>
            </a:r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C1383B7E-25E8-4830-9EC0-BC23E2AC0BA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7254240" y="248847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2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 descr="galvani_425">
            <a:extLst>
              <a:ext uri="{FF2B5EF4-FFF2-40B4-BE49-F238E27FC236}">
                <a16:creationId xmlns:a16="http://schemas.microsoft.com/office/drawing/2014/main" xmlns="" id="{45448E01-4CE7-47B7-91E0-1AF226B9102A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63588" y="1849438"/>
            <a:ext cx="3822700" cy="220027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9507" name="Picture 3" descr="neurostimulátor">
            <a:extLst>
              <a:ext uri="{FF2B5EF4-FFF2-40B4-BE49-F238E27FC236}">
                <a16:creationId xmlns:a16="http://schemas.microsoft.com/office/drawing/2014/main" xmlns="" id="{72D99BE0-C73B-4E12-B042-B41176771B52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787900" y="3213100"/>
            <a:ext cx="3960813" cy="250666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9508" name="Rectangle 4">
            <a:extLst>
              <a:ext uri="{FF2B5EF4-FFF2-40B4-BE49-F238E27FC236}">
                <a16:creationId xmlns:a16="http://schemas.microsoft.com/office/drawing/2014/main" xmlns="" id="{EA3FB62D-B3A7-487F-8001-F081EB53A1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dirty="0"/>
              <a:t>Periferní nervové blokády</a:t>
            </a:r>
            <a:endParaRPr lang="en-US" altLang="cs-CZ" dirty="0"/>
          </a:p>
        </p:txBody>
      </p:sp>
      <p:sp>
        <p:nvSpPr>
          <p:cNvPr id="149509" name="Rectangle 5">
            <a:extLst>
              <a:ext uri="{FF2B5EF4-FFF2-40B4-BE49-F238E27FC236}">
                <a16:creationId xmlns:a16="http://schemas.microsoft.com/office/drawing/2014/main" xmlns="" id="{F906CBDD-15F2-4A01-8CE8-0CC5117CFA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cs-CZ" altLang="cs-CZ" dirty="0"/>
              <a:t>                                               parestezie</a:t>
            </a:r>
          </a:p>
          <a:p>
            <a:pPr>
              <a:buFont typeface="Monotype Sorts" pitchFamily="2" charset="2"/>
              <a:buNone/>
            </a:pPr>
            <a:r>
              <a:rPr lang="cs-CZ" altLang="cs-CZ" dirty="0"/>
              <a:t>                                               </a:t>
            </a:r>
            <a:r>
              <a:rPr lang="cs-CZ" altLang="cs-CZ" dirty="0" err="1"/>
              <a:t>neurostimulace</a:t>
            </a:r>
            <a:endParaRPr lang="cs-CZ" altLang="cs-CZ" dirty="0"/>
          </a:p>
          <a:p>
            <a:pPr>
              <a:buFont typeface="Monotype Sorts" pitchFamily="2" charset="2"/>
              <a:buNone/>
            </a:pPr>
            <a:r>
              <a:rPr lang="cs-CZ" altLang="cs-CZ" dirty="0"/>
              <a:t>                                               ultrazvuk                                      </a:t>
            </a:r>
            <a:endParaRPr lang="en-US" altLang="cs-CZ" dirty="0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99B940B5-CE31-4118-B04E-E1E03007D6A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2065338" y="500525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>
            <a:extLst>
              <a:ext uri="{FF2B5EF4-FFF2-40B4-BE49-F238E27FC236}">
                <a16:creationId xmlns:a16="http://schemas.microsoft.com/office/drawing/2014/main" xmlns="" id="{43D904FE-B7B0-47CE-8DCF-21D64B2502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sz="3600" dirty="0"/>
              <a:t>Periferní nervové blokády</a:t>
            </a:r>
          </a:p>
        </p:txBody>
      </p:sp>
      <p:sp>
        <p:nvSpPr>
          <p:cNvPr id="120835" name="Rectangle 3">
            <a:extLst>
              <a:ext uri="{FF2B5EF4-FFF2-40B4-BE49-F238E27FC236}">
                <a16:creationId xmlns:a16="http://schemas.microsoft.com/office/drawing/2014/main" xmlns="" id="{1010B6D7-1087-4B82-885D-787B5C8599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1700213"/>
            <a:ext cx="4391025" cy="4343400"/>
          </a:xfrm>
        </p:spPr>
        <p:txBody>
          <a:bodyPr/>
          <a:lstStyle/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3200" u="sng" dirty="0"/>
              <a:t>Horní končetina</a:t>
            </a:r>
          </a:p>
          <a:p>
            <a:pPr>
              <a:lnSpc>
                <a:spcPct val="90000"/>
              </a:lnSpc>
            </a:pPr>
            <a:r>
              <a:rPr lang="cs-CZ" altLang="cs-CZ" dirty="0" err="1"/>
              <a:t>Interskalenický</a:t>
            </a:r>
            <a:r>
              <a:rPr lang="cs-CZ" altLang="cs-CZ" dirty="0"/>
              <a:t> blok</a:t>
            </a:r>
          </a:p>
          <a:p>
            <a:pPr>
              <a:lnSpc>
                <a:spcPct val="90000"/>
              </a:lnSpc>
            </a:pPr>
            <a:r>
              <a:rPr lang="cs-CZ" altLang="cs-CZ" dirty="0" err="1"/>
              <a:t>Infraklavikulární</a:t>
            </a:r>
            <a:r>
              <a:rPr lang="cs-CZ" altLang="cs-CZ" dirty="0"/>
              <a:t> blok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Axilární blok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Bloky v oblasti lokte </a:t>
            </a:r>
          </a:p>
          <a:p>
            <a:pPr lvl="2">
              <a:lnSpc>
                <a:spcPct val="90000"/>
              </a:lnSpc>
            </a:pPr>
            <a:r>
              <a:rPr lang="cs-CZ" altLang="cs-CZ" dirty="0"/>
              <a:t>Radiální</a:t>
            </a:r>
          </a:p>
          <a:p>
            <a:pPr lvl="2">
              <a:lnSpc>
                <a:spcPct val="90000"/>
              </a:lnSpc>
            </a:pPr>
            <a:r>
              <a:rPr lang="cs-CZ" altLang="cs-CZ" dirty="0"/>
              <a:t>Ulnární </a:t>
            </a:r>
          </a:p>
          <a:p>
            <a:pPr lvl="2">
              <a:lnSpc>
                <a:spcPct val="90000"/>
              </a:lnSpc>
            </a:pPr>
            <a:r>
              <a:rPr lang="cs-CZ" altLang="cs-CZ" dirty="0"/>
              <a:t>Mediánní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Bloky v oblasti zápěstí</a:t>
            </a:r>
          </a:p>
          <a:p>
            <a:pPr>
              <a:lnSpc>
                <a:spcPct val="90000"/>
              </a:lnSpc>
            </a:pPr>
            <a:endParaRPr lang="cs-CZ" altLang="cs-CZ" dirty="0"/>
          </a:p>
          <a:p>
            <a:pPr>
              <a:lnSpc>
                <a:spcPct val="90000"/>
              </a:lnSpc>
            </a:pPr>
            <a:endParaRPr lang="cs-CZ" altLang="cs-CZ" dirty="0"/>
          </a:p>
        </p:txBody>
      </p:sp>
      <p:sp>
        <p:nvSpPr>
          <p:cNvPr id="120836" name="Text Box 4">
            <a:extLst>
              <a:ext uri="{FF2B5EF4-FFF2-40B4-BE49-F238E27FC236}">
                <a16:creationId xmlns:a16="http://schemas.microsoft.com/office/drawing/2014/main" xmlns="" id="{037E8DA7-3E9D-4ABE-8CD2-389FCA7B7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76388"/>
            <a:ext cx="3548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cs-CZ"/>
          </a:p>
        </p:txBody>
      </p:sp>
      <p:sp>
        <p:nvSpPr>
          <p:cNvPr id="120837" name="Rectangle 5">
            <a:extLst>
              <a:ext uri="{FF2B5EF4-FFF2-40B4-BE49-F238E27FC236}">
                <a16:creationId xmlns:a16="http://schemas.microsoft.com/office/drawing/2014/main" xmlns="" id="{440AEAE0-3B1B-4D02-A983-93EE34772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0563" y="1700213"/>
            <a:ext cx="4248150" cy="468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Char char="n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Monotype Sorts" pitchFamily="2" charset="2"/>
              <a:buNone/>
            </a:pPr>
            <a:r>
              <a:rPr lang="cs-CZ" altLang="cs-CZ" sz="3200" u="sng"/>
              <a:t>Dolní končetina</a:t>
            </a:r>
          </a:p>
          <a:p>
            <a:r>
              <a:rPr lang="cs-CZ" altLang="cs-CZ" sz="2800"/>
              <a:t>Psoatický blok</a:t>
            </a:r>
          </a:p>
          <a:p>
            <a:r>
              <a:rPr lang="cs-CZ" altLang="cs-CZ" sz="2800"/>
              <a:t>Femorální inguinální blok</a:t>
            </a:r>
          </a:p>
          <a:p>
            <a:r>
              <a:rPr lang="cs-CZ" altLang="cs-CZ" sz="2800"/>
              <a:t>Ischiadický blok</a:t>
            </a:r>
          </a:p>
          <a:p>
            <a:r>
              <a:rPr lang="cs-CZ" altLang="cs-CZ" sz="2800"/>
              <a:t>Blok n. saphenus</a:t>
            </a:r>
          </a:p>
          <a:p>
            <a:r>
              <a:rPr lang="cs-CZ" altLang="cs-CZ" sz="2800"/>
              <a:t>Blok n. peroneus</a:t>
            </a:r>
          </a:p>
          <a:p>
            <a:r>
              <a:rPr lang="cs-CZ" altLang="cs-CZ" sz="2800"/>
              <a:t>Blok v oblasti kotníku</a:t>
            </a:r>
          </a:p>
          <a:p>
            <a:pPr>
              <a:buFont typeface="Monotype Sorts" pitchFamily="2" charset="2"/>
              <a:buNone/>
            </a:pPr>
            <a:endParaRPr lang="cs-CZ" alt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3327F95F-4536-402F-82D9-37854CEC47F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578024" y="70953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9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8FF0A599-3637-479D-870B-369A270CE6D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u="sng" dirty="0"/>
              <a:t>Hrudní stěna</a:t>
            </a:r>
          </a:p>
          <a:p>
            <a:r>
              <a:rPr lang="cs-CZ" dirty="0" err="1"/>
              <a:t>Paravertebral</a:t>
            </a:r>
            <a:r>
              <a:rPr lang="cs-CZ" dirty="0"/>
              <a:t> </a:t>
            </a:r>
            <a:r>
              <a:rPr lang="cs-CZ" dirty="0" err="1"/>
              <a:t>block</a:t>
            </a:r>
            <a:endParaRPr lang="cs-CZ" dirty="0"/>
          </a:p>
          <a:p>
            <a:r>
              <a:rPr lang="cs-CZ" dirty="0"/>
              <a:t>ESP </a:t>
            </a:r>
            <a:r>
              <a:rPr lang="cs-CZ" dirty="0" err="1"/>
              <a:t>block</a:t>
            </a:r>
            <a:endParaRPr lang="cs-CZ" dirty="0"/>
          </a:p>
          <a:p>
            <a:r>
              <a:rPr lang="cs-CZ" dirty="0"/>
              <a:t>PECS I, II,  SAP </a:t>
            </a:r>
            <a:r>
              <a:rPr lang="cs-CZ" dirty="0" err="1"/>
              <a:t>block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…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C4059EFE-9EC7-4453-AD09-A3307845C1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u="sng" dirty="0"/>
              <a:t>Břišní stěna</a:t>
            </a:r>
          </a:p>
          <a:p>
            <a:r>
              <a:rPr lang="cs-CZ" dirty="0"/>
              <a:t>TAP </a:t>
            </a:r>
            <a:r>
              <a:rPr lang="cs-CZ" dirty="0" err="1"/>
              <a:t>block</a:t>
            </a:r>
            <a:endParaRPr lang="cs-CZ" dirty="0"/>
          </a:p>
          <a:p>
            <a:r>
              <a:rPr lang="cs-CZ" dirty="0" err="1"/>
              <a:t>Rectus</a:t>
            </a:r>
            <a:r>
              <a:rPr lang="cs-CZ" dirty="0"/>
              <a:t> </a:t>
            </a:r>
            <a:r>
              <a:rPr lang="cs-CZ" dirty="0" err="1"/>
              <a:t>sheat</a:t>
            </a:r>
            <a:r>
              <a:rPr lang="cs-CZ" dirty="0"/>
              <a:t> </a:t>
            </a:r>
            <a:r>
              <a:rPr lang="cs-CZ" dirty="0" err="1"/>
              <a:t>block</a:t>
            </a:r>
            <a:endParaRPr lang="cs-CZ" dirty="0"/>
          </a:p>
          <a:p>
            <a:r>
              <a:rPr lang="cs-CZ" dirty="0"/>
              <a:t>QLB I,II,III</a:t>
            </a:r>
          </a:p>
          <a:p>
            <a:pPr marL="0" indent="0">
              <a:buNone/>
            </a:pPr>
            <a:r>
              <a:rPr lang="cs-CZ" dirty="0"/>
              <a:t>…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78533719-38CE-49DC-BFE4-28CAC268C2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69DF86-8D98-42D7-A500-F854E0DE7744}" type="slidenum">
              <a:rPr lang="cs-CZ" smtClean="0"/>
              <a:pPr/>
              <a:t>34</a:t>
            </a:fld>
            <a:endParaRPr lang="cs-CZ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xmlns="" id="{D8A688C2-93AC-402B-A2EB-C505DB701B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sz="3600" dirty="0"/>
              <a:t>Periferní nervové blokády</a:t>
            </a:r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0F78EE1A-7FED-49DE-AE78-FA0DCC36FE4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344091" y="48310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208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>
            <a:extLst>
              <a:ext uri="{FF2B5EF4-FFF2-40B4-BE49-F238E27FC236}">
                <a16:creationId xmlns:a16="http://schemas.microsoft.com/office/drawing/2014/main" xmlns="" id="{9F214D61-011F-48B8-8053-834840CECC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sz="2400" dirty="0">
                <a:solidFill>
                  <a:schemeClr val="tx1"/>
                </a:solidFill>
              </a:rPr>
              <a:t>Periferní nervové blokády - </a:t>
            </a:r>
            <a:r>
              <a:rPr lang="cs-CZ" altLang="cs-CZ" sz="2400" dirty="0" err="1">
                <a:solidFill>
                  <a:schemeClr val="tx1"/>
                </a:solidFill>
              </a:rPr>
              <a:t>Neurostimulace</a:t>
            </a:r>
            <a:r>
              <a:rPr lang="cs-CZ" altLang="cs-CZ" sz="2400" dirty="0">
                <a:solidFill>
                  <a:schemeClr val="tx1"/>
                </a:solidFill>
              </a:rPr>
              <a:t> </a:t>
            </a:r>
            <a:endParaRPr lang="cs-CZ" altLang="cs-CZ" sz="2400" i="1" dirty="0">
              <a:solidFill>
                <a:schemeClr val="tx1"/>
              </a:solidFill>
            </a:endParaRPr>
          </a:p>
        </p:txBody>
      </p:sp>
      <p:pic>
        <p:nvPicPr>
          <p:cNvPr id="151555" name="Picture 3" descr="jehla blížící se nervu">
            <a:extLst>
              <a:ext uri="{FF2B5EF4-FFF2-40B4-BE49-F238E27FC236}">
                <a16:creationId xmlns:a16="http://schemas.microsoft.com/office/drawing/2014/main" xmlns="" id="{AAA5FC58-5BEB-4A3C-B9A3-B832419B764B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0" y="1268413"/>
            <a:ext cx="3081338" cy="20955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1556" name="Picture 4" descr="jehla blížící se nervu 2">
            <a:extLst>
              <a:ext uri="{FF2B5EF4-FFF2-40B4-BE49-F238E27FC236}">
                <a16:creationId xmlns:a16="http://schemas.microsoft.com/office/drawing/2014/main" xmlns="" id="{C22DA70B-71E0-4BAE-A00F-A0457D160F40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68313" y="3284538"/>
            <a:ext cx="3081337" cy="20955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1557" name="Picture 5" descr="jehla blížící se nervu 3">
            <a:extLst>
              <a:ext uri="{FF2B5EF4-FFF2-40B4-BE49-F238E27FC236}">
                <a16:creationId xmlns:a16="http://schemas.microsoft.com/office/drawing/2014/main" xmlns="" id="{4D59AD1F-C356-4F6C-90EA-2ADB71085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213" y="4508500"/>
            <a:ext cx="3529012" cy="215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1559" name="Picture 7" descr="Regional">
            <a:extLst>
              <a:ext uri="{FF2B5EF4-FFF2-40B4-BE49-F238E27FC236}">
                <a16:creationId xmlns:a16="http://schemas.microsoft.com/office/drawing/2014/main" xmlns="" id="{BBF8589D-3D7A-4DB8-A211-EA1D106C97A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211638" y="1412875"/>
            <a:ext cx="4386262" cy="33004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A1E39A0B-0A76-4258-A527-96E68D42990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7384869" y="514032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9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5" name="Picture 5" descr="Regional%20US%20course%201">
            <a:extLst>
              <a:ext uri="{FF2B5EF4-FFF2-40B4-BE49-F238E27FC236}">
                <a16:creationId xmlns:a16="http://schemas.microsoft.com/office/drawing/2014/main" xmlns="" id="{4910D7D7-12F2-48A2-A05E-4483C818E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74726"/>
            <a:ext cx="3896591" cy="318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3128" name="Rectangle 8">
            <a:extLst>
              <a:ext uri="{FF2B5EF4-FFF2-40B4-BE49-F238E27FC236}">
                <a16:creationId xmlns:a16="http://schemas.microsoft.com/office/drawing/2014/main" xmlns="" id="{07D30161-08E0-4C69-9269-AEF890B702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419" y="322696"/>
            <a:ext cx="8239990" cy="52705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>
            <a:lvl1pPr algn="ctr">
              <a:defRPr sz="2800" b="1">
                <a:solidFill>
                  <a:srgbClr val="FFFFFF"/>
                </a:solidFill>
                <a:latin typeface="Arial" panose="020B0604020202020204" pitchFamily="34" charset="0"/>
              </a:defRPr>
            </a:lvl1pPr>
            <a:lvl2pPr algn="ctr">
              <a:defRPr sz="2800" b="1">
                <a:solidFill>
                  <a:srgbClr val="FFFFFF"/>
                </a:solidFill>
                <a:latin typeface="Arial" panose="020B0604020202020204" pitchFamily="34" charset="0"/>
              </a:defRPr>
            </a:lvl2pPr>
            <a:lvl3pPr algn="ctr">
              <a:defRPr sz="2800" b="1">
                <a:solidFill>
                  <a:srgbClr val="FFFFFF"/>
                </a:solidFill>
                <a:latin typeface="Arial" panose="020B0604020202020204" pitchFamily="34" charset="0"/>
              </a:defRPr>
            </a:lvl3pPr>
            <a:lvl4pPr algn="ctr">
              <a:defRPr sz="2800" b="1">
                <a:solidFill>
                  <a:srgbClr val="FFFFFF"/>
                </a:solidFill>
                <a:latin typeface="Arial" panose="020B0604020202020204" pitchFamily="34" charset="0"/>
              </a:defRPr>
            </a:lvl4pPr>
            <a:lvl5pPr algn="ctr">
              <a:defRPr sz="2800" b="1">
                <a:solidFill>
                  <a:srgbClr val="FFFFFF"/>
                </a:solidFill>
                <a:latin typeface="Arial" panose="020B0604020202020204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FFFF"/>
                </a:solidFill>
                <a:latin typeface="Arial" panose="020B0604020202020204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FFFF"/>
                </a:solidFill>
                <a:latin typeface="Arial" panose="020B0604020202020204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FFFF"/>
                </a:solidFill>
                <a:latin typeface="Arial" panose="020B0604020202020204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FFFF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dirty="0">
                <a:solidFill>
                  <a:schemeClr val="tx1"/>
                </a:solidFill>
              </a:rPr>
              <a:t>Periferní nervové blokády - Ultrazvuk (UGRA)</a:t>
            </a:r>
          </a:p>
        </p:txBody>
      </p:sp>
      <p:pic>
        <p:nvPicPr>
          <p:cNvPr id="7" name="Zástupný symbol pro obsah 2">
            <a:extLst>
              <a:ext uri="{FF2B5EF4-FFF2-40B4-BE49-F238E27FC236}">
                <a16:creationId xmlns:a16="http://schemas.microsoft.com/office/drawing/2014/main" xmlns="" id="{E0FB336B-F8F1-44C3-8F12-0E56A77336E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479398" y="974726"/>
            <a:ext cx="5664601" cy="2866142"/>
          </a:xfrm>
          <a:prstGeom prst="rect">
            <a:avLst/>
          </a:prstGeom>
        </p:spPr>
      </p:pic>
      <p:pic>
        <p:nvPicPr>
          <p:cNvPr id="8" name="Picture 5" descr="pic4">
            <a:extLst>
              <a:ext uri="{FF2B5EF4-FFF2-40B4-BE49-F238E27FC236}">
                <a16:creationId xmlns:a16="http://schemas.microsoft.com/office/drawing/2014/main" xmlns="" id="{CEF1D52A-AACA-4021-8686-53F8BE4EFA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49" t="-5349" r="-4849" b="15472"/>
          <a:stretch/>
        </p:blipFill>
        <p:spPr bwMode="auto">
          <a:xfrm>
            <a:off x="1336454" y="3993067"/>
            <a:ext cx="2142944" cy="2864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pic2b">
            <a:extLst>
              <a:ext uri="{FF2B5EF4-FFF2-40B4-BE49-F238E27FC236}">
                <a16:creationId xmlns:a16="http://schemas.microsoft.com/office/drawing/2014/main" xmlns="" id="{04A6CB9D-9CB7-4ED4-9AF8-13C47A80A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9398" y="3840868"/>
            <a:ext cx="3954942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B8B2F2AC-4EA0-4236-9B59-CBE958073FC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151223" y="456111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7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>
            <a:extLst>
              <a:ext uri="{FF2B5EF4-FFF2-40B4-BE49-F238E27FC236}">
                <a16:creationId xmlns:a16="http://schemas.microsoft.com/office/drawing/2014/main" xmlns="" id="{67C65038-106A-47CD-B1F5-232ECF3F3D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799" y="319144"/>
            <a:ext cx="7772400" cy="1166756"/>
          </a:xfrm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sz="3200" i="1" dirty="0"/>
              <a:t/>
            </a:r>
            <a:br>
              <a:rPr lang="cs-CZ" altLang="cs-CZ" sz="3200" i="1" dirty="0"/>
            </a:br>
            <a:r>
              <a:rPr lang="cs-CZ" altLang="cs-CZ" sz="3200" i="1" dirty="0"/>
              <a:t>regionální nitrožilní anestezie (BIEROVA)</a:t>
            </a:r>
            <a:br>
              <a:rPr lang="cs-CZ" altLang="cs-CZ" sz="3200" i="1" dirty="0"/>
            </a:br>
            <a:endParaRPr lang="en-US" altLang="cs-CZ" sz="3200" i="1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xmlns="" id="{D853B81F-1C68-4C8D-B3DC-AC84F11285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58977" t="32199" r="13978" b="23298"/>
          <a:stretch/>
        </p:blipFill>
        <p:spPr>
          <a:xfrm>
            <a:off x="685799" y="1808019"/>
            <a:ext cx="7772399" cy="4408718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CA34F0C3-2534-47B5-9D62-37F2B18C332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7402285" y="180801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8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xmlns="" id="{D7873E00-41B1-49AC-A246-3DC7A0E3C2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87624" y="404664"/>
            <a:ext cx="6624736" cy="601811"/>
          </a:xfrm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sz="3600" dirty="0"/>
              <a:t>Infiltrační anestezie</a:t>
            </a:r>
          </a:p>
        </p:txBody>
      </p:sp>
      <p:sp>
        <p:nvSpPr>
          <p:cNvPr id="122883" name="Rectangle 3">
            <a:extLst>
              <a:ext uri="{FF2B5EF4-FFF2-40B4-BE49-F238E27FC236}">
                <a16:creationId xmlns:a16="http://schemas.microsoft.com/office/drawing/2014/main" xmlns="" id="{28E6C4F5-9554-46C7-8B17-82F19F16A4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387475"/>
            <a:ext cx="8496300" cy="4464050"/>
          </a:xfrm>
        </p:spPr>
        <p:txBody>
          <a:bodyPr/>
          <a:lstStyle/>
          <a:p>
            <a:r>
              <a:rPr lang="cs-CZ" altLang="cs-CZ" dirty="0"/>
              <a:t>Intradermální nebo nitrosvalová aplikace</a:t>
            </a:r>
          </a:p>
          <a:p>
            <a:r>
              <a:rPr lang="cs-CZ" altLang="cs-CZ" dirty="0"/>
              <a:t>Blokuje stimulaci nervových zakončení</a:t>
            </a:r>
          </a:p>
          <a:p>
            <a:r>
              <a:rPr lang="cs-CZ" altLang="cs-CZ" dirty="0"/>
              <a:t>Nízká koncentrace anestetika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xmlns="" id="{F358946F-6324-474B-A194-1B1E7FB125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58864" t="36154" r="14563" b="28243"/>
          <a:stretch/>
        </p:blipFill>
        <p:spPr>
          <a:xfrm>
            <a:off x="1481433" y="3520525"/>
            <a:ext cx="6037118" cy="2788200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4585F82B-0B6A-4E20-9F0F-4695CFC6751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7213751" y="241562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xmlns="" id="{2C343F29-7FFB-469F-B6CA-32307275EC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8142" y="239553"/>
            <a:ext cx="6624736" cy="1143000"/>
          </a:xfrm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sz="3600" dirty="0"/>
              <a:t>Povrchová (topická) anestezie</a:t>
            </a:r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xmlns="" id="{18F1E9FF-8DD4-40B4-A879-F81F06DA66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 dirty="0"/>
          </a:p>
          <a:p>
            <a:endParaRPr lang="cs-CZ" altLang="cs-CZ" dirty="0"/>
          </a:p>
          <a:p>
            <a:r>
              <a:rPr lang="cs-CZ" altLang="cs-CZ" dirty="0"/>
              <a:t>Znecitlivění sliznic</a:t>
            </a:r>
          </a:p>
          <a:p>
            <a:r>
              <a:rPr lang="cs-CZ" altLang="cs-CZ" dirty="0"/>
              <a:t>Rychlý nástup účinku</a:t>
            </a:r>
          </a:p>
          <a:p>
            <a:r>
              <a:rPr lang="cs-CZ" altLang="cs-CZ" dirty="0"/>
              <a:t>Krátké trvání účinku </a:t>
            </a:r>
          </a:p>
          <a:p>
            <a:r>
              <a:rPr lang="cs-CZ" altLang="cs-CZ" dirty="0"/>
              <a:t>Rychlé vstřebávání do krevního oběhu</a:t>
            </a:r>
          </a:p>
          <a:p>
            <a:endParaRPr lang="cs-CZ" altLang="cs-CZ" dirty="0"/>
          </a:p>
          <a:p>
            <a:r>
              <a:rPr lang="cs-CZ" altLang="cs-CZ" dirty="0"/>
              <a:t>Znecitlivěn pokožky (EMLA krém)</a:t>
            </a:r>
          </a:p>
          <a:p>
            <a:pPr lvl="1"/>
            <a:r>
              <a:rPr lang="cs-CZ" altLang="cs-CZ" dirty="0" err="1"/>
              <a:t>Eutenická</a:t>
            </a:r>
            <a:r>
              <a:rPr lang="cs-CZ" altLang="cs-CZ" dirty="0"/>
              <a:t> směs lidokainu a </a:t>
            </a:r>
            <a:r>
              <a:rPr lang="cs-CZ" altLang="cs-CZ" dirty="0" err="1"/>
              <a:t>prilokainu</a:t>
            </a:r>
            <a:endParaRPr lang="cs-CZ" altLang="cs-CZ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xmlns="" id="{1D295280-CC1E-4533-9A40-AA6FE77B410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58977" t="39781" r="14563" b="12090"/>
          <a:stretch/>
        </p:blipFill>
        <p:spPr>
          <a:xfrm>
            <a:off x="4869383" y="1382553"/>
            <a:ext cx="4274618" cy="2680292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C0020650-F2D3-417C-8688-7C0F3F5C83B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2814784" y="184467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xmlns="" id="{E1D885DD-9FB4-47B9-B126-2FB93FD2EA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sz="3600" dirty="0"/>
              <a:t>Místní anestetika</a:t>
            </a:r>
          </a:p>
        </p:txBody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xmlns="" id="{A55BF58B-92FD-497F-A86A-563B365D4D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626961"/>
            <a:ext cx="8496300" cy="4599668"/>
          </a:xfrm>
        </p:spPr>
        <p:txBody>
          <a:bodyPr/>
          <a:lstStyle/>
          <a:p>
            <a:r>
              <a:rPr lang="cs-CZ" altLang="cs-CZ" sz="2400" dirty="0"/>
              <a:t>Ovlivnění elektrofyziologických procesů na nervové membráně </a:t>
            </a:r>
          </a:p>
          <a:p>
            <a:pPr marL="0" indent="0">
              <a:buNone/>
            </a:pPr>
            <a:r>
              <a:rPr lang="cs-CZ" altLang="cs-CZ" sz="2000" dirty="0"/>
              <a:t>(a na membráně </a:t>
            </a:r>
            <a:r>
              <a:rPr lang="cs-CZ" altLang="cs-C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jiných</a:t>
            </a:r>
            <a:r>
              <a:rPr lang="cs-CZ" altLang="cs-CZ" sz="2000" dirty="0"/>
              <a:t> buněk se schopností depolarizace buněčné membrány)</a:t>
            </a:r>
          </a:p>
          <a:p>
            <a:pPr>
              <a:buFont typeface="Monotype Sorts" pitchFamily="2" charset="2"/>
              <a:buNone/>
            </a:pPr>
            <a:endParaRPr lang="cs-CZ" altLang="cs-CZ" sz="2000" dirty="0"/>
          </a:p>
          <a:p>
            <a:endParaRPr lang="cs-CZ" altLang="cs-CZ" sz="2400" dirty="0"/>
          </a:p>
          <a:p>
            <a:endParaRPr lang="cs-CZ" altLang="cs-CZ" sz="2400" dirty="0"/>
          </a:p>
          <a:p>
            <a:endParaRPr lang="cs-CZ" altLang="cs-CZ" sz="2400" dirty="0"/>
          </a:p>
          <a:p>
            <a:endParaRPr lang="cs-CZ" altLang="cs-CZ" sz="2400" dirty="0"/>
          </a:p>
          <a:p>
            <a:r>
              <a:rPr lang="cs-CZ" altLang="cs-CZ" sz="2400" dirty="0"/>
              <a:t>Nedepolarizační blokáda – blokáda Na</a:t>
            </a:r>
            <a:r>
              <a:rPr lang="cs-CZ" altLang="cs-CZ" sz="2400" baseline="30000" dirty="0"/>
              <a:t>+</a:t>
            </a:r>
            <a:r>
              <a:rPr lang="cs-CZ" altLang="cs-CZ" sz="2400" dirty="0"/>
              <a:t> kanálů je hlavním účinkem LA na nervovou buňku </a:t>
            </a:r>
          </a:p>
          <a:p>
            <a:pPr marL="0" indent="0">
              <a:buNone/>
            </a:pPr>
            <a:r>
              <a:rPr lang="cs-CZ" altLang="cs-CZ" dirty="0"/>
              <a:t>           </a:t>
            </a:r>
            <a:r>
              <a:rPr lang="cs-CZ" altLang="cs-CZ" sz="2000" dirty="0"/>
              <a:t>- současně ovlivnění řady dalších procesů na nervové buňce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214E5D24-CB91-4428-AE1B-5186383474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81255" y="2783708"/>
            <a:ext cx="3065318" cy="228617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59820136-1D7B-42CE-9F5D-7F05340D80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58687" y="2887992"/>
            <a:ext cx="3351068" cy="2271279"/>
          </a:xfrm>
          <a:prstGeom prst="rect">
            <a:avLst/>
          </a:prstGeom>
        </p:spPr>
      </p:pic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xmlns="" id="{06D4E1A2-125F-48D9-B049-72DFB2F7F4E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58537" y="3317195"/>
            <a:ext cx="609600" cy="609600"/>
          </a:xfrm>
          <a:prstGeom prst="rect">
            <a:avLst/>
          </a:prstGeom>
        </p:spPr>
      </p:pic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xmlns="" id="{CC4D215A-0340-4D9B-9B04-F97A8E6F4B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66539" y="416231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9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20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fld id="{CD0B18AC-9BF6-47C4-A1CF-48632D2FFDAF}" type="slidenum">
              <a:rPr lang="cs-CZ"/>
              <a:pPr/>
              <a:t>40</a:t>
            </a:fld>
            <a:endParaRPr lang="cs-CZ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72736" y="2569369"/>
            <a:ext cx="6287565" cy="1143000"/>
          </a:xfrm>
        </p:spPr>
        <p:txBody>
          <a:bodyPr/>
          <a:lstStyle/>
          <a:p>
            <a:pPr eaLnBrk="1" hangingPunct="1"/>
            <a:r>
              <a:rPr lang="cs-CZ" sz="3200" dirty="0"/>
              <a:t>Děkuji za pozornost</a:t>
            </a:r>
            <a:endParaRPr lang="en-US" sz="3200" dirty="0"/>
          </a:p>
        </p:txBody>
      </p:sp>
      <p:pic>
        <p:nvPicPr>
          <p:cNvPr id="645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0" y="5013325"/>
            <a:ext cx="9144000" cy="1844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200" dirty="0">
                <a:solidFill>
                  <a:srgbClr val="4D4D4D"/>
                </a:solidFill>
              </a:rPr>
              <a:t>Klinika anesteziologie, resuscitace a intenzivní medicíny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200" dirty="0">
                <a:solidFill>
                  <a:srgbClr val="4D4D4D"/>
                </a:solidFill>
              </a:rPr>
              <a:t>Univerzita Karlova, Lékařská fakulta v Hradci Králové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200" dirty="0">
                <a:solidFill>
                  <a:srgbClr val="4D4D4D"/>
                </a:solidFill>
              </a:rPr>
              <a:t>Fakultní nemocnice Hradec Králové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endParaRPr lang="cs-CZ" sz="1200" dirty="0">
              <a:solidFill>
                <a:srgbClr val="4D4D4D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200" dirty="0" err="1">
                <a:solidFill>
                  <a:srgbClr val="4D4D4D"/>
                </a:solidFill>
              </a:rPr>
              <a:t>Dept</a:t>
            </a:r>
            <a:r>
              <a:rPr lang="cs-CZ" sz="1200" dirty="0">
                <a:solidFill>
                  <a:srgbClr val="4D4D4D"/>
                </a:solidFill>
              </a:rPr>
              <a:t>. </a:t>
            </a:r>
            <a:r>
              <a:rPr lang="cs-CZ" sz="1200" dirty="0" err="1">
                <a:solidFill>
                  <a:srgbClr val="4D4D4D"/>
                </a:solidFill>
              </a:rPr>
              <a:t>of</a:t>
            </a:r>
            <a:r>
              <a:rPr lang="cs-CZ" sz="1200" dirty="0">
                <a:solidFill>
                  <a:srgbClr val="4D4D4D"/>
                </a:solidFill>
              </a:rPr>
              <a:t> </a:t>
            </a:r>
            <a:r>
              <a:rPr lang="cs-CZ" sz="1200" dirty="0" err="1">
                <a:solidFill>
                  <a:srgbClr val="4D4D4D"/>
                </a:solidFill>
              </a:rPr>
              <a:t>Anaesthesiology</a:t>
            </a:r>
            <a:r>
              <a:rPr lang="cs-CZ" sz="1200" dirty="0">
                <a:solidFill>
                  <a:srgbClr val="4D4D4D"/>
                </a:solidFill>
              </a:rPr>
              <a:t> and </a:t>
            </a:r>
            <a:r>
              <a:rPr lang="cs-CZ" sz="1200" dirty="0" err="1">
                <a:solidFill>
                  <a:srgbClr val="4D4D4D"/>
                </a:solidFill>
              </a:rPr>
              <a:t>Intensive</a:t>
            </a:r>
            <a:r>
              <a:rPr lang="cs-CZ" sz="1200" dirty="0">
                <a:solidFill>
                  <a:srgbClr val="4D4D4D"/>
                </a:solidFill>
              </a:rPr>
              <a:t> Care </a:t>
            </a:r>
            <a:r>
              <a:rPr lang="cs-CZ" sz="1200" dirty="0" err="1">
                <a:solidFill>
                  <a:srgbClr val="4D4D4D"/>
                </a:solidFill>
              </a:rPr>
              <a:t>Medicine</a:t>
            </a:r>
            <a:endParaRPr lang="cs-CZ" sz="1200" dirty="0">
              <a:solidFill>
                <a:srgbClr val="4D4D4D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200" dirty="0">
                <a:solidFill>
                  <a:srgbClr val="4D4D4D"/>
                </a:solidFill>
              </a:rPr>
              <a:t>Charles University, </a:t>
            </a:r>
            <a:r>
              <a:rPr lang="cs-CZ" sz="1200" dirty="0" err="1">
                <a:solidFill>
                  <a:srgbClr val="4D4D4D"/>
                </a:solidFill>
              </a:rPr>
              <a:t>Faculty</a:t>
            </a:r>
            <a:r>
              <a:rPr lang="cs-CZ" sz="1200" dirty="0">
                <a:solidFill>
                  <a:srgbClr val="4D4D4D"/>
                </a:solidFill>
              </a:rPr>
              <a:t> </a:t>
            </a:r>
            <a:r>
              <a:rPr lang="cs-CZ" sz="1200" dirty="0" err="1">
                <a:solidFill>
                  <a:srgbClr val="4D4D4D"/>
                </a:solidFill>
              </a:rPr>
              <a:t>of</a:t>
            </a:r>
            <a:r>
              <a:rPr lang="cs-CZ" sz="1200" dirty="0">
                <a:solidFill>
                  <a:srgbClr val="4D4D4D"/>
                </a:solidFill>
              </a:rPr>
              <a:t> </a:t>
            </a:r>
            <a:r>
              <a:rPr lang="cs-CZ" sz="1200" dirty="0" err="1">
                <a:solidFill>
                  <a:srgbClr val="4D4D4D"/>
                </a:solidFill>
              </a:rPr>
              <a:t>Medicine</a:t>
            </a:r>
            <a:endParaRPr lang="cs-CZ" sz="1200" dirty="0">
              <a:solidFill>
                <a:srgbClr val="4D4D4D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200" dirty="0">
                <a:solidFill>
                  <a:srgbClr val="4D4D4D"/>
                </a:solidFill>
              </a:rPr>
              <a:t>University </a:t>
            </a:r>
            <a:r>
              <a:rPr lang="cs-CZ" sz="1200" dirty="0" err="1">
                <a:solidFill>
                  <a:srgbClr val="4D4D4D"/>
                </a:solidFill>
              </a:rPr>
              <a:t>Hospital</a:t>
            </a:r>
            <a:r>
              <a:rPr lang="cs-CZ" sz="1200" dirty="0">
                <a:solidFill>
                  <a:srgbClr val="4D4D4D"/>
                </a:solidFill>
              </a:rPr>
              <a:t> Hradec </a:t>
            </a:r>
            <a:r>
              <a:rPr lang="cs-CZ" sz="1200" dirty="0" err="1">
                <a:solidFill>
                  <a:srgbClr val="4D4D4D"/>
                </a:solidFill>
              </a:rPr>
              <a:t>Kralove</a:t>
            </a:r>
            <a:endParaRPr lang="cs-CZ" sz="1200" dirty="0">
              <a:solidFill>
                <a:srgbClr val="4D4D4D"/>
              </a:solidFill>
            </a:endParaRPr>
          </a:p>
        </p:txBody>
      </p:sp>
      <p:pic>
        <p:nvPicPr>
          <p:cNvPr id="64519" name="Picture 7" descr="Zobrazit zdrojový obráze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5876925"/>
            <a:ext cx="1512887" cy="762000"/>
          </a:xfrm>
          <a:prstGeom prst="rect">
            <a:avLst/>
          </a:prstGeom>
          <a:noFill/>
        </p:spPr>
      </p:pic>
      <p:pic>
        <p:nvPicPr>
          <p:cNvPr id="64521" name="Picture 9" descr="Zobrazit zdrojový obráze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1013" y="5805488"/>
            <a:ext cx="833437" cy="835025"/>
          </a:xfrm>
          <a:prstGeom prst="rect">
            <a:avLst/>
          </a:prstGeom>
          <a:noFill/>
        </p:spPr>
      </p:pic>
      <p:pic>
        <p:nvPicPr>
          <p:cNvPr id="8" name="Picture 3" descr="friki_097">
            <a:extLst>
              <a:ext uri="{FF2B5EF4-FFF2-40B4-BE49-F238E27FC236}">
                <a16:creationId xmlns:a16="http://schemas.microsoft.com/office/drawing/2014/main" xmlns="" id="{6F567D2F-56C1-48F9-937B-46F2EBEA2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287566" y="1270820"/>
            <a:ext cx="2856433" cy="37425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DA8A2DF7-C546-427F-ACAE-AF69F231B8F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3100251" y="189629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FF6A6A5-D431-49D9-BD75-BC286532865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cs-CZ" altLang="cs-CZ" dirty="0">
                <a:solidFill>
                  <a:schemeClr val="tx1"/>
                </a:solidFill>
              </a:rPr>
              <a:t>Dvě skupiny LA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80CA62E9-AD43-4C6F-B7D6-CE6E57212E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6241" y="1417638"/>
            <a:ext cx="6951518" cy="4181772"/>
          </a:xfrm>
          <a:prstGeom prst="rect">
            <a:avLst/>
          </a:prstGeom>
        </p:spPr>
      </p:pic>
      <p:pic>
        <p:nvPicPr>
          <p:cNvPr id="9" name="Grafický objekt 8" descr="Mrkající obličej bez výplně">
            <a:extLst>
              <a:ext uri="{FF2B5EF4-FFF2-40B4-BE49-F238E27FC236}">
                <a16:creationId xmlns:a16="http://schemas.microsoft.com/office/drawing/2014/main" xmlns="" id="{89E0E34E-B9A9-4876-BC6B-6CB3063F94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232073" y="3958937"/>
            <a:ext cx="706581" cy="70658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xmlns="" id="{3637A677-2E98-4EBB-8AC4-998DF5B6661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478482" y="5581427"/>
            <a:ext cx="3569277" cy="1022717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xmlns="" id="{7A56B354-6FA8-4B82-9FCB-94891CD49AB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275484" y="5581426"/>
            <a:ext cx="3467100" cy="933893"/>
          </a:xfrm>
          <a:prstGeom prst="rect">
            <a:avLst/>
          </a:prstGeom>
        </p:spPr>
      </p:pic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xmlns="" id="{E5D258F3-F574-4EC4-AF92-F09CD804BD21}"/>
              </a:ext>
            </a:extLst>
          </p:cNvPr>
          <p:cNvCxnSpPr>
            <a:cxnSpLocks/>
          </p:cNvCxnSpPr>
          <p:nvPr/>
        </p:nvCxnSpPr>
        <p:spPr>
          <a:xfrm flipH="1" flipV="1">
            <a:off x="2524991" y="6092785"/>
            <a:ext cx="322119" cy="64962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>
            <a:extLst>
              <a:ext uri="{FF2B5EF4-FFF2-40B4-BE49-F238E27FC236}">
                <a16:creationId xmlns:a16="http://schemas.microsoft.com/office/drawing/2014/main" xmlns="" id="{075A01B4-ADB3-458F-A4E1-A836A0F83C6E}"/>
              </a:ext>
            </a:extLst>
          </p:cNvPr>
          <p:cNvCxnSpPr>
            <a:cxnSpLocks/>
          </p:cNvCxnSpPr>
          <p:nvPr/>
        </p:nvCxnSpPr>
        <p:spPr>
          <a:xfrm flipH="1" flipV="1">
            <a:off x="5992091" y="6172200"/>
            <a:ext cx="292099" cy="57021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xmlns="" id="{E3C5BF0E-1350-4B61-BB85-2EA570B787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F2551E-D683-44BF-A4B4-9EEC35AE853E}" type="slidenum">
              <a:rPr lang="cs-CZ" smtClean="0"/>
              <a:pPr/>
              <a:t>5</a:t>
            </a:fld>
            <a:endParaRPr lang="cs-CZ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97305352-E79E-4922-B794-8B491403299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9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1096241" y="6167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8294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9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xmlns="" id="{E48EF871-B40E-4802-85E9-A7097C035E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sz="3200" dirty="0"/>
              <a:t>Minimální účinná koncentrace C</a:t>
            </a:r>
            <a:r>
              <a:rPr lang="cs-CZ" altLang="cs-CZ" sz="3200" baseline="-25000" dirty="0"/>
              <a:t>m</a:t>
            </a:r>
            <a:endParaRPr lang="cs-CZ" altLang="cs-CZ" sz="3200" dirty="0"/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xmlns="" id="{CE958D2A-FD3E-4803-AB88-5B5AECD162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/>
              <a:t>Nejnižší koncentrace lokálního anestetika, která během stanovené doby vyvolá blokádu určitého nervu.</a:t>
            </a:r>
          </a:p>
          <a:p>
            <a:pPr>
              <a:buFont typeface="Monotype Sorts" pitchFamily="2" charset="2"/>
              <a:buNone/>
            </a:pPr>
            <a:endParaRPr lang="cs-CZ" altLang="cs-CZ" dirty="0"/>
          </a:p>
          <a:p>
            <a:r>
              <a:rPr lang="cs-CZ" altLang="cs-CZ" dirty="0"/>
              <a:t>Čím silnější je  nervové vlákno,  tím je C</a:t>
            </a:r>
            <a:r>
              <a:rPr lang="cs-CZ" altLang="cs-CZ" baseline="-25000" dirty="0"/>
              <a:t>m</a:t>
            </a:r>
            <a:r>
              <a:rPr lang="cs-CZ" altLang="cs-CZ" dirty="0"/>
              <a:t> vyšší</a:t>
            </a:r>
          </a:p>
          <a:p>
            <a:r>
              <a:rPr lang="cs-CZ" altLang="cs-CZ" dirty="0"/>
              <a:t> C</a:t>
            </a:r>
            <a:r>
              <a:rPr lang="cs-CZ" altLang="cs-CZ" baseline="-25000" dirty="0"/>
              <a:t>m</a:t>
            </a:r>
            <a:r>
              <a:rPr lang="cs-CZ" altLang="cs-CZ" dirty="0"/>
              <a:t>  - spoluurčuje účinnost různých  místních</a:t>
            </a:r>
          </a:p>
          <a:p>
            <a:pPr marL="0" indent="0">
              <a:buNone/>
            </a:pPr>
            <a:r>
              <a:rPr lang="cs-CZ" altLang="cs-CZ" dirty="0"/>
              <a:t>              anestetik</a:t>
            </a:r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AE827DE7-0636-42C7-A6E5-E938DFCC1105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6635931" y="524909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9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xmlns="" id="{DBBEC3C0-DB8E-4BA1-8CB8-6F326A760F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7847012" cy="1038225"/>
          </a:xfrm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sz="3200" dirty="0"/>
              <a:t>Fyzikálně chemické vlastnosti lokálních anestetik</a:t>
            </a:r>
          </a:p>
        </p:txBody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xmlns="" id="{2129A998-3573-4A96-A862-CD85B10353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z="2400" u="sng" dirty="0" err="1"/>
              <a:t>pK</a:t>
            </a:r>
            <a:r>
              <a:rPr lang="cs-CZ" altLang="cs-CZ" sz="2400" u="sng" baseline="-25000" dirty="0" err="1"/>
              <a:t>a</a:t>
            </a:r>
            <a:r>
              <a:rPr lang="cs-CZ" altLang="cs-CZ" sz="2400" u="sng" dirty="0"/>
              <a:t> – disociační konstanta </a:t>
            </a:r>
            <a:r>
              <a:rPr lang="cs-CZ" altLang="cs-CZ" sz="2400" dirty="0"/>
              <a:t>– určí stupeň ionizace</a:t>
            </a:r>
          </a:p>
          <a:p>
            <a:pPr marL="0" indent="0">
              <a:buNone/>
            </a:pPr>
            <a:r>
              <a:rPr lang="cs-CZ" altLang="cs-CZ" sz="2400" dirty="0"/>
              <a:t>                                    </a:t>
            </a:r>
            <a:r>
              <a:rPr lang="cs-CZ" altLang="cs-CZ" sz="2400" dirty="0" err="1"/>
              <a:t>pK</a:t>
            </a:r>
            <a:r>
              <a:rPr lang="cs-CZ" altLang="cs-CZ" sz="2400" baseline="-25000" dirty="0" err="1"/>
              <a:t>a</a:t>
            </a:r>
            <a:r>
              <a:rPr lang="cs-CZ" altLang="cs-CZ" sz="2400" baseline="-25000" dirty="0"/>
              <a:t> </a:t>
            </a:r>
            <a:r>
              <a:rPr lang="cs-CZ" altLang="cs-CZ" sz="2400" dirty="0"/>
              <a:t>= pH – log </a:t>
            </a:r>
            <a:r>
              <a:rPr lang="cs-CZ" altLang="cs-CZ" sz="2400" baseline="30000" dirty="0"/>
              <a:t>anion</a:t>
            </a:r>
            <a:r>
              <a:rPr lang="cs-CZ" altLang="cs-CZ" sz="2400" dirty="0"/>
              <a:t>/</a:t>
            </a:r>
            <a:r>
              <a:rPr lang="cs-CZ" altLang="cs-CZ" sz="2400" baseline="30000" dirty="0"/>
              <a:t> </a:t>
            </a:r>
            <a:r>
              <a:rPr lang="cs-CZ" altLang="cs-CZ" sz="2400" u="sng" baseline="-25000" dirty="0"/>
              <a:t>kation</a:t>
            </a:r>
          </a:p>
          <a:p>
            <a:pPr lvl="2"/>
            <a:r>
              <a:rPr lang="cs-CZ" altLang="cs-CZ" sz="2000" dirty="0"/>
              <a:t>Potence </a:t>
            </a:r>
          </a:p>
          <a:p>
            <a:pPr lvl="2"/>
            <a:endParaRPr lang="cs-CZ" altLang="cs-CZ" sz="2000" dirty="0"/>
          </a:p>
          <a:p>
            <a:r>
              <a:rPr lang="cs-CZ" altLang="cs-CZ" sz="2400" u="sng" dirty="0" err="1"/>
              <a:t>Liposolubilita</a:t>
            </a:r>
            <a:endParaRPr lang="cs-CZ" altLang="cs-CZ" sz="2400" u="sng" dirty="0"/>
          </a:p>
          <a:p>
            <a:pPr lvl="2"/>
            <a:r>
              <a:rPr lang="cs-CZ" altLang="cs-CZ" sz="2000" dirty="0"/>
              <a:t>Potence </a:t>
            </a:r>
          </a:p>
          <a:p>
            <a:pPr lvl="2"/>
            <a:r>
              <a:rPr lang="cs-CZ" altLang="cs-CZ" sz="2000" dirty="0"/>
              <a:t>Toxicita</a:t>
            </a:r>
          </a:p>
          <a:p>
            <a:pPr lvl="2"/>
            <a:r>
              <a:rPr lang="cs-CZ" altLang="cs-CZ" sz="2000" dirty="0"/>
              <a:t>Nástup a trvání účinku</a:t>
            </a:r>
          </a:p>
          <a:p>
            <a:pPr lvl="2"/>
            <a:endParaRPr lang="cs-CZ" altLang="cs-CZ" sz="2000" dirty="0"/>
          </a:p>
          <a:p>
            <a:r>
              <a:rPr lang="cs-CZ" altLang="cs-CZ" sz="2400" u="sng" dirty="0"/>
              <a:t>Vazba na bílkoviny</a:t>
            </a:r>
          </a:p>
          <a:p>
            <a:pPr lvl="2"/>
            <a:r>
              <a:rPr lang="cs-CZ" altLang="cs-CZ" sz="2000" dirty="0"/>
              <a:t>Trvání účinku </a:t>
            </a:r>
          </a:p>
          <a:p>
            <a:pPr lvl="2"/>
            <a:r>
              <a:rPr lang="cs-CZ" altLang="cs-CZ" sz="2000" dirty="0" err="1"/>
              <a:t>Vazoaktivní</a:t>
            </a:r>
            <a:r>
              <a:rPr lang="cs-CZ" altLang="cs-CZ" sz="2000" dirty="0"/>
              <a:t> působení</a:t>
            </a:r>
          </a:p>
          <a:p>
            <a:endParaRPr lang="cs-CZ" altLang="cs-CZ" sz="2400" baseline="-25000" dirty="0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EE5062BB-9A50-47DC-815C-EC1AC8A8380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7158446" y="421277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2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xmlns="" id="{89F10088-6DB7-427B-A438-C92CF2799A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188" y="476250"/>
            <a:ext cx="7772400" cy="1152525"/>
          </a:xfrm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sz="3600" dirty="0"/>
              <a:t>Mechanismus účinku lokálních anestetik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xmlns="" id="{1B8824B6-8782-4E9B-BB97-E95328E177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400" u="sng" dirty="0">
                <a:solidFill>
                  <a:srgbClr val="C00000"/>
                </a:solidFill>
              </a:rPr>
              <a:t>Na+  kanály</a:t>
            </a:r>
            <a:r>
              <a:rPr lang="cs-CZ" altLang="cs-CZ" sz="2400" dirty="0">
                <a:solidFill>
                  <a:srgbClr val="C00000"/>
                </a:solidFill>
              </a:rPr>
              <a:t>   -- hlavní „lokálně anestetický“ mechanismus</a:t>
            </a:r>
          </a:p>
          <a:p>
            <a:pPr>
              <a:lnSpc>
                <a:spcPct val="90000"/>
              </a:lnSpc>
            </a:pPr>
            <a:r>
              <a:rPr lang="cs-CZ" altLang="cs-CZ" sz="2400" u="sng" dirty="0"/>
              <a:t>K  kanály</a:t>
            </a:r>
          </a:p>
          <a:p>
            <a:pPr>
              <a:lnSpc>
                <a:spcPct val="90000"/>
              </a:lnSpc>
            </a:pPr>
            <a:r>
              <a:rPr lang="cs-CZ" altLang="cs-CZ" sz="2400" u="sng" dirty="0"/>
              <a:t>Ca kanály</a:t>
            </a:r>
          </a:p>
          <a:p>
            <a:pPr>
              <a:lnSpc>
                <a:spcPct val="90000"/>
              </a:lnSpc>
            </a:pPr>
            <a:r>
              <a:rPr lang="cs-CZ" altLang="cs-CZ" sz="2400" u="sng" dirty="0"/>
              <a:t>Receptory</a:t>
            </a:r>
          </a:p>
          <a:p>
            <a:pPr lvl="2">
              <a:lnSpc>
                <a:spcPct val="90000"/>
              </a:lnSpc>
            </a:pPr>
            <a:r>
              <a:rPr lang="cs-CZ" altLang="cs-CZ" sz="2000" dirty="0"/>
              <a:t>Muskarinové, nikotinové, b –adrenergní …</a:t>
            </a:r>
          </a:p>
          <a:p>
            <a:pPr>
              <a:lnSpc>
                <a:spcPct val="90000"/>
              </a:lnSpc>
            </a:pPr>
            <a:r>
              <a:rPr lang="cs-CZ" altLang="cs-CZ" sz="2400" u="sng" dirty="0"/>
              <a:t>Enzymy</a:t>
            </a:r>
          </a:p>
          <a:p>
            <a:pPr>
              <a:lnSpc>
                <a:spcPct val="90000"/>
              </a:lnSpc>
            </a:pPr>
            <a:r>
              <a:rPr lang="cs-CZ" altLang="cs-CZ" sz="2400" u="sng" dirty="0"/>
              <a:t>Mitochondrie</a:t>
            </a:r>
          </a:p>
          <a:p>
            <a:pPr lvl="2">
              <a:lnSpc>
                <a:spcPct val="90000"/>
              </a:lnSpc>
            </a:pPr>
            <a:r>
              <a:rPr lang="cs-CZ" altLang="cs-CZ" sz="2000" dirty="0"/>
              <a:t>Ovlivnění dýchacího řetězce</a:t>
            </a:r>
          </a:p>
          <a:p>
            <a:pPr>
              <a:lnSpc>
                <a:spcPct val="90000"/>
              </a:lnSpc>
            </a:pPr>
            <a:r>
              <a:rPr lang="cs-CZ" altLang="cs-CZ" sz="2400" u="sng" dirty="0"/>
              <a:t>Leukocyty</a:t>
            </a:r>
            <a:endParaRPr lang="cs-CZ" altLang="cs-CZ" sz="2400" dirty="0"/>
          </a:p>
          <a:p>
            <a:pPr>
              <a:lnSpc>
                <a:spcPct val="90000"/>
              </a:lnSpc>
            </a:pPr>
            <a:r>
              <a:rPr lang="cs-CZ" altLang="cs-CZ" sz="2400" u="sng" dirty="0"/>
              <a:t>Trombocyty</a:t>
            </a:r>
          </a:p>
          <a:p>
            <a:pPr lvl="2">
              <a:lnSpc>
                <a:spcPct val="90000"/>
              </a:lnSpc>
              <a:buFontTx/>
              <a:buNone/>
            </a:pPr>
            <a:endParaRPr lang="cs-CZ" altLang="cs-CZ" sz="2000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2D294120-C5C3-46D0-B28E-63BD413E67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3927884"/>
            <a:ext cx="3917184" cy="2930116"/>
          </a:xfrm>
          <a:prstGeom prst="rect">
            <a:avLst/>
          </a:prstGeom>
        </p:spPr>
      </p:pic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xmlns="" id="{EE71DFB2-24B8-4372-B67C-DDD354B17E8A}"/>
              </a:ext>
            </a:extLst>
          </p:cNvPr>
          <p:cNvCxnSpPr>
            <a:cxnSpLocks/>
          </p:cNvCxnSpPr>
          <p:nvPr/>
        </p:nvCxnSpPr>
        <p:spPr>
          <a:xfrm flipH="1">
            <a:off x="7907482" y="3002852"/>
            <a:ext cx="912668" cy="1073848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xmlns="" id="{52FC11AA-876D-4E2E-88A8-A584C6B7F4A0}"/>
              </a:ext>
            </a:extLst>
          </p:cNvPr>
          <p:cNvCxnSpPr>
            <a:cxnSpLocks/>
          </p:cNvCxnSpPr>
          <p:nvPr/>
        </p:nvCxnSpPr>
        <p:spPr>
          <a:xfrm flipH="1" flipV="1">
            <a:off x="7190509" y="6650182"/>
            <a:ext cx="909111" cy="7273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354C29D7-070B-4E61-A836-D5DA7B0D920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6705600" y="25146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2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xmlns="" id="{4F02C154-6786-4099-9CD2-DCFA5A18CE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r>
              <a:rPr lang="cs-CZ" altLang="cs-CZ" sz="3200" dirty="0"/>
              <a:t>Farmakokinetika lokálních anestetik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BBE0BEF7-995E-4BD6-AFAC-465A0A44AE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963" y="1996467"/>
            <a:ext cx="8236997" cy="3500323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xmlns="" id="{2F2AB79A-BDD8-445B-8D27-ABF7EE353415}"/>
              </a:ext>
            </a:extLst>
          </p:cNvPr>
          <p:cNvSpPr/>
          <p:nvPr/>
        </p:nvSpPr>
        <p:spPr>
          <a:xfrm>
            <a:off x="2587336" y="3553691"/>
            <a:ext cx="1423555" cy="571500"/>
          </a:xfrm>
          <a:prstGeom prst="rect">
            <a:avLst/>
          </a:prstGeom>
          <a:solidFill>
            <a:srgbClr val="FFC000">
              <a:alpha val="6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xmlns="" id="{0B11D6EB-BB52-49AA-A6F0-24BA1A82D171}"/>
              </a:ext>
            </a:extLst>
          </p:cNvPr>
          <p:cNvSpPr/>
          <p:nvPr/>
        </p:nvSpPr>
        <p:spPr>
          <a:xfrm>
            <a:off x="4572000" y="3553691"/>
            <a:ext cx="1423555" cy="571500"/>
          </a:xfrm>
          <a:prstGeom prst="rect">
            <a:avLst/>
          </a:prstGeom>
          <a:solidFill>
            <a:srgbClr val="FFC000">
              <a:alpha val="6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xmlns="" id="{CF9B43C3-E41E-46E2-BDA9-B327C3AED8E6}"/>
              </a:ext>
            </a:extLst>
          </p:cNvPr>
          <p:cNvSpPr/>
          <p:nvPr/>
        </p:nvSpPr>
        <p:spPr>
          <a:xfrm>
            <a:off x="6764482" y="3553691"/>
            <a:ext cx="1500255" cy="571500"/>
          </a:xfrm>
          <a:prstGeom prst="rect">
            <a:avLst/>
          </a:prstGeom>
          <a:solidFill>
            <a:srgbClr val="FFC000">
              <a:alpha val="6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C2051F1A-BE97-4D26-A1D6-C0D72184867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76077" y="75161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2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852</Words>
  <Application>Microsoft Office PowerPoint</Application>
  <PresentationFormat>Předvádění na obrazovce (4:3)</PresentationFormat>
  <Paragraphs>231</Paragraphs>
  <Slides>40</Slides>
  <Notes>0</Notes>
  <HiddenSlides>0</HiddenSlides>
  <MMClips>41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2" baseType="lpstr">
      <vt:lpstr>Výchozí návrh</vt:lpstr>
      <vt:lpstr>Bitmap Image</vt:lpstr>
      <vt:lpstr>Regionální anestézie a analgezie</vt:lpstr>
      <vt:lpstr>Regionální anestézie a analgezie</vt:lpstr>
      <vt:lpstr>Nervová vlákna</vt:lpstr>
      <vt:lpstr>Místní anestetika</vt:lpstr>
      <vt:lpstr>Dvě skupiny LA</vt:lpstr>
      <vt:lpstr>Minimální účinná koncentrace Cm</vt:lpstr>
      <vt:lpstr>Fyzikálně chemické vlastnosti lokálních anestetik</vt:lpstr>
      <vt:lpstr>Mechanismus účinku lokálních anestetik</vt:lpstr>
      <vt:lpstr>Farmakokinetika lokálních anestetik</vt:lpstr>
      <vt:lpstr>Metabolismus lokálních anestetik</vt:lpstr>
      <vt:lpstr>Komplikace místní anestezie</vt:lpstr>
      <vt:lpstr>Alergické reakce ve vztahu k LA</vt:lpstr>
      <vt:lpstr>Klinické projevy toxicity lokálních anestetik</vt:lpstr>
      <vt:lpstr>Terapie  toxické reakce</vt:lpstr>
      <vt:lpstr>Prevence toxických reakcí</vt:lpstr>
      <vt:lpstr>Centrální nervové blokády</vt:lpstr>
      <vt:lpstr>Snímek 17</vt:lpstr>
      <vt:lpstr>Tuffierova linie L4 nebo L4/5</vt:lpstr>
      <vt:lpstr>Snímek 19</vt:lpstr>
      <vt:lpstr>         anatomie</vt:lpstr>
      <vt:lpstr>Subarachnoidální anestezie</vt:lpstr>
      <vt:lpstr>Snímek 22</vt:lpstr>
      <vt:lpstr>Subarachnoidální anestezie</vt:lpstr>
      <vt:lpstr>Snímek 24</vt:lpstr>
      <vt:lpstr>Epidurální anestezie</vt:lpstr>
      <vt:lpstr>Snímek 26</vt:lpstr>
      <vt:lpstr>Snímek 27</vt:lpstr>
      <vt:lpstr>Snímek 28</vt:lpstr>
      <vt:lpstr>kombinovaná ED/SA jehla</vt:lpstr>
      <vt:lpstr>Snímek 30</vt:lpstr>
      <vt:lpstr>Komplikace  centrálních nervových blokád</vt:lpstr>
      <vt:lpstr>Periferní nervové blokády</vt:lpstr>
      <vt:lpstr>Periferní nervové blokády</vt:lpstr>
      <vt:lpstr>Periferní nervové blokády</vt:lpstr>
      <vt:lpstr>Periferní nervové blokády - Neurostimulace </vt:lpstr>
      <vt:lpstr>Snímek 36</vt:lpstr>
      <vt:lpstr> regionální nitrožilní anestezie (BIEROVA) </vt:lpstr>
      <vt:lpstr>Infiltrační anestezie</vt:lpstr>
      <vt:lpstr>Povrchová (topická) anestezie</vt:lpstr>
      <vt:lpstr>Děkuji za pozornost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2019-02-13T21:10:46Z</dcterms:created>
  <dcterms:modified xsi:type="dcterms:W3CDTF">2021-02-15T12:18:19Z</dcterms:modified>
</cp:coreProperties>
</file>