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handoutMasterIdLst>
    <p:handoutMasterId r:id="rId51"/>
  </p:handoutMasterIdLst>
  <p:sldIdLst>
    <p:sldId id="261" r:id="rId2"/>
    <p:sldId id="312" r:id="rId3"/>
    <p:sldId id="314" r:id="rId4"/>
    <p:sldId id="310" r:id="rId5"/>
    <p:sldId id="315" r:id="rId6"/>
    <p:sldId id="316" r:id="rId7"/>
    <p:sldId id="317" r:id="rId8"/>
    <p:sldId id="318" r:id="rId9"/>
    <p:sldId id="319" r:id="rId10"/>
    <p:sldId id="320" r:id="rId11"/>
    <p:sldId id="321" r:id="rId12"/>
    <p:sldId id="322" r:id="rId13"/>
    <p:sldId id="323" r:id="rId14"/>
    <p:sldId id="353" r:id="rId15"/>
    <p:sldId id="324" r:id="rId16"/>
    <p:sldId id="325" r:id="rId17"/>
    <p:sldId id="326" r:id="rId18"/>
    <p:sldId id="327" r:id="rId19"/>
    <p:sldId id="328" r:id="rId20"/>
    <p:sldId id="329" r:id="rId21"/>
    <p:sldId id="330" r:id="rId22"/>
    <p:sldId id="331" r:id="rId23"/>
    <p:sldId id="332" r:id="rId24"/>
    <p:sldId id="333" r:id="rId25"/>
    <p:sldId id="334" r:id="rId26"/>
    <p:sldId id="354" r:id="rId27"/>
    <p:sldId id="355" r:id="rId28"/>
    <p:sldId id="335" r:id="rId29"/>
    <p:sldId id="336" r:id="rId30"/>
    <p:sldId id="337" r:id="rId31"/>
    <p:sldId id="338" r:id="rId32"/>
    <p:sldId id="339" r:id="rId33"/>
    <p:sldId id="340" r:id="rId34"/>
    <p:sldId id="357" r:id="rId35"/>
    <p:sldId id="356"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13" r:id="rId49"/>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4" autoAdjust="0"/>
    <p:restoredTop sz="84029" autoAdjust="0"/>
  </p:normalViewPr>
  <p:slideViewPr>
    <p:cSldViewPr snapToGrid="0">
      <p:cViewPr varScale="1">
        <p:scale>
          <a:sx n="97" d="100"/>
          <a:sy n="97" d="100"/>
        </p:scale>
        <p:origin x="2196" y="90"/>
      </p:cViewPr>
      <p:guideLst>
        <p:guide orient="horz" pos="2160"/>
        <p:guide pos="2880"/>
      </p:guideLst>
    </p:cSldViewPr>
  </p:slideViewPr>
  <p:outlineViewPr>
    <p:cViewPr>
      <p:scale>
        <a:sx n="33" d="100"/>
        <a:sy n="33" d="100"/>
      </p:scale>
      <p:origin x="0" y="4626"/>
    </p:cViewPr>
  </p:outlineViewPr>
  <p:notesTextViewPr>
    <p:cViewPr>
      <p:scale>
        <a:sx n="100" d="100"/>
        <a:sy n="100" d="100"/>
      </p:scale>
      <p:origin x="0" y="0"/>
    </p:cViewPr>
  </p:notesTextViewPr>
  <p:notesViewPr>
    <p:cSldViewPr snapToGrid="0">
      <p:cViewPr varScale="1">
        <p:scale>
          <a:sx n="80" d="100"/>
          <a:sy n="80" d="100"/>
        </p:scale>
        <p:origin x="-140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264D9AC-AEEB-4228-A467-870F974620C8}" type="slidenum">
              <a:rPr lang="cs-CZ"/>
              <a:pPr>
                <a:defRPr/>
              </a:pPr>
              <a:t>‹#›</a:t>
            </a:fld>
            <a:endParaRPr 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F2C727C-EA1F-4E67-87DA-005E51CD3C6D}" type="datetimeFigureOut">
              <a:rPr lang="cs-CZ"/>
              <a:pPr>
                <a:defRPr/>
              </a:pPr>
              <a:t>27.10.2024</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2A455D2-D41C-4AA4-86A9-6F09185B4ABF}" type="slidenum">
              <a:rPr lang="cs-CZ"/>
              <a:pPr>
                <a:defRPr/>
              </a:pPr>
              <a:t>‹#›</a:t>
            </a:fld>
            <a:endParaRPr lang="cs-CZ"/>
          </a:p>
        </p:txBody>
      </p:sp>
    </p:spTree>
    <p:extLst>
      <p:ext uri="{BB962C8B-B14F-4D97-AF65-F5344CB8AC3E}">
        <p14:creationId xmlns:p14="http://schemas.microsoft.com/office/powerpoint/2010/main" val="2990707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a:t>
            </a:fld>
            <a:endParaRPr lang="cs-CZ"/>
          </a:p>
        </p:txBody>
      </p:sp>
    </p:spTree>
    <p:extLst>
      <p:ext uri="{BB962C8B-B14F-4D97-AF65-F5344CB8AC3E}">
        <p14:creationId xmlns:p14="http://schemas.microsoft.com/office/powerpoint/2010/main" val="4287277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decide to check the patient/victim to eventually diagnose CA  be cautious of your surroundings. In other words, check safety first. Be aware also of all the participants.</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10</a:t>
            </a:fld>
            <a:endParaRPr lang="cs-CZ"/>
          </a:p>
        </p:txBody>
      </p:sp>
    </p:spTree>
    <p:extLst>
      <p:ext uri="{BB962C8B-B14F-4D97-AF65-F5344CB8AC3E}">
        <p14:creationId xmlns:p14="http://schemas.microsoft.com/office/powerpoint/2010/main" val="1587971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recognize CA? Firs check the responsiveness. Ask the person: “Are you OK?” If the person is unresponsive shake gently the shoulder. In case of no further response call for help if possible. You can request somebody else around to do it for you while you start BLS.</a:t>
            </a:r>
          </a:p>
          <a:p>
            <a:r>
              <a:rPr lang="en-US" dirty="0"/>
              <a:t>You open the airway by heat tilt and chin lift.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11</a:t>
            </a:fld>
            <a:endParaRPr lang="cs-CZ"/>
          </a:p>
        </p:txBody>
      </p:sp>
    </p:spTree>
    <p:extLst>
      <p:ext uri="{BB962C8B-B14F-4D97-AF65-F5344CB8AC3E}">
        <p14:creationId xmlns:p14="http://schemas.microsoft.com/office/powerpoint/2010/main" val="1089900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you check whether the person is breathing. You will look for chest movements, listen for breathing sounds, and feel the exhaled flow of air on your cheek as you can see on the picture.</a:t>
            </a:r>
          </a:p>
          <a:p>
            <a:r>
              <a:rPr lang="en-US" dirty="0"/>
              <a:t>Make sure normal breathing is present. Gasping, or agonal breathing is a </a:t>
            </a:r>
            <a:r>
              <a:rPr lang="cs-CZ" dirty="0"/>
              <a:t>type </a:t>
            </a:r>
            <a:r>
              <a:rPr lang="cs-CZ" dirty="0" err="1"/>
              <a:t>of</a:t>
            </a:r>
            <a:r>
              <a:rPr lang="cs-CZ" dirty="0"/>
              <a:t> </a:t>
            </a:r>
            <a:r>
              <a:rPr lang="cs-CZ" dirty="0" err="1"/>
              <a:t>pathological</a:t>
            </a:r>
            <a:r>
              <a:rPr lang="cs-CZ" dirty="0"/>
              <a:t> </a:t>
            </a:r>
            <a:r>
              <a:rPr lang="cs-CZ" dirty="0" err="1"/>
              <a:t>breathing</a:t>
            </a:r>
            <a:r>
              <a:rPr lang="cs-CZ" dirty="0"/>
              <a:t>, </a:t>
            </a:r>
            <a:r>
              <a:rPr lang="en-US" dirty="0"/>
              <a:t>result of the brain stem ischemia and it is </a:t>
            </a:r>
            <a:r>
              <a:rPr lang="en-US" dirty="0" err="1"/>
              <a:t>pathognomic</a:t>
            </a:r>
            <a:r>
              <a:rPr lang="en-US" dirty="0"/>
              <a:t> for </a:t>
            </a:r>
            <a:r>
              <a:rPr lang="cs-CZ" dirty="0" err="1"/>
              <a:t>cardiac</a:t>
            </a:r>
            <a:r>
              <a:rPr lang="cs-CZ" dirty="0"/>
              <a:t> </a:t>
            </a:r>
            <a:r>
              <a:rPr lang="cs-CZ" dirty="0" err="1"/>
              <a:t>arrest</a:t>
            </a:r>
            <a:r>
              <a:rPr lang="en-US" dirty="0"/>
              <a:t>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12</a:t>
            </a:fld>
            <a:endParaRPr lang="cs-CZ"/>
          </a:p>
        </p:txBody>
      </p:sp>
    </p:spTree>
    <p:extLst>
      <p:ext uri="{BB962C8B-B14F-4D97-AF65-F5344CB8AC3E}">
        <p14:creationId xmlns:p14="http://schemas.microsoft.com/office/powerpoint/2010/main" val="260473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Principally, respiratory arrest is a sign of cardiac arrest and call 112 or 155 in our country to contact local dispatcher center and start BLS with 30 chest compressions. in case of unconsciousness and normal breathing the circulation is present and we call 112 or 155 and while leaving the patient unattended we place him/her into the recovery position.</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13</a:t>
            </a:fld>
            <a:endParaRPr lang="cs-CZ"/>
          </a:p>
        </p:txBody>
      </p:sp>
    </p:spTree>
    <p:extLst>
      <p:ext uri="{BB962C8B-B14F-4D97-AF65-F5344CB8AC3E}">
        <p14:creationId xmlns:p14="http://schemas.microsoft.com/office/powerpoint/2010/main" val="2855074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Chest compressions are to be in ratio 30:2 with rescue breaths. Your hands should be placed in the center of the chest on the lower half of the sternum. The chest should be compressed in a frequency 100-120 per minute. The rhythm goes as in the song: Jingle Bells or Stayin</a:t>
            </a:r>
            <a:r>
              <a:rPr lang="cs-CZ" dirty="0"/>
              <a:t>´</a:t>
            </a:r>
            <a:r>
              <a:rPr lang="cs-CZ" dirty="0" err="1"/>
              <a:t>alive</a:t>
            </a:r>
            <a:r>
              <a:rPr lang="en-US" dirty="0"/>
              <a:t> by Bee Gees. </a:t>
            </a:r>
            <a:r>
              <a:rPr lang="cs-CZ" b="1" dirty="0"/>
              <a:t>BUT!!!!  </a:t>
            </a:r>
            <a:r>
              <a:rPr lang="cs-CZ" b="1" dirty="0" err="1"/>
              <a:t>It</a:t>
            </a:r>
            <a:r>
              <a:rPr lang="cs-CZ" b="1" dirty="0"/>
              <a:t> </a:t>
            </a:r>
            <a:r>
              <a:rPr lang="cs-CZ" b="1" dirty="0" err="1"/>
              <a:t>is</a:t>
            </a:r>
            <a:r>
              <a:rPr lang="cs-CZ" b="1" dirty="0"/>
              <a:t> just </a:t>
            </a:r>
            <a:r>
              <a:rPr lang="cs-CZ" b="1" dirty="0" err="1"/>
              <a:t>the</a:t>
            </a:r>
            <a:r>
              <a:rPr lang="cs-CZ" b="1" dirty="0"/>
              <a:t> </a:t>
            </a:r>
            <a:r>
              <a:rPr lang="cs-CZ" b="1" dirty="0" err="1"/>
              <a:t>rhytm</a:t>
            </a:r>
            <a:r>
              <a:rPr lang="cs-CZ" b="1" dirty="0"/>
              <a:t>. </a:t>
            </a:r>
            <a:r>
              <a:rPr lang="cs-CZ" b="1" dirty="0" err="1"/>
              <a:t>We</a:t>
            </a:r>
            <a:r>
              <a:rPr lang="cs-CZ" b="1" dirty="0"/>
              <a:t> are not </a:t>
            </a:r>
            <a:r>
              <a:rPr lang="cs-CZ" b="1" dirty="0" err="1"/>
              <a:t>allowed</a:t>
            </a:r>
            <a:r>
              <a:rPr lang="cs-CZ" b="1" dirty="0"/>
              <a:t> to </a:t>
            </a:r>
            <a:r>
              <a:rPr lang="cs-CZ" b="1" dirty="0" err="1"/>
              <a:t>sing</a:t>
            </a:r>
            <a:r>
              <a:rPr lang="cs-CZ" b="1" dirty="0"/>
              <a:t> </a:t>
            </a:r>
            <a:r>
              <a:rPr lang="cs-CZ" b="1" dirty="0" err="1"/>
              <a:t>any</a:t>
            </a:r>
            <a:r>
              <a:rPr lang="cs-CZ" b="1" dirty="0"/>
              <a:t> </a:t>
            </a:r>
            <a:r>
              <a:rPr lang="cs-CZ" b="1" dirty="0" err="1"/>
              <a:t>songs</a:t>
            </a:r>
            <a:r>
              <a:rPr lang="cs-CZ" b="1" dirty="0"/>
              <a:t> </a:t>
            </a:r>
            <a:r>
              <a:rPr lang="cs-CZ" b="1" dirty="0" err="1"/>
              <a:t>during</a:t>
            </a:r>
            <a:r>
              <a:rPr lang="cs-CZ" b="1" dirty="0"/>
              <a:t> </a:t>
            </a:r>
            <a:r>
              <a:rPr lang="cs-CZ" b="1" dirty="0" err="1"/>
              <a:t>resuscitation</a:t>
            </a:r>
            <a:r>
              <a:rPr lang="cs-CZ" b="1" dirty="0"/>
              <a:t>. </a:t>
            </a:r>
            <a:r>
              <a:rPr lang="cs-CZ" b="1" dirty="0" err="1"/>
              <a:t>Everyone</a:t>
            </a:r>
            <a:r>
              <a:rPr lang="cs-CZ" b="1" dirty="0"/>
              <a:t> has </a:t>
            </a:r>
            <a:r>
              <a:rPr lang="cs-CZ" b="1" dirty="0" err="1"/>
              <a:t>different</a:t>
            </a:r>
            <a:r>
              <a:rPr lang="cs-CZ" b="1" dirty="0"/>
              <a:t> </a:t>
            </a:r>
            <a:r>
              <a:rPr lang="cs-CZ" b="1" dirty="0" err="1"/>
              <a:t>sense</a:t>
            </a:r>
            <a:r>
              <a:rPr lang="cs-CZ" b="1" dirty="0"/>
              <a:t> </a:t>
            </a:r>
            <a:r>
              <a:rPr lang="cs-CZ" b="1" dirty="0" err="1"/>
              <a:t>for</a:t>
            </a:r>
            <a:r>
              <a:rPr lang="cs-CZ" b="1" dirty="0"/>
              <a:t> music.  </a:t>
            </a:r>
            <a:r>
              <a:rPr lang="en-US" dirty="0"/>
              <a:t>The thorax should be compressed into 5-6 cm of depth. It is very difficult to assess how deep you are</a:t>
            </a:r>
            <a:r>
              <a:rPr lang="cs-CZ" dirty="0"/>
              <a:t> </a:t>
            </a:r>
            <a:r>
              <a:rPr lang="cs-CZ" dirty="0" err="1"/>
              <a:t>or</a:t>
            </a:r>
            <a:r>
              <a:rPr lang="cs-CZ" dirty="0"/>
              <a:t> </a:t>
            </a:r>
            <a:r>
              <a:rPr lang="cs-CZ" dirty="0" err="1"/>
              <a:t>how</a:t>
            </a:r>
            <a:r>
              <a:rPr lang="cs-CZ" dirty="0"/>
              <a:t> fast </a:t>
            </a:r>
            <a:r>
              <a:rPr lang="cs-CZ" dirty="0" err="1"/>
              <a:t>we</a:t>
            </a:r>
            <a:r>
              <a:rPr lang="cs-CZ" dirty="0"/>
              <a:t> are</a:t>
            </a:r>
            <a:r>
              <a:rPr lang="en-US" dirty="0"/>
              <a:t>. To have clue about that</a:t>
            </a:r>
            <a:r>
              <a:rPr lang="cs-CZ" dirty="0"/>
              <a:t>, </a:t>
            </a:r>
            <a:r>
              <a:rPr lang="cs-CZ" dirty="0" err="1"/>
              <a:t>it</a:t>
            </a:r>
            <a:r>
              <a:rPr lang="cs-CZ" dirty="0"/>
              <a:t> </a:t>
            </a:r>
            <a:r>
              <a:rPr lang="cs-CZ" dirty="0" err="1"/>
              <a:t>is</a:t>
            </a:r>
            <a:r>
              <a:rPr lang="cs-CZ" dirty="0"/>
              <a:t> </a:t>
            </a:r>
            <a:r>
              <a:rPr lang="cs-CZ" dirty="0" err="1"/>
              <a:t>necessary</a:t>
            </a:r>
            <a:r>
              <a:rPr lang="cs-CZ" dirty="0"/>
              <a:t> to </a:t>
            </a:r>
            <a:r>
              <a:rPr lang="cs-CZ" dirty="0" err="1"/>
              <a:t>practise</a:t>
            </a:r>
            <a:r>
              <a:rPr lang="en-US" dirty="0"/>
              <a:t> on a model </a:t>
            </a:r>
            <a:r>
              <a:rPr lang="cs-CZ" dirty="0" err="1"/>
              <a:t>regularly</a:t>
            </a:r>
            <a:r>
              <a:rPr lang="cs-CZ" dirty="0"/>
              <a:t> </a:t>
            </a:r>
            <a:r>
              <a:rPr lang="en-US" dirty="0"/>
              <a:t>and repeat it at least every year to keep this ability. During the BLS rescuers change </a:t>
            </a:r>
            <a:r>
              <a:rPr lang="cs-CZ" dirty="0" err="1"/>
              <a:t>at</a:t>
            </a:r>
            <a:r>
              <a:rPr lang="cs-CZ" dirty="0"/>
              <a:t> least </a:t>
            </a:r>
            <a:r>
              <a:rPr lang="en-US" dirty="0"/>
              <a:t>every 2 minutes in chest compressions. If you go in a correct pace it is about 3 cycles of 30:2.</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15</a:t>
            </a:fld>
            <a:endParaRPr lang="cs-CZ"/>
          </a:p>
        </p:txBody>
      </p:sp>
    </p:spTree>
    <p:extLst>
      <p:ext uri="{BB962C8B-B14F-4D97-AF65-F5344CB8AC3E}">
        <p14:creationId xmlns:p14="http://schemas.microsoft.com/office/powerpoint/2010/main" val="133863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see a detail of the technique of chest compressions. Your hand should be placed on the lower part of the chest bone, second hand over the lower one with interlocked fingers keeping your fingers of the lower hand with no touch of the chest.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16</a:t>
            </a:fld>
            <a:endParaRPr lang="cs-CZ"/>
          </a:p>
        </p:txBody>
      </p:sp>
    </p:spTree>
    <p:extLst>
      <p:ext uri="{BB962C8B-B14F-4D97-AF65-F5344CB8AC3E}">
        <p14:creationId xmlns:p14="http://schemas.microsoft.com/office/powerpoint/2010/main" val="1167808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your hands in a correct position you will then lean over the victim to be vertically above the chest having your knees as close to the body from the side as possible. Your arms are straight, your back firmed. The pumping movement origins in your hips and you will press the chest into 5-6 cm deepness. After each compression release the chest because the recoil will enable the blood to com into the chest and air into the airways. Speaking mechanistically, during the CPR you use a chest pump and the heart pump.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17</a:t>
            </a:fld>
            <a:endParaRPr lang="cs-CZ"/>
          </a:p>
        </p:txBody>
      </p:sp>
    </p:spTree>
    <p:extLst>
      <p:ext uri="{BB962C8B-B14F-4D97-AF65-F5344CB8AC3E}">
        <p14:creationId xmlns:p14="http://schemas.microsoft.com/office/powerpoint/2010/main" val="1069806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you again see the detail of correct rescuer position during chest compressions. Note that the chest of the victim is naked to make sure of the position of your hands.</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18</a:t>
            </a:fld>
            <a:endParaRPr lang="cs-CZ"/>
          </a:p>
        </p:txBody>
      </p:sp>
    </p:spTree>
    <p:extLst>
      <p:ext uri="{BB962C8B-B14F-4D97-AF65-F5344CB8AC3E}">
        <p14:creationId xmlns:p14="http://schemas.microsoft.com/office/powerpoint/2010/main" val="369048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Rescue breaths goes as mouth-to-mouth breathing, mouth-to-nose, mouth-to-mouth and nose at once (in small children), mouth-to-resuscitation mask or other type of barrier device. Keep the 30:2 ratio.</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19</a:t>
            </a:fld>
            <a:endParaRPr lang="cs-CZ"/>
          </a:p>
        </p:txBody>
      </p:sp>
    </p:spTree>
    <p:extLst>
      <p:ext uri="{BB962C8B-B14F-4D97-AF65-F5344CB8AC3E}">
        <p14:creationId xmlns:p14="http://schemas.microsoft.com/office/powerpoint/2010/main" val="4018856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breathing keep the head of the victim in a tilted position with chin lift. You better close the nose with your fingers. You take a regular breath in and out into the victim’s mouth. Keep a good seal with your lips. During the air blowing into the victim’s mouth watch the chest as it raises. The inhalation should take 1 second and exhalation 1 second. No not try to repeat unsuccessful breaths, go on a CPR.</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20</a:t>
            </a:fld>
            <a:endParaRPr lang="cs-CZ"/>
          </a:p>
        </p:txBody>
      </p:sp>
    </p:spTree>
    <p:extLst>
      <p:ext uri="{BB962C8B-B14F-4D97-AF65-F5344CB8AC3E}">
        <p14:creationId xmlns:p14="http://schemas.microsoft.com/office/powerpoint/2010/main" val="148580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noProof="0" dirty="0"/>
              <a:t>The topic of First aid covers Basic life support (BLS), BLS with use of automated external defibrillator (AED). BLS in children which has some differences from adult BLS and foreign body aspiration – obstruction of the upper airway.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a:t>
            </a:r>
            <a:r>
              <a:rPr lang="cs-CZ" dirty="0"/>
              <a:t>s</a:t>
            </a:r>
            <a:r>
              <a:rPr lang="en-US" dirty="0"/>
              <a:t> in detail the mouth to mouth breathing technique.</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21</a:t>
            </a:fld>
            <a:endParaRPr lang="cs-CZ"/>
          </a:p>
        </p:txBody>
      </p:sp>
    </p:spTree>
    <p:extLst>
      <p:ext uri="{BB962C8B-B14F-4D97-AF65-F5344CB8AC3E}">
        <p14:creationId xmlns:p14="http://schemas.microsoft.com/office/powerpoint/2010/main" val="3741493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see a resuscitation mask – former compulsory car first aid tool kit component. It has a one-way valve preventing backflow from the victim.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22</a:t>
            </a:fld>
            <a:endParaRPr lang="cs-CZ"/>
          </a:p>
        </p:txBody>
      </p:sp>
    </p:spTree>
    <p:extLst>
      <p:ext uri="{BB962C8B-B14F-4D97-AF65-F5344CB8AC3E}">
        <p14:creationId xmlns:p14="http://schemas.microsoft.com/office/powerpoint/2010/main" val="3094826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to use it, you must hold the mask tight to the face with your both hands.</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23</a:t>
            </a:fld>
            <a:endParaRPr lang="cs-CZ"/>
          </a:p>
        </p:txBody>
      </p:sp>
    </p:spTree>
    <p:extLst>
      <p:ext uri="{BB962C8B-B14F-4D97-AF65-F5344CB8AC3E}">
        <p14:creationId xmlns:p14="http://schemas.microsoft.com/office/powerpoint/2010/main" val="306410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Hands-only CPR is technique without rescue breaths. It is allowed in lay people who fear an infection transmission from the victim, are unable or unwilling to give rescue breaths. The</a:t>
            </a:r>
            <a:r>
              <a:rPr lang="cs-CZ" dirty="0"/>
              <a:t>n</a:t>
            </a:r>
            <a:r>
              <a:rPr lang="en-US" dirty="0"/>
              <a:t> you should provide continuous chest compressions as described earlier.</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24</a:t>
            </a:fld>
            <a:endParaRPr lang="cs-CZ"/>
          </a:p>
        </p:txBody>
      </p:sp>
    </p:spTree>
    <p:extLst>
      <p:ext uri="{BB962C8B-B14F-4D97-AF65-F5344CB8AC3E}">
        <p14:creationId xmlns:p14="http://schemas.microsoft.com/office/powerpoint/2010/main" val="1265878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how the recovery position is achieved. Note that it is only applied in stable persons in case you have to go for help a</a:t>
            </a:r>
            <a:r>
              <a:rPr lang="cs-CZ" dirty="0" err="1"/>
              <a:t>nd</a:t>
            </a:r>
            <a:r>
              <a:rPr lang="en-US" dirty="0"/>
              <a:t> leave the victim unattended.</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25</a:t>
            </a:fld>
            <a:endParaRPr lang="cs-CZ"/>
          </a:p>
        </p:txBody>
      </p:sp>
    </p:spTree>
    <p:extLst>
      <p:ext uri="{BB962C8B-B14F-4D97-AF65-F5344CB8AC3E}">
        <p14:creationId xmlns:p14="http://schemas.microsoft.com/office/powerpoint/2010/main" val="34502687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start CPR in definitive signs of death (rigor mortis, mortal stains, signs of tissue decomposition etc.), in </a:t>
            </a:r>
            <a:r>
              <a:rPr lang="en-US" dirty="0" err="1"/>
              <a:t>unsurvivable</a:t>
            </a:r>
            <a:r>
              <a:rPr lang="en-US" dirty="0"/>
              <a:t> injury (penetrating head injury with visible brain tissue, decapitation, exsanguination), while the person had a living will </a:t>
            </a:r>
            <a:r>
              <a:rPr lang="cs-CZ" dirty="0"/>
              <a:t>(but not just </a:t>
            </a:r>
            <a:r>
              <a:rPr lang="cs-CZ" dirty="0" err="1"/>
              <a:t>tatoo</a:t>
            </a:r>
            <a:r>
              <a:rPr lang="cs-CZ" dirty="0"/>
              <a:t>) </a:t>
            </a:r>
            <a:r>
              <a:rPr lang="en-US" dirty="0"/>
              <a:t>and in patients in terminal states of the disease with unfavorable prognosis despite maximal therapy (decision based upon the whole medical team).</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28</a:t>
            </a:fld>
            <a:endParaRPr lang="cs-CZ"/>
          </a:p>
        </p:txBody>
      </p:sp>
    </p:spTree>
    <p:extLst>
      <p:ext uri="{BB962C8B-B14F-4D97-AF65-F5344CB8AC3E}">
        <p14:creationId xmlns:p14="http://schemas.microsoft.com/office/powerpoint/2010/main" val="3664811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can stop CPR? When there is return of spontaneous circulation and presence of signs of life (coughing, movements, eye opening, fighting), if you are handover EMS, after 20 minutes or when you are exhausted and no longer able to give chest compressions of enough quality.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29</a:t>
            </a:fld>
            <a:endParaRPr lang="cs-CZ"/>
          </a:p>
        </p:txBody>
      </p:sp>
    </p:spTree>
    <p:extLst>
      <p:ext uri="{BB962C8B-B14F-4D97-AF65-F5344CB8AC3E}">
        <p14:creationId xmlns:p14="http://schemas.microsoft.com/office/powerpoint/2010/main" val="1338581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continue with instructions on how to use a</a:t>
            </a:r>
            <a:r>
              <a:rPr lang="cs-CZ" dirty="0"/>
              <a:t>n</a:t>
            </a:r>
            <a:r>
              <a:rPr lang="en-US" dirty="0"/>
              <a:t> automated external defibrillator (AED).</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30</a:t>
            </a:fld>
            <a:endParaRPr lang="cs-CZ"/>
          </a:p>
        </p:txBody>
      </p:sp>
    </p:spTree>
    <p:extLst>
      <p:ext uri="{BB962C8B-B14F-4D97-AF65-F5344CB8AC3E}">
        <p14:creationId xmlns:p14="http://schemas.microsoft.com/office/powerpoint/2010/main" val="3075460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AED is an electronic transportable device used for treatment of shockable rhythms – one of the cause of CA. These malignant arrythmias are to be treated only by electric shock. The earlier is the shock delivered the more favorable outcome the victim can have. It is automated, it talks to you, guides you through the CPR. You must turn in on and listen to the commands: attach the electrodes according to the depiction on them and connect the electrodes to the AED. Then it does a rhythm check and decides to eighter deliver shock or not and command you to continua CPR and give you a correct pace for chest compressions and rescue breaths. </a:t>
            </a:r>
          </a:p>
          <a:p>
            <a:r>
              <a:rPr lang="en-US" dirty="0"/>
              <a:t>The use of AED is then simple and safe to be used by lay people. It is to be found on public places, areas and facilities with high concentration of people: shopping malls, city center, airports etc.</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31</a:t>
            </a:fld>
            <a:endParaRPr lang="cs-CZ"/>
          </a:p>
        </p:txBody>
      </p:sp>
    </p:spTree>
    <p:extLst>
      <p:ext uri="{BB962C8B-B14F-4D97-AF65-F5344CB8AC3E}">
        <p14:creationId xmlns:p14="http://schemas.microsoft.com/office/powerpoint/2010/main" val="964299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usual sigh of AED presence in the area you are about to get in. In case of emergency look for this sign. In the mobile app </a:t>
            </a:r>
            <a:r>
              <a:rPr lang="en-US" dirty="0" err="1"/>
              <a:t>Zachranka</a:t>
            </a:r>
            <a:r>
              <a:rPr lang="en-US" dirty="0"/>
              <a:t> you can see the nearest point with AED.</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32</a:t>
            </a:fld>
            <a:endParaRPr lang="cs-CZ"/>
          </a:p>
        </p:txBody>
      </p:sp>
    </p:spTree>
    <p:extLst>
      <p:ext uri="{BB962C8B-B14F-4D97-AF65-F5344CB8AC3E}">
        <p14:creationId xmlns:p14="http://schemas.microsoft.com/office/powerpoint/2010/main" val="360375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will start with BLS in adult.</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a:t>
            </a:fld>
            <a:endParaRPr lang="cs-CZ"/>
          </a:p>
        </p:txBody>
      </p:sp>
    </p:spTree>
    <p:extLst>
      <p:ext uri="{BB962C8B-B14F-4D97-AF65-F5344CB8AC3E}">
        <p14:creationId xmlns:p14="http://schemas.microsoft.com/office/powerpoint/2010/main" val="1163221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doing rhythm check and delivering the shock take care of your surroundings. Make sure nobody touches the victim.</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33</a:t>
            </a:fld>
            <a:endParaRPr lang="cs-CZ"/>
          </a:p>
        </p:txBody>
      </p:sp>
    </p:spTree>
    <p:extLst>
      <p:ext uri="{BB962C8B-B14F-4D97-AF65-F5344CB8AC3E}">
        <p14:creationId xmlns:p14="http://schemas.microsoft.com/office/powerpoint/2010/main" val="3722987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algorithm on using the AED during BLS. </a:t>
            </a:r>
            <a:r>
              <a:rPr lang="cs-CZ" dirty="0" err="1"/>
              <a:t>If</a:t>
            </a:r>
            <a:r>
              <a:rPr lang="cs-CZ" dirty="0"/>
              <a:t> </a:t>
            </a:r>
            <a:r>
              <a:rPr lang="cs-CZ" dirty="0" err="1"/>
              <a:t>the</a:t>
            </a:r>
            <a:r>
              <a:rPr lang="cs-CZ" dirty="0"/>
              <a:t> </a:t>
            </a:r>
            <a:r>
              <a:rPr lang="cs-CZ" dirty="0" err="1"/>
              <a:t>shock</a:t>
            </a:r>
            <a:r>
              <a:rPr lang="cs-CZ" dirty="0"/>
              <a:t> </a:t>
            </a:r>
            <a:r>
              <a:rPr lang="cs-CZ" dirty="0" err="1"/>
              <a:t>is</a:t>
            </a:r>
            <a:r>
              <a:rPr lang="cs-CZ" dirty="0"/>
              <a:t> </a:t>
            </a:r>
            <a:r>
              <a:rPr lang="cs-CZ" dirty="0" err="1"/>
              <a:t>advised</a:t>
            </a:r>
            <a:r>
              <a:rPr lang="cs-CZ" dirty="0"/>
              <a:t>, </a:t>
            </a:r>
            <a:r>
              <a:rPr lang="cs-CZ" dirty="0" err="1"/>
              <a:t>we</a:t>
            </a:r>
            <a:r>
              <a:rPr lang="cs-CZ" dirty="0"/>
              <a:t> </a:t>
            </a:r>
            <a:r>
              <a:rPr lang="cs-CZ" dirty="0" err="1"/>
              <a:t>deliver</a:t>
            </a:r>
            <a:r>
              <a:rPr lang="cs-CZ" dirty="0"/>
              <a:t> </a:t>
            </a:r>
            <a:r>
              <a:rPr lang="cs-CZ" dirty="0" err="1"/>
              <a:t>the</a:t>
            </a:r>
            <a:r>
              <a:rPr lang="cs-CZ" dirty="0"/>
              <a:t> </a:t>
            </a:r>
            <a:r>
              <a:rPr lang="cs-CZ" dirty="0" err="1"/>
              <a:t>shock</a:t>
            </a:r>
            <a:r>
              <a:rPr lang="cs-CZ" dirty="0"/>
              <a:t> and </a:t>
            </a:r>
            <a:r>
              <a:rPr lang="cs-CZ" dirty="0" err="1"/>
              <a:t>than</a:t>
            </a:r>
            <a:r>
              <a:rPr lang="cs-CZ" dirty="0"/>
              <a:t> </a:t>
            </a:r>
            <a:r>
              <a:rPr lang="cs-CZ" dirty="0" err="1"/>
              <a:t>we</a:t>
            </a:r>
            <a:r>
              <a:rPr lang="cs-CZ" dirty="0"/>
              <a:t> </a:t>
            </a:r>
            <a:r>
              <a:rPr lang="cs-CZ" dirty="0" err="1"/>
              <a:t>imediatelly</a:t>
            </a:r>
            <a:r>
              <a:rPr lang="cs-CZ" dirty="0"/>
              <a:t> </a:t>
            </a:r>
            <a:r>
              <a:rPr lang="cs-CZ" dirty="0" err="1"/>
              <a:t>continue</a:t>
            </a:r>
            <a:r>
              <a:rPr lang="cs-CZ" dirty="0"/>
              <a:t> </a:t>
            </a:r>
            <a:r>
              <a:rPr lang="cs-CZ" dirty="0" err="1"/>
              <a:t>resuscitaion</a:t>
            </a:r>
            <a:r>
              <a:rPr lang="cs-CZ" dirty="0"/>
              <a:t> </a:t>
            </a:r>
            <a:r>
              <a:rPr lang="cs-CZ" dirty="0" err="1"/>
              <a:t>for</a:t>
            </a:r>
            <a:r>
              <a:rPr lang="cs-CZ" dirty="0"/>
              <a:t> </a:t>
            </a:r>
            <a:r>
              <a:rPr lang="cs-CZ" dirty="0" err="1"/>
              <a:t>two</a:t>
            </a:r>
            <a:r>
              <a:rPr lang="cs-CZ" dirty="0"/>
              <a:t> </a:t>
            </a:r>
            <a:r>
              <a:rPr lang="cs-CZ" dirty="0" err="1"/>
              <a:t>minutes</a:t>
            </a:r>
            <a:r>
              <a:rPr lang="cs-CZ" dirty="0"/>
              <a:t>, </a:t>
            </a:r>
            <a:r>
              <a:rPr lang="cs-CZ" dirty="0" err="1"/>
              <a:t>when</a:t>
            </a:r>
            <a:r>
              <a:rPr lang="cs-CZ" dirty="0"/>
              <a:t> </a:t>
            </a:r>
            <a:r>
              <a:rPr lang="cs-CZ" dirty="0" err="1"/>
              <a:t>the</a:t>
            </a:r>
            <a:r>
              <a:rPr lang="cs-CZ" dirty="0"/>
              <a:t> </a:t>
            </a:r>
            <a:r>
              <a:rPr lang="cs-CZ" dirty="0" err="1"/>
              <a:t>defibrilator</a:t>
            </a:r>
            <a:r>
              <a:rPr lang="cs-CZ" dirty="0"/>
              <a:t> </a:t>
            </a:r>
            <a:r>
              <a:rPr lang="cs-CZ" dirty="0" err="1"/>
              <a:t>tells</a:t>
            </a:r>
            <a:r>
              <a:rPr lang="cs-CZ" dirty="0"/>
              <a:t> </a:t>
            </a:r>
            <a:r>
              <a:rPr lang="cs-CZ" dirty="0" err="1"/>
              <a:t>us</a:t>
            </a:r>
            <a:r>
              <a:rPr lang="cs-CZ" dirty="0"/>
              <a:t> to stop and </a:t>
            </a:r>
            <a:r>
              <a:rPr lang="cs-CZ" dirty="0" err="1"/>
              <a:t>makes</a:t>
            </a:r>
            <a:r>
              <a:rPr lang="cs-CZ" dirty="0"/>
              <a:t> </a:t>
            </a:r>
            <a:r>
              <a:rPr lang="cs-CZ" dirty="0" err="1"/>
              <a:t>rhytm</a:t>
            </a:r>
            <a:r>
              <a:rPr lang="cs-CZ" dirty="0"/>
              <a:t> </a:t>
            </a:r>
            <a:r>
              <a:rPr lang="cs-CZ" dirty="0" err="1"/>
              <a:t>analysis</a:t>
            </a:r>
            <a:r>
              <a:rPr lang="cs-CZ" dirty="0"/>
              <a:t> </a:t>
            </a:r>
            <a:r>
              <a:rPr lang="cs-CZ" dirty="0" err="1"/>
              <a:t>again</a:t>
            </a:r>
            <a:r>
              <a:rPr lang="cs-CZ" dirty="0"/>
              <a:t>. </a:t>
            </a:r>
            <a:r>
              <a:rPr lang="en-US" dirty="0"/>
              <a:t>Note that when shock is not advised you continue with chest compressions and rescue beaths in the 30:2 ratio for 2 minutes until the next rhythm check.</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36</a:t>
            </a:fld>
            <a:endParaRPr lang="cs-CZ"/>
          </a:p>
        </p:txBody>
      </p:sp>
    </p:spTree>
    <p:extLst>
      <p:ext uri="{BB962C8B-B14F-4D97-AF65-F5344CB8AC3E}">
        <p14:creationId xmlns:p14="http://schemas.microsoft.com/office/powerpoint/2010/main" val="2155908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chapter is about differences in BLS in children.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37</a:t>
            </a:fld>
            <a:endParaRPr lang="cs-CZ"/>
          </a:p>
        </p:txBody>
      </p:sp>
    </p:spTree>
    <p:extLst>
      <p:ext uri="{BB962C8B-B14F-4D97-AF65-F5344CB8AC3E}">
        <p14:creationId xmlns:p14="http://schemas.microsoft.com/office/powerpoint/2010/main" val="977769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children are not a smaller version of an adult. The have their specific physiology. Nearly all CA are caused by suffocation, so called asphyxia. </a:t>
            </a:r>
          </a:p>
          <a:p>
            <a:r>
              <a:rPr lang="en-US" dirty="0"/>
              <a:t>The difference are to start the BLS by 5 rescue breaths with individualized tidal volume. You must see that the chest is clearly rising. Then you continue with CPR for 1 minute in 30:2 ration or 15:2 in case of medical professional. After this initial 1-minute reanimation call EMS (112 or 155 in Czech Republic). Then continue with the same ratio until professional team arrives and handover.</a:t>
            </a:r>
            <a:r>
              <a:rPr lang="cs-CZ" dirty="0"/>
              <a:t> </a:t>
            </a:r>
            <a:endParaRPr lang="en-US" dirty="0"/>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38</a:t>
            </a:fld>
            <a:endParaRPr lang="cs-CZ"/>
          </a:p>
        </p:txBody>
      </p:sp>
    </p:spTree>
    <p:extLst>
      <p:ext uri="{BB962C8B-B14F-4D97-AF65-F5344CB8AC3E}">
        <p14:creationId xmlns:p14="http://schemas.microsoft.com/office/powerpoint/2010/main" val="3855519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Chest compressions are to be done with one hand in children </a:t>
            </a:r>
            <a:r>
              <a:rPr lang="cs-CZ" dirty="0"/>
              <a:t>up to 8 </a:t>
            </a:r>
            <a:r>
              <a:rPr lang="cs-CZ" dirty="0" err="1"/>
              <a:t>years</a:t>
            </a:r>
            <a:r>
              <a:rPr lang="cs-CZ" dirty="0"/>
              <a:t> </a:t>
            </a:r>
            <a:r>
              <a:rPr lang="en-US" dirty="0"/>
              <a:t>and </a:t>
            </a:r>
            <a:r>
              <a:rPr lang="cs-CZ" dirty="0" err="1"/>
              <a:t>with</a:t>
            </a:r>
            <a:r>
              <a:rPr lang="en-US" dirty="0"/>
              <a:t> 2 fingers of one hand in infants or with 2 thumbs encircling the whole chest with your hands as you can see on the pictures. The deepness of compressions is to be 1/3 of the </a:t>
            </a:r>
            <a:r>
              <a:rPr lang="en-US" dirty="0" err="1"/>
              <a:t>fronto</a:t>
            </a:r>
            <a:r>
              <a:rPr lang="en-US" dirty="0"/>
              <a:t>-dorsal diameter.</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39</a:t>
            </a:fld>
            <a:endParaRPr lang="cs-CZ"/>
          </a:p>
        </p:txBody>
      </p:sp>
    </p:spTree>
    <p:extLst>
      <p:ext uri="{BB962C8B-B14F-4D97-AF65-F5344CB8AC3E}">
        <p14:creationId xmlns:p14="http://schemas.microsoft.com/office/powerpoint/2010/main" val="3160935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Rescue breaths are to be given by mouth-to-mouth technique </a:t>
            </a:r>
            <a:r>
              <a:rPr lang="en-US" dirty="0" err="1"/>
              <a:t>i</a:t>
            </a:r>
            <a:r>
              <a:rPr lang="cs-CZ" dirty="0"/>
              <a:t>n</a:t>
            </a:r>
            <a:r>
              <a:rPr lang="en-US" dirty="0"/>
              <a:t> children and in mouth-to-nose technique in infants and newborns as is on the pictures.</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40</a:t>
            </a:fld>
            <a:endParaRPr lang="cs-CZ"/>
          </a:p>
        </p:txBody>
      </p:sp>
    </p:spTree>
    <p:extLst>
      <p:ext uri="{BB962C8B-B14F-4D97-AF65-F5344CB8AC3E}">
        <p14:creationId xmlns:p14="http://schemas.microsoft.com/office/powerpoint/2010/main" val="3385954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topic is first aid in foreign body aspiration and obstruction of the upper airway.</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41</a:t>
            </a:fld>
            <a:endParaRPr lang="cs-CZ"/>
          </a:p>
        </p:txBody>
      </p:sp>
    </p:spTree>
    <p:extLst>
      <p:ext uri="{BB962C8B-B14F-4D97-AF65-F5344CB8AC3E}">
        <p14:creationId xmlns:p14="http://schemas.microsoft.com/office/powerpoint/2010/main" val="645770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condition if left untreated leads to death within minutes by suffocation. In adults it is frequently aspiration of food. In children aspiration of small parts of toys.</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42</a:t>
            </a:fld>
            <a:endParaRPr lang="cs-CZ"/>
          </a:p>
        </p:txBody>
      </p:sp>
    </p:spTree>
    <p:extLst>
      <p:ext uri="{BB962C8B-B14F-4D97-AF65-F5344CB8AC3E}">
        <p14:creationId xmlns:p14="http://schemas.microsoft.com/office/powerpoint/2010/main" val="2048007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ask the victim to see if he/she can speak. If not, if you here wheezing or see silent attempts to cough the condition is severe and may ensue in unconsciousness.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43</a:t>
            </a:fld>
            <a:endParaRPr lang="cs-CZ"/>
          </a:p>
        </p:txBody>
      </p:sp>
    </p:spTree>
    <p:extLst>
      <p:ext uri="{BB962C8B-B14F-4D97-AF65-F5344CB8AC3E}">
        <p14:creationId xmlns:p14="http://schemas.microsoft.com/office/powerpoint/2010/main" val="1653467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motivate the victim to cough. If it is not sufficient give the victim 5 back blows with thorax bent over between the </a:t>
            </a:r>
            <a:r>
              <a:rPr lang="en-US" dirty="0" err="1"/>
              <a:t>scapulas</a:t>
            </a:r>
            <a:r>
              <a:rPr lang="en-US" dirty="0"/>
              <a:t>. You can repeat this maneuver 3 times. If the obstruction persists you can use 5 abdominal thrusts (described in more detail on the next slide). You can repeat this maneuver 3 times. If the obstruction is still persistent and the victim falls unconsciousness start CPR with 5 rescue breaths in adults as well as </a:t>
            </a:r>
            <a:r>
              <a:rPr lang="en-US"/>
              <a:t>in children.</a:t>
            </a:r>
            <a:endParaRPr lang="en-US" dirty="0"/>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44</a:t>
            </a:fld>
            <a:endParaRPr lang="cs-CZ"/>
          </a:p>
        </p:txBody>
      </p:sp>
    </p:spTree>
    <p:extLst>
      <p:ext uri="{BB962C8B-B14F-4D97-AF65-F5344CB8AC3E}">
        <p14:creationId xmlns:p14="http://schemas.microsoft.com/office/powerpoint/2010/main" val="1273882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BLS is to be initiated in cardiac arrest (CA). The procedure is also called cardiopulmonary resuscitation or reanimation. It is a complex of actions aiming at adequate supply of blood into the vital organs (heart, lungs and brain). The physiological background of BLS is to deliver oxygen to the vital organs. By establishing adequate oxygenation a return of spontaneous circulation (ROSC) is expected. It is vital to recognize CA. The victim of CA is unconscious and is not breathing. </a:t>
            </a:r>
            <a:r>
              <a:rPr lang="cs-CZ" dirty="0"/>
              <a:t>In BLS </a:t>
            </a:r>
            <a:r>
              <a:rPr lang="cs-CZ" dirty="0" err="1"/>
              <a:t>we</a:t>
            </a:r>
            <a:r>
              <a:rPr lang="cs-CZ" dirty="0"/>
              <a:t> do not </a:t>
            </a:r>
            <a:r>
              <a:rPr lang="cs-CZ" dirty="0" err="1"/>
              <a:t>check</a:t>
            </a:r>
            <a:r>
              <a:rPr lang="cs-CZ" dirty="0"/>
              <a:t> </a:t>
            </a:r>
            <a:r>
              <a:rPr lang="cs-CZ" dirty="0" err="1"/>
              <a:t>for</a:t>
            </a:r>
            <a:r>
              <a:rPr lang="cs-CZ" dirty="0"/>
              <a:t> </a:t>
            </a:r>
            <a:r>
              <a:rPr lang="cs-CZ" dirty="0" err="1"/>
              <a:t>palpable</a:t>
            </a:r>
            <a:r>
              <a:rPr lang="cs-CZ" dirty="0"/>
              <a:t> pulse. </a:t>
            </a:r>
            <a:r>
              <a:rPr lang="cs-CZ" dirty="0" err="1"/>
              <a:t>Uncousciousness</a:t>
            </a:r>
            <a:r>
              <a:rPr lang="cs-CZ" dirty="0"/>
              <a:t> </a:t>
            </a:r>
            <a:r>
              <a:rPr lang="en-US" dirty="0"/>
              <a:t>and breathlessness (or respiratory arrest) is </a:t>
            </a:r>
            <a:r>
              <a:rPr lang="en-US" dirty="0" err="1"/>
              <a:t>pathognomic</a:t>
            </a:r>
            <a:r>
              <a:rPr lang="en-US" dirty="0"/>
              <a:t> for CA. During CA the oxygen delivery is impaired, tissue hypoxia ensues which results in impaired cell function and organ disfunction. There is a short period of time when these changes are reversible and survivable with a good neurological outcome. This time is different in each victim. Averages in 5 minutes for brain function without any BLS attempt.</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a:t>
            </a:fld>
            <a:endParaRPr lang="cs-CZ"/>
          </a:p>
        </p:txBody>
      </p:sp>
    </p:spTree>
    <p:extLst>
      <p:ext uri="{BB962C8B-B14F-4D97-AF65-F5344CB8AC3E}">
        <p14:creationId xmlns:p14="http://schemas.microsoft.com/office/powerpoint/2010/main" val="1240963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Abdominal thrusts or so-called Heimlich maneuver is done by compressing the abdomen against the back from behind the victim. It is not recommended in infants and small children due to the risk of abdominal organs injury. In obese persons it has minimal effect, so it is better withdrawn. It is avoided in pregnant women due to the risk of injury to the placenta and/or fetus. You can use back blows or chest thrusts.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45</a:t>
            </a:fld>
            <a:endParaRPr lang="cs-CZ"/>
          </a:p>
        </p:txBody>
      </p:sp>
    </p:spTree>
    <p:extLst>
      <p:ext uri="{BB962C8B-B14F-4D97-AF65-F5344CB8AC3E}">
        <p14:creationId xmlns:p14="http://schemas.microsoft.com/office/powerpoint/2010/main" val="3690437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scheme describes strategy of foreign body aspiration in children. The difference is that back blows can be done in infants and newborns with the body held upside down lying on your thigh. The thrusts are to be done on chest in infants.</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46</a:t>
            </a:fld>
            <a:endParaRPr lang="cs-CZ"/>
          </a:p>
        </p:txBody>
      </p:sp>
    </p:spTree>
    <p:extLst>
      <p:ext uri="{BB962C8B-B14F-4D97-AF65-F5344CB8AC3E}">
        <p14:creationId xmlns:p14="http://schemas.microsoft.com/office/powerpoint/2010/main" val="3109353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BLS is to be provided by everybody. According to the civil law there is a civil duty to provide help. It is provided only by your bare hands regardless of medical knowledge. BLS </a:t>
            </a:r>
            <a:r>
              <a:rPr lang="en-US" dirty="0" err="1"/>
              <a:t>encompa</a:t>
            </a:r>
            <a:r>
              <a:rPr lang="cs-CZ" dirty="0"/>
              <a:t>s</a:t>
            </a:r>
            <a:r>
              <a:rPr lang="en-US" dirty="0" err="1"/>
              <a:t>ses</a:t>
            </a:r>
            <a:r>
              <a:rPr lang="en-US" dirty="0"/>
              <a:t> also use of AED. Advanced life support (ALS) is provided by a medical professional with specializes aids. It uses special procedures like airway management, venous route establishment and drug delivery. It can be prolonged using specialized mechanical devices or even extracorporeal support using membrane oxygenation.</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5</a:t>
            </a:fld>
            <a:endParaRPr lang="cs-CZ"/>
          </a:p>
        </p:txBody>
      </p:sp>
    </p:spTree>
    <p:extLst>
      <p:ext uri="{BB962C8B-B14F-4D97-AF65-F5344CB8AC3E}">
        <p14:creationId xmlns:p14="http://schemas.microsoft.com/office/powerpoint/2010/main" val="3253789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vital to know BLS and ALS because cardiac arrest is a leading cause of death in adult people over 40 years (most frequent is myocardial infarction – cardiovascular origin). Only 10% of patients with out of hospital cardiac arrest (OHCA) leave the hospital with good neurological outcome, which means the patient is self-sufficient. During CA the chance of survival decreases by 10-12% every minute in case no BLS is provided and by 3-4% per minute in case of resuscitation has been initiated.</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6</a:t>
            </a:fld>
            <a:endParaRPr lang="cs-CZ"/>
          </a:p>
        </p:txBody>
      </p:sp>
    </p:spTree>
    <p:extLst>
      <p:ext uri="{BB962C8B-B14F-4D97-AF65-F5344CB8AC3E}">
        <p14:creationId xmlns:p14="http://schemas.microsoft.com/office/powerpoint/2010/main" val="92548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alert the EMS as soon as possible. Average time from call to arrival is 5-10 minutes in cities and up to 20 minutes in remote areas. For survival of the victim it is essential to start BLS, know how to provide it and be willing to start. Use of AED increases chance of survival even more.</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7</a:t>
            </a:fld>
            <a:endParaRPr lang="cs-CZ"/>
          </a:p>
        </p:txBody>
      </p:sp>
    </p:spTree>
    <p:extLst>
      <p:ext uri="{BB962C8B-B14F-4D97-AF65-F5344CB8AC3E}">
        <p14:creationId xmlns:p14="http://schemas.microsoft.com/office/powerpoint/2010/main" val="1509795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BLS education the emphasis is on simplification of the procedure, creating a simple rules easy to remember. Concentration is on chest compressions. To minimize individual distress and fear from embarrassment. BLS with rescue breathing is not required from lay people, a hands only CPR is sufficient during the BLS until the professional team arrives. </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8</a:t>
            </a:fld>
            <a:endParaRPr lang="cs-CZ"/>
          </a:p>
        </p:txBody>
      </p:sp>
    </p:spTree>
    <p:extLst>
      <p:ext uri="{BB962C8B-B14F-4D97-AF65-F5344CB8AC3E}">
        <p14:creationId xmlns:p14="http://schemas.microsoft.com/office/powerpoint/2010/main" val="495847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chain of survival. It describes need for prevention of CA – to call help for critically deteriorating patient, need for early CPR initiation, early defibrillation (use of AED) and subsequent post-</a:t>
            </a:r>
            <a:r>
              <a:rPr lang="en-US" dirty="0" err="1"/>
              <a:t>cardia</a:t>
            </a:r>
            <a:r>
              <a:rPr lang="cs-CZ" dirty="0"/>
              <a:t>c</a:t>
            </a:r>
            <a:r>
              <a:rPr lang="en-US" dirty="0"/>
              <a:t> arrest care.</a:t>
            </a:r>
          </a:p>
        </p:txBody>
      </p:sp>
      <p:sp>
        <p:nvSpPr>
          <p:cNvPr id="4" name="Slide Number Placeholder 3"/>
          <p:cNvSpPr>
            <a:spLocks noGrp="1"/>
          </p:cNvSpPr>
          <p:nvPr>
            <p:ph type="sldNum" sz="quarter" idx="5"/>
          </p:nvPr>
        </p:nvSpPr>
        <p:spPr/>
        <p:txBody>
          <a:bodyPr/>
          <a:lstStyle/>
          <a:p>
            <a:pPr>
              <a:defRPr/>
            </a:pPr>
            <a:fld id="{C2A455D2-D41C-4AA4-86A9-6F09185B4ABF}" type="slidenum">
              <a:rPr lang="cs-CZ" smtClean="0"/>
              <a:pPr>
                <a:defRPr/>
              </a:pPr>
              <a:t>9</a:t>
            </a:fld>
            <a:endParaRPr lang="cs-CZ"/>
          </a:p>
        </p:txBody>
      </p:sp>
    </p:spTree>
    <p:extLst>
      <p:ext uri="{BB962C8B-B14F-4D97-AF65-F5344CB8AC3E}">
        <p14:creationId xmlns:p14="http://schemas.microsoft.com/office/powerpoint/2010/main" val="325178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1187624" y="404664"/>
            <a:ext cx="6624736" cy="1143000"/>
          </a:xfrm>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Rectangle 4"/>
          <p:cNvSpPr>
            <a:spLocks noGrp="1" noChangeArrowheads="1"/>
          </p:cNvSpPr>
          <p:nvPr>
            <p:ph type="dt" sz="half" idx="10"/>
          </p:nvPr>
        </p:nvSpPr>
        <p:spPr>
          <a:ln/>
        </p:spPr>
        <p:txBody>
          <a:bodyPr/>
          <a:lstStyle>
            <a:lvl1pPr>
              <a:defRPr/>
            </a:lvl1pPr>
          </a:lstStyle>
          <a:p>
            <a:pPr>
              <a:defRPr/>
            </a:pPr>
            <a:fld id="{F6013EB8-1D1F-4844-93B5-ED9B95280CB1}" type="datetime1">
              <a:rPr lang="cs-CZ"/>
              <a:pPr>
                <a:defRPr/>
              </a:pPr>
              <a:t>27.10.2024</a:t>
            </a:fld>
            <a:endParaRPr lang="cs-CZ"/>
          </a:p>
        </p:txBody>
      </p:sp>
      <p:sp>
        <p:nvSpPr>
          <p:cNvPr id="5" name="Rectangle 6"/>
          <p:cNvSpPr>
            <a:spLocks noGrp="1" noChangeArrowheads="1"/>
          </p:cNvSpPr>
          <p:nvPr>
            <p:ph type="sldNum" sz="quarter" idx="11"/>
          </p:nvPr>
        </p:nvSpPr>
        <p:spPr>
          <a:ln/>
        </p:spPr>
        <p:txBody>
          <a:bodyPr/>
          <a:lstStyle>
            <a:lvl1pPr>
              <a:defRPr/>
            </a:lvl1pPr>
          </a:lstStyle>
          <a:p>
            <a:pPr>
              <a:defRPr/>
            </a:pPr>
            <a:fld id="{D0D88B22-1D91-4423-A17F-2A1200891225}"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96075" y="274638"/>
            <a:ext cx="2124075" cy="60960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323850" y="274638"/>
            <a:ext cx="6219825" cy="60960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fld id="{7653A81A-AD08-403D-A077-AFD0572A06A0}" type="datetime1">
              <a:rPr lang="cs-CZ"/>
              <a:pPr>
                <a:defRPr/>
              </a:pPr>
              <a:t>27.10.2024</a:t>
            </a:fld>
            <a:endParaRPr lang="cs-CZ"/>
          </a:p>
        </p:txBody>
      </p:sp>
      <p:sp>
        <p:nvSpPr>
          <p:cNvPr id="5" name="Rectangle 6"/>
          <p:cNvSpPr>
            <a:spLocks noGrp="1" noChangeArrowheads="1"/>
          </p:cNvSpPr>
          <p:nvPr>
            <p:ph type="sldNum" sz="quarter" idx="11"/>
          </p:nvPr>
        </p:nvSpPr>
        <p:spPr>
          <a:ln/>
        </p:spPr>
        <p:txBody>
          <a:bodyPr/>
          <a:lstStyle>
            <a:lvl1pPr>
              <a:defRPr/>
            </a:lvl1pPr>
          </a:lstStyle>
          <a:p>
            <a:pPr>
              <a:defRPr/>
            </a:pPr>
            <a:fld id="{B79B957C-CCD7-41FB-8511-6C034C79EE62}"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fld id="{F02203D5-EC15-49B3-88CE-CD6FA7137005}" type="datetime1">
              <a:rPr lang="cs-CZ"/>
              <a:pPr>
                <a:defRPr/>
              </a:pPr>
              <a:t>27.10.2024</a:t>
            </a:fld>
            <a:endParaRPr lang="cs-CZ"/>
          </a:p>
        </p:txBody>
      </p:sp>
      <p:sp>
        <p:nvSpPr>
          <p:cNvPr id="5" name="Rectangle 6"/>
          <p:cNvSpPr>
            <a:spLocks noGrp="1" noChangeArrowheads="1"/>
          </p:cNvSpPr>
          <p:nvPr>
            <p:ph type="sldNum" sz="quarter" idx="11"/>
          </p:nvPr>
        </p:nvSpPr>
        <p:spPr>
          <a:ln/>
        </p:spPr>
        <p:txBody>
          <a:bodyPr/>
          <a:lstStyle>
            <a:lvl1pPr>
              <a:defRPr/>
            </a:lvl1pPr>
          </a:lstStyle>
          <a:p>
            <a:pPr>
              <a:defRPr/>
            </a:pPr>
            <a:fld id="{8126B3FF-C10F-4BC5-9A65-358554A340A0}"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323850" y="1844675"/>
            <a:ext cx="4171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844675"/>
            <a:ext cx="4171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fld id="{D3FE153B-D1F7-4813-84ED-0E55E8D3058B}" type="datetime1">
              <a:rPr lang="cs-CZ"/>
              <a:pPr>
                <a:defRPr/>
              </a:pPr>
              <a:t>27.10.2024</a:t>
            </a:fld>
            <a:endParaRPr lang="cs-CZ"/>
          </a:p>
        </p:txBody>
      </p:sp>
      <p:sp>
        <p:nvSpPr>
          <p:cNvPr id="6" name="Rectangle 6"/>
          <p:cNvSpPr>
            <a:spLocks noGrp="1" noChangeArrowheads="1"/>
          </p:cNvSpPr>
          <p:nvPr>
            <p:ph type="sldNum" sz="quarter" idx="11"/>
          </p:nvPr>
        </p:nvSpPr>
        <p:spPr>
          <a:ln/>
        </p:spPr>
        <p:txBody>
          <a:bodyPr/>
          <a:lstStyle>
            <a:lvl1pPr>
              <a:defRPr/>
            </a:lvl1pPr>
          </a:lstStyle>
          <a:p>
            <a:pPr>
              <a:defRPr/>
            </a:pPr>
            <a:fld id="{D02D492A-342C-45FB-BEE5-2EFF56C69EF5}"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fld id="{9D210553-6FD1-4F80-8E9F-F7B1AD4A2039}" type="datetime1">
              <a:rPr lang="cs-CZ"/>
              <a:pPr>
                <a:defRPr/>
              </a:pPr>
              <a:t>27.10.2024</a:t>
            </a:fld>
            <a:endParaRPr lang="cs-CZ"/>
          </a:p>
        </p:txBody>
      </p:sp>
      <p:sp>
        <p:nvSpPr>
          <p:cNvPr id="8" name="Rectangle 6"/>
          <p:cNvSpPr>
            <a:spLocks noGrp="1" noChangeArrowheads="1"/>
          </p:cNvSpPr>
          <p:nvPr>
            <p:ph type="sldNum" sz="quarter" idx="11"/>
          </p:nvPr>
        </p:nvSpPr>
        <p:spPr>
          <a:ln/>
        </p:spPr>
        <p:txBody>
          <a:bodyPr/>
          <a:lstStyle>
            <a:lvl1pPr>
              <a:defRPr/>
            </a:lvl1pPr>
          </a:lstStyle>
          <a:p>
            <a:pPr>
              <a:defRPr/>
            </a:pPr>
            <a:fld id="{0641EF59-5D0F-4F7A-BD73-F8282BF7DF71}"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fld id="{D06C7F43-12F0-4451-9960-882D87975AF0}" type="datetime1">
              <a:rPr lang="cs-CZ"/>
              <a:pPr>
                <a:defRPr/>
              </a:pPr>
              <a:t>27.10.2024</a:t>
            </a:fld>
            <a:endParaRPr lang="cs-CZ"/>
          </a:p>
        </p:txBody>
      </p:sp>
      <p:sp>
        <p:nvSpPr>
          <p:cNvPr id="4" name="Rectangle 6"/>
          <p:cNvSpPr>
            <a:spLocks noGrp="1" noChangeArrowheads="1"/>
          </p:cNvSpPr>
          <p:nvPr>
            <p:ph type="sldNum" sz="quarter" idx="11"/>
          </p:nvPr>
        </p:nvSpPr>
        <p:spPr>
          <a:ln/>
        </p:spPr>
        <p:txBody>
          <a:bodyPr/>
          <a:lstStyle>
            <a:lvl1pPr>
              <a:defRPr/>
            </a:lvl1pPr>
          </a:lstStyle>
          <a:p>
            <a:pPr>
              <a:defRPr/>
            </a:pPr>
            <a:fld id="{520F89B0-43A9-4586-9B1E-8F7B9CB7912C}"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F4C5017-BDE6-4738-B444-9F2F8CACDA35}" type="datetime1">
              <a:rPr lang="cs-CZ"/>
              <a:pPr>
                <a:defRPr/>
              </a:pPr>
              <a:t>27.10.2024</a:t>
            </a:fld>
            <a:endParaRPr lang="cs-CZ"/>
          </a:p>
        </p:txBody>
      </p:sp>
      <p:sp>
        <p:nvSpPr>
          <p:cNvPr id="3" name="Rectangle 6"/>
          <p:cNvSpPr>
            <a:spLocks noGrp="1" noChangeArrowheads="1"/>
          </p:cNvSpPr>
          <p:nvPr>
            <p:ph type="sldNum" sz="quarter" idx="11"/>
          </p:nvPr>
        </p:nvSpPr>
        <p:spPr>
          <a:ln/>
        </p:spPr>
        <p:txBody>
          <a:bodyPr/>
          <a:lstStyle>
            <a:lvl1pPr>
              <a:defRPr/>
            </a:lvl1pPr>
          </a:lstStyle>
          <a:p>
            <a:pPr>
              <a:defRPr/>
            </a:pPr>
            <a:fld id="{837A4CA1-941E-4F8D-A4CB-CC1BE2D57CDA}"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fld id="{4080BE56-A80E-4101-A3DF-3ECA2F08DE37}" type="datetime1">
              <a:rPr lang="cs-CZ"/>
              <a:pPr>
                <a:defRPr/>
              </a:pPr>
              <a:t>27.10.2024</a:t>
            </a:fld>
            <a:endParaRPr lang="cs-CZ"/>
          </a:p>
        </p:txBody>
      </p:sp>
      <p:sp>
        <p:nvSpPr>
          <p:cNvPr id="6" name="Rectangle 6"/>
          <p:cNvSpPr>
            <a:spLocks noGrp="1" noChangeArrowheads="1"/>
          </p:cNvSpPr>
          <p:nvPr>
            <p:ph type="sldNum" sz="quarter" idx="11"/>
          </p:nvPr>
        </p:nvSpPr>
        <p:spPr>
          <a:ln/>
        </p:spPr>
        <p:txBody>
          <a:bodyPr/>
          <a:lstStyle>
            <a:lvl1pPr>
              <a:defRPr/>
            </a:lvl1pPr>
          </a:lstStyle>
          <a:p>
            <a:pPr>
              <a:defRPr/>
            </a:pPr>
            <a:fld id="{EA6DAF12-04C4-44F6-A7A9-CEA8660F15FE}"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fld id="{900D12E3-D84E-49DF-8537-5E31A44477CE}" type="datetime1">
              <a:rPr lang="cs-CZ"/>
              <a:pPr>
                <a:defRPr/>
              </a:pPr>
              <a:t>27.10.2024</a:t>
            </a:fld>
            <a:endParaRPr lang="cs-CZ"/>
          </a:p>
        </p:txBody>
      </p:sp>
      <p:sp>
        <p:nvSpPr>
          <p:cNvPr id="6" name="Rectangle 6"/>
          <p:cNvSpPr>
            <a:spLocks noGrp="1" noChangeArrowheads="1"/>
          </p:cNvSpPr>
          <p:nvPr>
            <p:ph type="sldNum" sz="quarter" idx="11"/>
          </p:nvPr>
        </p:nvSpPr>
        <p:spPr>
          <a:ln/>
        </p:spPr>
        <p:txBody>
          <a:bodyPr/>
          <a:lstStyle>
            <a:lvl1pPr>
              <a:defRPr/>
            </a:lvl1pPr>
          </a:lstStyle>
          <a:p>
            <a:pPr>
              <a:defRPr/>
            </a:pPr>
            <a:fld id="{35A2F105-32FE-47F7-A5A3-CBBB0DD6BDF0}"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fld id="{F4C066EB-B9E3-402A-ABBA-2524631FDBAD}" type="datetime1">
              <a:rPr lang="cs-CZ"/>
              <a:pPr>
                <a:defRPr/>
              </a:pPr>
              <a:t>27.10.2024</a:t>
            </a:fld>
            <a:endParaRPr lang="cs-CZ"/>
          </a:p>
        </p:txBody>
      </p:sp>
      <p:sp>
        <p:nvSpPr>
          <p:cNvPr id="5" name="Rectangle 6"/>
          <p:cNvSpPr>
            <a:spLocks noGrp="1" noChangeArrowheads="1"/>
          </p:cNvSpPr>
          <p:nvPr>
            <p:ph type="sldNum" sz="quarter" idx="11"/>
          </p:nvPr>
        </p:nvSpPr>
        <p:spPr>
          <a:ln/>
        </p:spPr>
        <p:txBody>
          <a:bodyPr/>
          <a:lstStyle>
            <a:lvl1pPr>
              <a:defRPr/>
            </a:lvl1pPr>
          </a:lstStyle>
          <a:p>
            <a:pPr>
              <a:defRPr/>
            </a:pPr>
            <a:fld id="{E8A83249-CACE-4D6C-A01E-3B58C36F7F56}"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t>Klepnutím lze upravit styl předlohy nadpisů.</a:t>
            </a:r>
          </a:p>
        </p:txBody>
      </p:sp>
      <p:sp>
        <p:nvSpPr>
          <p:cNvPr id="1027" name="Rectangle 3"/>
          <p:cNvSpPr>
            <a:spLocks noGrp="1" noChangeArrowheads="1"/>
          </p:cNvSpPr>
          <p:nvPr>
            <p:ph type="body" idx="1"/>
          </p:nvPr>
        </p:nvSpPr>
        <p:spPr bwMode="auto">
          <a:xfrm>
            <a:off x="323850" y="1844675"/>
            <a:ext cx="8496300" cy="4464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1F6D1FB4-153B-4456-861C-B85616418C6E}" type="datetime1">
              <a:rPr lang="cs-CZ"/>
              <a:pPr>
                <a:defRPr/>
              </a:pPr>
              <a:t>27.10.2024</a:t>
            </a:fld>
            <a:endParaRPr lang="cs-CZ"/>
          </a:p>
        </p:txBody>
      </p:sp>
      <p:sp>
        <p:nvSpPr>
          <p:cNvPr id="1030" name="Rectangle 6"/>
          <p:cNvSpPr>
            <a:spLocks noGrp="1" noChangeArrowheads="1"/>
          </p:cNvSpPr>
          <p:nvPr>
            <p:ph type="sldNum" sz="quarter" idx="4"/>
          </p:nvPr>
        </p:nvSpPr>
        <p:spPr bwMode="auto">
          <a:xfrm>
            <a:off x="3498850" y="6453188"/>
            <a:ext cx="21336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2"/>
                </a:solidFill>
              </a:defRPr>
            </a:lvl1pPr>
          </a:lstStyle>
          <a:p>
            <a:pPr>
              <a:defRPr/>
            </a:pPr>
            <a:fld id="{1D9B5CE4-53B6-4833-B805-250FC5A040A7}" type="slidenum">
              <a:rPr lang="cs-CZ"/>
              <a:pPr>
                <a:defRPr/>
              </a:pPr>
              <a:t>‹#›</a:t>
            </a:fld>
            <a:endParaRPr lang="cs-CZ"/>
          </a:p>
        </p:txBody>
      </p:sp>
      <p:pic>
        <p:nvPicPr>
          <p:cNvPr id="2" name="Picture 10" descr="Zobrazit zdrojový obrázek"/>
          <p:cNvPicPr>
            <a:picLocks noChangeAspect="1" noChangeArrowheads="1"/>
          </p:cNvPicPr>
          <p:nvPr userDrawn="1"/>
        </p:nvPicPr>
        <p:blipFill>
          <a:blip r:embed="rId12" cstate="print"/>
          <a:srcRect/>
          <a:stretch>
            <a:fillRect/>
          </a:stretch>
        </p:blipFill>
        <p:spPr bwMode="auto">
          <a:xfrm>
            <a:off x="107950" y="6345238"/>
            <a:ext cx="863600" cy="436562"/>
          </a:xfrm>
          <a:prstGeom prst="rect">
            <a:avLst/>
          </a:prstGeom>
          <a:noFill/>
          <a:ln w="9525">
            <a:noFill/>
            <a:miter lim="800000"/>
            <a:headEnd/>
            <a:tailEnd/>
          </a:ln>
        </p:spPr>
      </p:pic>
      <p:pic>
        <p:nvPicPr>
          <p:cNvPr id="1031" name="Picture 11" descr="Zobrazit zdrojový obrázek"/>
          <p:cNvPicPr>
            <a:picLocks noChangeAspect="1" noChangeArrowheads="1"/>
          </p:cNvPicPr>
          <p:nvPr userDrawn="1"/>
        </p:nvPicPr>
        <p:blipFill>
          <a:blip r:embed="rId13" cstate="print"/>
          <a:srcRect/>
          <a:stretch>
            <a:fillRect/>
          </a:stretch>
        </p:blipFill>
        <p:spPr bwMode="auto">
          <a:xfrm>
            <a:off x="8532813" y="6308725"/>
            <a:ext cx="474662" cy="476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8" r:id="rId1"/>
    <p:sldLayoutId id="2147483657" r:id="rId2"/>
    <p:sldLayoutId id="2147483656" r:id="rId3"/>
    <p:sldLayoutId id="2147483655" r:id="rId4"/>
    <p:sldLayoutId id="2147483654" r:id="rId5"/>
    <p:sldLayoutId id="2147483653" r:id="rId6"/>
    <p:sldLayoutId id="2147483652" r:id="rId7"/>
    <p:sldLayoutId id="2147483651" r:id="rId8"/>
    <p:sldLayoutId id="2147483650" r:id="rId9"/>
    <p:sldLayoutId id="2147483649" r:id="rId10"/>
  </p:sldLayoutIdLst>
  <p:hf hdr="0" ft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cs typeface="Arial" charset="0"/>
        </a:defRPr>
      </a:lvl2pPr>
      <a:lvl3pPr algn="ctr" rtl="0" eaLnBrk="0" fontAlgn="base" hangingPunct="0">
        <a:spcBef>
          <a:spcPct val="0"/>
        </a:spcBef>
        <a:spcAft>
          <a:spcPct val="0"/>
        </a:spcAft>
        <a:defRPr sz="3600" b="1">
          <a:solidFill>
            <a:schemeClr val="tx2"/>
          </a:solidFill>
          <a:latin typeface="Arial" charset="0"/>
          <a:cs typeface="Arial" charset="0"/>
        </a:defRPr>
      </a:lvl3pPr>
      <a:lvl4pPr algn="ctr" rtl="0" eaLnBrk="0" fontAlgn="base" hangingPunct="0">
        <a:spcBef>
          <a:spcPct val="0"/>
        </a:spcBef>
        <a:spcAft>
          <a:spcPct val="0"/>
        </a:spcAft>
        <a:defRPr sz="3600" b="1">
          <a:solidFill>
            <a:schemeClr val="tx2"/>
          </a:solidFill>
          <a:latin typeface="Arial" charset="0"/>
          <a:cs typeface="Arial" charset="0"/>
        </a:defRPr>
      </a:lvl4pPr>
      <a:lvl5pPr algn="ctr" rtl="0" eaLnBrk="0" fontAlgn="base" hangingPunct="0">
        <a:spcBef>
          <a:spcPct val="0"/>
        </a:spcBef>
        <a:spcAft>
          <a:spcPct val="0"/>
        </a:spcAft>
        <a:defRPr sz="3600" b="1">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rgbClr val="0033CC"/>
        </a:buClr>
        <a:buSzPct val="120000"/>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SzPct val="80000"/>
        <a:buFont typeface="Wingdings" pitchFamily="2" charset="2"/>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80000"/>
        <a:buFont typeface="Wingdings" pitchFamily="2" charset="2"/>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a:solidFill>
            <a:schemeClr val="tx1"/>
          </a:solidFill>
          <a:latin typeface="+mn-lt"/>
          <a:cs typeface="+mn-cs"/>
        </a:defRPr>
      </a:lvl4pPr>
      <a:lvl5pPr marL="2057400" indent="-228600" algn="l" rtl="0" eaLnBrk="0" fontAlgn="base" hangingPunct="0">
        <a:spcBef>
          <a:spcPct val="20000"/>
        </a:spcBef>
        <a:spcAft>
          <a:spcPct val="0"/>
        </a:spcAft>
        <a:buFont typeface="Arial" charset="0"/>
        <a:buChar char="-"/>
        <a:defRPr sz="16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6.png"/><Relationship Id="rId5" Type="http://schemas.openxmlformats.org/officeDocument/2006/relationships/image" Target="../media/image24.wmf"/><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4.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6.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6.png"/><Relationship Id="rId5" Type="http://schemas.openxmlformats.org/officeDocument/2006/relationships/image" Target="../media/image37.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6.png"/><Relationship Id="rId5" Type="http://schemas.openxmlformats.org/officeDocument/2006/relationships/image" Target="../media/image40.wmf"/><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6.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6.png"/><Relationship Id="rId5" Type="http://schemas.openxmlformats.org/officeDocument/2006/relationships/image" Target="../media/image41.wmf"/><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6.png"/><Relationship Id="rId5" Type="http://schemas.openxmlformats.org/officeDocument/2006/relationships/image" Target="../media/image42.wmf"/><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6.pn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6.png"/><Relationship Id="rId5" Type="http://schemas.openxmlformats.org/officeDocument/2006/relationships/image" Target="../media/image43.wmf"/><Relationship Id="rId4"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6"/>
          <p:cNvSpPr>
            <a:spLocks noGrp="1" noChangeArrowheads="1"/>
          </p:cNvSpPr>
          <p:nvPr>
            <p:ph type="sldNum" sz="quarter" idx="11"/>
          </p:nvPr>
        </p:nvSpPr>
        <p:spPr>
          <a:noFill/>
        </p:spPr>
        <p:txBody>
          <a:bodyPr/>
          <a:lstStyle/>
          <a:p>
            <a:fld id="{0219E883-D684-49A1-8430-283C0AD091C8}" type="slidenum">
              <a:rPr lang="cs-CZ" smtClean="0"/>
              <a:pPr/>
              <a:t>1</a:t>
            </a:fld>
            <a:endParaRPr lang="cs-CZ"/>
          </a:p>
        </p:txBody>
      </p:sp>
      <p:sp>
        <p:nvSpPr>
          <p:cNvPr id="14339" name="Rectangle 2"/>
          <p:cNvSpPr>
            <a:spLocks noGrp="1" noChangeArrowheads="1"/>
          </p:cNvSpPr>
          <p:nvPr>
            <p:ph type="ctrTitle" idx="4294967295"/>
          </p:nvPr>
        </p:nvSpPr>
        <p:spPr>
          <a:xfrm>
            <a:off x="709613" y="2598738"/>
            <a:ext cx="7772400" cy="1143000"/>
          </a:xfrm>
        </p:spPr>
        <p:txBody>
          <a:bodyPr/>
          <a:lstStyle/>
          <a:p>
            <a:pPr eaLnBrk="1" hangingPunct="1"/>
            <a:r>
              <a:rPr lang="cs-CZ" sz="4000"/>
              <a:t>First Aid</a:t>
            </a:r>
            <a:endParaRPr lang="en-US" sz="4000"/>
          </a:p>
        </p:txBody>
      </p:sp>
      <p:pic>
        <p:nvPicPr>
          <p:cNvPr id="14340" name="Picture 2"/>
          <p:cNvPicPr>
            <a:picLocks noChangeAspect="1" noChangeArrowheads="1"/>
          </p:cNvPicPr>
          <p:nvPr/>
        </p:nvPicPr>
        <p:blipFill>
          <a:blip r:embed="rId5" cstate="print"/>
          <a:srcRect/>
          <a:stretch>
            <a:fillRect/>
          </a:stretch>
        </p:blipFill>
        <p:spPr bwMode="auto">
          <a:xfrm>
            <a:off x="0" y="0"/>
            <a:ext cx="9144000" cy="1268413"/>
          </a:xfrm>
          <a:prstGeom prst="rect">
            <a:avLst/>
          </a:prstGeom>
          <a:noFill/>
          <a:ln w="9525">
            <a:noFill/>
            <a:miter lim="800000"/>
            <a:headEnd/>
            <a:tailEnd/>
          </a:ln>
        </p:spPr>
      </p:pic>
      <p:sp>
        <p:nvSpPr>
          <p:cNvPr id="14341" name="Rectangle 4"/>
          <p:cNvSpPr>
            <a:spLocks noChangeArrowheads="1"/>
          </p:cNvSpPr>
          <p:nvPr/>
        </p:nvSpPr>
        <p:spPr bwMode="auto">
          <a:xfrm>
            <a:off x="0" y="4005263"/>
            <a:ext cx="9144000" cy="2852737"/>
          </a:xfrm>
          <a:prstGeom prst="rect">
            <a:avLst/>
          </a:prstGeom>
          <a:solidFill>
            <a:srgbClr val="FFFFFF"/>
          </a:solidFill>
          <a:ln w="9525">
            <a:noFill/>
            <a:miter lim="800000"/>
            <a:headEnd/>
            <a:tailEnd/>
          </a:ln>
        </p:spPr>
        <p:txBody>
          <a:bodyPr lIns="92075" tIns="46038" rIns="92075" bIns="46038" anchor="ctr"/>
          <a:lstStyle/>
          <a:p>
            <a:pPr algn="ctr">
              <a:lnSpc>
                <a:spcPct val="80000"/>
              </a:lnSpc>
              <a:spcBef>
                <a:spcPct val="20000"/>
              </a:spcBef>
              <a:buClr>
                <a:srgbClr val="000066"/>
              </a:buClr>
              <a:buSzPct val="75000"/>
              <a:buFont typeface="Monotype Sorts"/>
              <a:buNone/>
            </a:pPr>
            <a:r>
              <a:rPr lang="cs-CZ" sz="1400">
                <a:solidFill>
                  <a:srgbClr val="4D4D4D"/>
                </a:solidFill>
              </a:rPr>
              <a:t>Klinika anesteziologie, resuscitace a intenzivní medicíny</a:t>
            </a:r>
          </a:p>
          <a:p>
            <a:pPr algn="ctr">
              <a:lnSpc>
                <a:spcPct val="80000"/>
              </a:lnSpc>
              <a:spcBef>
                <a:spcPct val="20000"/>
              </a:spcBef>
              <a:buClr>
                <a:srgbClr val="000066"/>
              </a:buClr>
              <a:buSzPct val="75000"/>
              <a:buFont typeface="Monotype Sorts"/>
              <a:buNone/>
            </a:pPr>
            <a:r>
              <a:rPr lang="cs-CZ" sz="1400">
                <a:solidFill>
                  <a:srgbClr val="4D4D4D"/>
                </a:solidFill>
              </a:rPr>
              <a:t>Univerzita Karlova, Lékařská fakulta v Hradci Králové</a:t>
            </a:r>
          </a:p>
          <a:p>
            <a:pPr algn="ctr">
              <a:lnSpc>
                <a:spcPct val="80000"/>
              </a:lnSpc>
              <a:spcBef>
                <a:spcPct val="20000"/>
              </a:spcBef>
              <a:buClr>
                <a:srgbClr val="000066"/>
              </a:buClr>
              <a:buSzPct val="75000"/>
              <a:buFont typeface="Monotype Sorts"/>
              <a:buNone/>
            </a:pPr>
            <a:r>
              <a:rPr lang="cs-CZ" sz="1400">
                <a:solidFill>
                  <a:srgbClr val="4D4D4D"/>
                </a:solidFill>
              </a:rPr>
              <a:t>Fakultní nemocnice Hradec Králové</a:t>
            </a:r>
          </a:p>
          <a:p>
            <a:pPr algn="ctr">
              <a:lnSpc>
                <a:spcPct val="80000"/>
              </a:lnSpc>
              <a:spcBef>
                <a:spcPct val="20000"/>
              </a:spcBef>
              <a:buClr>
                <a:srgbClr val="000066"/>
              </a:buClr>
              <a:buSzPct val="75000"/>
              <a:buFont typeface="Monotype Sorts"/>
              <a:buNone/>
            </a:pPr>
            <a:endParaRPr lang="cs-CZ" sz="1400">
              <a:solidFill>
                <a:srgbClr val="4D4D4D"/>
              </a:solidFill>
            </a:endParaRPr>
          </a:p>
          <a:p>
            <a:pPr algn="ctr">
              <a:lnSpc>
                <a:spcPct val="80000"/>
              </a:lnSpc>
              <a:spcBef>
                <a:spcPct val="20000"/>
              </a:spcBef>
              <a:buClr>
                <a:srgbClr val="000066"/>
              </a:buClr>
              <a:buSzPct val="75000"/>
              <a:buFont typeface="Monotype Sorts"/>
              <a:buNone/>
            </a:pPr>
            <a:r>
              <a:rPr lang="cs-CZ" sz="1400">
                <a:solidFill>
                  <a:srgbClr val="4D4D4D"/>
                </a:solidFill>
              </a:rPr>
              <a:t>Dept. of Anaesthesiology and Intensive Care Medicine</a:t>
            </a:r>
          </a:p>
          <a:p>
            <a:pPr algn="ctr">
              <a:lnSpc>
                <a:spcPct val="80000"/>
              </a:lnSpc>
              <a:spcBef>
                <a:spcPct val="20000"/>
              </a:spcBef>
              <a:buClr>
                <a:srgbClr val="000066"/>
              </a:buClr>
              <a:buSzPct val="75000"/>
              <a:buFont typeface="Monotype Sorts"/>
              <a:buNone/>
            </a:pPr>
            <a:r>
              <a:rPr lang="cs-CZ" sz="1400">
                <a:solidFill>
                  <a:srgbClr val="4D4D4D"/>
                </a:solidFill>
              </a:rPr>
              <a:t>Charles University, Faculty of Medicine</a:t>
            </a:r>
          </a:p>
          <a:p>
            <a:pPr algn="ctr">
              <a:lnSpc>
                <a:spcPct val="80000"/>
              </a:lnSpc>
              <a:spcBef>
                <a:spcPct val="20000"/>
              </a:spcBef>
              <a:buClr>
                <a:srgbClr val="000066"/>
              </a:buClr>
              <a:buSzPct val="75000"/>
              <a:buFont typeface="Monotype Sorts"/>
              <a:buNone/>
            </a:pPr>
            <a:r>
              <a:rPr lang="cs-CZ" sz="1400">
                <a:solidFill>
                  <a:srgbClr val="4D4D4D"/>
                </a:solidFill>
              </a:rPr>
              <a:t>University Hospital Hradec Kralove</a:t>
            </a:r>
          </a:p>
        </p:txBody>
      </p:sp>
      <p:pic>
        <p:nvPicPr>
          <p:cNvPr id="14342" name="Picture 11" descr="Zobrazit zdrojový obrázek"/>
          <p:cNvPicPr>
            <a:picLocks noChangeAspect="1" noChangeArrowheads="1"/>
          </p:cNvPicPr>
          <p:nvPr/>
        </p:nvPicPr>
        <p:blipFill>
          <a:blip r:embed="rId6" cstate="print"/>
          <a:srcRect/>
          <a:stretch>
            <a:fillRect/>
          </a:stretch>
        </p:blipFill>
        <p:spPr bwMode="auto">
          <a:xfrm>
            <a:off x="179388" y="5876925"/>
            <a:ext cx="1512887" cy="762000"/>
          </a:xfrm>
          <a:prstGeom prst="rect">
            <a:avLst/>
          </a:prstGeom>
          <a:noFill/>
          <a:ln w="9525">
            <a:noFill/>
            <a:miter lim="800000"/>
            <a:headEnd/>
            <a:tailEnd/>
          </a:ln>
        </p:spPr>
      </p:pic>
      <p:pic>
        <p:nvPicPr>
          <p:cNvPr id="14343" name="Picture 15" descr="Zobrazit zdrojový obrázek"/>
          <p:cNvPicPr>
            <a:picLocks noChangeAspect="1" noChangeArrowheads="1"/>
          </p:cNvPicPr>
          <p:nvPr/>
        </p:nvPicPr>
        <p:blipFill>
          <a:blip r:embed="rId7" cstate="print"/>
          <a:srcRect/>
          <a:stretch>
            <a:fillRect/>
          </a:stretch>
        </p:blipFill>
        <p:spPr bwMode="auto">
          <a:xfrm>
            <a:off x="8101013" y="5734050"/>
            <a:ext cx="833437" cy="836613"/>
          </a:xfrm>
          <a:prstGeom prst="rect">
            <a:avLst/>
          </a:prstGeom>
          <a:noFill/>
          <a:ln w="9525">
            <a:noFill/>
            <a:miter lim="800000"/>
            <a:headEnd/>
            <a:tailEnd/>
          </a:ln>
        </p:spPr>
      </p:pic>
      <p:pic>
        <p:nvPicPr>
          <p:cNvPr id="3"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12931" y="15119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915BA9BE-1DC1-4962-87FE-62214314BA16}" type="slidenum">
              <a:rPr lang="cs-CZ" sz="1400">
                <a:solidFill>
                  <a:schemeClr val="bg2"/>
                </a:solidFill>
              </a:rPr>
              <a:pPr algn="ctr"/>
              <a:t>10</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Recognition of Cardiac Arrest</a:t>
            </a:r>
          </a:p>
        </p:txBody>
      </p:sp>
      <p:sp>
        <p:nvSpPr>
          <p:cNvPr id="25605" name="Text Box 2"/>
          <p:cNvSpPr txBox="1">
            <a:spLocks noChangeArrowheads="1"/>
          </p:cNvSpPr>
          <p:nvPr/>
        </p:nvSpPr>
        <p:spPr bwMode="auto">
          <a:xfrm>
            <a:off x="539750" y="2420938"/>
            <a:ext cx="8064500" cy="1944687"/>
          </a:xfrm>
          <a:prstGeom prst="rect">
            <a:avLst/>
          </a:prstGeom>
          <a:noFill/>
          <a:ln w="9525">
            <a:noFill/>
            <a:miter lim="800000"/>
            <a:headEnd/>
            <a:tailEnd/>
          </a:ln>
        </p:spPr>
        <p:txBody>
          <a:bodyP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rgbClr val="FA0825"/>
                </a:solidFill>
              </a:rPr>
              <a:t>Check safety first!!</a:t>
            </a:r>
            <a:r>
              <a:rPr lang="cs-CZ" sz="3200" b="1">
                <a:solidFill>
                  <a:srgbClr val="00447A"/>
                </a:solidFill>
              </a:rPr>
              <a:t> </a:t>
            </a:r>
          </a:p>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endParaRPr lang="cs-CZ" sz="3200" b="1">
              <a:solidFill>
                <a:srgbClr val="00447A"/>
              </a:solidFill>
            </a:endParaRPr>
          </a:p>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800" b="1"/>
              <a:t>Mind safety of all the participants prior to starting any activities… </a:t>
            </a:r>
            <a:endParaRPr lang="cs-CZ" sz="2800" b="1">
              <a:latin typeface="Myriad Pro" pitchFamily="32" charset="0"/>
            </a:endParaRP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51850" y="9630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F8C5B6E6-9207-414E-AA18-C7FACDA11578}" type="slidenum">
              <a:rPr lang="cs-CZ" sz="1400">
                <a:solidFill>
                  <a:schemeClr val="bg2"/>
                </a:solidFill>
              </a:rPr>
              <a:pPr algn="ctr"/>
              <a:t>11</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Recognition of Cardiac Arrest</a:t>
            </a:r>
          </a:p>
        </p:txBody>
      </p:sp>
      <p:sp>
        <p:nvSpPr>
          <p:cNvPr id="26628" name="Rectangle 3"/>
          <p:cNvSpPr>
            <a:spLocks noChangeArrowheads="1"/>
          </p:cNvSpPr>
          <p:nvPr/>
        </p:nvSpPr>
        <p:spPr bwMode="auto">
          <a:xfrm>
            <a:off x="307975" y="1335088"/>
            <a:ext cx="3765550" cy="3984625"/>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a:t>Check responsiveness</a:t>
            </a:r>
          </a:p>
          <a:p>
            <a:pPr marL="914400" lvl="1" indent="-457200" eaLnBrk="0" hangingPunct="0">
              <a:spcBef>
                <a:spcPct val="20000"/>
              </a:spcBef>
              <a:buSzPct val="80000"/>
              <a:buFont typeface="Wingdings" pitchFamily="2" charset="2"/>
              <a:buChar char="§"/>
            </a:pPr>
            <a:r>
              <a:rPr lang="cs-CZ" sz="1600"/>
              <a:t>Address the person       </a:t>
            </a:r>
          </a:p>
          <a:p>
            <a:pPr marL="914400" lvl="1" indent="-457200" eaLnBrk="0" hangingPunct="0">
              <a:spcBef>
                <a:spcPct val="20000"/>
              </a:spcBef>
              <a:buSzPct val="80000"/>
              <a:buFont typeface="Wingdings" pitchFamily="2" charset="2"/>
              <a:buNone/>
            </a:pPr>
            <a:r>
              <a:rPr lang="cs-CZ" sz="1600"/>
              <a:t>	„Are you OK?“</a:t>
            </a:r>
          </a:p>
          <a:p>
            <a:pPr marL="914400" lvl="1" indent="-457200" eaLnBrk="0" hangingPunct="0">
              <a:spcBef>
                <a:spcPct val="20000"/>
              </a:spcBef>
              <a:buSzPct val="80000"/>
              <a:buFont typeface="Wingdings" pitchFamily="2" charset="2"/>
              <a:buChar char="§"/>
            </a:pPr>
            <a:r>
              <a:rPr lang="cs-CZ" sz="1600"/>
              <a:t>If the person is unresponsive</a:t>
            </a:r>
          </a:p>
          <a:p>
            <a:pPr marL="914400" lvl="1" indent="-457200" eaLnBrk="0" hangingPunct="0">
              <a:spcBef>
                <a:spcPct val="20000"/>
              </a:spcBef>
              <a:buSzPct val="80000"/>
              <a:buFont typeface="Wingdings" pitchFamily="2" charset="2"/>
              <a:buNone/>
            </a:pPr>
            <a:r>
              <a:rPr lang="cs-CZ" sz="1600"/>
              <a:t>	shake gently the shoulder </a:t>
            </a:r>
          </a:p>
          <a:p>
            <a:pPr marL="914400" lvl="1" indent="-457200" eaLnBrk="0" hangingPunct="0">
              <a:spcBef>
                <a:spcPct val="20000"/>
              </a:spcBef>
              <a:buSzPct val="80000"/>
              <a:buFont typeface="Wingdings" pitchFamily="2" charset="2"/>
              <a:buChar char="§"/>
            </a:pPr>
            <a:r>
              <a:rPr lang="cs-CZ" sz="1600"/>
              <a:t>In case of no response</a:t>
            </a:r>
          </a:p>
          <a:p>
            <a:pPr marL="914400" lvl="1" indent="-457200" eaLnBrk="0" hangingPunct="0">
              <a:spcBef>
                <a:spcPct val="20000"/>
              </a:spcBef>
              <a:buSzPct val="80000"/>
              <a:buFont typeface="Wingdings" pitchFamily="2" charset="2"/>
              <a:buNone/>
            </a:pPr>
            <a:r>
              <a:rPr lang="cs-CZ" sz="1600"/>
              <a:t>	call for help, if possible</a:t>
            </a:r>
          </a:p>
          <a:p>
            <a:pPr marL="914400" lvl="1" indent="-457200">
              <a:lnSpc>
                <a:spcPct val="90000"/>
              </a:lnSpc>
              <a:spcBef>
                <a:spcPts val="600"/>
              </a:spcBef>
              <a:buClr>
                <a:srgbClr val="00447A"/>
              </a:buClr>
              <a:buSzPct val="108000"/>
              <a:buFont typeface="Wingdings" pitchFamily="2" charset="2"/>
              <a:buNone/>
            </a:pPr>
            <a:endParaRPr lang="cs-CZ" sz="2400"/>
          </a:p>
          <a:p>
            <a:pPr marL="533400" indent="-533400" eaLnBrk="0" hangingPunct="0">
              <a:spcBef>
                <a:spcPct val="20000"/>
              </a:spcBef>
              <a:buClr>
                <a:srgbClr val="0033CC"/>
              </a:buClr>
              <a:buSzPct val="120000"/>
              <a:buFont typeface="Wingdings" pitchFamily="2" charset="2"/>
              <a:buChar char="§"/>
            </a:pPr>
            <a:r>
              <a:rPr lang="cs-CZ" sz="2200"/>
              <a:t>Open the airway</a:t>
            </a:r>
            <a:endParaRPr lang="cs-CZ" sz="2400"/>
          </a:p>
          <a:p>
            <a:pPr marL="914400" lvl="1" indent="-457200" eaLnBrk="0" hangingPunct="0">
              <a:spcBef>
                <a:spcPct val="20000"/>
              </a:spcBef>
              <a:buSzPct val="80000"/>
              <a:buFont typeface="Wingdings" pitchFamily="2" charset="2"/>
              <a:buChar char="§"/>
            </a:pPr>
            <a:r>
              <a:rPr lang="cs-CZ" sz="1600"/>
              <a:t>Head tilt and chin lift</a:t>
            </a:r>
          </a:p>
          <a:p>
            <a:pPr marL="533400" indent="-533400" eaLnBrk="0" hangingPunct="0">
              <a:spcBef>
                <a:spcPct val="20000"/>
              </a:spcBef>
              <a:buSzPct val="80000"/>
              <a:buFont typeface="Wingdings" pitchFamily="2" charset="2"/>
              <a:buChar char="§"/>
            </a:pPr>
            <a:endParaRPr lang="cs-CZ" sz="1600"/>
          </a:p>
        </p:txBody>
      </p:sp>
      <p:pic>
        <p:nvPicPr>
          <p:cNvPr id="26629" name="Picture 8"/>
          <p:cNvPicPr>
            <a:picLocks noChangeAspect="1" noChangeArrowheads="1"/>
          </p:cNvPicPr>
          <p:nvPr/>
        </p:nvPicPr>
        <p:blipFill>
          <a:blip r:embed="rId5" cstate="print"/>
          <a:srcRect/>
          <a:stretch>
            <a:fillRect/>
          </a:stretch>
        </p:blipFill>
        <p:spPr bwMode="auto">
          <a:xfrm>
            <a:off x="5219700" y="765175"/>
            <a:ext cx="2089150" cy="1990725"/>
          </a:xfrm>
          <a:prstGeom prst="rect">
            <a:avLst/>
          </a:prstGeom>
          <a:noFill/>
          <a:ln w="9525">
            <a:noFill/>
            <a:miter lim="800000"/>
            <a:headEnd/>
            <a:tailEnd/>
          </a:ln>
        </p:spPr>
      </p:pic>
      <p:pic>
        <p:nvPicPr>
          <p:cNvPr id="26630" name="Picture 9"/>
          <p:cNvPicPr>
            <a:picLocks noChangeAspect="1" noChangeArrowheads="1"/>
          </p:cNvPicPr>
          <p:nvPr/>
        </p:nvPicPr>
        <p:blipFill>
          <a:blip r:embed="rId6" cstate="print"/>
          <a:srcRect/>
          <a:stretch>
            <a:fillRect/>
          </a:stretch>
        </p:blipFill>
        <p:spPr bwMode="auto">
          <a:xfrm>
            <a:off x="6156325" y="3213100"/>
            <a:ext cx="2403475" cy="3492500"/>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5659" y="1116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CEB3EB0E-627C-46BC-BCB6-656574512AC5}" type="slidenum">
              <a:rPr lang="cs-CZ" sz="1400">
                <a:solidFill>
                  <a:schemeClr val="bg2"/>
                </a:solidFill>
              </a:rPr>
              <a:pPr algn="ctr"/>
              <a:t>12</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Recognition of Cardiac Arrest</a:t>
            </a:r>
          </a:p>
        </p:txBody>
      </p:sp>
      <p:sp>
        <p:nvSpPr>
          <p:cNvPr id="27652" name="Rectangle 3"/>
          <p:cNvSpPr>
            <a:spLocks noChangeArrowheads="1"/>
          </p:cNvSpPr>
          <p:nvPr/>
        </p:nvSpPr>
        <p:spPr bwMode="auto">
          <a:xfrm>
            <a:off x="300038" y="1287463"/>
            <a:ext cx="376555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a:t>Check breathing</a:t>
            </a:r>
          </a:p>
          <a:p>
            <a:pPr marL="914400" lvl="1" indent="-457200" eaLnBrk="0" hangingPunct="0">
              <a:spcBef>
                <a:spcPct val="20000"/>
              </a:spcBef>
              <a:buSzPct val="80000"/>
              <a:buFont typeface="Wingdings" pitchFamily="2" charset="2"/>
              <a:buChar char="§"/>
            </a:pPr>
            <a:r>
              <a:rPr lang="cs-CZ" sz="1600"/>
              <a:t>Check whether the person is breathing </a:t>
            </a:r>
          </a:p>
          <a:p>
            <a:pPr marL="914400" lvl="1" indent="-457200" eaLnBrk="0" hangingPunct="0">
              <a:spcBef>
                <a:spcPct val="20000"/>
              </a:spcBef>
              <a:buSzPct val="80000"/>
              <a:buFont typeface="Wingdings" pitchFamily="2" charset="2"/>
              <a:buChar char="§"/>
            </a:pPr>
            <a:r>
              <a:rPr lang="cs-CZ" sz="1600"/>
              <a:t>Look, listen, and feel</a:t>
            </a:r>
          </a:p>
          <a:p>
            <a:pPr marL="1295400" lvl="2" indent="-381000" eaLnBrk="0" hangingPunct="0">
              <a:spcBef>
                <a:spcPct val="20000"/>
              </a:spcBef>
              <a:buClr>
                <a:schemeClr val="bg2"/>
              </a:buClr>
              <a:buSzPct val="80000"/>
              <a:buFont typeface="Wingdings" pitchFamily="2" charset="2"/>
              <a:buChar char="§"/>
            </a:pPr>
            <a:r>
              <a:rPr lang="cs-CZ" sz="1400"/>
              <a:t>Regular movements of the chest</a:t>
            </a:r>
          </a:p>
          <a:p>
            <a:pPr marL="1295400" lvl="2" indent="-381000" eaLnBrk="0" hangingPunct="0">
              <a:spcBef>
                <a:spcPct val="20000"/>
              </a:spcBef>
              <a:buClr>
                <a:schemeClr val="bg2"/>
              </a:buClr>
              <a:buSzPct val="80000"/>
              <a:buFont typeface="Wingdings" pitchFamily="2" charset="2"/>
              <a:buChar char="§"/>
            </a:pPr>
            <a:r>
              <a:rPr lang="cs-CZ" sz="1400"/>
              <a:t>Breathing sounds</a:t>
            </a:r>
          </a:p>
          <a:p>
            <a:pPr marL="1295400" lvl="2" indent="-381000" eaLnBrk="0" hangingPunct="0">
              <a:spcBef>
                <a:spcPct val="20000"/>
              </a:spcBef>
              <a:buClr>
                <a:schemeClr val="bg2"/>
              </a:buClr>
              <a:buSzPct val="80000"/>
              <a:buFont typeface="Wingdings" pitchFamily="2" charset="2"/>
              <a:buChar char="§"/>
            </a:pPr>
            <a:r>
              <a:rPr lang="cs-CZ" sz="1400"/>
              <a:t>Exhaled flow of air on your cheek</a:t>
            </a:r>
          </a:p>
          <a:p>
            <a:pPr marL="1295400" lvl="2" indent="-381000" eaLnBrk="0" hangingPunct="0">
              <a:spcBef>
                <a:spcPct val="20000"/>
              </a:spcBef>
              <a:buClr>
                <a:schemeClr val="bg2"/>
              </a:buClr>
              <a:buSzPct val="80000"/>
              <a:buFont typeface="Wingdings" pitchFamily="2" charset="2"/>
              <a:buChar char="§"/>
            </a:pPr>
            <a:endParaRPr lang="cs-CZ" sz="2000"/>
          </a:p>
          <a:p>
            <a:pPr marL="533400" indent="-533400" eaLnBrk="0" hangingPunct="0">
              <a:spcBef>
                <a:spcPct val="20000"/>
              </a:spcBef>
              <a:buClr>
                <a:srgbClr val="0033CC"/>
              </a:buClr>
              <a:buSzPct val="120000"/>
              <a:buFont typeface="Wingdings" pitchFamily="2" charset="2"/>
              <a:buChar char="§"/>
            </a:pPr>
            <a:r>
              <a:rPr lang="cs-CZ" sz="2200"/>
              <a:t>Make sure normal breathing is present</a:t>
            </a:r>
            <a:endParaRPr lang="cs-CZ" sz="2400"/>
          </a:p>
          <a:p>
            <a:pPr marL="914400" lvl="1" indent="-457200" eaLnBrk="0" hangingPunct="0">
              <a:spcBef>
                <a:spcPct val="20000"/>
              </a:spcBef>
              <a:buSzPct val="80000"/>
              <a:buFont typeface="Wingdings" pitchFamily="2" charset="2"/>
              <a:buChar char="§"/>
            </a:pPr>
            <a:r>
              <a:rPr lang="cs-CZ" sz="1600"/>
              <a:t>Gasping (agonal breathing) is sign of cardiac arrest</a:t>
            </a:r>
          </a:p>
          <a:p>
            <a:pPr marL="533400" indent="-533400" eaLnBrk="0" hangingPunct="0">
              <a:spcBef>
                <a:spcPct val="20000"/>
              </a:spcBef>
              <a:buSzPct val="80000"/>
              <a:buFont typeface="Wingdings" pitchFamily="2" charset="2"/>
              <a:buChar char="§"/>
            </a:pPr>
            <a:endParaRPr lang="cs-CZ" sz="1600"/>
          </a:p>
        </p:txBody>
      </p:sp>
      <p:pic>
        <p:nvPicPr>
          <p:cNvPr id="27655" name="Picture 6"/>
          <p:cNvPicPr>
            <a:picLocks noChangeAspect="1" noChangeArrowheads="1"/>
          </p:cNvPicPr>
          <p:nvPr/>
        </p:nvPicPr>
        <p:blipFill>
          <a:blip r:embed="rId5" cstate="print"/>
          <a:srcRect/>
          <a:stretch>
            <a:fillRect/>
          </a:stretch>
        </p:blipFill>
        <p:spPr bwMode="auto">
          <a:xfrm>
            <a:off x="4932363" y="2212975"/>
            <a:ext cx="3848100" cy="3068638"/>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7859"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027DB804-1FCB-4981-BEEF-AE2319576259}" type="slidenum">
              <a:rPr lang="cs-CZ" sz="1400">
                <a:solidFill>
                  <a:schemeClr val="bg2"/>
                </a:solidFill>
              </a:rPr>
              <a:pPr algn="ctr"/>
              <a:t>13</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Recognition of Cardiac Arrest</a:t>
            </a:r>
          </a:p>
        </p:txBody>
      </p:sp>
      <p:sp>
        <p:nvSpPr>
          <p:cNvPr id="28678" name="Text Box 2"/>
          <p:cNvSpPr txBox="1">
            <a:spLocks noChangeArrowheads="1"/>
          </p:cNvSpPr>
          <p:nvPr/>
        </p:nvSpPr>
        <p:spPr bwMode="auto">
          <a:xfrm>
            <a:off x="179388" y="981075"/>
            <a:ext cx="4248150" cy="1295400"/>
          </a:xfrm>
          <a:prstGeom prst="rect">
            <a:avLst/>
          </a:prstGeom>
          <a:noFill/>
          <a:ln w="9525">
            <a:noFill/>
            <a:miter lim="800000"/>
            <a:headEnd/>
            <a:tailEnd/>
          </a:ln>
        </p:spPr>
        <p:txBody>
          <a:bodyPr/>
          <a:lstStyle/>
          <a:p>
            <a:pPr marL="439738" indent="-439738" eaLnBrk="0" hangingPunct="0">
              <a:spcBef>
                <a:spcPct val="20000"/>
              </a:spcBef>
              <a:buClr>
                <a:srgbClr val="0033CC"/>
              </a:buClr>
              <a:buSzPct val="120000"/>
              <a:buFont typeface="Wingdings" pitchFamily="2" charset="2"/>
              <a:buChar char="§"/>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No breathing or presence of gasping (no normal breathing)</a:t>
            </a:r>
          </a:p>
        </p:txBody>
      </p:sp>
      <p:sp>
        <p:nvSpPr>
          <p:cNvPr id="28679" name="Text Box 2"/>
          <p:cNvSpPr txBox="1">
            <a:spLocks noChangeArrowheads="1"/>
          </p:cNvSpPr>
          <p:nvPr/>
        </p:nvSpPr>
        <p:spPr bwMode="auto">
          <a:xfrm>
            <a:off x="4716463" y="981075"/>
            <a:ext cx="4248150" cy="503238"/>
          </a:xfrm>
          <a:prstGeom prst="rect">
            <a:avLst/>
          </a:prstGeom>
          <a:noFill/>
          <a:ln w="9525">
            <a:noFill/>
            <a:miter lim="800000"/>
            <a:headEnd/>
            <a:tailEnd/>
          </a:ln>
        </p:spPr>
        <p:txBody>
          <a:bodyPr/>
          <a:lstStyle/>
          <a:p>
            <a:pPr marL="439738" indent="-439738" eaLnBrk="0" hangingPunct="0">
              <a:spcBef>
                <a:spcPct val="20000"/>
              </a:spcBef>
              <a:buClr>
                <a:srgbClr val="0033CC"/>
              </a:buClr>
              <a:buSzPct val="120000"/>
              <a:buFont typeface="Wingdings" pitchFamily="2" charset="2"/>
              <a:buChar char="§"/>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Normal breathing is present</a:t>
            </a:r>
          </a:p>
        </p:txBody>
      </p:sp>
      <p:sp>
        <p:nvSpPr>
          <p:cNvPr id="7" name="Šipka dolů 6"/>
          <p:cNvSpPr>
            <a:spLocks noChangeArrowheads="1"/>
          </p:cNvSpPr>
          <p:nvPr/>
        </p:nvSpPr>
        <p:spPr bwMode="auto">
          <a:xfrm>
            <a:off x="2195513" y="2060575"/>
            <a:ext cx="360362" cy="576263"/>
          </a:xfrm>
          <a:prstGeom prst="downArrow">
            <a:avLst>
              <a:gd name="adj1" fmla="val 50000"/>
              <a:gd name="adj2" fmla="val 50002"/>
            </a:avLst>
          </a:prstGeom>
          <a:solidFill>
            <a:schemeClr val="tx1"/>
          </a:solidFill>
          <a:ln w="25400" algn="ctr">
            <a:solidFill>
              <a:schemeClr val="tx1"/>
            </a:solidFill>
            <a:miter lim="800000"/>
            <a:headEnd/>
            <a:tailEnd/>
          </a:ln>
        </p:spPr>
        <p:txBody>
          <a:bodyPr anchor="ctr"/>
          <a:lstStyle/>
          <a:p>
            <a:pPr algn="ctr"/>
            <a:endParaRPr lang="cs-CZ">
              <a:latin typeface="Calibri" pitchFamily="34" charset="0"/>
            </a:endParaRPr>
          </a:p>
        </p:txBody>
      </p:sp>
      <p:sp>
        <p:nvSpPr>
          <p:cNvPr id="28682" name="Text Box 2"/>
          <p:cNvSpPr txBox="1">
            <a:spLocks noChangeArrowheads="1"/>
          </p:cNvSpPr>
          <p:nvPr/>
        </p:nvSpPr>
        <p:spPr bwMode="auto">
          <a:xfrm>
            <a:off x="179388" y="2781300"/>
            <a:ext cx="4248150" cy="503238"/>
          </a:xfrm>
          <a:prstGeom prst="rect">
            <a:avLst/>
          </a:prstGeom>
          <a:noFill/>
          <a:ln w="9525">
            <a:noFill/>
            <a:miter lim="800000"/>
            <a:headEnd/>
            <a:tailEnd/>
          </a:ln>
        </p:spPr>
        <p:txBody>
          <a:bodyPr/>
          <a:lstStyle/>
          <a:p>
            <a:pPr marL="439738" indent="-439738" eaLnBrk="0" hangingPunct="0">
              <a:spcBef>
                <a:spcPct val="20000"/>
              </a:spcBef>
              <a:buClr>
                <a:srgbClr val="0033CC"/>
              </a:buClr>
              <a:buSzPct val="120000"/>
              <a:buFont typeface="Wingdings" pitchFamily="2" charset="2"/>
              <a:buChar char="§"/>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Sign of cardiac arrest</a:t>
            </a:r>
          </a:p>
        </p:txBody>
      </p:sp>
      <p:sp>
        <p:nvSpPr>
          <p:cNvPr id="28683" name="Text Box 2"/>
          <p:cNvSpPr txBox="1">
            <a:spLocks noChangeArrowheads="1"/>
          </p:cNvSpPr>
          <p:nvPr/>
        </p:nvSpPr>
        <p:spPr bwMode="auto">
          <a:xfrm>
            <a:off x="4716463" y="2852738"/>
            <a:ext cx="4248150" cy="792162"/>
          </a:xfrm>
          <a:prstGeom prst="rect">
            <a:avLst/>
          </a:prstGeom>
          <a:noFill/>
          <a:ln w="9525">
            <a:noFill/>
            <a:miter lim="800000"/>
            <a:headEnd/>
            <a:tailEnd/>
          </a:ln>
        </p:spPr>
        <p:txBody>
          <a:bodyPr/>
          <a:lstStyle/>
          <a:p>
            <a:pPr marL="439738" indent="-439738" eaLnBrk="0" hangingPunct="0">
              <a:spcBef>
                <a:spcPct val="20000"/>
              </a:spcBef>
              <a:buClr>
                <a:srgbClr val="0033CC"/>
              </a:buClr>
              <a:buSzPct val="120000"/>
              <a:buFont typeface="Wingdings" pitchFamily="2" charset="2"/>
              <a:buChar char="§"/>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Sign of present circulation</a:t>
            </a:r>
          </a:p>
        </p:txBody>
      </p:sp>
      <p:sp>
        <p:nvSpPr>
          <p:cNvPr id="28685" name="Text Box 2"/>
          <p:cNvSpPr txBox="1">
            <a:spLocks noChangeArrowheads="1"/>
          </p:cNvSpPr>
          <p:nvPr/>
        </p:nvSpPr>
        <p:spPr bwMode="auto">
          <a:xfrm>
            <a:off x="179388" y="4292600"/>
            <a:ext cx="4248150" cy="1439863"/>
          </a:xfrm>
          <a:prstGeom prst="rect">
            <a:avLst/>
          </a:prstGeom>
          <a:noFill/>
          <a:ln w="9525">
            <a:noFill/>
            <a:miter lim="800000"/>
            <a:headEnd/>
            <a:tailEnd/>
          </a:ln>
        </p:spPr>
        <p:txBody>
          <a:bodyPr/>
          <a:lstStyle/>
          <a:p>
            <a:pPr marL="439738" indent="-439738" eaLnBrk="0" hangingPunct="0">
              <a:spcBef>
                <a:spcPct val="20000"/>
              </a:spcBef>
              <a:buClr>
                <a:srgbClr val="0033CC"/>
              </a:buClr>
              <a:buSzPct val="120000"/>
              <a:buFont typeface="Wingdings" pitchFamily="2" charset="2"/>
              <a:buChar char="§"/>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Call 112 first !!!     </a:t>
            </a:r>
          </a:p>
          <a:p>
            <a:pPr marL="439738" indent="-439738" eaLnBrk="0" hangingPunct="0">
              <a:spcBef>
                <a:spcPct val="20000"/>
              </a:spcBef>
              <a:buClr>
                <a:srgbClr val="0033CC"/>
              </a:buClr>
              <a:buSzPct val="120000"/>
              <a:buFont typeface="Wingdings" pitchFamily="2" charset="2"/>
              <a:buNone/>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	Immediately start BLS with 30 chest compressions</a:t>
            </a:r>
          </a:p>
        </p:txBody>
      </p:sp>
      <p:sp>
        <p:nvSpPr>
          <p:cNvPr id="28687" name="Text Box 2"/>
          <p:cNvSpPr txBox="1">
            <a:spLocks noChangeArrowheads="1"/>
          </p:cNvSpPr>
          <p:nvPr/>
        </p:nvSpPr>
        <p:spPr bwMode="auto">
          <a:xfrm>
            <a:off x="4716463" y="4365625"/>
            <a:ext cx="4248150" cy="863600"/>
          </a:xfrm>
          <a:prstGeom prst="rect">
            <a:avLst/>
          </a:prstGeom>
          <a:noFill/>
          <a:ln w="9525">
            <a:noFill/>
            <a:miter lim="800000"/>
            <a:headEnd/>
            <a:tailEnd/>
          </a:ln>
        </p:spPr>
        <p:txBody>
          <a:bodyPr/>
          <a:lstStyle/>
          <a:p>
            <a:pPr marL="439738" indent="-439738" eaLnBrk="0" hangingPunct="0">
              <a:spcBef>
                <a:spcPct val="20000"/>
              </a:spcBef>
              <a:buClr>
                <a:srgbClr val="0033CC"/>
              </a:buClr>
              <a:buSzPct val="120000"/>
              <a:buFont typeface="Wingdings" pitchFamily="2" charset="2"/>
              <a:buChar char="§"/>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Call 112 a keep the airway opened</a:t>
            </a:r>
          </a:p>
        </p:txBody>
      </p:sp>
      <p:sp>
        <p:nvSpPr>
          <p:cNvPr id="28689" name="Text Box 2"/>
          <p:cNvSpPr txBox="1">
            <a:spLocks noChangeArrowheads="1"/>
          </p:cNvSpPr>
          <p:nvPr/>
        </p:nvSpPr>
        <p:spPr bwMode="auto">
          <a:xfrm>
            <a:off x="4716463" y="5805488"/>
            <a:ext cx="4248150" cy="863600"/>
          </a:xfrm>
          <a:prstGeom prst="rect">
            <a:avLst/>
          </a:prstGeom>
          <a:noFill/>
          <a:ln w="9525">
            <a:noFill/>
            <a:miter lim="800000"/>
            <a:headEnd/>
            <a:tailEnd/>
          </a:ln>
        </p:spPr>
        <p:txBody>
          <a:bodyPr/>
          <a:lstStyle/>
          <a:p>
            <a:pPr marL="439738" indent="-439738" eaLnBrk="0" hangingPunct="0">
              <a:spcBef>
                <a:spcPct val="20000"/>
              </a:spcBef>
              <a:buClr>
                <a:srgbClr val="0033CC"/>
              </a:buClr>
              <a:buSzPct val="120000"/>
              <a:buFont typeface="Wingdings" pitchFamily="2" charset="2"/>
              <a:buChar char="§"/>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2200"/>
              <a:t>Place into recovery position (when leaving the person)</a:t>
            </a:r>
          </a:p>
        </p:txBody>
      </p:sp>
      <p:sp>
        <p:nvSpPr>
          <p:cNvPr id="2" name="Šipka dolů 6"/>
          <p:cNvSpPr>
            <a:spLocks noChangeArrowheads="1"/>
          </p:cNvSpPr>
          <p:nvPr/>
        </p:nvSpPr>
        <p:spPr bwMode="auto">
          <a:xfrm>
            <a:off x="2206625" y="3487738"/>
            <a:ext cx="360363" cy="576262"/>
          </a:xfrm>
          <a:prstGeom prst="downArrow">
            <a:avLst>
              <a:gd name="adj1" fmla="val 50000"/>
              <a:gd name="adj2" fmla="val 50002"/>
            </a:avLst>
          </a:prstGeom>
          <a:solidFill>
            <a:schemeClr val="tx1"/>
          </a:solidFill>
          <a:ln w="25400" algn="ctr">
            <a:solidFill>
              <a:schemeClr val="tx1"/>
            </a:solidFill>
            <a:miter lim="800000"/>
            <a:headEnd/>
            <a:tailEnd/>
          </a:ln>
        </p:spPr>
        <p:txBody>
          <a:bodyPr anchor="ctr"/>
          <a:lstStyle/>
          <a:p>
            <a:pPr algn="ctr"/>
            <a:endParaRPr lang="cs-CZ">
              <a:latin typeface="Calibri" pitchFamily="34" charset="0"/>
            </a:endParaRPr>
          </a:p>
        </p:txBody>
      </p:sp>
      <p:sp>
        <p:nvSpPr>
          <p:cNvPr id="3" name="Šipka dolů 6"/>
          <p:cNvSpPr>
            <a:spLocks noChangeArrowheads="1"/>
          </p:cNvSpPr>
          <p:nvPr/>
        </p:nvSpPr>
        <p:spPr bwMode="auto">
          <a:xfrm>
            <a:off x="6777038" y="2024063"/>
            <a:ext cx="360362" cy="576262"/>
          </a:xfrm>
          <a:prstGeom prst="downArrow">
            <a:avLst>
              <a:gd name="adj1" fmla="val 50000"/>
              <a:gd name="adj2" fmla="val 50002"/>
            </a:avLst>
          </a:prstGeom>
          <a:solidFill>
            <a:schemeClr val="tx1"/>
          </a:solidFill>
          <a:ln w="25400" algn="ctr">
            <a:solidFill>
              <a:schemeClr val="tx1"/>
            </a:solidFill>
            <a:miter lim="800000"/>
            <a:headEnd/>
            <a:tailEnd/>
          </a:ln>
        </p:spPr>
        <p:txBody>
          <a:bodyPr anchor="ctr"/>
          <a:lstStyle/>
          <a:p>
            <a:pPr algn="ctr"/>
            <a:endParaRPr lang="cs-CZ">
              <a:latin typeface="Calibri" pitchFamily="34" charset="0"/>
            </a:endParaRPr>
          </a:p>
        </p:txBody>
      </p:sp>
      <p:sp>
        <p:nvSpPr>
          <p:cNvPr id="5" name="Šipka dolů 6"/>
          <p:cNvSpPr>
            <a:spLocks noChangeArrowheads="1"/>
          </p:cNvSpPr>
          <p:nvPr/>
        </p:nvSpPr>
        <p:spPr bwMode="auto">
          <a:xfrm>
            <a:off x="6786563" y="3609975"/>
            <a:ext cx="360362" cy="576263"/>
          </a:xfrm>
          <a:prstGeom prst="downArrow">
            <a:avLst>
              <a:gd name="adj1" fmla="val 50000"/>
              <a:gd name="adj2" fmla="val 50002"/>
            </a:avLst>
          </a:prstGeom>
          <a:solidFill>
            <a:schemeClr val="tx1"/>
          </a:solidFill>
          <a:ln w="25400" algn="ctr">
            <a:solidFill>
              <a:schemeClr val="tx1"/>
            </a:solidFill>
            <a:miter lim="800000"/>
            <a:headEnd/>
            <a:tailEnd/>
          </a:ln>
        </p:spPr>
        <p:txBody>
          <a:bodyPr anchor="ctr"/>
          <a:lstStyle/>
          <a:p>
            <a:pPr algn="ctr"/>
            <a:endParaRPr lang="cs-CZ">
              <a:latin typeface="Calibri" pitchFamily="34" charset="0"/>
            </a:endParaRPr>
          </a:p>
        </p:txBody>
      </p:sp>
      <p:sp>
        <p:nvSpPr>
          <p:cNvPr id="6" name="Šipka dolů 6"/>
          <p:cNvSpPr>
            <a:spLocks noChangeArrowheads="1"/>
          </p:cNvSpPr>
          <p:nvPr/>
        </p:nvSpPr>
        <p:spPr bwMode="auto">
          <a:xfrm>
            <a:off x="6769100" y="5080000"/>
            <a:ext cx="360363" cy="576263"/>
          </a:xfrm>
          <a:prstGeom prst="downArrow">
            <a:avLst>
              <a:gd name="adj1" fmla="val 50000"/>
              <a:gd name="adj2" fmla="val 50002"/>
            </a:avLst>
          </a:prstGeom>
          <a:solidFill>
            <a:schemeClr val="tx1"/>
          </a:solidFill>
          <a:ln w="25400" algn="ctr">
            <a:solidFill>
              <a:schemeClr val="tx1"/>
            </a:solidFill>
            <a:miter lim="800000"/>
            <a:headEnd/>
            <a:tailEnd/>
          </a:ln>
        </p:spPr>
        <p:txBody>
          <a:bodyPr anchor="ctr"/>
          <a:lstStyle/>
          <a:p>
            <a:pPr algn="ctr"/>
            <a:endParaRPr lang="cs-CZ">
              <a:latin typeface="Calibri" pitchFamily="34" charset="0"/>
            </a:endParaRPr>
          </a:p>
        </p:txBody>
      </p:sp>
      <p:pic>
        <p:nvPicPr>
          <p:cNvPr id="8"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8341"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AF3961B9-B0A5-4D15-9907-CE9F3B269E2C}"/>
              </a:ext>
            </a:extLst>
          </p:cNvPr>
          <p:cNvSpPr>
            <a:spLocks noGrp="1"/>
          </p:cNvSpPr>
          <p:nvPr>
            <p:ph type="sldNum" sz="quarter" idx="11"/>
          </p:nvPr>
        </p:nvSpPr>
        <p:spPr/>
        <p:txBody>
          <a:bodyPr/>
          <a:lstStyle/>
          <a:p>
            <a:pPr>
              <a:defRPr/>
            </a:pPr>
            <a:fld id="{837A4CA1-941E-4F8D-A4CB-CC1BE2D57CDA}" type="slidenum">
              <a:rPr lang="cs-CZ" smtClean="0"/>
              <a:pPr>
                <a:defRPr/>
              </a:pPr>
              <a:t>14</a:t>
            </a:fld>
            <a:endParaRPr lang="cs-CZ"/>
          </a:p>
        </p:txBody>
      </p:sp>
      <p:pic>
        <p:nvPicPr>
          <p:cNvPr id="3" name="Obrázek 2">
            <a:extLst>
              <a:ext uri="{FF2B5EF4-FFF2-40B4-BE49-F238E27FC236}">
                <a16:creationId xmlns:a16="http://schemas.microsoft.com/office/drawing/2014/main" id="{59D1B0AE-B82C-4198-B493-C613FD11B2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63" y="497681"/>
            <a:ext cx="7178675" cy="586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6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DE9EDFC5-0A76-4492-B6B7-FB697D6E11BB}" type="slidenum">
              <a:rPr lang="cs-CZ" sz="1400">
                <a:solidFill>
                  <a:schemeClr val="bg2"/>
                </a:solidFill>
              </a:rPr>
              <a:pPr algn="ctr"/>
              <a:t>15</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Chest Compressions</a:t>
            </a:r>
          </a:p>
        </p:txBody>
      </p:sp>
      <p:sp>
        <p:nvSpPr>
          <p:cNvPr id="29700" name="Rectangle 3"/>
          <p:cNvSpPr>
            <a:spLocks noChangeArrowheads="1"/>
          </p:cNvSpPr>
          <p:nvPr/>
        </p:nvSpPr>
        <p:spPr bwMode="auto">
          <a:xfrm>
            <a:off x="300038" y="1168400"/>
            <a:ext cx="3765550" cy="4695825"/>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dirty="0" err="1"/>
              <a:t>Chest</a:t>
            </a:r>
            <a:r>
              <a:rPr lang="cs-CZ" sz="2200" dirty="0"/>
              <a:t> </a:t>
            </a:r>
            <a:r>
              <a:rPr lang="cs-CZ" sz="2200" dirty="0" err="1"/>
              <a:t>compressions</a:t>
            </a:r>
            <a:r>
              <a:rPr lang="cs-CZ" sz="2200" dirty="0"/>
              <a:t>: </a:t>
            </a:r>
            <a:r>
              <a:rPr lang="cs-CZ" sz="2200" dirty="0" err="1"/>
              <a:t>ventilation</a:t>
            </a:r>
            <a:r>
              <a:rPr lang="cs-CZ" sz="2200" dirty="0"/>
              <a:t> ratio 30:2</a:t>
            </a:r>
          </a:p>
          <a:p>
            <a:pPr marL="914400" lvl="1" indent="-457200" eaLnBrk="0" hangingPunct="0">
              <a:spcBef>
                <a:spcPct val="20000"/>
              </a:spcBef>
              <a:buSzPct val="80000"/>
              <a:buFont typeface="Wingdings" pitchFamily="2" charset="2"/>
              <a:buChar char="§"/>
            </a:pPr>
            <a:r>
              <a:rPr lang="cs-CZ" sz="1600" dirty="0"/>
              <a:t>No </a:t>
            </a:r>
            <a:r>
              <a:rPr lang="cs-CZ" sz="1600" dirty="0" err="1"/>
              <a:t>songs</a:t>
            </a:r>
            <a:r>
              <a:rPr lang="cs-CZ" sz="1600" dirty="0"/>
              <a:t> </a:t>
            </a:r>
            <a:r>
              <a:rPr lang="cs-CZ" sz="1600" dirty="0" err="1"/>
              <a:t>allowed</a:t>
            </a:r>
            <a:endParaRPr lang="cs-CZ" sz="1600" dirty="0"/>
          </a:p>
          <a:p>
            <a:pPr marL="533400" indent="-533400" eaLnBrk="0" hangingPunct="0">
              <a:spcBef>
                <a:spcPct val="20000"/>
              </a:spcBef>
              <a:buClr>
                <a:srgbClr val="0033CC"/>
              </a:buClr>
              <a:buSzPct val="120000"/>
              <a:buFont typeface="Wingdings" pitchFamily="2" charset="2"/>
              <a:buChar char="§"/>
            </a:pPr>
            <a:r>
              <a:rPr lang="cs-CZ" sz="2200" dirty="0"/>
              <a:t>In </a:t>
            </a:r>
            <a:r>
              <a:rPr lang="cs-CZ" sz="2200" dirty="0" err="1"/>
              <a:t>the</a:t>
            </a:r>
            <a:r>
              <a:rPr lang="cs-CZ" sz="2200" dirty="0"/>
              <a:t> center </a:t>
            </a:r>
            <a:r>
              <a:rPr lang="cs-CZ" sz="2200" dirty="0" err="1"/>
              <a:t>of</a:t>
            </a:r>
            <a:r>
              <a:rPr lang="cs-CZ" sz="2200" dirty="0"/>
              <a:t> </a:t>
            </a:r>
            <a:r>
              <a:rPr lang="cs-CZ" sz="2200" dirty="0" err="1"/>
              <a:t>the</a:t>
            </a:r>
            <a:r>
              <a:rPr lang="cs-CZ" sz="2200" dirty="0"/>
              <a:t> </a:t>
            </a:r>
            <a:r>
              <a:rPr lang="cs-CZ" sz="2200" dirty="0" err="1"/>
              <a:t>chest</a:t>
            </a:r>
            <a:endParaRPr lang="cs-CZ" sz="2200" dirty="0"/>
          </a:p>
          <a:p>
            <a:pPr marL="533400" indent="-533400" eaLnBrk="0" hangingPunct="0">
              <a:spcBef>
                <a:spcPct val="20000"/>
              </a:spcBef>
              <a:buClr>
                <a:srgbClr val="0033CC"/>
              </a:buClr>
              <a:buSzPct val="120000"/>
              <a:buFont typeface="Wingdings" pitchFamily="2" charset="2"/>
              <a:buChar char="§"/>
            </a:pPr>
            <a:r>
              <a:rPr lang="cs-CZ" sz="2200" dirty="0" err="1"/>
              <a:t>Frequency</a:t>
            </a:r>
            <a:r>
              <a:rPr lang="cs-CZ" sz="2200" dirty="0"/>
              <a:t> 100 – 120/min</a:t>
            </a:r>
          </a:p>
          <a:p>
            <a:pPr marL="533400" indent="-533400" eaLnBrk="0" hangingPunct="0">
              <a:spcBef>
                <a:spcPct val="20000"/>
              </a:spcBef>
              <a:buClr>
                <a:srgbClr val="0033CC"/>
              </a:buClr>
              <a:buSzPct val="120000"/>
              <a:buFont typeface="Wingdings" pitchFamily="2" charset="2"/>
              <a:buChar char="§"/>
            </a:pPr>
            <a:r>
              <a:rPr lang="cs-CZ" sz="2200" dirty="0" err="1"/>
              <a:t>Depth</a:t>
            </a:r>
            <a:r>
              <a:rPr lang="cs-CZ" sz="2200" dirty="0"/>
              <a:t> 5 – 6 cm</a:t>
            </a:r>
          </a:p>
          <a:p>
            <a:pPr marL="533400" indent="-533400" eaLnBrk="0" hangingPunct="0">
              <a:spcBef>
                <a:spcPct val="20000"/>
              </a:spcBef>
              <a:buClr>
                <a:srgbClr val="0033CC"/>
              </a:buClr>
              <a:buSzPct val="120000"/>
              <a:buFont typeface="Wingdings" pitchFamily="2" charset="2"/>
              <a:buChar char="§"/>
            </a:pPr>
            <a:r>
              <a:rPr lang="cs-CZ" sz="2200" dirty="0" err="1"/>
              <a:t>Change</a:t>
            </a:r>
            <a:r>
              <a:rPr lang="cs-CZ" sz="2200" dirty="0"/>
              <a:t> </a:t>
            </a:r>
            <a:r>
              <a:rPr lang="cs-CZ" sz="2200" dirty="0" err="1"/>
              <a:t>rescuers</a:t>
            </a:r>
            <a:r>
              <a:rPr lang="cs-CZ" sz="2200" dirty="0"/>
              <a:t> </a:t>
            </a:r>
            <a:r>
              <a:rPr lang="cs-CZ" sz="2200" dirty="0" err="1"/>
              <a:t>every</a:t>
            </a:r>
            <a:r>
              <a:rPr lang="cs-CZ" sz="2200" dirty="0"/>
              <a:t> 2 </a:t>
            </a:r>
            <a:r>
              <a:rPr lang="cs-CZ" sz="2200" dirty="0" err="1"/>
              <a:t>minutes</a:t>
            </a:r>
            <a:endParaRPr lang="cs-CZ" sz="2400" dirty="0"/>
          </a:p>
          <a:p>
            <a:pPr marL="914400" lvl="1" indent="-457200" eaLnBrk="0" hangingPunct="0">
              <a:spcBef>
                <a:spcPct val="20000"/>
              </a:spcBef>
              <a:buSzPct val="80000"/>
              <a:buFont typeface="Wingdings" pitchFamily="2" charset="2"/>
              <a:buChar char="§"/>
            </a:pPr>
            <a:r>
              <a:rPr lang="cs-CZ" sz="1600" dirty="0" err="1"/>
              <a:t>Fatigue</a:t>
            </a:r>
            <a:endParaRPr lang="cs-CZ" sz="1400" dirty="0"/>
          </a:p>
        </p:txBody>
      </p:sp>
      <p:pic>
        <p:nvPicPr>
          <p:cNvPr id="29702" name="Picture 3"/>
          <p:cNvPicPr>
            <a:picLocks noChangeAspect="1" noChangeArrowheads="1"/>
          </p:cNvPicPr>
          <p:nvPr/>
        </p:nvPicPr>
        <p:blipFill>
          <a:blip r:embed="rId3" cstate="print"/>
          <a:srcRect/>
          <a:stretch>
            <a:fillRect/>
          </a:stretch>
        </p:blipFill>
        <p:spPr bwMode="auto">
          <a:xfrm>
            <a:off x="4716463" y="2205038"/>
            <a:ext cx="3984625" cy="23431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4DAB8053-0726-4EEE-AA71-D102E565164C}" type="slidenum">
              <a:rPr lang="cs-CZ" sz="1400">
                <a:solidFill>
                  <a:schemeClr val="bg2"/>
                </a:solidFill>
              </a:rPr>
              <a:pPr algn="ctr"/>
              <a:t>16</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Chest Compressions - technique</a:t>
            </a:r>
          </a:p>
        </p:txBody>
      </p:sp>
      <p:sp>
        <p:nvSpPr>
          <p:cNvPr id="30724" name="Rectangle 3"/>
          <p:cNvSpPr>
            <a:spLocks noChangeArrowheads="1"/>
          </p:cNvSpPr>
          <p:nvPr/>
        </p:nvSpPr>
        <p:spPr bwMode="auto">
          <a:xfrm>
            <a:off x="300038" y="1168400"/>
            <a:ext cx="3765550" cy="4695825"/>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a:t>Place the heel of one hand on the center of the chest</a:t>
            </a:r>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r>
              <a:rPr lang="cs-CZ" sz="2200"/>
              <a:t>Place the heel of your other hand on top of the first hand, interlock the fingers</a:t>
            </a:r>
            <a:endParaRPr lang="cs-CZ" sz="2400"/>
          </a:p>
          <a:p>
            <a:pPr marL="914400" lvl="1" indent="-457200" eaLnBrk="0" hangingPunct="0">
              <a:spcBef>
                <a:spcPct val="20000"/>
              </a:spcBef>
              <a:buSzPct val="80000"/>
              <a:buFont typeface="Wingdings" pitchFamily="2" charset="2"/>
              <a:buChar char="§"/>
            </a:pPr>
            <a:r>
              <a:rPr lang="cs-CZ" sz="1600"/>
              <a:t>The fingers should not touch the chest</a:t>
            </a:r>
            <a:endParaRPr lang="cs-CZ" sz="2000"/>
          </a:p>
          <a:p>
            <a:pPr marL="914400" lvl="1" indent="-457200" eaLnBrk="0" hangingPunct="0">
              <a:spcBef>
                <a:spcPct val="20000"/>
              </a:spcBef>
              <a:buSzPct val="80000"/>
              <a:buFont typeface="Wingdings" pitchFamily="2" charset="2"/>
              <a:buNone/>
            </a:pPr>
            <a:endParaRPr lang="cs-CZ" sz="1600"/>
          </a:p>
        </p:txBody>
      </p:sp>
      <p:pic>
        <p:nvPicPr>
          <p:cNvPr id="30726" name="Picture 2"/>
          <p:cNvPicPr>
            <a:picLocks noChangeAspect="1" noChangeArrowheads="1"/>
          </p:cNvPicPr>
          <p:nvPr/>
        </p:nvPicPr>
        <p:blipFill>
          <a:blip r:embed="rId5" cstate="print"/>
          <a:srcRect/>
          <a:stretch>
            <a:fillRect/>
          </a:stretch>
        </p:blipFill>
        <p:spPr bwMode="auto">
          <a:xfrm>
            <a:off x="5278438" y="809625"/>
            <a:ext cx="2541587" cy="2733675"/>
          </a:xfrm>
          <a:prstGeom prst="rect">
            <a:avLst/>
          </a:prstGeom>
          <a:noFill/>
          <a:ln w="9525">
            <a:noFill/>
            <a:miter lim="800000"/>
            <a:headEnd/>
            <a:tailEnd/>
          </a:ln>
        </p:spPr>
      </p:pic>
      <p:pic>
        <p:nvPicPr>
          <p:cNvPr id="30727" name="Picture 3"/>
          <p:cNvPicPr>
            <a:picLocks noChangeAspect="1" noChangeArrowheads="1"/>
          </p:cNvPicPr>
          <p:nvPr/>
        </p:nvPicPr>
        <p:blipFill>
          <a:blip r:embed="rId6" cstate="print"/>
          <a:srcRect/>
          <a:stretch>
            <a:fillRect/>
          </a:stretch>
        </p:blipFill>
        <p:spPr bwMode="auto">
          <a:xfrm>
            <a:off x="5299075" y="3646488"/>
            <a:ext cx="2665413" cy="2855912"/>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3627"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3B51DA91-A755-47AB-B5A7-55411A72C619}" type="slidenum">
              <a:rPr lang="cs-CZ" sz="1400">
                <a:solidFill>
                  <a:schemeClr val="bg2"/>
                </a:solidFill>
              </a:rPr>
              <a:pPr algn="ctr"/>
              <a:t>17</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Chest Compressions - technique</a:t>
            </a:r>
          </a:p>
        </p:txBody>
      </p:sp>
      <p:sp>
        <p:nvSpPr>
          <p:cNvPr id="31748" name="Rectangle 3"/>
          <p:cNvSpPr>
            <a:spLocks noChangeArrowheads="1"/>
          </p:cNvSpPr>
          <p:nvPr/>
        </p:nvSpPr>
        <p:spPr bwMode="auto">
          <a:xfrm>
            <a:off x="300038" y="1366838"/>
            <a:ext cx="3765550" cy="4032250"/>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a:t>Position yourself vertically above the chest, with arms straight </a:t>
            </a:r>
          </a:p>
          <a:p>
            <a:pPr marL="533400" indent="-533400" eaLnBrk="0" hangingPunct="0">
              <a:spcBef>
                <a:spcPct val="20000"/>
              </a:spcBef>
              <a:buClr>
                <a:srgbClr val="0033CC"/>
              </a:buClr>
              <a:buSzPct val="120000"/>
              <a:buFont typeface="Wingdings" pitchFamily="2" charset="2"/>
              <a:buChar char="§"/>
            </a:pPr>
            <a:r>
              <a:rPr lang="cs-CZ" sz="2200"/>
              <a:t>Keep lower back firm </a:t>
            </a:r>
          </a:p>
          <a:p>
            <a:pPr marL="533400" indent="-533400" eaLnBrk="0" hangingPunct="0">
              <a:spcBef>
                <a:spcPct val="20000"/>
              </a:spcBef>
              <a:buClr>
                <a:srgbClr val="0033CC"/>
              </a:buClr>
              <a:buSzPct val="120000"/>
              <a:buFont typeface="Wingdings" pitchFamily="2" charset="2"/>
              <a:buChar char="§"/>
            </a:pPr>
            <a:r>
              <a:rPr lang="cs-CZ" sz="2200"/>
              <a:t>Movement origins at hips</a:t>
            </a:r>
          </a:p>
          <a:p>
            <a:pPr marL="533400" indent="-533400" eaLnBrk="0" hangingPunct="0">
              <a:spcBef>
                <a:spcPct val="20000"/>
              </a:spcBef>
              <a:buClr>
                <a:srgbClr val="0033CC"/>
              </a:buClr>
              <a:buSzPct val="120000"/>
              <a:buFont typeface="Wingdings" pitchFamily="2" charset="2"/>
              <a:buChar char="§"/>
            </a:pPr>
            <a:r>
              <a:rPr lang="cs-CZ" sz="2200"/>
              <a:t>Press down on the sternum 5—6 cm </a:t>
            </a:r>
          </a:p>
          <a:p>
            <a:pPr marL="533400" indent="-533400" eaLnBrk="0" hangingPunct="0">
              <a:spcBef>
                <a:spcPct val="20000"/>
              </a:spcBef>
              <a:buClr>
                <a:srgbClr val="0033CC"/>
              </a:buClr>
              <a:buSzPct val="120000"/>
              <a:buFont typeface="Wingdings" pitchFamily="2" charset="2"/>
              <a:buChar char="§"/>
            </a:pPr>
            <a:r>
              <a:rPr lang="cs-CZ" sz="2200"/>
              <a:t>After each compression, release all the pressure on the chest</a:t>
            </a:r>
            <a:endParaRPr lang="cs-CZ" sz="2800"/>
          </a:p>
        </p:txBody>
      </p:sp>
      <p:pic>
        <p:nvPicPr>
          <p:cNvPr id="31752" name="Picture 3" descr="Fig3X8"/>
          <p:cNvPicPr>
            <a:picLocks noChangeAspect="1" noChangeArrowheads="1"/>
          </p:cNvPicPr>
          <p:nvPr/>
        </p:nvPicPr>
        <p:blipFill>
          <a:blip r:embed="rId5" cstate="print"/>
          <a:srcRect/>
          <a:stretch>
            <a:fillRect/>
          </a:stretch>
        </p:blipFill>
        <p:spPr bwMode="auto">
          <a:xfrm>
            <a:off x="4787900" y="908050"/>
            <a:ext cx="3960813" cy="2700338"/>
          </a:xfrm>
          <a:prstGeom prst="rect">
            <a:avLst/>
          </a:prstGeom>
          <a:noFill/>
          <a:ln w="9525">
            <a:noFill/>
            <a:miter lim="800000"/>
            <a:headEnd/>
            <a:tailEnd/>
          </a:ln>
        </p:spPr>
      </p:pic>
      <p:pic>
        <p:nvPicPr>
          <p:cNvPr id="31753" name="Picture 3" descr="Fig3X9"/>
          <p:cNvPicPr>
            <a:picLocks noChangeAspect="1" noChangeArrowheads="1"/>
          </p:cNvPicPr>
          <p:nvPr/>
        </p:nvPicPr>
        <p:blipFill>
          <a:blip r:embed="rId6" cstate="print"/>
          <a:srcRect/>
          <a:stretch>
            <a:fillRect/>
          </a:stretch>
        </p:blipFill>
        <p:spPr bwMode="auto">
          <a:xfrm>
            <a:off x="5097463" y="3716338"/>
            <a:ext cx="4046537" cy="2922587"/>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2572"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97B27986-86BF-4B27-81D1-D86223CE1664}" type="slidenum">
              <a:rPr lang="cs-CZ" sz="1400">
                <a:solidFill>
                  <a:schemeClr val="bg2"/>
                </a:solidFill>
              </a:rPr>
              <a:pPr algn="ctr"/>
              <a:t>18</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Chest Compressions - technique</a:t>
            </a:r>
          </a:p>
        </p:txBody>
      </p:sp>
      <p:pic>
        <p:nvPicPr>
          <p:cNvPr id="33800" name="Picture 2"/>
          <p:cNvPicPr>
            <a:picLocks noChangeAspect="1" noChangeArrowheads="1"/>
          </p:cNvPicPr>
          <p:nvPr/>
        </p:nvPicPr>
        <p:blipFill>
          <a:blip r:embed="rId5" cstate="print"/>
          <a:srcRect/>
          <a:stretch>
            <a:fillRect/>
          </a:stretch>
        </p:blipFill>
        <p:spPr bwMode="auto">
          <a:xfrm>
            <a:off x="971550" y="1125538"/>
            <a:ext cx="3325813" cy="5108575"/>
          </a:xfrm>
          <a:prstGeom prst="rect">
            <a:avLst/>
          </a:prstGeom>
          <a:noFill/>
          <a:ln w="9525">
            <a:noFill/>
            <a:miter lim="800000"/>
            <a:headEnd/>
            <a:tailEnd/>
          </a:ln>
        </p:spPr>
      </p:pic>
      <p:pic>
        <p:nvPicPr>
          <p:cNvPr id="33801" name="Picture 3"/>
          <p:cNvPicPr>
            <a:picLocks noChangeAspect="1" noChangeArrowheads="1"/>
          </p:cNvPicPr>
          <p:nvPr/>
        </p:nvPicPr>
        <p:blipFill>
          <a:blip r:embed="rId6" cstate="print"/>
          <a:srcRect/>
          <a:stretch>
            <a:fillRect/>
          </a:stretch>
        </p:blipFill>
        <p:spPr bwMode="auto">
          <a:xfrm>
            <a:off x="5235575" y="1196975"/>
            <a:ext cx="3165475" cy="5111750"/>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01050"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483FC25B-EFA4-4659-91E2-F51F63FB7536}" type="slidenum">
              <a:rPr lang="cs-CZ" sz="1400">
                <a:solidFill>
                  <a:schemeClr val="bg2"/>
                </a:solidFill>
              </a:rPr>
              <a:pPr algn="ctr"/>
              <a:t>19</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Ventilation – rescue breathing</a:t>
            </a:r>
          </a:p>
        </p:txBody>
      </p:sp>
      <p:sp>
        <p:nvSpPr>
          <p:cNvPr id="34823"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600"/>
              <a:t>Mouth to mouth breathing</a:t>
            </a:r>
          </a:p>
          <a:p>
            <a:pPr marL="914400" lvl="1" indent="-457200" eaLnBrk="0" hangingPunct="0">
              <a:spcBef>
                <a:spcPct val="20000"/>
              </a:spcBef>
              <a:buSzPct val="80000"/>
              <a:buFont typeface="Wingdings" pitchFamily="2" charset="2"/>
              <a:buChar char="§"/>
            </a:pPr>
            <a:r>
              <a:rPr lang="cs-CZ" sz="2000"/>
              <a:t>Mouth to nose</a:t>
            </a:r>
          </a:p>
          <a:p>
            <a:pPr marL="914400" lvl="1" indent="-457200" eaLnBrk="0" hangingPunct="0">
              <a:spcBef>
                <a:spcPct val="20000"/>
              </a:spcBef>
              <a:buSzPct val="80000"/>
              <a:buFont typeface="Wingdings" pitchFamily="2" charset="2"/>
              <a:buChar char="§"/>
            </a:pPr>
            <a:r>
              <a:rPr lang="cs-CZ" sz="2000"/>
              <a:t>Mouth to mouth and nose</a:t>
            </a:r>
          </a:p>
          <a:p>
            <a:pPr marL="914400" lvl="1" indent="-457200" eaLnBrk="0" hangingPunct="0">
              <a:spcBef>
                <a:spcPct val="20000"/>
              </a:spcBef>
              <a:buSzPct val="80000"/>
              <a:buFont typeface="Wingdings" pitchFamily="2" charset="2"/>
              <a:buChar char="§"/>
            </a:pPr>
            <a:r>
              <a:rPr lang="cs-CZ" sz="2000"/>
              <a:t>Mouth to mouth with special aids</a:t>
            </a:r>
          </a:p>
          <a:p>
            <a:pPr marL="1295400" lvl="2" indent="-381000" eaLnBrk="0" hangingPunct="0">
              <a:spcBef>
                <a:spcPct val="20000"/>
              </a:spcBef>
              <a:buClr>
                <a:schemeClr val="bg2"/>
              </a:buClr>
              <a:buSzPct val="80000"/>
              <a:buFont typeface="Wingdings" pitchFamily="2" charset="2"/>
              <a:buChar char="§"/>
            </a:pPr>
            <a:r>
              <a:rPr lang="cs-CZ" sz="1600"/>
              <a:t>Resuscitation mask</a:t>
            </a:r>
          </a:p>
          <a:p>
            <a:pPr marL="1295400" lvl="2" indent="-381000" eaLnBrk="0" hangingPunct="0">
              <a:spcBef>
                <a:spcPct val="20000"/>
              </a:spcBef>
              <a:buClr>
                <a:schemeClr val="bg2"/>
              </a:buClr>
              <a:buSzPct val="80000"/>
              <a:buFont typeface="Wingdings" pitchFamily="2" charset="2"/>
              <a:buChar char="§"/>
            </a:pPr>
            <a:r>
              <a:rPr lang="cs-CZ" sz="1600"/>
              <a:t>Resuscitation barrier device</a:t>
            </a:r>
          </a:p>
          <a:p>
            <a:pPr marL="1295400" lvl="2" indent="-381000">
              <a:lnSpc>
                <a:spcPct val="90000"/>
              </a:lnSpc>
              <a:spcBef>
                <a:spcPts val="600"/>
              </a:spcBef>
              <a:buClr>
                <a:srgbClr val="00447A"/>
              </a:buClr>
              <a:buSzPct val="40000"/>
              <a:buFont typeface="Wingdings" pitchFamily="2" charset="2"/>
              <a:buChar char="q"/>
            </a:pPr>
            <a:endParaRPr lang="cs-CZ" sz="1600"/>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r>
              <a:rPr lang="cs-CZ" sz="2600"/>
              <a:t>30 chest compressions : 2 breaths</a:t>
            </a:r>
          </a:p>
          <a:p>
            <a:pPr marL="533400" indent="-533400" eaLnBrk="0" hangingPunct="0">
              <a:spcBef>
                <a:spcPct val="20000"/>
              </a:spcBef>
              <a:buClr>
                <a:srgbClr val="0033CC"/>
              </a:buClr>
              <a:buSzPct val="120000"/>
              <a:buFont typeface="Wingdings" pitchFamily="2" charset="2"/>
              <a:buChar char="§"/>
            </a:pPr>
            <a:endParaRPr lang="cs-CZ" sz="260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15350"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a:spLocks noGrp="1" noChangeArrowheads="1"/>
          </p:cNvSpPr>
          <p:nvPr>
            <p:ph type="sldNum" sz="quarter" idx="11"/>
          </p:nvPr>
        </p:nvSpPr>
        <p:spPr>
          <a:noFill/>
        </p:spPr>
        <p:txBody>
          <a:bodyPr/>
          <a:lstStyle/>
          <a:p>
            <a:fld id="{7E7317C5-AB09-47BA-A8D4-C008E34A2955}" type="slidenum">
              <a:rPr lang="cs-CZ" smtClean="0"/>
              <a:pPr/>
              <a:t>2</a:t>
            </a:fld>
            <a:endParaRPr lang="cs-CZ"/>
          </a:p>
        </p:txBody>
      </p:sp>
      <p:sp>
        <p:nvSpPr>
          <p:cNvPr id="15363" name="Rectangle 3"/>
          <p:cNvSpPr>
            <a:spLocks noGrp="1" noChangeArrowheads="1"/>
          </p:cNvSpPr>
          <p:nvPr>
            <p:ph type="body" idx="1"/>
          </p:nvPr>
        </p:nvSpPr>
        <p:spPr>
          <a:xfrm>
            <a:off x="323850" y="1241425"/>
            <a:ext cx="8496300" cy="4464050"/>
          </a:xfrm>
        </p:spPr>
        <p:txBody>
          <a:bodyPr/>
          <a:lstStyle/>
          <a:p>
            <a:r>
              <a:rPr lang="cs-CZ" dirty="0"/>
              <a:t>Basic </a:t>
            </a:r>
            <a:r>
              <a:rPr lang="cs-CZ" dirty="0" err="1"/>
              <a:t>Life</a:t>
            </a:r>
            <a:r>
              <a:rPr lang="cs-CZ" dirty="0"/>
              <a:t> Support (BLS)</a:t>
            </a:r>
          </a:p>
          <a:p>
            <a:endParaRPr lang="cs-CZ" dirty="0"/>
          </a:p>
          <a:p>
            <a:r>
              <a:rPr lang="cs-CZ" dirty="0"/>
              <a:t>BLS </a:t>
            </a:r>
            <a:r>
              <a:rPr lang="cs-CZ" dirty="0" err="1"/>
              <a:t>with</a:t>
            </a:r>
            <a:r>
              <a:rPr lang="cs-CZ" dirty="0"/>
              <a:t> use </a:t>
            </a:r>
            <a:r>
              <a:rPr lang="cs-CZ" dirty="0" err="1"/>
              <a:t>of</a:t>
            </a:r>
            <a:r>
              <a:rPr lang="cs-CZ" dirty="0"/>
              <a:t> </a:t>
            </a:r>
            <a:r>
              <a:rPr lang="cs-CZ" dirty="0" err="1"/>
              <a:t>Automated</a:t>
            </a:r>
            <a:r>
              <a:rPr lang="cs-CZ" dirty="0"/>
              <a:t> </a:t>
            </a:r>
            <a:r>
              <a:rPr lang="cs-CZ" dirty="0" err="1"/>
              <a:t>External</a:t>
            </a:r>
            <a:r>
              <a:rPr lang="cs-CZ" dirty="0"/>
              <a:t> </a:t>
            </a:r>
            <a:r>
              <a:rPr lang="cs-CZ" dirty="0" err="1"/>
              <a:t>Defibrillator</a:t>
            </a:r>
            <a:r>
              <a:rPr lang="cs-CZ" dirty="0"/>
              <a:t> (AED)</a:t>
            </a:r>
          </a:p>
          <a:p>
            <a:endParaRPr lang="cs-CZ" dirty="0"/>
          </a:p>
          <a:p>
            <a:r>
              <a:rPr lang="cs-CZ" dirty="0"/>
              <a:t>Basic </a:t>
            </a:r>
            <a:r>
              <a:rPr lang="cs-CZ" dirty="0" err="1"/>
              <a:t>differencies</a:t>
            </a:r>
            <a:r>
              <a:rPr lang="cs-CZ" dirty="0"/>
              <a:t> in </a:t>
            </a:r>
            <a:r>
              <a:rPr lang="cs-CZ" dirty="0" err="1"/>
              <a:t>children</a:t>
            </a:r>
            <a:endParaRPr lang="cs-CZ" dirty="0"/>
          </a:p>
          <a:p>
            <a:endParaRPr lang="cs-CZ" dirty="0"/>
          </a:p>
          <a:p>
            <a:r>
              <a:rPr lang="cs-CZ" dirty="0" err="1"/>
              <a:t>Foreign</a:t>
            </a:r>
            <a:r>
              <a:rPr lang="cs-CZ" dirty="0"/>
              <a:t> body </a:t>
            </a:r>
            <a:r>
              <a:rPr lang="cs-CZ" dirty="0" err="1"/>
              <a:t>aspiration</a:t>
            </a: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4036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89272C11-1538-44F2-A50B-AC4691E4E68F}" type="slidenum">
              <a:rPr lang="cs-CZ" sz="1400">
                <a:solidFill>
                  <a:schemeClr val="bg2"/>
                </a:solidFill>
              </a:rPr>
              <a:pPr algn="ctr"/>
              <a:t>20</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Mouth to mouth breathing - technique</a:t>
            </a:r>
          </a:p>
        </p:txBody>
      </p:sp>
      <p:sp>
        <p:nvSpPr>
          <p:cNvPr id="35844" name="Rectangle 3"/>
          <p:cNvSpPr>
            <a:spLocks noChangeArrowheads="1"/>
          </p:cNvSpPr>
          <p:nvPr/>
        </p:nvSpPr>
        <p:spPr bwMode="auto">
          <a:xfrm>
            <a:off x="300038" y="1343025"/>
            <a:ext cx="7277100" cy="4335463"/>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000" dirty="0" err="1"/>
              <a:t>Head</a:t>
            </a:r>
            <a:r>
              <a:rPr lang="cs-CZ" sz="2000" dirty="0"/>
              <a:t> </a:t>
            </a:r>
            <a:r>
              <a:rPr lang="cs-CZ" sz="2000" dirty="0" err="1"/>
              <a:t>tilt</a:t>
            </a:r>
            <a:r>
              <a:rPr lang="cs-CZ" sz="2000" dirty="0"/>
              <a:t> and </a:t>
            </a:r>
            <a:r>
              <a:rPr lang="cs-CZ" sz="2000" dirty="0" err="1"/>
              <a:t>chin</a:t>
            </a:r>
            <a:r>
              <a:rPr lang="cs-CZ" sz="2000" dirty="0"/>
              <a:t> lift</a:t>
            </a:r>
          </a:p>
          <a:p>
            <a:pPr marL="533400" indent="-533400" eaLnBrk="0" hangingPunct="0">
              <a:spcBef>
                <a:spcPct val="20000"/>
              </a:spcBef>
              <a:buClr>
                <a:srgbClr val="0033CC"/>
              </a:buClr>
              <a:buSzPct val="120000"/>
              <a:buFont typeface="Wingdings" pitchFamily="2" charset="2"/>
              <a:buChar char="§"/>
            </a:pPr>
            <a:r>
              <a:rPr lang="cs-CZ" sz="2000" dirty="0" err="1"/>
              <a:t>Pinch</a:t>
            </a:r>
            <a:r>
              <a:rPr lang="cs-CZ" sz="2000" dirty="0"/>
              <a:t> </a:t>
            </a:r>
            <a:r>
              <a:rPr lang="cs-CZ" sz="2000" dirty="0" err="1"/>
              <a:t>the</a:t>
            </a:r>
            <a:r>
              <a:rPr lang="cs-CZ" sz="2000" dirty="0"/>
              <a:t> soft part </a:t>
            </a:r>
            <a:r>
              <a:rPr lang="cs-CZ" sz="2000" dirty="0" err="1"/>
              <a:t>of</a:t>
            </a:r>
            <a:r>
              <a:rPr lang="cs-CZ" sz="2000" dirty="0"/>
              <a:t> </a:t>
            </a:r>
            <a:r>
              <a:rPr lang="cs-CZ" sz="2000" dirty="0" err="1"/>
              <a:t>the</a:t>
            </a:r>
            <a:r>
              <a:rPr lang="cs-CZ" sz="2000" dirty="0"/>
              <a:t> nose </a:t>
            </a:r>
            <a:r>
              <a:rPr lang="cs-CZ" sz="2000" dirty="0" err="1"/>
              <a:t>closed</a:t>
            </a:r>
            <a:r>
              <a:rPr lang="cs-CZ" sz="2000" dirty="0"/>
              <a:t>, </a:t>
            </a:r>
            <a:r>
              <a:rPr lang="cs-CZ" sz="2000" dirty="0" err="1"/>
              <a:t>using</a:t>
            </a:r>
            <a:r>
              <a:rPr lang="cs-CZ" sz="2000" dirty="0"/>
              <a:t> </a:t>
            </a:r>
            <a:r>
              <a:rPr lang="cs-CZ" sz="2000" dirty="0" err="1"/>
              <a:t>the</a:t>
            </a:r>
            <a:r>
              <a:rPr lang="cs-CZ" sz="2000" dirty="0"/>
              <a:t> index </a:t>
            </a:r>
            <a:r>
              <a:rPr lang="cs-CZ" sz="2000" dirty="0" err="1"/>
              <a:t>finger</a:t>
            </a:r>
            <a:r>
              <a:rPr lang="cs-CZ" sz="2000" dirty="0"/>
              <a:t> and </a:t>
            </a:r>
            <a:r>
              <a:rPr lang="cs-CZ" sz="2000" dirty="0" err="1"/>
              <a:t>thumb</a:t>
            </a:r>
            <a:r>
              <a:rPr lang="cs-CZ" sz="2000" dirty="0"/>
              <a:t> </a:t>
            </a:r>
            <a:r>
              <a:rPr lang="cs-CZ" sz="2000" dirty="0" err="1"/>
              <a:t>of</a:t>
            </a:r>
            <a:r>
              <a:rPr lang="cs-CZ" sz="2000" dirty="0"/>
              <a:t> </a:t>
            </a:r>
            <a:r>
              <a:rPr lang="cs-CZ" sz="2000" dirty="0" err="1"/>
              <a:t>your</a:t>
            </a:r>
            <a:r>
              <a:rPr lang="cs-CZ" sz="2000" dirty="0"/>
              <a:t> hand on </a:t>
            </a:r>
            <a:r>
              <a:rPr lang="cs-CZ" sz="2000" dirty="0" err="1"/>
              <a:t>the</a:t>
            </a:r>
            <a:r>
              <a:rPr lang="cs-CZ" sz="2000" dirty="0"/>
              <a:t> </a:t>
            </a:r>
            <a:r>
              <a:rPr lang="cs-CZ" sz="2000" dirty="0" err="1"/>
              <a:t>forehead</a:t>
            </a:r>
            <a:endParaRPr lang="cs-CZ" sz="2000" dirty="0"/>
          </a:p>
          <a:p>
            <a:pPr marL="533400" indent="-533400" eaLnBrk="0" hangingPunct="0">
              <a:spcBef>
                <a:spcPct val="20000"/>
              </a:spcBef>
              <a:buClr>
                <a:srgbClr val="0033CC"/>
              </a:buClr>
              <a:buSzPct val="120000"/>
              <a:buFont typeface="Wingdings" pitchFamily="2" charset="2"/>
              <a:buChar char="§"/>
            </a:pPr>
            <a:r>
              <a:rPr lang="cs-CZ" sz="2000" dirty="0" err="1"/>
              <a:t>Take</a:t>
            </a:r>
            <a:r>
              <a:rPr lang="cs-CZ" sz="2000" dirty="0"/>
              <a:t> a </a:t>
            </a:r>
            <a:r>
              <a:rPr lang="cs-CZ" sz="2000" dirty="0" err="1"/>
              <a:t>normal</a:t>
            </a:r>
            <a:r>
              <a:rPr lang="cs-CZ" sz="2000" dirty="0"/>
              <a:t> </a:t>
            </a:r>
            <a:r>
              <a:rPr lang="cs-CZ" sz="2000" dirty="0" err="1"/>
              <a:t>breath</a:t>
            </a:r>
            <a:r>
              <a:rPr lang="cs-CZ" sz="2000" dirty="0"/>
              <a:t> and place </a:t>
            </a:r>
            <a:r>
              <a:rPr lang="cs-CZ" sz="2000" dirty="0" err="1"/>
              <a:t>your</a:t>
            </a:r>
            <a:r>
              <a:rPr lang="cs-CZ" sz="2000" dirty="0"/>
              <a:t> </a:t>
            </a:r>
            <a:r>
              <a:rPr lang="cs-CZ" sz="2000" dirty="0" err="1"/>
              <a:t>lips</a:t>
            </a:r>
            <a:r>
              <a:rPr lang="cs-CZ" sz="2000" dirty="0"/>
              <a:t> </a:t>
            </a:r>
            <a:r>
              <a:rPr lang="cs-CZ" sz="2000" dirty="0" err="1"/>
              <a:t>around</a:t>
            </a:r>
            <a:r>
              <a:rPr lang="cs-CZ" sz="2000" dirty="0"/>
              <a:t> his </a:t>
            </a:r>
            <a:r>
              <a:rPr lang="cs-CZ" sz="2000" dirty="0" err="1"/>
              <a:t>the</a:t>
            </a:r>
            <a:r>
              <a:rPr lang="cs-CZ" sz="2000" dirty="0"/>
              <a:t> </a:t>
            </a:r>
            <a:r>
              <a:rPr lang="cs-CZ" sz="2000" dirty="0" err="1"/>
              <a:t>mouth</a:t>
            </a:r>
            <a:r>
              <a:rPr lang="cs-CZ" sz="2000" dirty="0"/>
              <a:t>, </a:t>
            </a:r>
            <a:r>
              <a:rPr lang="cs-CZ" sz="2000" dirty="0" err="1"/>
              <a:t>making</a:t>
            </a:r>
            <a:r>
              <a:rPr lang="cs-CZ" sz="2000" dirty="0"/>
              <a:t> </a:t>
            </a:r>
            <a:r>
              <a:rPr lang="cs-CZ" sz="2000" dirty="0" err="1"/>
              <a:t>sure</a:t>
            </a:r>
            <a:r>
              <a:rPr lang="cs-CZ" sz="2000" dirty="0"/>
              <a:t> </a:t>
            </a:r>
            <a:r>
              <a:rPr lang="cs-CZ" sz="2000" dirty="0" err="1"/>
              <a:t>that</a:t>
            </a:r>
            <a:r>
              <a:rPr lang="cs-CZ" sz="2000" dirty="0"/>
              <a:t> </a:t>
            </a:r>
            <a:r>
              <a:rPr lang="cs-CZ" sz="2000" dirty="0" err="1"/>
              <a:t>you</a:t>
            </a:r>
            <a:r>
              <a:rPr lang="cs-CZ" sz="2000" dirty="0"/>
              <a:t> </a:t>
            </a:r>
            <a:r>
              <a:rPr lang="cs-CZ" sz="2000" dirty="0" err="1"/>
              <a:t>have</a:t>
            </a:r>
            <a:r>
              <a:rPr lang="cs-CZ" sz="2000" dirty="0"/>
              <a:t> a </a:t>
            </a:r>
            <a:r>
              <a:rPr lang="cs-CZ" sz="2000" dirty="0" err="1"/>
              <a:t>good</a:t>
            </a:r>
            <a:r>
              <a:rPr lang="cs-CZ" sz="2000" dirty="0"/>
              <a:t> </a:t>
            </a:r>
            <a:r>
              <a:rPr lang="cs-CZ" sz="2000" dirty="0" err="1"/>
              <a:t>seal</a:t>
            </a:r>
            <a:endParaRPr lang="cs-CZ" sz="2000" dirty="0"/>
          </a:p>
          <a:p>
            <a:pPr marL="533400" indent="-533400" eaLnBrk="0" hangingPunct="0">
              <a:spcBef>
                <a:spcPct val="20000"/>
              </a:spcBef>
              <a:buClr>
                <a:srgbClr val="0033CC"/>
              </a:buClr>
              <a:buSzPct val="120000"/>
              <a:buFont typeface="Wingdings" pitchFamily="2" charset="2"/>
              <a:buChar char="§"/>
            </a:pPr>
            <a:r>
              <a:rPr lang="cs-CZ" sz="2000" dirty="0" err="1"/>
              <a:t>Blow</a:t>
            </a:r>
            <a:r>
              <a:rPr lang="cs-CZ" sz="2000" dirty="0"/>
              <a:t> </a:t>
            </a:r>
            <a:r>
              <a:rPr lang="cs-CZ" sz="2000" dirty="0" err="1"/>
              <a:t>steadily</a:t>
            </a:r>
            <a:r>
              <a:rPr lang="cs-CZ" sz="2000" dirty="0"/>
              <a:t> </a:t>
            </a:r>
            <a:r>
              <a:rPr lang="cs-CZ" sz="2000" dirty="0" err="1"/>
              <a:t>into</a:t>
            </a:r>
            <a:r>
              <a:rPr lang="cs-CZ" sz="2000" dirty="0"/>
              <a:t> </a:t>
            </a:r>
            <a:r>
              <a:rPr lang="cs-CZ" sz="2000" dirty="0" err="1"/>
              <a:t>the</a:t>
            </a:r>
            <a:r>
              <a:rPr lang="cs-CZ" sz="2000" dirty="0"/>
              <a:t> </a:t>
            </a:r>
            <a:r>
              <a:rPr lang="cs-CZ" sz="2000" dirty="0" err="1"/>
              <a:t>mouth</a:t>
            </a:r>
            <a:r>
              <a:rPr lang="cs-CZ" sz="2000" dirty="0"/>
              <a:t> </a:t>
            </a:r>
            <a:r>
              <a:rPr lang="cs-CZ" sz="2000" dirty="0" err="1"/>
              <a:t>while</a:t>
            </a:r>
            <a:r>
              <a:rPr lang="cs-CZ" sz="2000" dirty="0"/>
              <a:t> </a:t>
            </a:r>
            <a:r>
              <a:rPr lang="cs-CZ" sz="2000" dirty="0" err="1"/>
              <a:t>watching</a:t>
            </a:r>
            <a:r>
              <a:rPr lang="cs-CZ" sz="2000" dirty="0"/>
              <a:t> </a:t>
            </a:r>
            <a:r>
              <a:rPr lang="cs-CZ" sz="2000" dirty="0" err="1"/>
              <a:t>for</a:t>
            </a:r>
            <a:r>
              <a:rPr lang="cs-CZ" sz="2000" dirty="0"/>
              <a:t> </a:t>
            </a:r>
            <a:r>
              <a:rPr lang="cs-CZ" sz="2000" dirty="0" err="1"/>
              <a:t>the</a:t>
            </a:r>
            <a:r>
              <a:rPr lang="cs-CZ" sz="2000" dirty="0"/>
              <a:t> </a:t>
            </a:r>
            <a:r>
              <a:rPr lang="cs-CZ" sz="2000" dirty="0" err="1"/>
              <a:t>chest</a:t>
            </a:r>
            <a:r>
              <a:rPr lang="cs-CZ" sz="2000" dirty="0"/>
              <a:t> to </a:t>
            </a:r>
            <a:r>
              <a:rPr lang="cs-CZ" sz="2000" dirty="0" err="1"/>
              <a:t>rise</a:t>
            </a:r>
            <a:r>
              <a:rPr lang="cs-CZ" sz="2000" dirty="0"/>
              <a:t>, </a:t>
            </a:r>
            <a:r>
              <a:rPr lang="cs-CZ" sz="2000" dirty="0" err="1"/>
              <a:t>taking</a:t>
            </a:r>
            <a:r>
              <a:rPr lang="cs-CZ" sz="2000" dirty="0"/>
              <a:t> </a:t>
            </a:r>
            <a:r>
              <a:rPr lang="cs-CZ" sz="2000" dirty="0" err="1"/>
              <a:t>about</a:t>
            </a:r>
            <a:r>
              <a:rPr lang="cs-CZ" sz="2000" dirty="0"/>
              <a:t> 1 s as in </a:t>
            </a:r>
            <a:r>
              <a:rPr lang="cs-CZ" sz="2000" dirty="0" err="1"/>
              <a:t>normal</a:t>
            </a:r>
            <a:r>
              <a:rPr lang="cs-CZ" sz="2000" dirty="0"/>
              <a:t> </a:t>
            </a:r>
            <a:r>
              <a:rPr lang="cs-CZ" sz="2000" dirty="0" err="1"/>
              <a:t>breathing</a:t>
            </a:r>
            <a:endParaRPr lang="cs-CZ" sz="2000" dirty="0"/>
          </a:p>
          <a:p>
            <a:pPr marL="533400" indent="-533400" eaLnBrk="0" hangingPunct="0">
              <a:spcBef>
                <a:spcPct val="20000"/>
              </a:spcBef>
              <a:buClr>
                <a:srgbClr val="0033CC"/>
              </a:buClr>
              <a:buSzPct val="120000"/>
              <a:buFont typeface="Wingdings" pitchFamily="2" charset="2"/>
              <a:buChar char="§"/>
            </a:pPr>
            <a:r>
              <a:rPr lang="cs-CZ" sz="2000" dirty="0" err="1"/>
              <a:t>Maintaining</a:t>
            </a:r>
            <a:r>
              <a:rPr lang="cs-CZ" sz="2000" dirty="0"/>
              <a:t> </a:t>
            </a:r>
            <a:r>
              <a:rPr lang="cs-CZ" sz="2000" dirty="0" err="1"/>
              <a:t>head</a:t>
            </a:r>
            <a:r>
              <a:rPr lang="cs-CZ" sz="2000" dirty="0"/>
              <a:t> </a:t>
            </a:r>
            <a:r>
              <a:rPr lang="cs-CZ" sz="2000" dirty="0" err="1"/>
              <a:t>tilt</a:t>
            </a:r>
            <a:r>
              <a:rPr lang="cs-CZ" sz="2000" dirty="0"/>
              <a:t> and </a:t>
            </a:r>
            <a:r>
              <a:rPr lang="cs-CZ" sz="2000" dirty="0" err="1"/>
              <a:t>chin</a:t>
            </a:r>
            <a:r>
              <a:rPr lang="cs-CZ" sz="2000" dirty="0"/>
              <a:t> lift, </a:t>
            </a:r>
            <a:r>
              <a:rPr lang="cs-CZ" sz="2000" dirty="0" err="1"/>
              <a:t>take</a:t>
            </a:r>
            <a:r>
              <a:rPr lang="cs-CZ" sz="2000" dirty="0"/>
              <a:t> </a:t>
            </a:r>
            <a:r>
              <a:rPr lang="cs-CZ" sz="2000" dirty="0" err="1"/>
              <a:t>your</a:t>
            </a:r>
            <a:r>
              <a:rPr lang="cs-CZ" sz="2000" dirty="0"/>
              <a:t> </a:t>
            </a:r>
            <a:r>
              <a:rPr lang="cs-CZ" sz="2000" dirty="0" err="1"/>
              <a:t>mouth</a:t>
            </a:r>
            <a:r>
              <a:rPr lang="cs-CZ" sz="2000" dirty="0"/>
              <a:t> </a:t>
            </a:r>
            <a:r>
              <a:rPr lang="cs-CZ" sz="2000" dirty="0" err="1"/>
              <a:t>away</a:t>
            </a:r>
            <a:r>
              <a:rPr lang="cs-CZ" sz="2000" dirty="0"/>
              <a:t> </a:t>
            </a:r>
            <a:r>
              <a:rPr lang="cs-CZ" sz="2000" dirty="0" err="1"/>
              <a:t>from</a:t>
            </a:r>
            <a:r>
              <a:rPr lang="cs-CZ" sz="2000" dirty="0"/>
              <a:t> </a:t>
            </a:r>
            <a:r>
              <a:rPr lang="cs-CZ" sz="2000" dirty="0" err="1"/>
              <a:t>the</a:t>
            </a:r>
            <a:r>
              <a:rPr lang="cs-CZ" sz="2000" dirty="0"/>
              <a:t> </a:t>
            </a:r>
            <a:r>
              <a:rPr lang="cs-CZ" sz="2000" dirty="0" err="1"/>
              <a:t>victim</a:t>
            </a:r>
            <a:r>
              <a:rPr lang="cs-CZ" sz="2000" dirty="0"/>
              <a:t> and </a:t>
            </a:r>
            <a:r>
              <a:rPr lang="cs-CZ" sz="2000" dirty="0" err="1"/>
              <a:t>watch</a:t>
            </a:r>
            <a:r>
              <a:rPr lang="cs-CZ" sz="2000" dirty="0"/>
              <a:t> </a:t>
            </a:r>
            <a:r>
              <a:rPr lang="cs-CZ" sz="2000" dirty="0" err="1"/>
              <a:t>for</a:t>
            </a:r>
            <a:r>
              <a:rPr lang="cs-CZ" sz="2000" dirty="0"/>
              <a:t> </a:t>
            </a:r>
            <a:r>
              <a:rPr lang="cs-CZ" sz="2000" dirty="0" err="1"/>
              <a:t>the</a:t>
            </a:r>
            <a:r>
              <a:rPr lang="cs-CZ" sz="2000" dirty="0"/>
              <a:t> </a:t>
            </a:r>
            <a:r>
              <a:rPr lang="cs-CZ" sz="2000" dirty="0" err="1"/>
              <a:t>chest</a:t>
            </a:r>
            <a:r>
              <a:rPr lang="cs-CZ" sz="2000" dirty="0"/>
              <a:t> to </a:t>
            </a:r>
            <a:r>
              <a:rPr lang="cs-CZ" sz="2000" dirty="0" err="1"/>
              <a:t>fall</a:t>
            </a:r>
            <a:r>
              <a:rPr lang="cs-CZ" sz="2000" dirty="0"/>
              <a:t> as air </a:t>
            </a:r>
            <a:r>
              <a:rPr lang="cs-CZ" sz="2000" dirty="0" err="1"/>
              <a:t>passes</a:t>
            </a:r>
            <a:r>
              <a:rPr lang="cs-CZ" sz="2000" dirty="0"/>
              <a:t> </a:t>
            </a:r>
            <a:r>
              <a:rPr lang="cs-CZ" sz="2000" dirty="0" err="1"/>
              <a:t>out</a:t>
            </a:r>
            <a:r>
              <a:rPr lang="cs-CZ" sz="2000" dirty="0"/>
              <a:t> </a:t>
            </a:r>
          </a:p>
          <a:p>
            <a:pPr marL="533400" indent="-533400" eaLnBrk="0" hangingPunct="0">
              <a:spcBef>
                <a:spcPct val="20000"/>
              </a:spcBef>
              <a:buClr>
                <a:srgbClr val="0033CC"/>
              </a:buClr>
              <a:buSzPct val="120000"/>
              <a:buFont typeface="Wingdings" pitchFamily="2" charset="2"/>
              <a:buChar char="§"/>
            </a:pPr>
            <a:r>
              <a:rPr lang="cs-CZ" sz="2000" dirty="0" err="1"/>
              <a:t>Never</a:t>
            </a:r>
            <a:r>
              <a:rPr lang="cs-CZ" sz="2000" dirty="0"/>
              <a:t> </a:t>
            </a:r>
            <a:r>
              <a:rPr lang="cs-CZ" sz="2000" dirty="0" err="1"/>
              <a:t>repeat</a:t>
            </a:r>
            <a:r>
              <a:rPr lang="cs-CZ" sz="2000" dirty="0"/>
              <a:t> </a:t>
            </a:r>
            <a:r>
              <a:rPr lang="cs-CZ" sz="2000" dirty="0" err="1"/>
              <a:t>unsuccessful</a:t>
            </a:r>
            <a:r>
              <a:rPr lang="cs-CZ" sz="2000" dirty="0"/>
              <a:t> </a:t>
            </a:r>
            <a:r>
              <a:rPr lang="cs-CZ" sz="2000" dirty="0" err="1"/>
              <a:t>breaths</a:t>
            </a:r>
            <a:r>
              <a:rPr lang="cs-CZ" sz="2000" dirty="0"/>
              <a:t>, </a:t>
            </a:r>
            <a:r>
              <a:rPr lang="cs-CZ" sz="2000" dirty="0" err="1"/>
              <a:t>continue</a:t>
            </a:r>
            <a:r>
              <a:rPr lang="cs-CZ" sz="2000" dirty="0"/>
              <a:t> </a:t>
            </a:r>
            <a:r>
              <a:rPr lang="cs-CZ" sz="2000" dirty="0" err="1"/>
              <a:t>chest</a:t>
            </a:r>
            <a:r>
              <a:rPr lang="cs-CZ" sz="2000" dirty="0"/>
              <a:t> </a:t>
            </a:r>
            <a:r>
              <a:rPr lang="cs-CZ" sz="2000" dirty="0" err="1"/>
              <a:t>compressions</a:t>
            </a:r>
            <a:endParaRPr lang="cs-CZ" sz="2000" dirty="0"/>
          </a:p>
          <a:p>
            <a:pPr marL="533400" indent="-533400">
              <a:lnSpc>
                <a:spcPct val="90000"/>
              </a:lnSpc>
              <a:spcBef>
                <a:spcPts val="600"/>
              </a:spcBef>
              <a:buClr>
                <a:srgbClr val="00447A"/>
              </a:buClr>
              <a:buSzPct val="108000"/>
              <a:buFont typeface="Times New Roman" pitchFamily="18" charset="0"/>
              <a:buNone/>
            </a:pPr>
            <a:endParaRPr lang="cs-CZ" sz="2000"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6A5116E8-5851-404C-94BD-6D68C8F476FF}" type="slidenum">
              <a:rPr lang="cs-CZ" sz="1400">
                <a:solidFill>
                  <a:schemeClr val="bg2"/>
                </a:solidFill>
              </a:rPr>
              <a:pPr algn="ctr"/>
              <a:t>21</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Mouth to mouth breathing - technique</a:t>
            </a:r>
          </a:p>
        </p:txBody>
      </p:sp>
      <p:pic>
        <p:nvPicPr>
          <p:cNvPr id="36869" name="Picture 2"/>
          <p:cNvPicPr>
            <a:picLocks noChangeAspect="1" noChangeArrowheads="1"/>
          </p:cNvPicPr>
          <p:nvPr/>
        </p:nvPicPr>
        <p:blipFill>
          <a:blip r:embed="rId5" cstate="print"/>
          <a:srcRect/>
          <a:stretch>
            <a:fillRect/>
          </a:stretch>
        </p:blipFill>
        <p:spPr bwMode="auto">
          <a:xfrm>
            <a:off x="468313" y="1412875"/>
            <a:ext cx="3040062" cy="4416425"/>
          </a:xfrm>
          <a:prstGeom prst="rect">
            <a:avLst/>
          </a:prstGeom>
          <a:noFill/>
          <a:ln w="9525">
            <a:noFill/>
            <a:miter lim="800000"/>
            <a:headEnd/>
            <a:tailEnd/>
          </a:ln>
        </p:spPr>
      </p:pic>
      <p:pic>
        <p:nvPicPr>
          <p:cNvPr id="36870" name="Picture 3"/>
          <p:cNvPicPr>
            <a:picLocks noChangeAspect="1" noChangeArrowheads="1"/>
          </p:cNvPicPr>
          <p:nvPr/>
        </p:nvPicPr>
        <p:blipFill>
          <a:blip r:embed="rId6" cstate="print"/>
          <a:srcRect/>
          <a:stretch>
            <a:fillRect/>
          </a:stretch>
        </p:blipFill>
        <p:spPr bwMode="auto">
          <a:xfrm>
            <a:off x="4787900" y="1125538"/>
            <a:ext cx="3541713" cy="2608262"/>
          </a:xfrm>
          <a:prstGeom prst="rect">
            <a:avLst/>
          </a:prstGeom>
          <a:noFill/>
          <a:ln w="9525">
            <a:noFill/>
            <a:miter lim="800000"/>
            <a:headEnd/>
            <a:tailEnd/>
          </a:ln>
        </p:spPr>
      </p:pic>
      <p:pic>
        <p:nvPicPr>
          <p:cNvPr id="36871" name="Picture 4"/>
          <p:cNvPicPr>
            <a:picLocks noChangeAspect="1" noChangeArrowheads="1"/>
          </p:cNvPicPr>
          <p:nvPr/>
        </p:nvPicPr>
        <p:blipFill>
          <a:blip r:embed="rId7" cstate="print"/>
          <a:srcRect/>
          <a:stretch>
            <a:fillRect/>
          </a:stretch>
        </p:blipFill>
        <p:spPr bwMode="auto">
          <a:xfrm>
            <a:off x="4859338" y="4005263"/>
            <a:ext cx="3400425" cy="2708275"/>
          </a:xfrm>
          <a:prstGeom prst="rect">
            <a:avLst/>
          </a:prstGeom>
          <a:noFill/>
          <a:ln w="9525">
            <a:noFill/>
            <a:miter lim="800000"/>
            <a:headEnd/>
            <a:tailEnd/>
          </a:ln>
        </p:spPr>
      </p:pic>
      <p:sp>
        <p:nvSpPr>
          <p:cNvPr id="8" name="Šipka doprava 7"/>
          <p:cNvSpPr/>
          <p:nvPr/>
        </p:nvSpPr>
        <p:spPr>
          <a:xfrm rot="18825242">
            <a:off x="3468688" y="3086100"/>
            <a:ext cx="1384300" cy="3270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Šipka dolů 8"/>
          <p:cNvSpPr/>
          <p:nvPr/>
        </p:nvSpPr>
        <p:spPr>
          <a:xfrm>
            <a:off x="5292725" y="3933825"/>
            <a:ext cx="287338" cy="9350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60333" y="19813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CDEE95A9-BB52-47F1-A595-925D4A74CB4A}" type="slidenum">
              <a:rPr lang="cs-CZ" sz="1400">
                <a:solidFill>
                  <a:schemeClr val="bg2"/>
                </a:solidFill>
              </a:rPr>
              <a:pPr algn="ctr"/>
              <a:t>22</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Rescue breathing – resuscitation mask</a:t>
            </a:r>
          </a:p>
        </p:txBody>
      </p:sp>
      <p:sp>
        <p:nvSpPr>
          <p:cNvPr id="37892" name="Rectangle 3"/>
          <p:cNvSpPr>
            <a:spLocks noChangeArrowheads="1"/>
          </p:cNvSpPr>
          <p:nvPr/>
        </p:nvSpPr>
        <p:spPr bwMode="auto">
          <a:xfrm>
            <a:off x="300038" y="1343025"/>
            <a:ext cx="7277100" cy="4335463"/>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400"/>
              <a:t>Former compulsory part of first aid-kit in cars</a:t>
            </a:r>
          </a:p>
          <a:p>
            <a:pPr marL="533400" indent="-533400" eaLnBrk="0" hangingPunct="0">
              <a:spcBef>
                <a:spcPct val="20000"/>
              </a:spcBef>
              <a:buClr>
                <a:srgbClr val="0033CC"/>
              </a:buClr>
              <a:buSzPct val="120000"/>
              <a:buFont typeface="Wingdings" pitchFamily="2" charset="2"/>
              <a:buChar char="§"/>
            </a:pPr>
            <a:r>
              <a:rPr lang="cs-CZ" sz="2400"/>
              <a:t>Includes valve preventing reverse flow of air from the victim</a:t>
            </a:r>
          </a:p>
          <a:p>
            <a:pPr marL="914400" lvl="1" indent="-457200" eaLnBrk="0" hangingPunct="0">
              <a:spcBef>
                <a:spcPct val="20000"/>
              </a:spcBef>
              <a:buSzPct val="80000"/>
              <a:buFont typeface="Wingdings" pitchFamily="2" charset="2"/>
              <a:buChar char="§"/>
            </a:pPr>
            <a:r>
              <a:rPr lang="cs-CZ" sz="2000"/>
              <a:t>Prevention of infection</a:t>
            </a:r>
          </a:p>
          <a:p>
            <a:pPr marL="914400" lvl="1" indent="-457200" eaLnBrk="0" hangingPunct="0">
              <a:spcBef>
                <a:spcPct val="20000"/>
              </a:spcBef>
              <a:buSzPct val="80000"/>
              <a:buFont typeface="Wingdings" pitchFamily="2" charset="2"/>
              <a:buNone/>
            </a:pPr>
            <a:endParaRPr lang="cs-CZ" sz="2000"/>
          </a:p>
          <a:p>
            <a:pPr marL="914400" lvl="1" indent="-457200" eaLnBrk="0" hangingPunct="0">
              <a:spcBef>
                <a:spcPct val="20000"/>
              </a:spcBef>
              <a:buSzPct val="80000"/>
              <a:buFont typeface="Wingdings" pitchFamily="2" charset="2"/>
              <a:buNone/>
            </a:pPr>
            <a:endParaRPr lang="cs-CZ" sz="2000"/>
          </a:p>
        </p:txBody>
      </p:sp>
      <p:pic>
        <p:nvPicPr>
          <p:cNvPr id="37893" name="Picture 2" descr="http://www.autolekarnicka-2011-shop.cz/images/autolekarnicka_maska_velky.jpg"/>
          <p:cNvPicPr>
            <a:picLocks noChangeAspect="1" noChangeArrowheads="1"/>
          </p:cNvPicPr>
          <p:nvPr/>
        </p:nvPicPr>
        <p:blipFill>
          <a:blip r:embed="rId5" cstate="print"/>
          <a:srcRect/>
          <a:stretch>
            <a:fillRect/>
          </a:stretch>
        </p:blipFill>
        <p:spPr bwMode="auto">
          <a:xfrm>
            <a:off x="4067175" y="3152775"/>
            <a:ext cx="4522788" cy="3013075"/>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5350"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139D65B4-E8FD-449C-BE61-356A31831948}" type="slidenum">
              <a:rPr lang="cs-CZ" sz="1400">
                <a:solidFill>
                  <a:schemeClr val="bg2"/>
                </a:solidFill>
              </a:rPr>
              <a:pPr algn="ctr"/>
              <a:t>23</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Rescue breathing – resuscitation mask</a:t>
            </a:r>
          </a:p>
        </p:txBody>
      </p:sp>
      <p:pic>
        <p:nvPicPr>
          <p:cNvPr id="38918" name="Picture 4"/>
          <p:cNvPicPr>
            <a:picLocks noChangeAspect="1" noChangeArrowheads="1"/>
          </p:cNvPicPr>
          <p:nvPr/>
        </p:nvPicPr>
        <p:blipFill>
          <a:blip r:embed="rId5" cstate="print"/>
          <a:srcRect/>
          <a:stretch>
            <a:fillRect/>
          </a:stretch>
        </p:blipFill>
        <p:spPr bwMode="auto">
          <a:xfrm>
            <a:off x="1862138" y="1600200"/>
            <a:ext cx="5418137" cy="4525963"/>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4357"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5BC6C10E-0C9D-41FE-B7D0-33048A56BBBD}" type="slidenum">
              <a:rPr lang="cs-CZ" sz="1400">
                <a:solidFill>
                  <a:schemeClr val="bg2"/>
                </a:solidFill>
              </a:rPr>
              <a:pPr algn="ctr"/>
              <a:t>24</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Resuscitation without mouth to mouth breathing</a:t>
            </a:r>
          </a:p>
        </p:txBody>
      </p:sp>
      <p:sp>
        <p:nvSpPr>
          <p:cNvPr id="39940"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400"/>
              <a:t>Chest compressions only</a:t>
            </a:r>
          </a:p>
          <a:p>
            <a:pPr marL="533400" indent="-533400" eaLnBrk="0" hangingPunct="0">
              <a:spcBef>
                <a:spcPct val="20000"/>
              </a:spcBef>
              <a:buClr>
                <a:srgbClr val="0033CC"/>
              </a:buClr>
              <a:buSzPct val="120000"/>
              <a:buFont typeface="Wingdings" pitchFamily="2" charset="2"/>
              <a:buChar char="§"/>
            </a:pPr>
            <a:endParaRPr lang="cs-CZ" sz="2400"/>
          </a:p>
          <a:p>
            <a:pPr marL="533400" indent="-533400" eaLnBrk="0" hangingPunct="0">
              <a:spcBef>
                <a:spcPct val="20000"/>
              </a:spcBef>
              <a:buClr>
                <a:srgbClr val="0033CC"/>
              </a:buClr>
              <a:buSzPct val="120000"/>
              <a:buFont typeface="Wingdings" pitchFamily="2" charset="2"/>
              <a:buChar char="§"/>
            </a:pPr>
            <a:r>
              <a:rPr lang="cs-CZ" sz="2400"/>
              <a:t>Allowable in persons that are not trained or willing to provide mouth to mouth breathing</a:t>
            </a:r>
          </a:p>
          <a:p>
            <a:pPr marL="914400" lvl="1" indent="-457200" eaLnBrk="0" hangingPunct="0">
              <a:spcBef>
                <a:spcPct val="20000"/>
              </a:spcBef>
              <a:buSzPct val="80000"/>
              <a:buFont typeface="Wingdings" pitchFamily="2" charset="2"/>
              <a:buChar char="§"/>
            </a:pPr>
            <a:r>
              <a:rPr lang="cs-CZ" sz="2000"/>
              <a:t>Transfer of infection</a:t>
            </a:r>
          </a:p>
          <a:p>
            <a:pPr marL="914400" lvl="1" indent="-457200" eaLnBrk="0" hangingPunct="0">
              <a:spcBef>
                <a:spcPct val="20000"/>
              </a:spcBef>
              <a:buSzPct val="80000"/>
              <a:buFont typeface="Wingdings" pitchFamily="2" charset="2"/>
              <a:buChar char="§"/>
            </a:pPr>
            <a:r>
              <a:rPr lang="cs-CZ" sz="2000"/>
              <a:t>Unknown person</a:t>
            </a:r>
          </a:p>
          <a:p>
            <a:pPr marL="914400" lvl="1" indent="-457200" eaLnBrk="0" hangingPunct="0">
              <a:spcBef>
                <a:spcPct val="20000"/>
              </a:spcBef>
              <a:buSzPct val="80000"/>
              <a:buFont typeface="Wingdings" pitchFamily="2" charset="2"/>
              <a:buChar char="§"/>
            </a:pPr>
            <a:r>
              <a:rPr lang="cs-CZ" sz="2000"/>
              <a:t>Hygienic reasons</a:t>
            </a:r>
          </a:p>
          <a:p>
            <a:pPr marL="914400" lvl="1" indent="-457200" eaLnBrk="0" hangingPunct="0">
              <a:spcBef>
                <a:spcPct val="20000"/>
              </a:spcBef>
              <a:buSzPct val="80000"/>
              <a:buFont typeface="Wingdings" pitchFamily="2" charset="2"/>
              <a:buChar char="§"/>
            </a:pPr>
            <a:r>
              <a:rPr lang="cs-CZ" sz="2000"/>
              <a:t>Do at least something</a:t>
            </a:r>
            <a:endParaRPr lang="cs-CZ"/>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r>
              <a:rPr lang="cs-CZ" sz="2400"/>
              <a:t>Provide continuous chest compressions with frequency 100 – 120/min</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7286" y="2104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88A89F3D-3374-4300-91CD-B89CE9CC5A33}" type="slidenum">
              <a:rPr lang="cs-CZ" sz="1400">
                <a:solidFill>
                  <a:schemeClr val="bg2"/>
                </a:solidFill>
              </a:rPr>
              <a:pPr algn="ctr"/>
              <a:t>25</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Recovery position</a:t>
            </a:r>
          </a:p>
        </p:txBody>
      </p:sp>
      <p:pic>
        <p:nvPicPr>
          <p:cNvPr id="40965" name="Picture 2"/>
          <p:cNvPicPr>
            <a:picLocks noChangeAspect="1" noChangeArrowheads="1"/>
          </p:cNvPicPr>
          <p:nvPr/>
        </p:nvPicPr>
        <p:blipFill>
          <a:blip r:embed="rId5" cstate="print"/>
          <a:srcRect/>
          <a:stretch>
            <a:fillRect/>
          </a:stretch>
        </p:blipFill>
        <p:spPr bwMode="auto">
          <a:xfrm>
            <a:off x="827088" y="836613"/>
            <a:ext cx="3270250" cy="2509837"/>
          </a:xfrm>
          <a:prstGeom prst="rect">
            <a:avLst/>
          </a:prstGeom>
          <a:noFill/>
          <a:ln w="9525">
            <a:noFill/>
            <a:miter lim="800000"/>
            <a:headEnd/>
            <a:tailEnd/>
          </a:ln>
        </p:spPr>
      </p:pic>
      <p:pic>
        <p:nvPicPr>
          <p:cNvPr id="40966" name="Picture 3"/>
          <p:cNvPicPr>
            <a:picLocks noChangeAspect="1" noChangeArrowheads="1"/>
          </p:cNvPicPr>
          <p:nvPr/>
        </p:nvPicPr>
        <p:blipFill>
          <a:blip r:embed="rId6" cstate="print"/>
          <a:srcRect/>
          <a:stretch>
            <a:fillRect/>
          </a:stretch>
        </p:blipFill>
        <p:spPr bwMode="auto">
          <a:xfrm>
            <a:off x="827088" y="3716338"/>
            <a:ext cx="3641725" cy="2665412"/>
          </a:xfrm>
          <a:prstGeom prst="rect">
            <a:avLst/>
          </a:prstGeom>
          <a:noFill/>
          <a:ln w="9525">
            <a:noFill/>
            <a:miter lim="800000"/>
            <a:headEnd/>
            <a:tailEnd/>
          </a:ln>
        </p:spPr>
      </p:pic>
      <p:pic>
        <p:nvPicPr>
          <p:cNvPr id="40967" name="Picture 4"/>
          <p:cNvPicPr>
            <a:picLocks noChangeAspect="1" noChangeArrowheads="1"/>
          </p:cNvPicPr>
          <p:nvPr/>
        </p:nvPicPr>
        <p:blipFill>
          <a:blip r:embed="rId7" cstate="print"/>
          <a:srcRect/>
          <a:stretch>
            <a:fillRect/>
          </a:stretch>
        </p:blipFill>
        <p:spPr bwMode="auto">
          <a:xfrm>
            <a:off x="5148263" y="692150"/>
            <a:ext cx="3497262" cy="2952750"/>
          </a:xfrm>
          <a:prstGeom prst="rect">
            <a:avLst/>
          </a:prstGeom>
          <a:noFill/>
          <a:ln w="9525">
            <a:noFill/>
            <a:miter lim="800000"/>
            <a:headEnd/>
            <a:tailEnd/>
          </a:ln>
        </p:spPr>
      </p:pic>
      <p:pic>
        <p:nvPicPr>
          <p:cNvPr id="40968" name="Picture 5"/>
          <p:cNvPicPr>
            <a:picLocks noChangeAspect="1" noChangeArrowheads="1"/>
          </p:cNvPicPr>
          <p:nvPr/>
        </p:nvPicPr>
        <p:blipFill>
          <a:blip r:embed="rId8" cstate="print"/>
          <a:srcRect/>
          <a:stretch>
            <a:fillRect/>
          </a:stretch>
        </p:blipFill>
        <p:spPr bwMode="auto">
          <a:xfrm>
            <a:off x="4787900" y="4437063"/>
            <a:ext cx="4040188" cy="1163637"/>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0234D5D8-9E90-4CF9-B6F6-79F880FE759E}"/>
              </a:ext>
            </a:extLst>
          </p:cNvPr>
          <p:cNvSpPr>
            <a:spLocks noGrp="1"/>
          </p:cNvSpPr>
          <p:nvPr>
            <p:ph type="sldNum" sz="quarter" idx="11"/>
          </p:nvPr>
        </p:nvSpPr>
        <p:spPr/>
        <p:txBody>
          <a:bodyPr/>
          <a:lstStyle/>
          <a:p>
            <a:pPr>
              <a:defRPr/>
            </a:pPr>
            <a:fld id="{837A4CA1-941E-4F8D-A4CB-CC1BE2D57CDA}" type="slidenum">
              <a:rPr lang="cs-CZ" smtClean="0"/>
              <a:pPr>
                <a:defRPr/>
              </a:pPr>
              <a:t>26</a:t>
            </a:fld>
            <a:endParaRPr lang="cs-CZ"/>
          </a:p>
        </p:txBody>
      </p:sp>
      <p:pic>
        <p:nvPicPr>
          <p:cNvPr id="3" name="Obrázek 2">
            <a:extLst>
              <a:ext uri="{FF2B5EF4-FFF2-40B4-BE49-F238E27FC236}">
                <a16:creationId xmlns:a16="http://schemas.microsoft.com/office/drawing/2014/main" id="{9019F48F-9B48-4B1E-8C97-C2E289977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1096962"/>
            <a:ext cx="79502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211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E3B8E4D-3EFC-4043-BFBB-EA839B1CED7E}"/>
              </a:ext>
            </a:extLst>
          </p:cNvPr>
          <p:cNvSpPr>
            <a:spLocks noGrp="1"/>
          </p:cNvSpPr>
          <p:nvPr>
            <p:ph type="sldNum" sz="quarter" idx="11"/>
          </p:nvPr>
        </p:nvSpPr>
        <p:spPr/>
        <p:txBody>
          <a:bodyPr/>
          <a:lstStyle/>
          <a:p>
            <a:pPr>
              <a:defRPr/>
            </a:pPr>
            <a:fld id="{837A4CA1-941E-4F8D-A4CB-CC1BE2D57CDA}" type="slidenum">
              <a:rPr lang="cs-CZ" smtClean="0"/>
              <a:pPr>
                <a:defRPr/>
              </a:pPr>
              <a:t>27</a:t>
            </a:fld>
            <a:endParaRPr lang="cs-CZ"/>
          </a:p>
        </p:txBody>
      </p:sp>
      <p:pic>
        <p:nvPicPr>
          <p:cNvPr id="3" name="Obrázek 2">
            <a:extLst>
              <a:ext uri="{FF2B5EF4-FFF2-40B4-BE49-F238E27FC236}">
                <a16:creationId xmlns:a16="http://schemas.microsoft.com/office/drawing/2014/main" id="{3B941316-02C7-4D4D-A5B8-1AADE8FED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63" y="611187"/>
            <a:ext cx="7331075"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957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39BD941B-9E86-4FE2-A3CE-B5440343F509}" type="slidenum">
              <a:rPr lang="cs-CZ" sz="1400">
                <a:solidFill>
                  <a:schemeClr val="bg2"/>
                </a:solidFill>
              </a:rPr>
              <a:pPr algn="ctr"/>
              <a:t>28</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Do not start resuscitation</a:t>
            </a:r>
          </a:p>
        </p:txBody>
      </p:sp>
      <p:sp>
        <p:nvSpPr>
          <p:cNvPr id="41988"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400"/>
              <a:t>Definite signs of death (rigor mortis, mortal stains…)</a:t>
            </a:r>
          </a:p>
          <a:p>
            <a:pPr marL="533400" indent="-533400" eaLnBrk="0" hangingPunct="0">
              <a:spcBef>
                <a:spcPct val="20000"/>
              </a:spcBef>
              <a:buClr>
                <a:srgbClr val="0033CC"/>
              </a:buClr>
              <a:buSzPct val="120000"/>
              <a:buFont typeface="Wingdings" pitchFamily="2" charset="2"/>
              <a:buChar char="§"/>
            </a:pPr>
            <a:endParaRPr lang="cs-CZ" sz="2400"/>
          </a:p>
          <a:p>
            <a:pPr marL="533400" indent="-533400" eaLnBrk="0" hangingPunct="0">
              <a:spcBef>
                <a:spcPct val="20000"/>
              </a:spcBef>
              <a:buClr>
                <a:srgbClr val="0033CC"/>
              </a:buClr>
              <a:buSzPct val="120000"/>
              <a:buFont typeface="Wingdings" pitchFamily="2" charset="2"/>
              <a:buChar char="§"/>
            </a:pPr>
            <a:r>
              <a:rPr lang="cs-CZ" sz="2400"/>
              <a:t>Injury incompatible with life</a:t>
            </a:r>
          </a:p>
          <a:p>
            <a:pPr marL="533400" indent="-533400" eaLnBrk="0" hangingPunct="0">
              <a:spcBef>
                <a:spcPct val="20000"/>
              </a:spcBef>
              <a:buClr>
                <a:srgbClr val="0033CC"/>
              </a:buClr>
              <a:buSzPct val="120000"/>
              <a:buFont typeface="Wingdings" pitchFamily="2" charset="2"/>
              <a:buChar char="§"/>
            </a:pPr>
            <a:endParaRPr lang="cs-CZ" sz="2400"/>
          </a:p>
          <a:p>
            <a:pPr marL="533400" indent="-533400" eaLnBrk="0" hangingPunct="0">
              <a:spcBef>
                <a:spcPct val="20000"/>
              </a:spcBef>
              <a:buClr>
                <a:srgbClr val="0033CC"/>
              </a:buClr>
              <a:buSzPct val="120000"/>
              <a:buFont typeface="Wingdings" pitchFamily="2" charset="2"/>
              <a:buChar char="§"/>
            </a:pPr>
            <a:r>
              <a:rPr lang="cs-CZ" sz="2400"/>
              <a:t>Living will (DNR)</a:t>
            </a:r>
          </a:p>
          <a:p>
            <a:pPr marL="533400" indent="-533400" eaLnBrk="0" hangingPunct="0">
              <a:spcBef>
                <a:spcPct val="20000"/>
              </a:spcBef>
              <a:buClr>
                <a:srgbClr val="0033CC"/>
              </a:buClr>
              <a:buSzPct val="120000"/>
              <a:buFont typeface="Wingdings" pitchFamily="2" charset="2"/>
              <a:buChar char="§"/>
            </a:pPr>
            <a:endParaRPr lang="cs-CZ" sz="2400"/>
          </a:p>
          <a:p>
            <a:pPr marL="533400" indent="-533400" eaLnBrk="0" hangingPunct="0">
              <a:spcBef>
                <a:spcPct val="20000"/>
              </a:spcBef>
              <a:buClr>
                <a:srgbClr val="0033CC"/>
              </a:buClr>
              <a:buSzPct val="120000"/>
              <a:buFont typeface="Wingdings" pitchFamily="2" charset="2"/>
              <a:buChar char="§"/>
            </a:pPr>
            <a:r>
              <a:rPr lang="cs-CZ" sz="2400"/>
              <a:t>Unfavourable prognosis despite maximal therapy (decision of medical team)</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643"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5CD61DA1-3D81-4ADC-A999-4D58AFA4DD31}" type="slidenum">
              <a:rPr lang="cs-CZ" sz="1400">
                <a:solidFill>
                  <a:schemeClr val="bg2"/>
                </a:solidFill>
              </a:rPr>
              <a:pPr algn="ctr"/>
              <a:t>29</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Finish resuscitation</a:t>
            </a:r>
          </a:p>
        </p:txBody>
      </p:sp>
      <p:sp>
        <p:nvSpPr>
          <p:cNvPr id="43012" name="Rectangle 3"/>
          <p:cNvSpPr>
            <a:spLocks noChangeArrowheads="1"/>
          </p:cNvSpPr>
          <p:nvPr/>
        </p:nvSpPr>
        <p:spPr bwMode="auto">
          <a:xfrm>
            <a:off x="300038" y="1493838"/>
            <a:ext cx="7277100" cy="3282950"/>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400" dirty="0"/>
              <a:t>Presence </a:t>
            </a:r>
            <a:r>
              <a:rPr lang="cs-CZ" sz="2400" dirty="0" err="1"/>
              <a:t>of</a:t>
            </a:r>
            <a:r>
              <a:rPr lang="cs-CZ" sz="2400" dirty="0"/>
              <a:t> </a:t>
            </a:r>
            <a:r>
              <a:rPr lang="cs-CZ" sz="2400" dirty="0" err="1"/>
              <a:t>signs</a:t>
            </a:r>
            <a:r>
              <a:rPr lang="cs-CZ" sz="2400" dirty="0"/>
              <a:t> </a:t>
            </a:r>
            <a:r>
              <a:rPr lang="cs-CZ" sz="2400" dirty="0" err="1"/>
              <a:t>of</a:t>
            </a:r>
            <a:r>
              <a:rPr lang="cs-CZ" sz="2400" dirty="0"/>
              <a:t> </a:t>
            </a:r>
            <a:r>
              <a:rPr lang="cs-CZ" sz="2400" dirty="0" err="1"/>
              <a:t>life</a:t>
            </a:r>
            <a:endParaRPr lang="cs-CZ" sz="2400" dirty="0"/>
          </a:p>
          <a:p>
            <a:pPr marL="914400" lvl="1" indent="-457200" eaLnBrk="0" hangingPunct="0">
              <a:spcBef>
                <a:spcPct val="20000"/>
              </a:spcBef>
              <a:buSzPct val="80000"/>
              <a:buFont typeface="Wingdings" pitchFamily="2" charset="2"/>
              <a:buChar char="§"/>
            </a:pPr>
            <a:r>
              <a:rPr lang="cs-CZ" sz="2000" dirty="0" err="1"/>
              <a:t>Coughing</a:t>
            </a:r>
            <a:endParaRPr lang="cs-CZ" sz="2000" dirty="0"/>
          </a:p>
          <a:p>
            <a:pPr marL="914400" lvl="1" indent="-457200" eaLnBrk="0" hangingPunct="0">
              <a:spcBef>
                <a:spcPct val="20000"/>
              </a:spcBef>
              <a:buSzPct val="80000"/>
              <a:buFont typeface="Wingdings" pitchFamily="2" charset="2"/>
              <a:buChar char="§"/>
            </a:pPr>
            <a:r>
              <a:rPr lang="cs-CZ" sz="2000" dirty="0" err="1"/>
              <a:t>Movements</a:t>
            </a:r>
            <a:r>
              <a:rPr lang="cs-CZ" sz="2000" dirty="0"/>
              <a:t>, </a:t>
            </a:r>
            <a:r>
              <a:rPr lang="cs-CZ" sz="2000" dirty="0" err="1"/>
              <a:t>fighting</a:t>
            </a:r>
            <a:r>
              <a:rPr lang="cs-CZ" sz="2000" dirty="0"/>
              <a:t>, </a:t>
            </a:r>
            <a:r>
              <a:rPr lang="cs-CZ" sz="2000" dirty="0" err="1"/>
              <a:t>breating</a:t>
            </a:r>
            <a:r>
              <a:rPr lang="cs-CZ" sz="2000" dirty="0"/>
              <a:t>, </a:t>
            </a:r>
            <a:r>
              <a:rPr lang="cs-CZ" sz="2000" dirty="0" err="1"/>
              <a:t>eye</a:t>
            </a:r>
            <a:r>
              <a:rPr lang="cs-CZ" sz="2000" dirty="0"/>
              <a:t> </a:t>
            </a:r>
            <a:r>
              <a:rPr lang="cs-CZ" sz="2000" dirty="0" err="1"/>
              <a:t>opening</a:t>
            </a:r>
            <a:endParaRPr lang="cs-CZ" sz="2000" dirty="0"/>
          </a:p>
          <a:p>
            <a:pPr marL="533400" indent="-533400" eaLnBrk="0" hangingPunct="0">
              <a:spcBef>
                <a:spcPct val="20000"/>
              </a:spcBef>
              <a:buClr>
                <a:srgbClr val="0033CC"/>
              </a:buClr>
              <a:buSzPct val="120000"/>
              <a:buFont typeface="Wingdings" pitchFamily="2" charset="2"/>
              <a:buChar char="§"/>
            </a:pPr>
            <a:endParaRPr lang="cs-CZ" sz="2000" dirty="0"/>
          </a:p>
          <a:p>
            <a:pPr marL="533400" indent="-533400" eaLnBrk="0" hangingPunct="0">
              <a:spcBef>
                <a:spcPct val="20000"/>
              </a:spcBef>
              <a:buClr>
                <a:srgbClr val="0033CC"/>
              </a:buClr>
              <a:buSzPct val="120000"/>
              <a:buFont typeface="Wingdings" pitchFamily="2" charset="2"/>
              <a:buChar char="§"/>
            </a:pPr>
            <a:r>
              <a:rPr lang="cs-CZ" sz="2400" dirty="0" err="1"/>
              <a:t>Handover</a:t>
            </a:r>
            <a:r>
              <a:rPr lang="cs-CZ" sz="2400" dirty="0"/>
              <a:t> by RMS</a:t>
            </a:r>
          </a:p>
          <a:p>
            <a:pPr marL="533400" indent="-533400" eaLnBrk="0" hangingPunct="0">
              <a:spcBef>
                <a:spcPct val="20000"/>
              </a:spcBef>
              <a:buClr>
                <a:srgbClr val="0033CC"/>
              </a:buClr>
              <a:buSzPct val="120000"/>
              <a:buFont typeface="Wingdings" pitchFamily="2" charset="2"/>
              <a:buChar char="§"/>
            </a:pPr>
            <a:endParaRPr lang="cs-CZ" sz="2400" dirty="0"/>
          </a:p>
          <a:p>
            <a:pPr marL="533400" indent="-533400" eaLnBrk="0" hangingPunct="0">
              <a:spcBef>
                <a:spcPct val="20000"/>
              </a:spcBef>
              <a:buClr>
                <a:srgbClr val="0033CC"/>
              </a:buClr>
              <a:buSzPct val="120000"/>
              <a:buFont typeface="Wingdings" pitchFamily="2" charset="2"/>
              <a:buChar char="§"/>
            </a:pPr>
            <a:r>
              <a:rPr lang="cs-CZ" sz="2400" dirty="0" err="1"/>
              <a:t>Exhausted</a:t>
            </a:r>
            <a:r>
              <a:rPr lang="cs-CZ" sz="2400" dirty="0"/>
              <a:t> </a:t>
            </a:r>
            <a:r>
              <a:rPr lang="cs-CZ" sz="2400" dirty="0" err="1"/>
              <a:t>rescuer</a:t>
            </a:r>
            <a:endParaRPr lang="cs-CZ" sz="2400" dirty="0"/>
          </a:p>
          <a:p>
            <a:pPr marL="533400" indent="-533400" eaLnBrk="0" hangingPunct="0">
              <a:spcBef>
                <a:spcPct val="20000"/>
              </a:spcBef>
              <a:buClr>
                <a:srgbClr val="0033CC"/>
              </a:buClr>
              <a:buSzPct val="120000"/>
              <a:buFont typeface="Wingdings" pitchFamily="2" charset="2"/>
              <a:buChar char="§"/>
            </a:pPr>
            <a:endParaRPr lang="cs-CZ" sz="2400"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7ADEF034-8806-48FE-8DC0-792282D5555D}" type="slidenum">
              <a:rPr lang="cs-CZ" sz="1400">
                <a:solidFill>
                  <a:schemeClr val="bg2"/>
                </a:solidFill>
              </a:rPr>
              <a:pPr algn="ctr"/>
              <a:t>3</a:t>
            </a:fld>
            <a:endParaRPr lang="cs-CZ" sz="1400">
              <a:solidFill>
                <a:schemeClr val="bg2"/>
              </a:solidFill>
            </a:endParaRPr>
          </a:p>
        </p:txBody>
      </p:sp>
      <p:sp>
        <p:nvSpPr>
          <p:cNvPr id="19459" name="Rectangle 2"/>
          <p:cNvSpPr>
            <a:spLocks noGrp="1" noChangeArrowheads="1"/>
          </p:cNvSpPr>
          <p:nvPr>
            <p:ph type="ctrTitle" idx="4294967295"/>
          </p:nvPr>
        </p:nvSpPr>
        <p:spPr>
          <a:xfrm>
            <a:off x="709613" y="2598738"/>
            <a:ext cx="7772400" cy="1143000"/>
          </a:xfrm>
        </p:spPr>
        <p:txBody>
          <a:bodyPr/>
          <a:lstStyle/>
          <a:p>
            <a:pPr eaLnBrk="1" hangingPunct="1"/>
            <a:r>
              <a:rPr lang="cs-CZ" sz="4000"/>
              <a:t>Basic Life Support (BLS)</a:t>
            </a:r>
            <a:endParaRPr lang="en-US" sz="4000"/>
          </a:p>
        </p:txBody>
      </p:sp>
      <p:pic>
        <p:nvPicPr>
          <p:cNvPr id="19460" name="Picture 2"/>
          <p:cNvPicPr>
            <a:picLocks noChangeAspect="1" noChangeArrowheads="1"/>
          </p:cNvPicPr>
          <p:nvPr/>
        </p:nvPicPr>
        <p:blipFill>
          <a:blip r:embed="rId5" cstate="print"/>
          <a:srcRect/>
          <a:stretch>
            <a:fillRect/>
          </a:stretch>
        </p:blipFill>
        <p:spPr bwMode="auto">
          <a:xfrm>
            <a:off x="0" y="0"/>
            <a:ext cx="9144000" cy="1268413"/>
          </a:xfrm>
          <a:prstGeom prst="rect">
            <a:avLst/>
          </a:prstGeom>
          <a:noFill/>
          <a:ln w="9525">
            <a:noFill/>
            <a:miter lim="800000"/>
            <a:headEnd/>
            <a:tailEnd/>
          </a:ln>
        </p:spPr>
      </p:pic>
      <p:sp>
        <p:nvSpPr>
          <p:cNvPr id="19461" name="Rectangle 4"/>
          <p:cNvSpPr>
            <a:spLocks noChangeArrowheads="1"/>
          </p:cNvSpPr>
          <p:nvPr/>
        </p:nvSpPr>
        <p:spPr bwMode="auto">
          <a:xfrm>
            <a:off x="0" y="4005263"/>
            <a:ext cx="9144000" cy="2852737"/>
          </a:xfrm>
          <a:prstGeom prst="rect">
            <a:avLst/>
          </a:prstGeom>
          <a:solidFill>
            <a:srgbClr val="FFFFFF"/>
          </a:solidFill>
          <a:ln w="9525">
            <a:noFill/>
            <a:miter lim="800000"/>
            <a:headEnd/>
            <a:tailEnd/>
          </a:ln>
        </p:spPr>
        <p:txBody>
          <a:bodyPr lIns="92075" tIns="46038" rIns="92075" bIns="46038" anchor="ctr"/>
          <a:lstStyle/>
          <a:p>
            <a:pPr algn="ctr">
              <a:lnSpc>
                <a:spcPct val="80000"/>
              </a:lnSpc>
              <a:spcBef>
                <a:spcPct val="20000"/>
              </a:spcBef>
              <a:buClr>
                <a:srgbClr val="000066"/>
              </a:buClr>
              <a:buSzPct val="75000"/>
              <a:buFont typeface="Monotype Sorts"/>
              <a:buNone/>
            </a:pPr>
            <a:r>
              <a:rPr lang="cs-CZ" sz="1400">
                <a:solidFill>
                  <a:srgbClr val="4D4D4D"/>
                </a:solidFill>
              </a:rPr>
              <a:t>Klinika anesteziologie, resuscitace a intenzivní medicíny</a:t>
            </a:r>
          </a:p>
          <a:p>
            <a:pPr algn="ctr">
              <a:lnSpc>
                <a:spcPct val="80000"/>
              </a:lnSpc>
              <a:spcBef>
                <a:spcPct val="20000"/>
              </a:spcBef>
              <a:buClr>
                <a:srgbClr val="000066"/>
              </a:buClr>
              <a:buSzPct val="75000"/>
              <a:buFont typeface="Monotype Sorts"/>
              <a:buNone/>
            </a:pPr>
            <a:r>
              <a:rPr lang="cs-CZ" sz="1400">
                <a:solidFill>
                  <a:srgbClr val="4D4D4D"/>
                </a:solidFill>
              </a:rPr>
              <a:t>Univerzita Karlova, Lékařská fakulta v Hradci Králové</a:t>
            </a:r>
          </a:p>
          <a:p>
            <a:pPr algn="ctr">
              <a:lnSpc>
                <a:spcPct val="80000"/>
              </a:lnSpc>
              <a:spcBef>
                <a:spcPct val="20000"/>
              </a:spcBef>
              <a:buClr>
                <a:srgbClr val="000066"/>
              </a:buClr>
              <a:buSzPct val="75000"/>
              <a:buFont typeface="Monotype Sorts"/>
              <a:buNone/>
            </a:pPr>
            <a:r>
              <a:rPr lang="cs-CZ" sz="1400">
                <a:solidFill>
                  <a:srgbClr val="4D4D4D"/>
                </a:solidFill>
              </a:rPr>
              <a:t>Fakultní nemocnice Hradec Králové</a:t>
            </a:r>
          </a:p>
          <a:p>
            <a:pPr algn="ctr">
              <a:lnSpc>
                <a:spcPct val="80000"/>
              </a:lnSpc>
              <a:spcBef>
                <a:spcPct val="20000"/>
              </a:spcBef>
              <a:buClr>
                <a:srgbClr val="000066"/>
              </a:buClr>
              <a:buSzPct val="75000"/>
              <a:buFont typeface="Monotype Sorts"/>
              <a:buNone/>
            </a:pPr>
            <a:endParaRPr lang="cs-CZ" sz="1400">
              <a:solidFill>
                <a:srgbClr val="4D4D4D"/>
              </a:solidFill>
            </a:endParaRPr>
          </a:p>
          <a:p>
            <a:pPr algn="ctr">
              <a:lnSpc>
                <a:spcPct val="80000"/>
              </a:lnSpc>
              <a:spcBef>
                <a:spcPct val="20000"/>
              </a:spcBef>
              <a:buClr>
                <a:srgbClr val="000066"/>
              </a:buClr>
              <a:buSzPct val="75000"/>
              <a:buFont typeface="Monotype Sorts"/>
              <a:buNone/>
            </a:pPr>
            <a:r>
              <a:rPr lang="cs-CZ" sz="1400">
                <a:solidFill>
                  <a:srgbClr val="4D4D4D"/>
                </a:solidFill>
              </a:rPr>
              <a:t>Dept. of Anaesthesiology and Intensive Care Medicine</a:t>
            </a:r>
          </a:p>
          <a:p>
            <a:pPr algn="ctr">
              <a:lnSpc>
                <a:spcPct val="80000"/>
              </a:lnSpc>
              <a:spcBef>
                <a:spcPct val="20000"/>
              </a:spcBef>
              <a:buClr>
                <a:srgbClr val="000066"/>
              </a:buClr>
              <a:buSzPct val="75000"/>
              <a:buFont typeface="Monotype Sorts"/>
              <a:buNone/>
            </a:pPr>
            <a:r>
              <a:rPr lang="cs-CZ" sz="1400">
                <a:solidFill>
                  <a:srgbClr val="4D4D4D"/>
                </a:solidFill>
              </a:rPr>
              <a:t>Charles University, Faculty of Medicine</a:t>
            </a:r>
          </a:p>
          <a:p>
            <a:pPr algn="ctr">
              <a:lnSpc>
                <a:spcPct val="80000"/>
              </a:lnSpc>
              <a:spcBef>
                <a:spcPct val="20000"/>
              </a:spcBef>
              <a:buClr>
                <a:srgbClr val="000066"/>
              </a:buClr>
              <a:buSzPct val="75000"/>
              <a:buFont typeface="Monotype Sorts"/>
              <a:buNone/>
            </a:pPr>
            <a:r>
              <a:rPr lang="cs-CZ" sz="1400">
                <a:solidFill>
                  <a:srgbClr val="4D4D4D"/>
                </a:solidFill>
              </a:rPr>
              <a:t>University Hospital Hradec Kralove</a:t>
            </a:r>
          </a:p>
        </p:txBody>
      </p:sp>
      <p:pic>
        <p:nvPicPr>
          <p:cNvPr id="19462" name="Picture 11" descr="Zobrazit zdrojový obrázek"/>
          <p:cNvPicPr>
            <a:picLocks noChangeAspect="1" noChangeArrowheads="1"/>
          </p:cNvPicPr>
          <p:nvPr/>
        </p:nvPicPr>
        <p:blipFill>
          <a:blip r:embed="rId6" cstate="print"/>
          <a:srcRect/>
          <a:stretch>
            <a:fillRect/>
          </a:stretch>
        </p:blipFill>
        <p:spPr bwMode="auto">
          <a:xfrm>
            <a:off x="179388" y="5876925"/>
            <a:ext cx="1512887" cy="762000"/>
          </a:xfrm>
          <a:prstGeom prst="rect">
            <a:avLst/>
          </a:prstGeom>
          <a:noFill/>
          <a:ln w="9525">
            <a:noFill/>
            <a:miter lim="800000"/>
            <a:headEnd/>
            <a:tailEnd/>
          </a:ln>
        </p:spPr>
      </p:pic>
      <p:pic>
        <p:nvPicPr>
          <p:cNvPr id="19463" name="Picture 15" descr="Zobrazit zdrojový obrázek"/>
          <p:cNvPicPr>
            <a:picLocks noChangeAspect="1" noChangeArrowheads="1"/>
          </p:cNvPicPr>
          <p:nvPr/>
        </p:nvPicPr>
        <p:blipFill>
          <a:blip r:embed="rId7" cstate="print"/>
          <a:srcRect/>
          <a:stretch>
            <a:fillRect/>
          </a:stretch>
        </p:blipFill>
        <p:spPr bwMode="auto">
          <a:xfrm>
            <a:off x="8101013" y="5734050"/>
            <a:ext cx="833437" cy="836613"/>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4850" y="147587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937FF672-CFAB-491B-8F29-09298BB68A67}" type="slidenum">
              <a:rPr lang="cs-CZ" sz="1400">
                <a:solidFill>
                  <a:schemeClr val="bg2"/>
                </a:solidFill>
              </a:rPr>
              <a:pPr algn="ctr"/>
              <a:t>30</a:t>
            </a:fld>
            <a:endParaRPr lang="cs-CZ" sz="1400">
              <a:solidFill>
                <a:schemeClr val="bg2"/>
              </a:solidFill>
            </a:endParaRPr>
          </a:p>
        </p:txBody>
      </p:sp>
      <p:sp>
        <p:nvSpPr>
          <p:cNvPr id="44035" name="Rectangle 2"/>
          <p:cNvSpPr>
            <a:spLocks noGrp="1" noChangeArrowheads="1"/>
          </p:cNvSpPr>
          <p:nvPr>
            <p:ph type="ctrTitle" idx="4294967295"/>
          </p:nvPr>
        </p:nvSpPr>
        <p:spPr>
          <a:xfrm>
            <a:off x="709613" y="2598738"/>
            <a:ext cx="7772400" cy="1143000"/>
          </a:xfrm>
        </p:spPr>
        <p:txBody>
          <a:bodyPr/>
          <a:lstStyle/>
          <a:p>
            <a:pPr eaLnBrk="1" hangingPunct="1"/>
            <a:r>
              <a:rPr lang="cs-CZ"/>
              <a:t>BLS with use of Automated External Defibrilaror (AED)</a:t>
            </a:r>
            <a:endParaRPr lang="en-US"/>
          </a:p>
        </p:txBody>
      </p:sp>
      <p:pic>
        <p:nvPicPr>
          <p:cNvPr id="44036" name="Picture 2"/>
          <p:cNvPicPr>
            <a:picLocks noChangeAspect="1" noChangeArrowheads="1"/>
          </p:cNvPicPr>
          <p:nvPr/>
        </p:nvPicPr>
        <p:blipFill>
          <a:blip r:embed="rId5" cstate="print"/>
          <a:srcRect/>
          <a:stretch>
            <a:fillRect/>
          </a:stretch>
        </p:blipFill>
        <p:spPr bwMode="auto">
          <a:xfrm>
            <a:off x="0" y="0"/>
            <a:ext cx="9144000" cy="1268413"/>
          </a:xfrm>
          <a:prstGeom prst="rect">
            <a:avLst/>
          </a:prstGeom>
          <a:noFill/>
          <a:ln w="9525">
            <a:noFill/>
            <a:miter lim="800000"/>
            <a:headEnd/>
            <a:tailEnd/>
          </a:ln>
        </p:spPr>
      </p:pic>
      <p:sp>
        <p:nvSpPr>
          <p:cNvPr id="44037" name="Rectangle 4"/>
          <p:cNvSpPr>
            <a:spLocks noChangeArrowheads="1"/>
          </p:cNvSpPr>
          <p:nvPr/>
        </p:nvSpPr>
        <p:spPr bwMode="auto">
          <a:xfrm>
            <a:off x="0" y="4005263"/>
            <a:ext cx="9144000" cy="2852737"/>
          </a:xfrm>
          <a:prstGeom prst="rect">
            <a:avLst/>
          </a:prstGeom>
          <a:solidFill>
            <a:srgbClr val="FFFFFF"/>
          </a:solidFill>
          <a:ln w="9525">
            <a:noFill/>
            <a:miter lim="800000"/>
            <a:headEnd/>
            <a:tailEnd/>
          </a:ln>
        </p:spPr>
        <p:txBody>
          <a:bodyPr lIns="92075" tIns="46038" rIns="92075" bIns="46038" anchor="ctr"/>
          <a:lstStyle/>
          <a:p>
            <a:pPr algn="ctr">
              <a:lnSpc>
                <a:spcPct val="80000"/>
              </a:lnSpc>
              <a:spcBef>
                <a:spcPct val="20000"/>
              </a:spcBef>
              <a:buClr>
                <a:srgbClr val="000066"/>
              </a:buClr>
              <a:buSzPct val="75000"/>
              <a:buFont typeface="Monotype Sorts"/>
              <a:buNone/>
            </a:pPr>
            <a:r>
              <a:rPr lang="cs-CZ" sz="1400">
                <a:solidFill>
                  <a:srgbClr val="4D4D4D"/>
                </a:solidFill>
              </a:rPr>
              <a:t>Klinika anesteziologie, resuscitace a intenzivní medicíny</a:t>
            </a:r>
          </a:p>
          <a:p>
            <a:pPr algn="ctr">
              <a:lnSpc>
                <a:spcPct val="80000"/>
              </a:lnSpc>
              <a:spcBef>
                <a:spcPct val="20000"/>
              </a:spcBef>
              <a:buClr>
                <a:srgbClr val="000066"/>
              </a:buClr>
              <a:buSzPct val="75000"/>
              <a:buFont typeface="Monotype Sorts"/>
              <a:buNone/>
            </a:pPr>
            <a:r>
              <a:rPr lang="cs-CZ" sz="1400">
                <a:solidFill>
                  <a:srgbClr val="4D4D4D"/>
                </a:solidFill>
              </a:rPr>
              <a:t>Univerzita Karlova, Lékařská fakulta v Hradci Králové</a:t>
            </a:r>
          </a:p>
          <a:p>
            <a:pPr algn="ctr">
              <a:lnSpc>
                <a:spcPct val="80000"/>
              </a:lnSpc>
              <a:spcBef>
                <a:spcPct val="20000"/>
              </a:spcBef>
              <a:buClr>
                <a:srgbClr val="000066"/>
              </a:buClr>
              <a:buSzPct val="75000"/>
              <a:buFont typeface="Monotype Sorts"/>
              <a:buNone/>
            </a:pPr>
            <a:r>
              <a:rPr lang="cs-CZ" sz="1400">
                <a:solidFill>
                  <a:srgbClr val="4D4D4D"/>
                </a:solidFill>
              </a:rPr>
              <a:t>Fakultní nemocnice Hradec Králové</a:t>
            </a:r>
          </a:p>
          <a:p>
            <a:pPr algn="ctr">
              <a:lnSpc>
                <a:spcPct val="80000"/>
              </a:lnSpc>
              <a:spcBef>
                <a:spcPct val="20000"/>
              </a:spcBef>
              <a:buClr>
                <a:srgbClr val="000066"/>
              </a:buClr>
              <a:buSzPct val="75000"/>
              <a:buFont typeface="Monotype Sorts"/>
              <a:buNone/>
            </a:pPr>
            <a:endParaRPr lang="cs-CZ" sz="1400">
              <a:solidFill>
                <a:srgbClr val="4D4D4D"/>
              </a:solidFill>
            </a:endParaRPr>
          </a:p>
          <a:p>
            <a:pPr algn="ctr">
              <a:lnSpc>
                <a:spcPct val="80000"/>
              </a:lnSpc>
              <a:spcBef>
                <a:spcPct val="20000"/>
              </a:spcBef>
              <a:buClr>
                <a:srgbClr val="000066"/>
              </a:buClr>
              <a:buSzPct val="75000"/>
              <a:buFont typeface="Monotype Sorts"/>
              <a:buNone/>
            </a:pPr>
            <a:r>
              <a:rPr lang="cs-CZ" sz="1400">
                <a:solidFill>
                  <a:srgbClr val="4D4D4D"/>
                </a:solidFill>
              </a:rPr>
              <a:t>Dept. of Anaesthesiology and Intensive Care Medicine</a:t>
            </a:r>
          </a:p>
          <a:p>
            <a:pPr algn="ctr">
              <a:lnSpc>
                <a:spcPct val="80000"/>
              </a:lnSpc>
              <a:spcBef>
                <a:spcPct val="20000"/>
              </a:spcBef>
              <a:buClr>
                <a:srgbClr val="000066"/>
              </a:buClr>
              <a:buSzPct val="75000"/>
              <a:buFont typeface="Monotype Sorts"/>
              <a:buNone/>
            </a:pPr>
            <a:r>
              <a:rPr lang="cs-CZ" sz="1400">
                <a:solidFill>
                  <a:srgbClr val="4D4D4D"/>
                </a:solidFill>
              </a:rPr>
              <a:t>Charles University, Faculty of Medicine</a:t>
            </a:r>
          </a:p>
          <a:p>
            <a:pPr algn="ctr">
              <a:lnSpc>
                <a:spcPct val="80000"/>
              </a:lnSpc>
              <a:spcBef>
                <a:spcPct val="20000"/>
              </a:spcBef>
              <a:buClr>
                <a:srgbClr val="000066"/>
              </a:buClr>
              <a:buSzPct val="75000"/>
              <a:buFont typeface="Monotype Sorts"/>
              <a:buNone/>
            </a:pPr>
            <a:r>
              <a:rPr lang="cs-CZ" sz="1400">
                <a:solidFill>
                  <a:srgbClr val="4D4D4D"/>
                </a:solidFill>
              </a:rPr>
              <a:t>University Hospital Hradec Kralove</a:t>
            </a:r>
          </a:p>
        </p:txBody>
      </p:sp>
      <p:pic>
        <p:nvPicPr>
          <p:cNvPr id="44038" name="Picture 11" descr="Zobrazit zdrojový obrázek"/>
          <p:cNvPicPr>
            <a:picLocks noChangeAspect="1" noChangeArrowheads="1"/>
          </p:cNvPicPr>
          <p:nvPr/>
        </p:nvPicPr>
        <p:blipFill>
          <a:blip r:embed="rId6" cstate="print"/>
          <a:srcRect/>
          <a:stretch>
            <a:fillRect/>
          </a:stretch>
        </p:blipFill>
        <p:spPr bwMode="auto">
          <a:xfrm>
            <a:off x="179388" y="5876925"/>
            <a:ext cx="1512887" cy="762000"/>
          </a:xfrm>
          <a:prstGeom prst="rect">
            <a:avLst/>
          </a:prstGeom>
          <a:noFill/>
          <a:ln w="9525">
            <a:noFill/>
            <a:miter lim="800000"/>
            <a:headEnd/>
            <a:tailEnd/>
          </a:ln>
        </p:spPr>
      </p:pic>
      <p:pic>
        <p:nvPicPr>
          <p:cNvPr id="44039" name="Picture 15" descr="Zobrazit zdrojový obrázek"/>
          <p:cNvPicPr>
            <a:picLocks noChangeAspect="1" noChangeArrowheads="1"/>
          </p:cNvPicPr>
          <p:nvPr/>
        </p:nvPicPr>
        <p:blipFill>
          <a:blip r:embed="rId7" cstate="print"/>
          <a:srcRect/>
          <a:stretch>
            <a:fillRect/>
          </a:stretch>
        </p:blipFill>
        <p:spPr bwMode="auto">
          <a:xfrm>
            <a:off x="8101013" y="5734050"/>
            <a:ext cx="833437" cy="836613"/>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11C3E819-1CE4-452B-AE7D-6B3C7589F26A}" type="slidenum">
              <a:rPr lang="cs-CZ" sz="1400">
                <a:solidFill>
                  <a:schemeClr val="bg2"/>
                </a:solidFill>
              </a:rPr>
              <a:pPr algn="ctr"/>
              <a:t>31</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AED</a:t>
            </a:r>
          </a:p>
        </p:txBody>
      </p:sp>
      <p:sp>
        <p:nvSpPr>
          <p:cNvPr id="45060"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000"/>
              <a:t>Defibrillation is not determined for all cardiac arrest victims</a:t>
            </a:r>
          </a:p>
          <a:p>
            <a:pPr marL="533400" indent="-533400" eaLnBrk="0" hangingPunct="0">
              <a:spcBef>
                <a:spcPct val="20000"/>
              </a:spcBef>
              <a:buClr>
                <a:srgbClr val="0033CC"/>
              </a:buClr>
              <a:buSzPct val="120000"/>
              <a:buFont typeface="Wingdings" pitchFamily="2" charset="2"/>
              <a:buChar char="§"/>
            </a:pPr>
            <a:endParaRPr lang="cs-CZ" sz="2000"/>
          </a:p>
          <a:p>
            <a:pPr marL="533400" indent="-533400" eaLnBrk="0" hangingPunct="0">
              <a:spcBef>
                <a:spcPct val="20000"/>
              </a:spcBef>
              <a:buClr>
                <a:srgbClr val="0033CC"/>
              </a:buClr>
              <a:buSzPct val="120000"/>
              <a:buFont typeface="Wingdings" pitchFamily="2" charset="2"/>
              <a:buChar char="§"/>
            </a:pPr>
            <a:r>
              <a:rPr lang="cs-CZ" sz="2000"/>
              <a:t>In indicated cases, an electric shock (defibrillation) shoud be delivered by AED early, before RMS arrives</a:t>
            </a:r>
          </a:p>
          <a:p>
            <a:pPr marL="914400" lvl="1" indent="-457200" eaLnBrk="0" hangingPunct="0">
              <a:spcBef>
                <a:spcPct val="20000"/>
              </a:spcBef>
              <a:buSzPct val="80000"/>
              <a:buFont typeface="Wingdings" pitchFamily="2" charset="2"/>
              <a:buChar char="§"/>
            </a:pPr>
            <a:r>
              <a:rPr lang="cs-CZ" sz="1600"/>
              <a:t>Designed and determined for use by lay rescuers (non-professionals)</a:t>
            </a:r>
          </a:p>
          <a:p>
            <a:pPr marL="533400" indent="-533400" eaLnBrk="0" hangingPunct="0">
              <a:spcBef>
                <a:spcPct val="20000"/>
              </a:spcBef>
              <a:buClr>
                <a:srgbClr val="0033CC"/>
              </a:buClr>
              <a:buSzPct val="120000"/>
              <a:buFont typeface="Wingdings" pitchFamily="2" charset="2"/>
              <a:buChar char="§"/>
            </a:pPr>
            <a:endParaRPr lang="cs-CZ" sz="1600"/>
          </a:p>
          <a:p>
            <a:pPr marL="533400" indent="-533400" eaLnBrk="0" hangingPunct="0">
              <a:spcBef>
                <a:spcPct val="20000"/>
              </a:spcBef>
              <a:buClr>
                <a:srgbClr val="0033CC"/>
              </a:buClr>
              <a:buSzPct val="120000"/>
              <a:buFont typeface="Wingdings" pitchFamily="2" charset="2"/>
              <a:buChar char="§"/>
            </a:pPr>
            <a:r>
              <a:rPr lang="cs-CZ" sz="2000"/>
              <a:t>The device analyses heart rhythm and gives clear commands (instructions) to follow</a:t>
            </a:r>
          </a:p>
          <a:p>
            <a:pPr marL="533400" indent="-533400" eaLnBrk="0" hangingPunct="0">
              <a:spcBef>
                <a:spcPct val="20000"/>
              </a:spcBef>
              <a:buClr>
                <a:srgbClr val="0033CC"/>
              </a:buClr>
              <a:buSzPct val="120000"/>
              <a:buFont typeface="Wingdings" pitchFamily="2" charset="2"/>
              <a:buChar char="§"/>
            </a:pPr>
            <a:endParaRPr lang="cs-CZ" sz="2000"/>
          </a:p>
          <a:p>
            <a:pPr marL="533400" indent="-533400" eaLnBrk="0" hangingPunct="0">
              <a:spcBef>
                <a:spcPct val="20000"/>
              </a:spcBef>
              <a:buClr>
                <a:srgbClr val="0033CC"/>
              </a:buClr>
              <a:buSzPct val="120000"/>
              <a:buFont typeface="Wingdings" pitchFamily="2" charset="2"/>
              <a:buChar char="§"/>
            </a:pPr>
            <a:r>
              <a:rPr lang="cs-CZ" sz="2000"/>
              <a:t>The use is simple and safe</a:t>
            </a:r>
          </a:p>
          <a:p>
            <a:pPr marL="533400" indent="-533400" eaLnBrk="0" hangingPunct="0">
              <a:spcBef>
                <a:spcPct val="20000"/>
              </a:spcBef>
              <a:buClr>
                <a:srgbClr val="0033CC"/>
              </a:buClr>
              <a:buSzPct val="120000"/>
              <a:buFont typeface="Wingdings" pitchFamily="2" charset="2"/>
              <a:buChar char="§"/>
            </a:pPr>
            <a:endParaRPr lang="cs-CZ" sz="2000"/>
          </a:p>
          <a:p>
            <a:pPr marL="533400" indent="-533400" eaLnBrk="0" hangingPunct="0">
              <a:spcBef>
                <a:spcPct val="20000"/>
              </a:spcBef>
              <a:buClr>
                <a:srgbClr val="0033CC"/>
              </a:buClr>
              <a:buSzPct val="120000"/>
              <a:buFont typeface="Wingdings" pitchFamily="2" charset="2"/>
              <a:buChar char="§"/>
            </a:pPr>
            <a:r>
              <a:rPr lang="cs-CZ" sz="2000"/>
              <a:t>To be found at the airports, trade centres, sport stadiums…)</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9070"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18C6260E-EECB-40BB-90CD-B7749676F20A}" type="slidenum">
              <a:rPr lang="cs-CZ" sz="1400">
                <a:solidFill>
                  <a:schemeClr val="bg2"/>
                </a:solidFill>
              </a:rPr>
              <a:pPr algn="ctr"/>
              <a:t>32</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AED</a:t>
            </a:r>
          </a:p>
        </p:txBody>
      </p:sp>
      <p:pic>
        <p:nvPicPr>
          <p:cNvPr id="46085" name="Picture 2" descr="http://storage.hvezdazivota.cz/2011/07/uz4e3441cd1545c/obr4e344457dd988/1024x768.jpg"/>
          <p:cNvPicPr>
            <a:picLocks noChangeAspect="1" noChangeArrowheads="1"/>
          </p:cNvPicPr>
          <p:nvPr/>
        </p:nvPicPr>
        <p:blipFill>
          <a:blip r:embed="rId5" cstate="print"/>
          <a:srcRect/>
          <a:stretch>
            <a:fillRect/>
          </a:stretch>
        </p:blipFill>
        <p:spPr bwMode="auto">
          <a:xfrm>
            <a:off x="179388" y="1052513"/>
            <a:ext cx="4602162" cy="3624262"/>
          </a:xfrm>
          <a:prstGeom prst="rect">
            <a:avLst/>
          </a:prstGeom>
          <a:noFill/>
          <a:ln w="9525">
            <a:noFill/>
            <a:miter lim="800000"/>
            <a:headEnd/>
            <a:tailEnd/>
          </a:ln>
        </p:spPr>
      </p:pic>
      <p:pic>
        <p:nvPicPr>
          <p:cNvPr id="46086" name="Picture 4" descr="http://files.cervenykrizmb.cz/200000195-bf1d1c0179/AED_oznaceni.jpg"/>
          <p:cNvPicPr>
            <a:picLocks noChangeAspect="1" noChangeArrowheads="1"/>
          </p:cNvPicPr>
          <p:nvPr/>
        </p:nvPicPr>
        <p:blipFill>
          <a:blip r:embed="rId6" cstate="print"/>
          <a:srcRect/>
          <a:stretch>
            <a:fillRect/>
          </a:stretch>
        </p:blipFill>
        <p:spPr bwMode="auto">
          <a:xfrm>
            <a:off x="5091113" y="2349500"/>
            <a:ext cx="3667125" cy="3671888"/>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53438"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9ED19053-83A4-49D7-A7F4-A9A00BCD2C8C}" type="slidenum">
              <a:rPr lang="cs-CZ" sz="1400">
                <a:solidFill>
                  <a:schemeClr val="bg2"/>
                </a:solidFill>
              </a:rPr>
              <a:pPr algn="ctr"/>
              <a:t>33</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AED</a:t>
            </a:r>
          </a:p>
        </p:txBody>
      </p:sp>
      <p:pic>
        <p:nvPicPr>
          <p:cNvPr id="47109" name="Picture 2" descr="http://storage.hvezdazivota.cz/2011/07/uz4e3441cd1545c/obr4e3447c32bb37/1024x768.jpg"/>
          <p:cNvPicPr>
            <a:picLocks noChangeAspect="1" noChangeArrowheads="1"/>
          </p:cNvPicPr>
          <p:nvPr/>
        </p:nvPicPr>
        <p:blipFill>
          <a:blip r:embed="rId5" cstate="print"/>
          <a:srcRect/>
          <a:stretch>
            <a:fillRect/>
          </a:stretch>
        </p:blipFill>
        <p:spPr bwMode="auto">
          <a:xfrm>
            <a:off x="107950" y="692150"/>
            <a:ext cx="7331075" cy="5484813"/>
          </a:xfrm>
          <a:prstGeom prst="rect">
            <a:avLst/>
          </a:prstGeom>
          <a:noFill/>
          <a:ln w="9525">
            <a:noFill/>
            <a:miter lim="800000"/>
            <a:headEnd/>
            <a:tailEnd/>
          </a:ln>
        </p:spPr>
      </p:pic>
      <p:pic>
        <p:nvPicPr>
          <p:cNvPr id="47110" name="Picture 3"/>
          <p:cNvPicPr>
            <a:picLocks noChangeAspect="1" noChangeArrowheads="1"/>
          </p:cNvPicPr>
          <p:nvPr/>
        </p:nvPicPr>
        <p:blipFill>
          <a:blip r:embed="rId6" cstate="print"/>
          <a:srcRect/>
          <a:stretch>
            <a:fillRect/>
          </a:stretch>
        </p:blipFill>
        <p:spPr bwMode="auto">
          <a:xfrm>
            <a:off x="5724525" y="1052513"/>
            <a:ext cx="2895600" cy="3530600"/>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5325"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78F4EC9-BB56-4788-B1BA-CC621F4521A8}"/>
              </a:ext>
            </a:extLst>
          </p:cNvPr>
          <p:cNvSpPr>
            <a:spLocks noGrp="1"/>
          </p:cNvSpPr>
          <p:nvPr>
            <p:ph type="sldNum" sz="quarter" idx="11"/>
          </p:nvPr>
        </p:nvSpPr>
        <p:spPr/>
        <p:txBody>
          <a:bodyPr/>
          <a:lstStyle/>
          <a:p>
            <a:pPr>
              <a:defRPr/>
            </a:pPr>
            <a:fld id="{837A4CA1-941E-4F8D-A4CB-CC1BE2D57CDA}" type="slidenum">
              <a:rPr lang="cs-CZ" smtClean="0"/>
              <a:pPr>
                <a:defRPr/>
              </a:pPr>
              <a:t>34</a:t>
            </a:fld>
            <a:endParaRPr lang="cs-CZ"/>
          </a:p>
        </p:txBody>
      </p:sp>
      <p:pic>
        <p:nvPicPr>
          <p:cNvPr id="3" name="Obrázek 2">
            <a:extLst>
              <a:ext uri="{FF2B5EF4-FFF2-40B4-BE49-F238E27FC236}">
                <a16:creationId xmlns:a16="http://schemas.microsoft.com/office/drawing/2014/main" id="{D9435821-0B4F-4FA5-8834-7F4672D1E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19" y="1758950"/>
            <a:ext cx="7777163"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738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D9FCF57-AFEA-4F7B-9F54-AC4E48C76876}"/>
              </a:ext>
            </a:extLst>
          </p:cNvPr>
          <p:cNvSpPr>
            <a:spLocks noGrp="1"/>
          </p:cNvSpPr>
          <p:nvPr>
            <p:ph type="sldNum" sz="quarter" idx="11"/>
          </p:nvPr>
        </p:nvSpPr>
        <p:spPr/>
        <p:txBody>
          <a:bodyPr/>
          <a:lstStyle/>
          <a:p>
            <a:pPr>
              <a:defRPr/>
            </a:pPr>
            <a:fld id="{837A4CA1-941E-4F8D-A4CB-CC1BE2D57CDA}" type="slidenum">
              <a:rPr lang="cs-CZ" smtClean="0"/>
              <a:pPr>
                <a:defRPr/>
              </a:pPr>
              <a:t>35</a:t>
            </a:fld>
            <a:endParaRPr lang="cs-CZ"/>
          </a:p>
        </p:txBody>
      </p:sp>
      <p:pic>
        <p:nvPicPr>
          <p:cNvPr id="3" name="Obrázek 2">
            <a:extLst>
              <a:ext uri="{FF2B5EF4-FFF2-40B4-BE49-F238E27FC236}">
                <a16:creationId xmlns:a16="http://schemas.microsoft.com/office/drawing/2014/main" id="{D2D1D5B4-BDB5-44AA-AC95-172DBD4A6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579437"/>
            <a:ext cx="79756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1377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6368893B-930A-4873-93DC-E4D0D13A4E39}" type="slidenum">
              <a:rPr lang="cs-CZ" sz="1400">
                <a:solidFill>
                  <a:schemeClr val="bg2"/>
                </a:solidFill>
              </a:rPr>
              <a:pPr algn="ctr"/>
              <a:t>36</a:t>
            </a:fld>
            <a:endParaRPr lang="cs-CZ" sz="1400">
              <a:solidFill>
                <a:schemeClr val="bg2"/>
              </a:solidFill>
            </a:endParaRPr>
          </a:p>
        </p:txBody>
      </p:sp>
      <p:pic>
        <p:nvPicPr>
          <p:cNvPr id="48134" name="Picture 2"/>
          <p:cNvPicPr>
            <a:picLocks noChangeAspect="1" noChangeArrowheads="1"/>
          </p:cNvPicPr>
          <p:nvPr/>
        </p:nvPicPr>
        <p:blipFill>
          <a:blip r:embed="rId5" cstate="print"/>
          <a:srcRect/>
          <a:stretch>
            <a:fillRect/>
          </a:stretch>
        </p:blipFill>
        <p:spPr bwMode="auto">
          <a:xfrm>
            <a:off x="1893888" y="646113"/>
            <a:ext cx="4897437" cy="5367337"/>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4357" y="19564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484704D5-7F56-451E-A507-A296D70C1752}" type="slidenum">
              <a:rPr lang="cs-CZ" sz="1400">
                <a:solidFill>
                  <a:schemeClr val="bg2"/>
                </a:solidFill>
              </a:rPr>
              <a:pPr algn="ctr"/>
              <a:t>37</a:t>
            </a:fld>
            <a:endParaRPr lang="cs-CZ" sz="1400">
              <a:solidFill>
                <a:schemeClr val="bg2"/>
              </a:solidFill>
            </a:endParaRPr>
          </a:p>
        </p:txBody>
      </p:sp>
      <p:sp>
        <p:nvSpPr>
          <p:cNvPr id="49155" name="Rectangle 2"/>
          <p:cNvSpPr>
            <a:spLocks noGrp="1" noChangeArrowheads="1"/>
          </p:cNvSpPr>
          <p:nvPr>
            <p:ph type="ctrTitle" idx="4294967295"/>
          </p:nvPr>
        </p:nvSpPr>
        <p:spPr>
          <a:xfrm>
            <a:off x="709613" y="2598738"/>
            <a:ext cx="7772400" cy="1143000"/>
          </a:xfrm>
        </p:spPr>
        <p:txBody>
          <a:bodyPr/>
          <a:lstStyle/>
          <a:p>
            <a:pPr eaLnBrk="1" hangingPunct="1"/>
            <a:r>
              <a:rPr lang="cs-CZ" sz="4000"/>
              <a:t>Basic differencies in children</a:t>
            </a:r>
            <a:endParaRPr lang="en-US" sz="4000"/>
          </a:p>
        </p:txBody>
      </p:sp>
      <p:pic>
        <p:nvPicPr>
          <p:cNvPr id="49156" name="Picture 2"/>
          <p:cNvPicPr>
            <a:picLocks noChangeAspect="1" noChangeArrowheads="1"/>
          </p:cNvPicPr>
          <p:nvPr/>
        </p:nvPicPr>
        <p:blipFill>
          <a:blip r:embed="rId5" cstate="print"/>
          <a:srcRect/>
          <a:stretch>
            <a:fillRect/>
          </a:stretch>
        </p:blipFill>
        <p:spPr bwMode="auto">
          <a:xfrm>
            <a:off x="0" y="0"/>
            <a:ext cx="9144000" cy="1268413"/>
          </a:xfrm>
          <a:prstGeom prst="rect">
            <a:avLst/>
          </a:prstGeom>
          <a:noFill/>
          <a:ln w="9525">
            <a:noFill/>
            <a:miter lim="800000"/>
            <a:headEnd/>
            <a:tailEnd/>
          </a:ln>
        </p:spPr>
      </p:pic>
      <p:sp>
        <p:nvSpPr>
          <p:cNvPr id="49157" name="Rectangle 4"/>
          <p:cNvSpPr>
            <a:spLocks noChangeArrowheads="1"/>
          </p:cNvSpPr>
          <p:nvPr/>
        </p:nvSpPr>
        <p:spPr bwMode="auto">
          <a:xfrm>
            <a:off x="0" y="4005263"/>
            <a:ext cx="9144000" cy="2852737"/>
          </a:xfrm>
          <a:prstGeom prst="rect">
            <a:avLst/>
          </a:prstGeom>
          <a:solidFill>
            <a:srgbClr val="FFFFFF"/>
          </a:solidFill>
          <a:ln w="9525">
            <a:noFill/>
            <a:miter lim="800000"/>
            <a:headEnd/>
            <a:tailEnd/>
          </a:ln>
        </p:spPr>
        <p:txBody>
          <a:bodyPr lIns="92075" tIns="46038" rIns="92075" bIns="46038" anchor="ctr"/>
          <a:lstStyle/>
          <a:p>
            <a:pPr algn="ctr">
              <a:lnSpc>
                <a:spcPct val="80000"/>
              </a:lnSpc>
              <a:spcBef>
                <a:spcPct val="20000"/>
              </a:spcBef>
              <a:buClr>
                <a:srgbClr val="000066"/>
              </a:buClr>
              <a:buSzPct val="75000"/>
              <a:buFont typeface="Monotype Sorts"/>
              <a:buNone/>
            </a:pPr>
            <a:r>
              <a:rPr lang="cs-CZ" sz="1400">
                <a:solidFill>
                  <a:srgbClr val="4D4D4D"/>
                </a:solidFill>
              </a:rPr>
              <a:t>Klinika anesteziologie, resuscitace a intenzivní medicíny</a:t>
            </a:r>
          </a:p>
          <a:p>
            <a:pPr algn="ctr">
              <a:lnSpc>
                <a:spcPct val="80000"/>
              </a:lnSpc>
              <a:spcBef>
                <a:spcPct val="20000"/>
              </a:spcBef>
              <a:buClr>
                <a:srgbClr val="000066"/>
              </a:buClr>
              <a:buSzPct val="75000"/>
              <a:buFont typeface="Monotype Sorts"/>
              <a:buNone/>
            </a:pPr>
            <a:r>
              <a:rPr lang="cs-CZ" sz="1400">
                <a:solidFill>
                  <a:srgbClr val="4D4D4D"/>
                </a:solidFill>
              </a:rPr>
              <a:t>Univerzita Karlova, Lékařská fakulta v Hradci Králové</a:t>
            </a:r>
          </a:p>
          <a:p>
            <a:pPr algn="ctr">
              <a:lnSpc>
                <a:spcPct val="80000"/>
              </a:lnSpc>
              <a:spcBef>
                <a:spcPct val="20000"/>
              </a:spcBef>
              <a:buClr>
                <a:srgbClr val="000066"/>
              </a:buClr>
              <a:buSzPct val="75000"/>
              <a:buFont typeface="Monotype Sorts"/>
              <a:buNone/>
            </a:pPr>
            <a:r>
              <a:rPr lang="cs-CZ" sz="1400">
                <a:solidFill>
                  <a:srgbClr val="4D4D4D"/>
                </a:solidFill>
              </a:rPr>
              <a:t>Fakultní nemocnice Hradec Králové</a:t>
            </a:r>
          </a:p>
          <a:p>
            <a:pPr algn="ctr">
              <a:lnSpc>
                <a:spcPct val="80000"/>
              </a:lnSpc>
              <a:spcBef>
                <a:spcPct val="20000"/>
              </a:spcBef>
              <a:buClr>
                <a:srgbClr val="000066"/>
              </a:buClr>
              <a:buSzPct val="75000"/>
              <a:buFont typeface="Monotype Sorts"/>
              <a:buNone/>
            </a:pPr>
            <a:endParaRPr lang="cs-CZ" sz="1400">
              <a:solidFill>
                <a:srgbClr val="4D4D4D"/>
              </a:solidFill>
            </a:endParaRPr>
          </a:p>
          <a:p>
            <a:pPr algn="ctr">
              <a:lnSpc>
                <a:spcPct val="80000"/>
              </a:lnSpc>
              <a:spcBef>
                <a:spcPct val="20000"/>
              </a:spcBef>
              <a:buClr>
                <a:srgbClr val="000066"/>
              </a:buClr>
              <a:buSzPct val="75000"/>
              <a:buFont typeface="Monotype Sorts"/>
              <a:buNone/>
            </a:pPr>
            <a:r>
              <a:rPr lang="cs-CZ" sz="1400">
                <a:solidFill>
                  <a:srgbClr val="4D4D4D"/>
                </a:solidFill>
              </a:rPr>
              <a:t>Dept. of Anaesthesiology and Intensive Care Medicine</a:t>
            </a:r>
          </a:p>
          <a:p>
            <a:pPr algn="ctr">
              <a:lnSpc>
                <a:spcPct val="80000"/>
              </a:lnSpc>
              <a:spcBef>
                <a:spcPct val="20000"/>
              </a:spcBef>
              <a:buClr>
                <a:srgbClr val="000066"/>
              </a:buClr>
              <a:buSzPct val="75000"/>
              <a:buFont typeface="Monotype Sorts"/>
              <a:buNone/>
            </a:pPr>
            <a:r>
              <a:rPr lang="cs-CZ" sz="1400">
                <a:solidFill>
                  <a:srgbClr val="4D4D4D"/>
                </a:solidFill>
              </a:rPr>
              <a:t>Charles University, Faculty of Medicine</a:t>
            </a:r>
          </a:p>
          <a:p>
            <a:pPr algn="ctr">
              <a:lnSpc>
                <a:spcPct val="80000"/>
              </a:lnSpc>
              <a:spcBef>
                <a:spcPct val="20000"/>
              </a:spcBef>
              <a:buClr>
                <a:srgbClr val="000066"/>
              </a:buClr>
              <a:buSzPct val="75000"/>
              <a:buFont typeface="Monotype Sorts"/>
              <a:buNone/>
            </a:pPr>
            <a:r>
              <a:rPr lang="cs-CZ" sz="1400">
                <a:solidFill>
                  <a:srgbClr val="4D4D4D"/>
                </a:solidFill>
              </a:rPr>
              <a:t>University Hospital Hradec Kralove</a:t>
            </a:r>
          </a:p>
        </p:txBody>
      </p:sp>
      <p:pic>
        <p:nvPicPr>
          <p:cNvPr id="49158" name="Picture 11" descr="Zobrazit zdrojový obrázek"/>
          <p:cNvPicPr>
            <a:picLocks noChangeAspect="1" noChangeArrowheads="1"/>
          </p:cNvPicPr>
          <p:nvPr/>
        </p:nvPicPr>
        <p:blipFill>
          <a:blip r:embed="rId6" cstate="print"/>
          <a:srcRect/>
          <a:stretch>
            <a:fillRect/>
          </a:stretch>
        </p:blipFill>
        <p:spPr bwMode="auto">
          <a:xfrm>
            <a:off x="179388" y="5876925"/>
            <a:ext cx="1512887" cy="762000"/>
          </a:xfrm>
          <a:prstGeom prst="rect">
            <a:avLst/>
          </a:prstGeom>
          <a:noFill/>
          <a:ln w="9525">
            <a:noFill/>
            <a:miter lim="800000"/>
            <a:headEnd/>
            <a:tailEnd/>
          </a:ln>
        </p:spPr>
      </p:pic>
      <p:pic>
        <p:nvPicPr>
          <p:cNvPr id="49159" name="Picture 15" descr="Zobrazit zdrojový obrázek"/>
          <p:cNvPicPr>
            <a:picLocks noChangeAspect="1" noChangeArrowheads="1"/>
          </p:cNvPicPr>
          <p:nvPr/>
        </p:nvPicPr>
        <p:blipFill>
          <a:blip r:embed="rId7" cstate="print"/>
          <a:srcRect/>
          <a:stretch>
            <a:fillRect/>
          </a:stretch>
        </p:blipFill>
        <p:spPr bwMode="auto">
          <a:xfrm>
            <a:off x="8101013" y="5734050"/>
            <a:ext cx="833437" cy="836613"/>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4850" y="144368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B1D3F6E2-19A8-428C-A229-D77055B0AFD4}" type="slidenum">
              <a:rPr lang="cs-CZ" sz="1400">
                <a:solidFill>
                  <a:schemeClr val="bg2"/>
                </a:solidFill>
              </a:rPr>
              <a:pPr algn="ctr"/>
              <a:t>38</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Differencies in children</a:t>
            </a:r>
          </a:p>
        </p:txBody>
      </p:sp>
      <p:sp>
        <p:nvSpPr>
          <p:cNvPr id="50180"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dirty="0" err="1"/>
              <a:t>Nearly</a:t>
            </a:r>
            <a:r>
              <a:rPr lang="cs-CZ" sz="2200" dirty="0"/>
              <a:t> </a:t>
            </a:r>
            <a:r>
              <a:rPr lang="cs-CZ" sz="2200" dirty="0" err="1"/>
              <a:t>all</a:t>
            </a:r>
            <a:r>
              <a:rPr lang="cs-CZ" sz="2200" dirty="0"/>
              <a:t> </a:t>
            </a:r>
            <a:r>
              <a:rPr lang="cs-CZ" sz="2200" dirty="0" err="1"/>
              <a:t>cardiac</a:t>
            </a:r>
            <a:r>
              <a:rPr lang="cs-CZ" sz="2200" dirty="0"/>
              <a:t> </a:t>
            </a:r>
            <a:r>
              <a:rPr lang="cs-CZ" sz="2200" dirty="0" err="1"/>
              <a:t>arrests</a:t>
            </a:r>
            <a:r>
              <a:rPr lang="cs-CZ" sz="2200" dirty="0"/>
              <a:t> in </a:t>
            </a:r>
            <a:r>
              <a:rPr lang="cs-CZ" sz="2200" dirty="0" err="1"/>
              <a:t>children</a:t>
            </a:r>
            <a:r>
              <a:rPr lang="cs-CZ" sz="2200" dirty="0"/>
              <a:t> are </a:t>
            </a:r>
            <a:r>
              <a:rPr lang="cs-CZ" sz="2200" dirty="0" err="1"/>
              <a:t>caused</a:t>
            </a:r>
            <a:r>
              <a:rPr lang="cs-CZ" sz="2200" dirty="0"/>
              <a:t> by </a:t>
            </a:r>
            <a:r>
              <a:rPr lang="cs-CZ" sz="2200" dirty="0" err="1"/>
              <a:t>suffocation</a:t>
            </a:r>
            <a:r>
              <a:rPr lang="cs-CZ" sz="2200" dirty="0"/>
              <a:t> (</a:t>
            </a:r>
            <a:r>
              <a:rPr lang="cs-CZ" sz="2200" dirty="0" err="1"/>
              <a:t>failure</a:t>
            </a:r>
            <a:r>
              <a:rPr lang="cs-CZ" sz="2200" dirty="0"/>
              <a:t> </a:t>
            </a:r>
            <a:r>
              <a:rPr lang="cs-CZ" sz="2200" dirty="0" err="1"/>
              <a:t>of</a:t>
            </a:r>
            <a:r>
              <a:rPr lang="cs-CZ" sz="2200" dirty="0"/>
              <a:t> </a:t>
            </a:r>
            <a:r>
              <a:rPr lang="cs-CZ" sz="2200" dirty="0" err="1"/>
              <a:t>breathing</a:t>
            </a:r>
            <a:r>
              <a:rPr lang="cs-CZ" sz="2200" dirty="0"/>
              <a:t>) </a:t>
            </a:r>
          </a:p>
          <a:p>
            <a:pPr marL="533400" indent="-533400" eaLnBrk="0" hangingPunct="0">
              <a:spcBef>
                <a:spcPct val="20000"/>
              </a:spcBef>
              <a:buClr>
                <a:srgbClr val="0033CC"/>
              </a:buClr>
              <a:buSzPct val="120000"/>
              <a:buFont typeface="Wingdings" pitchFamily="2" charset="2"/>
              <a:buChar char="§"/>
            </a:pPr>
            <a:endParaRPr lang="cs-CZ" sz="2200" dirty="0"/>
          </a:p>
          <a:p>
            <a:pPr marL="533400" indent="-533400" eaLnBrk="0" hangingPunct="0">
              <a:spcBef>
                <a:spcPct val="20000"/>
              </a:spcBef>
              <a:buClr>
                <a:srgbClr val="0033CC"/>
              </a:buClr>
              <a:buSzPct val="120000"/>
              <a:buFont typeface="Wingdings" pitchFamily="2" charset="2"/>
              <a:buChar char="§"/>
            </a:pPr>
            <a:r>
              <a:rPr lang="cs-CZ" sz="2200" dirty="0"/>
              <a:t>Start </a:t>
            </a:r>
            <a:r>
              <a:rPr lang="cs-CZ" sz="2200" dirty="0" err="1"/>
              <a:t>resuscitation</a:t>
            </a:r>
            <a:r>
              <a:rPr lang="cs-CZ" sz="2200" dirty="0"/>
              <a:t> </a:t>
            </a:r>
            <a:r>
              <a:rPr lang="cs-CZ" sz="2200" dirty="0" err="1"/>
              <a:t>with</a:t>
            </a:r>
            <a:r>
              <a:rPr lang="cs-CZ" sz="2200" dirty="0"/>
              <a:t> 5 </a:t>
            </a:r>
            <a:r>
              <a:rPr lang="cs-CZ" sz="2200" dirty="0" err="1"/>
              <a:t>initial</a:t>
            </a:r>
            <a:r>
              <a:rPr lang="cs-CZ" sz="2200" dirty="0"/>
              <a:t> </a:t>
            </a:r>
            <a:r>
              <a:rPr lang="cs-CZ" sz="2200" dirty="0" err="1"/>
              <a:t>rescue</a:t>
            </a:r>
            <a:r>
              <a:rPr lang="cs-CZ" sz="2200" dirty="0"/>
              <a:t> </a:t>
            </a:r>
            <a:r>
              <a:rPr lang="cs-CZ" sz="2200" dirty="0" err="1"/>
              <a:t>breaths</a:t>
            </a:r>
            <a:r>
              <a:rPr lang="cs-CZ" sz="2200" dirty="0"/>
              <a:t> (</a:t>
            </a:r>
            <a:r>
              <a:rPr lang="cs-CZ" sz="2200" dirty="0" err="1"/>
              <a:t>individualized</a:t>
            </a:r>
            <a:r>
              <a:rPr lang="cs-CZ" sz="2200" dirty="0"/>
              <a:t> </a:t>
            </a:r>
            <a:r>
              <a:rPr lang="cs-CZ" sz="2200" dirty="0" err="1"/>
              <a:t>breath</a:t>
            </a:r>
            <a:r>
              <a:rPr lang="cs-CZ" sz="2200" dirty="0"/>
              <a:t> </a:t>
            </a:r>
            <a:r>
              <a:rPr lang="cs-CZ" sz="2200" dirty="0" err="1"/>
              <a:t>volume</a:t>
            </a:r>
            <a:r>
              <a:rPr lang="cs-CZ" sz="2200" dirty="0"/>
              <a:t>)</a:t>
            </a:r>
          </a:p>
          <a:p>
            <a:pPr marL="533400" indent="-533400" eaLnBrk="0" hangingPunct="0">
              <a:spcBef>
                <a:spcPct val="20000"/>
              </a:spcBef>
              <a:buClr>
                <a:srgbClr val="0033CC"/>
              </a:buClr>
              <a:buSzPct val="120000"/>
              <a:buFont typeface="Wingdings" pitchFamily="2" charset="2"/>
              <a:buChar char="§"/>
            </a:pPr>
            <a:endParaRPr lang="cs-CZ" sz="2200" dirty="0"/>
          </a:p>
          <a:p>
            <a:pPr marL="533400" indent="-533400" eaLnBrk="0" hangingPunct="0">
              <a:spcBef>
                <a:spcPct val="20000"/>
              </a:spcBef>
              <a:buClr>
                <a:srgbClr val="0033CC"/>
              </a:buClr>
              <a:buSzPct val="120000"/>
              <a:buFont typeface="Wingdings" pitchFamily="2" charset="2"/>
              <a:buChar char="§"/>
            </a:pPr>
            <a:r>
              <a:rPr lang="cs-CZ" sz="2200" dirty="0" err="1"/>
              <a:t>Continue</a:t>
            </a:r>
            <a:r>
              <a:rPr lang="cs-CZ" sz="2200" dirty="0"/>
              <a:t> </a:t>
            </a:r>
            <a:r>
              <a:rPr lang="cs-CZ" sz="2200" dirty="0" err="1"/>
              <a:t>resuscitation</a:t>
            </a:r>
            <a:r>
              <a:rPr lang="cs-CZ" sz="2200" dirty="0"/>
              <a:t> in 15:2 </a:t>
            </a:r>
            <a:r>
              <a:rPr lang="cs-CZ" sz="2200" dirty="0" err="1"/>
              <a:t>for</a:t>
            </a:r>
            <a:r>
              <a:rPr lang="cs-CZ" sz="2200" dirty="0"/>
              <a:t> a period </a:t>
            </a:r>
            <a:r>
              <a:rPr lang="cs-CZ" sz="2200" dirty="0" err="1"/>
              <a:t>of</a:t>
            </a:r>
            <a:r>
              <a:rPr lang="cs-CZ" sz="2200" dirty="0"/>
              <a:t> 1 </a:t>
            </a:r>
            <a:r>
              <a:rPr lang="cs-CZ" sz="2200" dirty="0" err="1"/>
              <a:t>minute</a:t>
            </a:r>
            <a:r>
              <a:rPr lang="cs-CZ" sz="2200" dirty="0"/>
              <a:t>, </a:t>
            </a:r>
            <a:r>
              <a:rPr lang="cs-CZ" sz="2200" dirty="0" err="1"/>
              <a:t>afterwards</a:t>
            </a:r>
            <a:r>
              <a:rPr lang="cs-CZ" sz="2200" dirty="0"/>
              <a:t> call 112, </a:t>
            </a:r>
            <a:r>
              <a:rPr lang="cs-CZ" sz="2200" dirty="0" err="1"/>
              <a:t>calling</a:t>
            </a:r>
            <a:r>
              <a:rPr lang="cs-CZ" sz="2200" dirty="0"/>
              <a:t> </a:t>
            </a:r>
            <a:r>
              <a:rPr lang="cs-CZ" sz="2200" dirty="0" err="1"/>
              <a:t>an</a:t>
            </a:r>
            <a:r>
              <a:rPr lang="cs-CZ" sz="2200" dirty="0"/>
              <a:t> ambulance </a:t>
            </a:r>
            <a:r>
              <a:rPr lang="cs-CZ" sz="2200" dirty="0" err="1"/>
              <a:t>can</a:t>
            </a:r>
            <a:r>
              <a:rPr lang="cs-CZ" sz="2200" dirty="0"/>
              <a:t> </a:t>
            </a:r>
            <a:r>
              <a:rPr lang="cs-CZ" sz="2200" dirty="0" err="1"/>
              <a:t>be</a:t>
            </a:r>
            <a:r>
              <a:rPr lang="cs-CZ" sz="2200" dirty="0"/>
              <a:t> done </a:t>
            </a:r>
            <a:r>
              <a:rPr lang="cs-CZ" sz="2200" dirty="0" err="1"/>
              <a:t>imediatelly</a:t>
            </a:r>
            <a:r>
              <a:rPr lang="cs-CZ" sz="2200" dirty="0"/>
              <a:t> </a:t>
            </a:r>
            <a:r>
              <a:rPr lang="cs-CZ" sz="2200" dirty="0" err="1"/>
              <a:t>when</a:t>
            </a:r>
            <a:r>
              <a:rPr lang="cs-CZ" sz="2200" dirty="0"/>
              <a:t> </a:t>
            </a:r>
            <a:r>
              <a:rPr lang="cs-CZ" sz="2200" dirty="0" err="1"/>
              <a:t>having</a:t>
            </a:r>
            <a:r>
              <a:rPr lang="cs-CZ" sz="2200" dirty="0"/>
              <a:t> </a:t>
            </a:r>
            <a:r>
              <a:rPr lang="cs-CZ" sz="2200" dirty="0" err="1"/>
              <a:t>the</a:t>
            </a:r>
            <a:r>
              <a:rPr lang="cs-CZ" sz="2200" dirty="0"/>
              <a:t> </a:t>
            </a:r>
            <a:r>
              <a:rPr lang="cs-CZ" sz="2200" dirty="0" err="1"/>
              <a:t>phone</a:t>
            </a:r>
            <a:r>
              <a:rPr lang="cs-CZ" sz="2200" dirty="0"/>
              <a:t> </a:t>
            </a:r>
            <a:r>
              <a:rPr lang="cs-CZ" sz="2200" dirty="0" err="1"/>
              <a:t>with</a:t>
            </a:r>
            <a:r>
              <a:rPr lang="cs-CZ" sz="2200" dirty="0"/>
              <a:t> </a:t>
            </a:r>
            <a:r>
              <a:rPr lang="cs-CZ" sz="2200" dirty="0" err="1"/>
              <a:t>loud</a:t>
            </a:r>
            <a:r>
              <a:rPr lang="cs-CZ" sz="2200" dirty="0"/>
              <a:t> </a:t>
            </a:r>
            <a:r>
              <a:rPr lang="cs-CZ" sz="2200" dirty="0" err="1"/>
              <a:t>speaker</a:t>
            </a:r>
            <a:endParaRPr lang="cs-CZ" sz="2200" dirty="0"/>
          </a:p>
          <a:p>
            <a:pPr marL="533400" indent="-533400" eaLnBrk="0" hangingPunct="0">
              <a:spcBef>
                <a:spcPct val="20000"/>
              </a:spcBef>
              <a:buClr>
                <a:srgbClr val="0033CC"/>
              </a:buClr>
              <a:buSzPct val="120000"/>
              <a:buFont typeface="Wingdings" pitchFamily="2" charset="2"/>
              <a:buChar char="§"/>
            </a:pPr>
            <a:r>
              <a:rPr lang="cs-CZ" sz="2200" dirty="0" err="1"/>
              <a:t>Continue</a:t>
            </a:r>
            <a:r>
              <a:rPr lang="cs-CZ" sz="2200" dirty="0"/>
              <a:t> </a:t>
            </a:r>
            <a:r>
              <a:rPr lang="cs-CZ" sz="2200" dirty="0" err="1"/>
              <a:t>resuscitation</a:t>
            </a:r>
            <a:r>
              <a:rPr lang="cs-CZ" sz="2200" dirty="0"/>
              <a:t> 15:2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EDF5573A-0627-4F3F-B5CC-4AED74231634}" type="slidenum">
              <a:rPr lang="cs-CZ" sz="1400">
                <a:solidFill>
                  <a:schemeClr val="bg2"/>
                </a:solidFill>
              </a:rPr>
              <a:pPr algn="ctr"/>
              <a:t>39</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Differencies in children</a:t>
            </a:r>
          </a:p>
        </p:txBody>
      </p:sp>
      <p:sp>
        <p:nvSpPr>
          <p:cNvPr id="51204"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a:t>Chest compressions</a:t>
            </a:r>
          </a:p>
          <a:p>
            <a:pPr marL="533400" indent="-533400" eaLnBrk="0" hangingPunct="0">
              <a:spcBef>
                <a:spcPct val="20000"/>
              </a:spcBef>
              <a:buClr>
                <a:srgbClr val="0033CC"/>
              </a:buClr>
              <a:buSzPct val="120000"/>
              <a:buFont typeface="Wingdings" pitchFamily="2" charset="2"/>
              <a:buChar char="§"/>
            </a:pPr>
            <a:r>
              <a:rPr lang="cs-CZ" sz="2200"/>
              <a:t>Depth 1/3 of AP chest diameter</a:t>
            </a:r>
          </a:p>
          <a:p>
            <a:pPr marL="914400" lvl="1" indent="-457200" eaLnBrk="0" hangingPunct="0">
              <a:spcBef>
                <a:spcPct val="20000"/>
              </a:spcBef>
              <a:buSzPct val="80000"/>
              <a:buFont typeface="Wingdings" pitchFamily="2" charset="2"/>
              <a:buChar char="§"/>
            </a:pPr>
            <a:r>
              <a:rPr lang="cs-CZ"/>
              <a:t>Both hands technique</a:t>
            </a:r>
          </a:p>
          <a:p>
            <a:pPr marL="1295400" lvl="2" indent="-381000" eaLnBrk="0" hangingPunct="0">
              <a:spcBef>
                <a:spcPct val="20000"/>
              </a:spcBef>
              <a:buClr>
                <a:schemeClr val="bg2"/>
              </a:buClr>
              <a:buSzPct val="80000"/>
              <a:buFont typeface="Wingdings" pitchFamily="2" charset="2"/>
              <a:buChar char="§"/>
            </a:pPr>
            <a:r>
              <a:rPr lang="cs-CZ" sz="1600"/>
              <a:t>School children</a:t>
            </a:r>
          </a:p>
          <a:p>
            <a:pPr marL="914400" lvl="1" indent="-457200" eaLnBrk="0" hangingPunct="0">
              <a:spcBef>
                <a:spcPct val="20000"/>
              </a:spcBef>
              <a:buSzPct val="80000"/>
              <a:buFont typeface="Wingdings" pitchFamily="2" charset="2"/>
              <a:buChar char="§"/>
            </a:pPr>
            <a:r>
              <a:rPr lang="cs-CZ"/>
              <a:t>Single hand technique</a:t>
            </a:r>
          </a:p>
          <a:p>
            <a:pPr marL="1295400" lvl="2" indent="-381000" eaLnBrk="0" hangingPunct="0">
              <a:spcBef>
                <a:spcPct val="20000"/>
              </a:spcBef>
              <a:buClr>
                <a:schemeClr val="bg2"/>
              </a:buClr>
              <a:buSzPct val="80000"/>
              <a:buFont typeface="Wingdings" pitchFamily="2" charset="2"/>
              <a:buChar char="§"/>
            </a:pPr>
            <a:r>
              <a:rPr lang="cs-CZ" sz="1600"/>
              <a:t>Children up to 8 years</a:t>
            </a:r>
          </a:p>
          <a:p>
            <a:pPr marL="914400" lvl="1" indent="-457200" eaLnBrk="0" hangingPunct="0">
              <a:spcBef>
                <a:spcPct val="20000"/>
              </a:spcBef>
              <a:buSzPct val="80000"/>
              <a:buFont typeface="Wingdings" pitchFamily="2" charset="2"/>
              <a:buChar char="§"/>
            </a:pPr>
            <a:r>
              <a:rPr lang="cs-CZ"/>
              <a:t>2 fingers or thumbs technique</a:t>
            </a:r>
          </a:p>
          <a:p>
            <a:pPr marL="1295400" lvl="2" indent="-381000" eaLnBrk="0" hangingPunct="0">
              <a:spcBef>
                <a:spcPct val="20000"/>
              </a:spcBef>
              <a:buClr>
                <a:schemeClr val="bg2"/>
              </a:buClr>
              <a:buSzPct val="80000"/>
              <a:buFont typeface="Wingdings" pitchFamily="2" charset="2"/>
              <a:buChar char="§"/>
            </a:pPr>
            <a:r>
              <a:rPr lang="cs-CZ" sz="1600"/>
              <a:t>Infants</a:t>
            </a:r>
          </a:p>
          <a:p>
            <a:pPr marL="533400" indent="-533400" eaLnBrk="0" hangingPunct="0">
              <a:spcBef>
                <a:spcPct val="20000"/>
              </a:spcBef>
              <a:buClr>
                <a:srgbClr val="0033CC"/>
              </a:buClr>
              <a:buSzPct val="120000"/>
              <a:buFont typeface="Wingdings" pitchFamily="2" charset="2"/>
              <a:buChar char="§"/>
            </a:pPr>
            <a:endParaRPr lang="cs-CZ" sz="1600"/>
          </a:p>
        </p:txBody>
      </p:sp>
      <p:pic>
        <p:nvPicPr>
          <p:cNvPr id="51205" name="Picture 4" descr="http://www.alianceplavani.cz/images/2.jpg"/>
          <p:cNvPicPr>
            <a:picLocks noChangeAspect="1" noChangeArrowheads="1"/>
          </p:cNvPicPr>
          <p:nvPr/>
        </p:nvPicPr>
        <p:blipFill>
          <a:blip r:embed="rId5" cstate="print"/>
          <a:srcRect/>
          <a:stretch>
            <a:fillRect/>
          </a:stretch>
        </p:blipFill>
        <p:spPr bwMode="auto">
          <a:xfrm>
            <a:off x="4706938" y="866775"/>
            <a:ext cx="4227512" cy="2832100"/>
          </a:xfrm>
          <a:prstGeom prst="rect">
            <a:avLst/>
          </a:prstGeom>
          <a:noFill/>
          <a:ln w="9525">
            <a:noFill/>
            <a:miter lim="800000"/>
            <a:headEnd/>
            <a:tailEnd/>
          </a:ln>
        </p:spPr>
      </p:pic>
      <p:pic>
        <p:nvPicPr>
          <p:cNvPr id="51206" name="Picture 2" descr="http://mkskimg2.asmirasro.netdna-cdn.com/OTn654Y0617_s738x738.jpg"/>
          <p:cNvPicPr>
            <a:picLocks noChangeAspect="1" noChangeArrowheads="1"/>
          </p:cNvPicPr>
          <p:nvPr/>
        </p:nvPicPr>
        <p:blipFill>
          <a:blip r:embed="rId6" cstate="print"/>
          <a:srcRect/>
          <a:stretch>
            <a:fillRect/>
          </a:stretch>
        </p:blipFill>
        <p:spPr bwMode="auto">
          <a:xfrm>
            <a:off x="4119563" y="3789363"/>
            <a:ext cx="4319587" cy="2722562"/>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34277"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p:cNvSpPr>
            <a:spLocks noGrp="1" noChangeArrowheads="1"/>
          </p:cNvSpPr>
          <p:nvPr>
            <p:ph type="sldNum" sz="quarter" idx="11"/>
          </p:nvPr>
        </p:nvSpPr>
        <p:spPr>
          <a:noFill/>
        </p:spPr>
        <p:txBody>
          <a:bodyPr/>
          <a:lstStyle/>
          <a:p>
            <a:fld id="{C567D6A9-1F88-42EA-8417-77109ADF28F1}" type="slidenum">
              <a:rPr lang="cs-CZ" smtClean="0"/>
              <a:pPr/>
              <a:t>4</a:t>
            </a:fld>
            <a:endParaRPr lang="cs-CZ"/>
          </a:p>
        </p:txBody>
      </p:sp>
      <p:sp>
        <p:nvSpPr>
          <p:cNvPr id="4" name="Nadpis 5"/>
          <p:cNvSpPr>
            <a:spLocks/>
          </p:cNvSpPr>
          <p:nvPr/>
        </p:nvSpPr>
        <p:spPr bwMode="auto">
          <a:xfrm>
            <a:off x="374650" y="130175"/>
            <a:ext cx="8445500" cy="1282700"/>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Basic Life Support (Reanimation, Cardiopulmonary Resuscitation)</a:t>
            </a:r>
          </a:p>
        </p:txBody>
      </p:sp>
      <p:sp>
        <p:nvSpPr>
          <p:cNvPr id="17415" name="Rectangle 3"/>
          <p:cNvSpPr>
            <a:spLocks noChangeArrowheads="1"/>
          </p:cNvSpPr>
          <p:nvPr/>
        </p:nvSpPr>
        <p:spPr bwMode="auto">
          <a:xfrm>
            <a:off x="307975" y="1760538"/>
            <a:ext cx="8496300" cy="4464050"/>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800" dirty="0" err="1"/>
              <a:t>Complex</a:t>
            </a:r>
            <a:r>
              <a:rPr lang="cs-CZ" sz="2800" dirty="0"/>
              <a:t> </a:t>
            </a:r>
            <a:r>
              <a:rPr lang="cs-CZ" sz="2800" dirty="0" err="1"/>
              <a:t>of</a:t>
            </a:r>
            <a:r>
              <a:rPr lang="cs-CZ" sz="2800" dirty="0"/>
              <a:t> </a:t>
            </a:r>
            <a:r>
              <a:rPr lang="cs-CZ" sz="2800" dirty="0" err="1"/>
              <a:t>actions</a:t>
            </a:r>
            <a:r>
              <a:rPr lang="cs-CZ" sz="2800" dirty="0"/>
              <a:t> </a:t>
            </a:r>
            <a:r>
              <a:rPr lang="cs-CZ" sz="2800" dirty="0" err="1"/>
              <a:t>securing</a:t>
            </a:r>
            <a:r>
              <a:rPr lang="cs-CZ" sz="2800" dirty="0"/>
              <a:t> </a:t>
            </a:r>
            <a:r>
              <a:rPr lang="cs-CZ" sz="2800" dirty="0" err="1"/>
              <a:t>blood</a:t>
            </a:r>
            <a:r>
              <a:rPr lang="cs-CZ" sz="2800" dirty="0"/>
              <a:t> </a:t>
            </a:r>
            <a:r>
              <a:rPr lang="cs-CZ" sz="2800" dirty="0" err="1"/>
              <a:t>delivery</a:t>
            </a:r>
            <a:r>
              <a:rPr lang="cs-CZ" sz="2800" dirty="0"/>
              <a:t> to </a:t>
            </a:r>
            <a:r>
              <a:rPr lang="cs-CZ" sz="2800" dirty="0" err="1"/>
              <a:t>vital</a:t>
            </a:r>
            <a:r>
              <a:rPr lang="cs-CZ" sz="2800" dirty="0"/>
              <a:t> </a:t>
            </a:r>
            <a:r>
              <a:rPr lang="cs-CZ" sz="2800" dirty="0" err="1"/>
              <a:t>organs</a:t>
            </a:r>
            <a:r>
              <a:rPr lang="cs-CZ" sz="2800" dirty="0"/>
              <a:t> in case </a:t>
            </a:r>
            <a:r>
              <a:rPr lang="cs-CZ" sz="2800" dirty="0" err="1"/>
              <a:t>of</a:t>
            </a:r>
            <a:r>
              <a:rPr lang="cs-CZ" sz="2800" dirty="0"/>
              <a:t> </a:t>
            </a:r>
            <a:r>
              <a:rPr lang="cs-CZ" sz="2800" dirty="0" err="1"/>
              <a:t>failure</a:t>
            </a:r>
            <a:r>
              <a:rPr lang="cs-CZ" sz="2800" dirty="0"/>
              <a:t> </a:t>
            </a:r>
            <a:r>
              <a:rPr lang="cs-CZ" sz="2800" dirty="0" err="1"/>
              <a:t>of</a:t>
            </a:r>
            <a:r>
              <a:rPr lang="cs-CZ" sz="2800" dirty="0"/>
              <a:t> </a:t>
            </a:r>
            <a:r>
              <a:rPr lang="cs-CZ" sz="2800" dirty="0" err="1"/>
              <a:t>vital</a:t>
            </a:r>
            <a:r>
              <a:rPr lang="cs-CZ" sz="2800" dirty="0"/>
              <a:t> </a:t>
            </a:r>
            <a:r>
              <a:rPr lang="cs-CZ" sz="2800" dirty="0" err="1"/>
              <a:t>functions</a:t>
            </a:r>
            <a:r>
              <a:rPr lang="cs-CZ" sz="2800" dirty="0"/>
              <a:t> (</a:t>
            </a:r>
            <a:r>
              <a:rPr lang="cs-CZ" sz="2800" dirty="0" err="1"/>
              <a:t>breathing</a:t>
            </a:r>
            <a:r>
              <a:rPr lang="cs-CZ" sz="2800" dirty="0"/>
              <a:t>, </a:t>
            </a:r>
            <a:r>
              <a:rPr lang="cs-CZ" sz="2800" dirty="0" err="1"/>
              <a:t>circulation</a:t>
            </a:r>
            <a:r>
              <a:rPr lang="cs-CZ" sz="2800" dirty="0"/>
              <a:t>)</a:t>
            </a:r>
          </a:p>
          <a:p>
            <a:pPr marL="533400" indent="-533400" eaLnBrk="0" hangingPunct="0">
              <a:spcBef>
                <a:spcPct val="20000"/>
              </a:spcBef>
              <a:buClr>
                <a:srgbClr val="0033CC"/>
              </a:buClr>
              <a:buSzPct val="120000"/>
              <a:buFont typeface="Wingdings" pitchFamily="2" charset="2"/>
              <a:buChar char="§"/>
            </a:pPr>
            <a:r>
              <a:rPr lang="cs-CZ" sz="2800" dirty="0" err="1"/>
              <a:t>Aim</a:t>
            </a:r>
            <a:r>
              <a:rPr lang="cs-CZ" sz="2800" dirty="0"/>
              <a:t> </a:t>
            </a:r>
            <a:r>
              <a:rPr lang="cs-CZ" sz="2800" dirty="0" err="1"/>
              <a:t>of</a:t>
            </a:r>
            <a:r>
              <a:rPr lang="cs-CZ" sz="2800" dirty="0"/>
              <a:t> </a:t>
            </a:r>
            <a:r>
              <a:rPr lang="cs-CZ" sz="2800" dirty="0" err="1"/>
              <a:t>cardiopulmonary</a:t>
            </a:r>
            <a:r>
              <a:rPr lang="cs-CZ" sz="2800" dirty="0"/>
              <a:t> </a:t>
            </a:r>
            <a:r>
              <a:rPr lang="cs-CZ" sz="2800" dirty="0" err="1"/>
              <a:t>resuscitation</a:t>
            </a:r>
            <a:endParaRPr lang="cs-CZ" sz="2800" dirty="0"/>
          </a:p>
          <a:p>
            <a:pPr marL="914400" lvl="1" indent="-457200" eaLnBrk="0" hangingPunct="0">
              <a:spcBef>
                <a:spcPct val="20000"/>
              </a:spcBef>
              <a:buSzPct val="80000"/>
              <a:buFont typeface="Wingdings" pitchFamily="2" charset="2"/>
              <a:buChar char="§"/>
            </a:pPr>
            <a:r>
              <a:rPr lang="cs-CZ" sz="2000" dirty="0"/>
              <a:t>Oxygen </a:t>
            </a:r>
            <a:r>
              <a:rPr lang="cs-CZ" sz="2000" dirty="0" err="1"/>
              <a:t>delivery</a:t>
            </a:r>
            <a:r>
              <a:rPr lang="cs-CZ" sz="2000" dirty="0"/>
              <a:t> to </a:t>
            </a:r>
            <a:r>
              <a:rPr lang="cs-CZ" sz="2000" dirty="0" err="1"/>
              <a:t>vital</a:t>
            </a:r>
            <a:r>
              <a:rPr lang="cs-CZ" sz="2000" dirty="0"/>
              <a:t> </a:t>
            </a:r>
            <a:r>
              <a:rPr lang="cs-CZ" sz="2000" dirty="0" err="1"/>
              <a:t>organs</a:t>
            </a:r>
            <a:r>
              <a:rPr lang="cs-CZ" sz="2000" dirty="0"/>
              <a:t> (</a:t>
            </a:r>
            <a:r>
              <a:rPr lang="cs-CZ" sz="2000" dirty="0" err="1"/>
              <a:t>heart</a:t>
            </a:r>
            <a:r>
              <a:rPr lang="cs-CZ" sz="2000" dirty="0"/>
              <a:t>, brain) in case </a:t>
            </a:r>
            <a:r>
              <a:rPr lang="cs-CZ" sz="2000" dirty="0" err="1"/>
              <a:t>of</a:t>
            </a:r>
            <a:r>
              <a:rPr lang="cs-CZ" sz="2000" dirty="0"/>
              <a:t> </a:t>
            </a:r>
            <a:r>
              <a:rPr lang="cs-CZ" sz="2000" dirty="0" err="1"/>
              <a:t>failure</a:t>
            </a:r>
            <a:r>
              <a:rPr lang="cs-CZ" sz="2000" dirty="0"/>
              <a:t> </a:t>
            </a:r>
            <a:r>
              <a:rPr lang="cs-CZ" sz="2000" dirty="0" err="1"/>
              <a:t>of</a:t>
            </a:r>
            <a:r>
              <a:rPr lang="cs-CZ" sz="2000" dirty="0"/>
              <a:t> </a:t>
            </a:r>
            <a:r>
              <a:rPr lang="cs-CZ" sz="2000" dirty="0" err="1"/>
              <a:t>breathing</a:t>
            </a:r>
            <a:r>
              <a:rPr lang="cs-CZ" sz="2000" dirty="0"/>
              <a:t> and </a:t>
            </a:r>
            <a:r>
              <a:rPr lang="cs-CZ" sz="2000" dirty="0" err="1"/>
              <a:t>circulation</a:t>
            </a:r>
            <a:r>
              <a:rPr lang="cs-CZ" sz="2000" dirty="0"/>
              <a:t> (</a:t>
            </a:r>
            <a:r>
              <a:rPr lang="cs-CZ" sz="2000" dirty="0" err="1"/>
              <a:t>cardiac</a:t>
            </a:r>
            <a:r>
              <a:rPr lang="cs-CZ" sz="2000" dirty="0"/>
              <a:t> </a:t>
            </a:r>
            <a:r>
              <a:rPr lang="cs-CZ" sz="2000" dirty="0" err="1"/>
              <a:t>arrest</a:t>
            </a:r>
            <a:r>
              <a:rPr lang="cs-CZ" sz="2000" dirty="0"/>
              <a:t>)</a:t>
            </a:r>
          </a:p>
          <a:p>
            <a:pPr marL="914400" lvl="1" indent="-457200" eaLnBrk="0" hangingPunct="0">
              <a:spcBef>
                <a:spcPct val="20000"/>
              </a:spcBef>
              <a:buSzPct val="80000"/>
              <a:buFont typeface="Wingdings" pitchFamily="2" charset="2"/>
              <a:buChar char="§"/>
            </a:pPr>
            <a:r>
              <a:rPr lang="cs-CZ" sz="2000" dirty="0"/>
              <a:t>Return </a:t>
            </a:r>
            <a:r>
              <a:rPr lang="cs-CZ" sz="2000" dirty="0" err="1"/>
              <a:t>of</a:t>
            </a:r>
            <a:r>
              <a:rPr lang="cs-CZ" sz="2000" dirty="0"/>
              <a:t> </a:t>
            </a:r>
            <a:r>
              <a:rPr lang="cs-CZ" sz="2000" dirty="0" err="1"/>
              <a:t>spontaneus</a:t>
            </a:r>
            <a:r>
              <a:rPr lang="cs-CZ" sz="2000" dirty="0"/>
              <a:t> </a:t>
            </a:r>
            <a:r>
              <a:rPr lang="cs-CZ" sz="2000" dirty="0" err="1"/>
              <a:t>circulation</a:t>
            </a:r>
            <a:r>
              <a:rPr lang="cs-CZ" sz="2000" dirty="0"/>
              <a:t> and </a:t>
            </a:r>
            <a:r>
              <a:rPr lang="cs-CZ" sz="2000" dirty="0" err="1"/>
              <a:t>breathing</a:t>
            </a:r>
            <a:r>
              <a:rPr lang="cs-CZ" sz="2000" dirty="0"/>
              <a:t> (ROSC)</a:t>
            </a:r>
          </a:p>
          <a:p>
            <a:pPr marL="914400" lvl="1" indent="-457200" eaLnBrk="0" hangingPunct="0">
              <a:spcBef>
                <a:spcPct val="20000"/>
              </a:spcBef>
              <a:buSzPct val="80000"/>
              <a:buFont typeface="Wingdings" pitchFamily="2" charset="2"/>
              <a:buChar char="§"/>
            </a:pPr>
            <a:endParaRPr lang="cs-CZ" sz="2000" dirty="0"/>
          </a:p>
          <a:p>
            <a:pPr marL="533400" indent="-533400" eaLnBrk="0" hangingPunct="0">
              <a:spcBef>
                <a:spcPct val="20000"/>
              </a:spcBef>
              <a:buClr>
                <a:srgbClr val="0033CC"/>
              </a:buClr>
              <a:buSzPct val="120000"/>
              <a:buFont typeface="Wingdings" pitchFamily="2" charset="2"/>
              <a:buNone/>
            </a:pPr>
            <a:r>
              <a:rPr lang="cs-CZ" sz="1600" dirty="0" err="1"/>
              <a:t>Cardiac</a:t>
            </a:r>
            <a:r>
              <a:rPr lang="cs-CZ" sz="1600" dirty="0"/>
              <a:t> </a:t>
            </a:r>
            <a:r>
              <a:rPr lang="cs-CZ" sz="1600" dirty="0" err="1"/>
              <a:t>arrest</a:t>
            </a:r>
            <a:r>
              <a:rPr lang="cs-CZ" sz="1600" dirty="0"/>
              <a:t>, </a:t>
            </a:r>
            <a:r>
              <a:rPr lang="cs-CZ" sz="1600" dirty="0" err="1"/>
              <a:t>respiratory</a:t>
            </a:r>
            <a:r>
              <a:rPr lang="cs-CZ" sz="1600" dirty="0"/>
              <a:t> </a:t>
            </a:r>
            <a:r>
              <a:rPr lang="cs-CZ" sz="1600" dirty="0" err="1"/>
              <a:t>arrest</a:t>
            </a:r>
            <a:endParaRPr lang="cs-CZ" sz="1600" dirty="0"/>
          </a:p>
          <a:p>
            <a:pPr marL="533400" indent="-533400" eaLnBrk="0" hangingPunct="0">
              <a:spcBef>
                <a:spcPct val="20000"/>
              </a:spcBef>
              <a:buClr>
                <a:srgbClr val="0033CC"/>
              </a:buClr>
              <a:buSzPct val="120000"/>
              <a:buFont typeface="Wingdings" pitchFamily="2" charset="2"/>
              <a:buNone/>
            </a:pPr>
            <a:r>
              <a:rPr lang="cs-CZ" sz="1600" dirty="0"/>
              <a:t>Oxygen </a:t>
            </a:r>
            <a:r>
              <a:rPr lang="cs-CZ" sz="1600" dirty="0" err="1"/>
              <a:t>demand</a:t>
            </a:r>
            <a:r>
              <a:rPr lang="cs-CZ" sz="1600" dirty="0"/>
              <a:t> – </a:t>
            </a:r>
            <a:r>
              <a:rPr lang="cs-CZ" sz="1600" dirty="0" err="1"/>
              <a:t>impaired</a:t>
            </a:r>
            <a:r>
              <a:rPr lang="cs-CZ" sz="1600" dirty="0"/>
              <a:t> oxygen </a:t>
            </a:r>
            <a:r>
              <a:rPr lang="cs-CZ" sz="1600" dirty="0" err="1"/>
              <a:t>delivery</a:t>
            </a:r>
            <a:r>
              <a:rPr lang="cs-CZ" sz="1600" dirty="0"/>
              <a:t> balance</a:t>
            </a:r>
          </a:p>
          <a:p>
            <a:pPr marL="533400" indent="-533400" eaLnBrk="0" hangingPunct="0">
              <a:spcBef>
                <a:spcPct val="20000"/>
              </a:spcBef>
              <a:buClr>
                <a:srgbClr val="0033CC"/>
              </a:buClr>
              <a:buSzPct val="120000"/>
              <a:buFont typeface="Wingdings" pitchFamily="2" charset="2"/>
              <a:buNone/>
            </a:pPr>
            <a:r>
              <a:rPr lang="cs-CZ" sz="1600" dirty="0" err="1"/>
              <a:t>Tissue</a:t>
            </a:r>
            <a:r>
              <a:rPr lang="cs-CZ" sz="1600" dirty="0"/>
              <a:t> </a:t>
            </a:r>
            <a:r>
              <a:rPr lang="cs-CZ" sz="1600" dirty="0" err="1"/>
              <a:t>hypoxia</a:t>
            </a:r>
            <a:r>
              <a:rPr lang="cs-CZ" sz="1600" dirty="0"/>
              <a:t> - </a:t>
            </a:r>
            <a:r>
              <a:rPr lang="cs-CZ" sz="1600" dirty="0" err="1"/>
              <a:t>impaired</a:t>
            </a:r>
            <a:r>
              <a:rPr lang="cs-CZ" sz="1600" dirty="0"/>
              <a:t> </a:t>
            </a:r>
            <a:r>
              <a:rPr lang="cs-CZ" sz="1600" dirty="0" err="1"/>
              <a:t>function</a:t>
            </a:r>
            <a:r>
              <a:rPr lang="cs-CZ" sz="1600" dirty="0"/>
              <a:t> - cell (</a:t>
            </a:r>
            <a:r>
              <a:rPr lang="cs-CZ" sz="1600" dirty="0" err="1"/>
              <a:t>tissue</a:t>
            </a:r>
            <a:r>
              <a:rPr lang="cs-CZ" sz="1600" dirty="0"/>
              <a:t>, organ, </a:t>
            </a:r>
            <a:r>
              <a:rPr lang="cs-CZ" sz="1600" dirty="0" err="1"/>
              <a:t>individual</a:t>
            </a:r>
            <a:r>
              <a:rPr lang="cs-CZ" sz="1600" dirty="0"/>
              <a:t>) </a:t>
            </a:r>
            <a:r>
              <a:rPr lang="cs-CZ" sz="1600" dirty="0" err="1"/>
              <a:t>death</a:t>
            </a:r>
            <a:r>
              <a:rPr lang="cs-CZ" sz="1600" dirty="0"/>
              <a:t> </a:t>
            </a:r>
          </a:p>
          <a:p>
            <a:pPr marL="533400" indent="-533400" eaLnBrk="0" hangingPunct="0">
              <a:spcBef>
                <a:spcPct val="20000"/>
              </a:spcBef>
              <a:buClr>
                <a:srgbClr val="0033CC"/>
              </a:buClr>
              <a:buSzPct val="120000"/>
              <a:buFont typeface="Wingdings" pitchFamily="2" charset="2"/>
              <a:buNone/>
            </a:pPr>
            <a:r>
              <a:rPr lang="cs-CZ" sz="1600" dirty="0"/>
              <a:t>Period </a:t>
            </a:r>
            <a:r>
              <a:rPr lang="cs-CZ" sz="1600" dirty="0" err="1"/>
              <a:t>of</a:t>
            </a:r>
            <a:r>
              <a:rPr lang="cs-CZ" sz="1600" dirty="0"/>
              <a:t> </a:t>
            </a:r>
            <a:r>
              <a:rPr lang="cs-CZ" sz="1600" dirty="0" err="1"/>
              <a:t>clinical</a:t>
            </a:r>
            <a:r>
              <a:rPr lang="cs-CZ" sz="1600" dirty="0"/>
              <a:t> </a:t>
            </a:r>
            <a:r>
              <a:rPr lang="cs-CZ" sz="1600" dirty="0" err="1"/>
              <a:t>death</a:t>
            </a:r>
            <a:r>
              <a:rPr lang="cs-CZ" sz="1600" dirty="0"/>
              <a:t> (</a:t>
            </a:r>
            <a:r>
              <a:rPr lang="cs-CZ" sz="1600" dirty="0" err="1"/>
              <a:t>reversible</a:t>
            </a:r>
            <a:r>
              <a:rPr lang="cs-CZ" sz="1600" dirty="0"/>
              <a:t> </a:t>
            </a:r>
            <a:r>
              <a:rPr lang="cs-CZ" sz="1600" dirty="0" err="1"/>
              <a:t>condition</a:t>
            </a:r>
            <a:r>
              <a:rPr lang="cs-CZ" sz="1600" dirty="0"/>
              <a:t>)</a:t>
            </a:r>
          </a:p>
          <a:p>
            <a:pPr marL="533400" indent="-533400"/>
            <a:endParaRPr lang="cs-CZ" sz="1600"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0946" y="16810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163D8BFD-C409-4B9F-B1BD-42CE891CDCA2}" type="slidenum">
              <a:rPr lang="cs-CZ" sz="1400">
                <a:solidFill>
                  <a:schemeClr val="bg2"/>
                </a:solidFill>
              </a:rPr>
              <a:pPr algn="ctr"/>
              <a:t>40</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Ventilation in children and infants</a:t>
            </a:r>
          </a:p>
        </p:txBody>
      </p:sp>
      <p:pic>
        <p:nvPicPr>
          <p:cNvPr id="52231" name="Picture 4"/>
          <p:cNvPicPr>
            <a:picLocks noChangeAspect="1" noChangeArrowheads="1"/>
          </p:cNvPicPr>
          <p:nvPr/>
        </p:nvPicPr>
        <p:blipFill>
          <a:blip r:embed="rId5" cstate="print"/>
          <a:srcRect/>
          <a:stretch>
            <a:fillRect/>
          </a:stretch>
        </p:blipFill>
        <p:spPr bwMode="auto">
          <a:xfrm>
            <a:off x="457200" y="1985963"/>
            <a:ext cx="8229600" cy="3754437"/>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D4817882-6EF7-43BE-B085-082F370D9FFF}" type="slidenum">
              <a:rPr lang="cs-CZ" sz="1400">
                <a:solidFill>
                  <a:schemeClr val="bg2"/>
                </a:solidFill>
              </a:rPr>
              <a:pPr algn="ctr"/>
              <a:t>41</a:t>
            </a:fld>
            <a:endParaRPr lang="cs-CZ" sz="1400">
              <a:solidFill>
                <a:schemeClr val="bg2"/>
              </a:solidFill>
            </a:endParaRPr>
          </a:p>
        </p:txBody>
      </p:sp>
      <p:sp>
        <p:nvSpPr>
          <p:cNvPr id="53251" name="Rectangle 2"/>
          <p:cNvSpPr>
            <a:spLocks noGrp="1" noChangeArrowheads="1"/>
          </p:cNvSpPr>
          <p:nvPr>
            <p:ph type="ctrTitle" idx="4294967295"/>
          </p:nvPr>
        </p:nvSpPr>
        <p:spPr>
          <a:xfrm>
            <a:off x="709613" y="2598738"/>
            <a:ext cx="7772400" cy="1143000"/>
          </a:xfrm>
        </p:spPr>
        <p:txBody>
          <a:bodyPr/>
          <a:lstStyle/>
          <a:p>
            <a:pPr eaLnBrk="1" hangingPunct="1"/>
            <a:r>
              <a:rPr lang="cs-CZ" sz="4000"/>
              <a:t>Foreign Body Aspiration</a:t>
            </a:r>
            <a:endParaRPr lang="en-US" sz="4000"/>
          </a:p>
        </p:txBody>
      </p:sp>
      <p:pic>
        <p:nvPicPr>
          <p:cNvPr id="53252" name="Picture 2"/>
          <p:cNvPicPr>
            <a:picLocks noChangeAspect="1" noChangeArrowheads="1"/>
          </p:cNvPicPr>
          <p:nvPr/>
        </p:nvPicPr>
        <p:blipFill>
          <a:blip r:embed="rId5" cstate="print"/>
          <a:srcRect/>
          <a:stretch>
            <a:fillRect/>
          </a:stretch>
        </p:blipFill>
        <p:spPr bwMode="auto">
          <a:xfrm>
            <a:off x="0" y="0"/>
            <a:ext cx="9144000" cy="1268413"/>
          </a:xfrm>
          <a:prstGeom prst="rect">
            <a:avLst/>
          </a:prstGeom>
          <a:noFill/>
          <a:ln w="9525">
            <a:noFill/>
            <a:miter lim="800000"/>
            <a:headEnd/>
            <a:tailEnd/>
          </a:ln>
        </p:spPr>
      </p:pic>
      <p:sp>
        <p:nvSpPr>
          <p:cNvPr id="53253" name="Rectangle 4"/>
          <p:cNvSpPr>
            <a:spLocks noChangeArrowheads="1"/>
          </p:cNvSpPr>
          <p:nvPr/>
        </p:nvSpPr>
        <p:spPr bwMode="auto">
          <a:xfrm>
            <a:off x="0" y="4005263"/>
            <a:ext cx="9144000" cy="2852737"/>
          </a:xfrm>
          <a:prstGeom prst="rect">
            <a:avLst/>
          </a:prstGeom>
          <a:solidFill>
            <a:srgbClr val="FFFFFF"/>
          </a:solidFill>
          <a:ln w="9525">
            <a:noFill/>
            <a:miter lim="800000"/>
            <a:headEnd/>
            <a:tailEnd/>
          </a:ln>
        </p:spPr>
        <p:txBody>
          <a:bodyPr lIns="92075" tIns="46038" rIns="92075" bIns="46038" anchor="ctr"/>
          <a:lstStyle/>
          <a:p>
            <a:pPr algn="ctr">
              <a:lnSpc>
                <a:spcPct val="80000"/>
              </a:lnSpc>
              <a:spcBef>
                <a:spcPct val="20000"/>
              </a:spcBef>
              <a:buClr>
                <a:srgbClr val="000066"/>
              </a:buClr>
              <a:buSzPct val="75000"/>
              <a:buFont typeface="Monotype Sorts"/>
              <a:buNone/>
            </a:pPr>
            <a:r>
              <a:rPr lang="cs-CZ" sz="1400">
                <a:solidFill>
                  <a:srgbClr val="4D4D4D"/>
                </a:solidFill>
              </a:rPr>
              <a:t>Klinika anesteziologie, resuscitace a intenzivní medicíny</a:t>
            </a:r>
          </a:p>
          <a:p>
            <a:pPr algn="ctr">
              <a:lnSpc>
                <a:spcPct val="80000"/>
              </a:lnSpc>
              <a:spcBef>
                <a:spcPct val="20000"/>
              </a:spcBef>
              <a:buClr>
                <a:srgbClr val="000066"/>
              </a:buClr>
              <a:buSzPct val="75000"/>
              <a:buFont typeface="Monotype Sorts"/>
              <a:buNone/>
            </a:pPr>
            <a:r>
              <a:rPr lang="cs-CZ" sz="1400">
                <a:solidFill>
                  <a:srgbClr val="4D4D4D"/>
                </a:solidFill>
              </a:rPr>
              <a:t>Univerzita Karlova, Lékařská fakulta v Hradci Králové</a:t>
            </a:r>
          </a:p>
          <a:p>
            <a:pPr algn="ctr">
              <a:lnSpc>
                <a:spcPct val="80000"/>
              </a:lnSpc>
              <a:spcBef>
                <a:spcPct val="20000"/>
              </a:spcBef>
              <a:buClr>
                <a:srgbClr val="000066"/>
              </a:buClr>
              <a:buSzPct val="75000"/>
              <a:buFont typeface="Monotype Sorts"/>
              <a:buNone/>
            </a:pPr>
            <a:r>
              <a:rPr lang="cs-CZ" sz="1400">
                <a:solidFill>
                  <a:srgbClr val="4D4D4D"/>
                </a:solidFill>
              </a:rPr>
              <a:t>Fakultní nemocnice Hradec Králové</a:t>
            </a:r>
          </a:p>
          <a:p>
            <a:pPr algn="ctr">
              <a:lnSpc>
                <a:spcPct val="80000"/>
              </a:lnSpc>
              <a:spcBef>
                <a:spcPct val="20000"/>
              </a:spcBef>
              <a:buClr>
                <a:srgbClr val="000066"/>
              </a:buClr>
              <a:buSzPct val="75000"/>
              <a:buFont typeface="Monotype Sorts"/>
              <a:buNone/>
            </a:pPr>
            <a:endParaRPr lang="cs-CZ" sz="1400">
              <a:solidFill>
                <a:srgbClr val="4D4D4D"/>
              </a:solidFill>
            </a:endParaRPr>
          </a:p>
          <a:p>
            <a:pPr algn="ctr">
              <a:lnSpc>
                <a:spcPct val="80000"/>
              </a:lnSpc>
              <a:spcBef>
                <a:spcPct val="20000"/>
              </a:spcBef>
              <a:buClr>
                <a:srgbClr val="000066"/>
              </a:buClr>
              <a:buSzPct val="75000"/>
              <a:buFont typeface="Monotype Sorts"/>
              <a:buNone/>
            </a:pPr>
            <a:r>
              <a:rPr lang="cs-CZ" sz="1400">
                <a:solidFill>
                  <a:srgbClr val="4D4D4D"/>
                </a:solidFill>
              </a:rPr>
              <a:t>Dept. of Anaesthesiology and Intensive Care Medicine</a:t>
            </a:r>
          </a:p>
          <a:p>
            <a:pPr algn="ctr">
              <a:lnSpc>
                <a:spcPct val="80000"/>
              </a:lnSpc>
              <a:spcBef>
                <a:spcPct val="20000"/>
              </a:spcBef>
              <a:buClr>
                <a:srgbClr val="000066"/>
              </a:buClr>
              <a:buSzPct val="75000"/>
              <a:buFont typeface="Monotype Sorts"/>
              <a:buNone/>
            </a:pPr>
            <a:r>
              <a:rPr lang="cs-CZ" sz="1400">
                <a:solidFill>
                  <a:srgbClr val="4D4D4D"/>
                </a:solidFill>
              </a:rPr>
              <a:t>Charles University, Faculty of Medicine</a:t>
            </a:r>
          </a:p>
          <a:p>
            <a:pPr algn="ctr">
              <a:lnSpc>
                <a:spcPct val="80000"/>
              </a:lnSpc>
              <a:spcBef>
                <a:spcPct val="20000"/>
              </a:spcBef>
              <a:buClr>
                <a:srgbClr val="000066"/>
              </a:buClr>
              <a:buSzPct val="75000"/>
              <a:buFont typeface="Monotype Sorts"/>
              <a:buNone/>
            </a:pPr>
            <a:r>
              <a:rPr lang="cs-CZ" sz="1400">
                <a:solidFill>
                  <a:srgbClr val="4D4D4D"/>
                </a:solidFill>
              </a:rPr>
              <a:t>University Hospital Hradec Kralove</a:t>
            </a:r>
          </a:p>
        </p:txBody>
      </p:sp>
      <p:pic>
        <p:nvPicPr>
          <p:cNvPr id="53254" name="Picture 11" descr="Zobrazit zdrojový obrázek"/>
          <p:cNvPicPr>
            <a:picLocks noChangeAspect="1" noChangeArrowheads="1"/>
          </p:cNvPicPr>
          <p:nvPr/>
        </p:nvPicPr>
        <p:blipFill>
          <a:blip r:embed="rId6" cstate="print"/>
          <a:srcRect/>
          <a:stretch>
            <a:fillRect/>
          </a:stretch>
        </p:blipFill>
        <p:spPr bwMode="auto">
          <a:xfrm>
            <a:off x="179388" y="5876925"/>
            <a:ext cx="1512887" cy="762000"/>
          </a:xfrm>
          <a:prstGeom prst="rect">
            <a:avLst/>
          </a:prstGeom>
          <a:noFill/>
          <a:ln w="9525">
            <a:noFill/>
            <a:miter lim="800000"/>
            <a:headEnd/>
            <a:tailEnd/>
          </a:ln>
        </p:spPr>
      </p:pic>
      <p:pic>
        <p:nvPicPr>
          <p:cNvPr id="53255" name="Picture 15" descr="Zobrazit zdrojový obrázek"/>
          <p:cNvPicPr>
            <a:picLocks noChangeAspect="1" noChangeArrowheads="1"/>
          </p:cNvPicPr>
          <p:nvPr/>
        </p:nvPicPr>
        <p:blipFill>
          <a:blip r:embed="rId7" cstate="print"/>
          <a:srcRect/>
          <a:stretch>
            <a:fillRect/>
          </a:stretch>
        </p:blipFill>
        <p:spPr bwMode="auto">
          <a:xfrm>
            <a:off x="8101013" y="5734050"/>
            <a:ext cx="833437" cy="836613"/>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24850" y="141896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6DFB8195-CF4B-4930-BA4C-2D7C849C5097}" type="slidenum">
              <a:rPr lang="cs-CZ" sz="1400">
                <a:solidFill>
                  <a:schemeClr val="bg2"/>
                </a:solidFill>
              </a:rPr>
              <a:pPr algn="ctr"/>
              <a:t>42</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Foreign Body Aspiration</a:t>
            </a:r>
          </a:p>
        </p:txBody>
      </p:sp>
      <p:sp>
        <p:nvSpPr>
          <p:cNvPr id="54276"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a:t>Life threatening condition, untreated, leading to death within several minutes</a:t>
            </a:r>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r>
              <a:rPr lang="cs-CZ" sz="2200"/>
              <a:t>In adults frequent aspiration of food</a:t>
            </a:r>
          </a:p>
          <a:p>
            <a:pPr marL="914400" lvl="1" indent="-457200" eaLnBrk="0" hangingPunct="0">
              <a:spcBef>
                <a:spcPct val="20000"/>
              </a:spcBef>
              <a:buSzPct val="80000"/>
              <a:buFont typeface="Wingdings" pitchFamily="2" charset="2"/>
              <a:buChar char="§"/>
            </a:pPr>
            <a:r>
              <a:rPr lang="cs-CZ"/>
              <a:t>Usually drunken eating</a:t>
            </a:r>
          </a:p>
          <a:p>
            <a:pPr marL="533400" indent="-533400" eaLnBrk="0" hangingPunct="0">
              <a:spcBef>
                <a:spcPct val="20000"/>
              </a:spcBef>
              <a:buClr>
                <a:srgbClr val="0033CC"/>
              </a:buClr>
              <a:buSzPct val="120000"/>
              <a:buFont typeface="Wingdings" pitchFamily="2" charset="2"/>
              <a:buChar char="§"/>
            </a:pPr>
            <a:endParaRPr lang="cs-CZ"/>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r>
              <a:rPr lang="cs-CZ" sz="2200"/>
              <a:t>In children usually aspiration of toys, food, small things… </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7859" y="12547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19A34C4A-EF6D-4E52-AE3E-372B33ABE9FA}" type="slidenum">
              <a:rPr lang="cs-CZ" sz="1400">
                <a:solidFill>
                  <a:schemeClr val="bg2"/>
                </a:solidFill>
              </a:rPr>
              <a:pPr algn="ctr"/>
              <a:t>43</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Foreign Body Aspiration</a:t>
            </a:r>
          </a:p>
        </p:txBody>
      </p:sp>
      <p:sp>
        <p:nvSpPr>
          <p:cNvPr id="55300"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200"/>
              <a:t>Assessment of severity of airway obstruction</a:t>
            </a:r>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endParaRPr lang="cs-CZ" sz="2200"/>
          </a:p>
          <a:p>
            <a:pPr marL="533400" indent="-533400" eaLnBrk="0" hangingPunct="0">
              <a:spcBef>
                <a:spcPct val="20000"/>
              </a:spcBef>
              <a:buClr>
                <a:srgbClr val="0033CC"/>
              </a:buClr>
              <a:buSzPct val="120000"/>
              <a:buFont typeface="Wingdings" pitchFamily="2" charset="2"/>
              <a:buChar char="§"/>
            </a:pPr>
            <a:endParaRPr lang="cs-CZ" sz="2200"/>
          </a:p>
        </p:txBody>
      </p:sp>
      <p:pic>
        <p:nvPicPr>
          <p:cNvPr id="55301" name="Picture 4"/>
          <p:cNvPicPr>
            <a:picLocks noChangeAspect="1" noChangeArrowheads="1"/>
          </p:cNvPicPr>
          <p:nvPr/>
        </p:nvPicPr>
        <p:blipFill>
          <a:blip r:embed="rId5" cstate="print"/>
          <a:srcRect/>
          <a:stretch>
            <a:fillRect/>
          </a:stretch>
        </p:blipFill>
        <p:spPr bwMode="auto">
          <a:xfrm>
            <a:off x="525463" y="2089150"/>
            <a:ext cx="7623175" cy="4105275"/>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7286"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E304670C-B235-4CB3-8B37-381C6709849D}" type="slidenum">
              <a:rPr lang="cs-CZ" sz="1400">
                <a:solidFill>
                  <a:schemeClr val="bg2"/>
                </a:solidFill>
              </a:rPr>
              <a:pPr algn="ctr"/>
              <a:t>44</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Foreign Body Aspiration</a:t>
            </a:r>
          </a:p>
        </p:txBody>
      </p:sp>
      <p:pic>
        <p:nvPicPr>
          <p:cNvPr id="56326" name="Picture 4"/>
          <p:cNvPicPr>
            <a:picLocks noChangeAspect="1" noChangeArrowheads="1"/>
          </p:cNvPicPr>
          <p:nvPr/>
        </p:nvPicPr>
        <p:blipFill>
          <a:blip r:embed="rId5" cstate="print"/>
          <a:srcRect/>
          <a:stretch>
            <a:fillRect/>
          </a:stretch>
        </p:blipFill>
        <p:spPr bwMode="auto">
          <a:xfrm>
            <a:off x="1212850" y="1898650"/>
            <a:ext cx="6716713" cy="3929063"/>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0946"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E9CEB47B-A42F-4C0F-8F11-C97D3271E087}" type="slidenum">
              <a:rPr lang="cs-CZ" sz="1400">
                <a:solidFill>
                  <a:schemeClr val="bg2"/>
                </a:solidFill>
              </a:rPr>
              <a:pPr algn="ctr"/>
              <a:t>45</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en-US" sz="3200" b="1">
                <a:solidFill>
                  <a:schemeClr val="tx2"/>
                </a:solidFill>
              </a:rPr>
              <a:t>Heimlich maneuver</a:t>
            </a:r>
          </a:p>
        </p:txBody>
      </p:sp>
      <p:sp>
        <p:nvSpPr>
          <p:cNvPr id="57348" name="Rectangle 3"/>
          <p:cNvSpPr>
            <a:spLocks noChangeArrowheads="1"/>
          </p:cNvSpPr>
          <p:nvPr/>
        </p:nvSpPr>
        <p:spPr bwMode="auto">
          <a:xfrm>
            <a:off x="300038" y="1287463"/>
            <a:ext cx="7277100" cy="4335462"/>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en-US" sz="2200" dirty="0"/>
              <a:t>Abdominal thrusts</a:t>
            </a:r>
          </a:p>
          <a:p>
            <a:pPr marL="533400" indent="-533400" eaLnBrk="0" hangingPunct="0">
              <a:spcBef>
                <a:spcPct val="20000"/>
              </a:spcBef>
              <a:buClr>
                <a:srgbClr val="0033CC"/>
              </a:buClr>
              <a:buSzPct val="120000"/>
              <a:buFont typeface="Wingdings" pitchFamily="2" charset="2"/>
              <a:buChar char="§"/>
            </a:pPr>
            <a:endParaRPr lang="en-US" sz="2200" dirty="0"/>
          </a:p>
          <a:p>
            <a:pPr marL="533400" indent="-533400" eaLnBrk="0" hangingPunct="0">
              <a:spcBef>
                <a:spcPct val="20000"/>
              </a:spcBef>
              <a:buClr>
                <a:srgbClr val="0033CC"/>
              </a:buClr>
              <a:buSzPct val="120000"/>
              <a:buFont typeface="Wingdings" pitchFamily="2" charset="2"/>
              <a:buChar char="§"/>
            </a:pPr>
            <a:r>
              <a:rPr lang="en-US" sz="2200" dirty="0"/>
              <a:t>Not recommended in infants and small children</a:t>
            </a:r>
          </a:p>
          <a:p>
            <a:pPr marL="914400" lvl="1" indent="-457200" eaLnBrk="0" hangingPunct="0">
              <a:spcBef>
                <a:spcPct val="20000"/>
              </a:spcBef>
              <a:buSzPct val="80000"/>
              <a:buFont typeface="Wingdings" pitchFamily="2" charset="2"/>
              <a:buChar char="§"/>
            </a:pPr>
            <a:r>
              <a:rPr lang="en-US" dirty="0"/>
              <a:t>Risk of abdominal organs injury</a:t>
            </a:r>
          </a:p>
          <a:p>
            <a:pPr marL="533400" indent="-533400" eaLnBrk="0" hangingPunct="0">
              <a:spcBef>
                <a:spcPct val="20000"/>
              </a:spcBef>
              <a:buClr>
                <a:srgbClr val="0033CC"/>
              </a:buClr>
              <a:buSzPct val="120000"/>
              <a:buFont typeface="Wingdings" pitchFamily="2" charset="2"/>
              <a:buChar char="§"/>
            </a:pPr>
            <a:endParaRPr lang="en-US" dirty="0"/>
          </a:p>
          <a:p>
            <a:pPr marL="533400" indent="-533400" eaLnBrk="0" hangingPunct="0">
              <a:spcBef>
                <a:spcPct val="20000"/>
              </a:spcBef>
              <a:buClr>
                <a:srgbClr val="0033CC"/>
              </a:buClr>
              <a:buSzPct val="120000"/>
              <a:buFont typeface="Wingdings" pitchFamily="2" charset="2"/>
              <a:buChar char="§"/>
            </a:pPr>
            <a:r>
              <a:rPr lang="en-US" sz="2200" dirty="0"/>
              <a:t>Not recommended in obese persons</a:t>
            </a:r>
          </a:p>
          <a:p>
            <a:pPr marL="914400" lvl="1" indent="-457200" eaLnBrk="0" hangingPunct="0">
              <a:spcBef>
                <a:spcPct val="20000"/>
              </a:spcBef>
              <a:buSzPct val="80000"/>
              <a:buFont typeface="Wingdings" pitchFamily="2" charset="2"/>
              <a:buChar char="§"/>
            </a:pPr>
            <a:r>
              <a:rPr lang="en-US" dirty="0"/>
              <a:t>Minimal effect</a:t>
            </a:r>
          </a:p>
          <a:p>
            <a:pPr marL="533400" indent="-533400" eaLnBrk="0" hangingPunct="0">
              <a:spcBef>
                <a:spcPct val="20000"/>
              </a:spcBef>
              <a:buClr>
                <a:srgbClr val="0033CC"/>
              </a:buClr>
              <a:buSzPct val="120000"/>
              <a:buFont typeface="Wingdings" pitchFamily="2" charset="2"/>
              <a:buChar char="§"/>
            </a:pPr>
            <a:endParaRPr lang="en-US" dirty="0"/>
          </a:p>
          <a:p>
            <a:pPr marL="533400" indent="-533400" eaLnBrk="0" hangingPunct="0">
              <a:spcBef>
                <a:spcPct val="20000"/>
              </a:spcBef>
              <a:buClr>
                <a:srgbClr val="0033CC"/>
              </a:buClr>
              <a:buSzPct val="120000"/>
              <a:buFont typeface="Wingdings" pitchFamily="2" charset="2"/>
              <a:buChar char="§"/>
            </a:pPr>
            <a:r>
              <a:rPr lang="en-US" sz="2200" dirty="0"/>
              <a:t>Inadmissible in pregnant women</a:t>
            </a:r>
          </a:p>
          <a:p>
            <a:pPr marL="914400" lvl="1" indent="-457200" eaLnBrk="0" hangingPunct="0">
              <a:spcBef>
                <a:spcPct val="20000"/>
              </a:spcBef>
              <a:buSzPct val="80000"/>
              <a:buFont typeface="Wingdings" pitchFamily="2" charset="2"/>
              <a:buChar char="§"/>
            </a:pPr>
            <a:r>
              <a:rPr lang="en-US" dirty="0"/>
              <a:t>Risk of injury of fetus or placenta</a:t>
            </a:r>
          </a:p>
          <a:p>
            <a:pPr marL="1295400" lvl="2" indent="-381000" eaLnBrk="0" hangingPunct="0">
              <a:spcBef>
                <a:spcPct val="20000"/>
              </a:spcBef>
              <a:buClr>
                <a:schemeClr val="bg2"/>
              </a:buClr>
              <a:buSzPct val="80000"/>
              <a:buFont typeface="Wingdings" pitchFamily="2" charset="2"/>
              <a:buChar char="§"/>
            </a:pPr>
            <a:r>
              <a:rPr lang="en-US" sz="1600" dirty="0"/>
              <a:t>Back slapping or chest thrusts</a:t>
            </a:r>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8016"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4463DFBB-C9DE-476A-82CB-B20D669CEE8A}" type="slidenum">
              <a:rPr lang="cs-CZ" sz="1400">
                <a:solidFill>
                  <a:schemeClr val="bg2"/>
                </a:solidFill>
              </a:rPr>
              <a:pPr algn="ctr"/>
              <a:t>46</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Foreign Body Aspiration in children</a:t>
            </a:r>
          </a:p>
        </p:txBody>
      </p:sp>
      <p:pic>
        <p:nvPicPr>
          <p:cNvPr id="58373" name="Picture 4"/>
          <p:cNvPicPr>
            <a:picLocks noChangeAspect="1" noChangeArrowheads="1"/>
          </p:cNvPicPr>
          <p:nvPr/>
        </p:nvPicPr>
        <p:blipFill>
          <a:blip r:embed="rId5" cstate="print"/>
          <a:srcRect/>
          <a:stretch>
            <a:fillRect/>
          </a:stretch>
        </p:blipFill>
        <p:spPr bwMode="auto">
          <a:xfrm>
            <a:off x="1258888" y="1700213"/>
            <a:ext cx="6408737" cy="4321175"/>
          </a:xfrm>
          <a:prstGeom prst="rect">
            <a:avLst/>
          </a:prstGeom>
          <a:noFill/>
          <a:ln w="9525">
            <a:noFill/>
            <a:miter lim="800000"/>
            <a:headEnd/>
            <a:tailEnd/>
          </a:ln>
        </p:spPr>
      </p:pic>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16106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D1F785E4-F4AD-4B36-A127-017471600483}" type="slidenum">
              <a:rPr lang="cs-CZ" sz="1400">
                <a:solidFill>
                  <a:schemeClr val="bg2"/>
                </a:solidFill>
              </a:rPr>
              <a:pPr algn="ctr"/>
              <a:t>47</a:t>
            </a:fld>
            <a:endParaRPr lang="cs-CZ" sz="1400">
              <a:solidFill>
                <a:schemeClr val="bg2"/>
              </a:solidFill>
            </a:endParaRPr>
          </a:p>
        </p:txBody>
      </p:sp>
      <p:sp>
        <p:nvSpPr>
          <p:cNvPr id="59395" name="Rectangle 2"/>
          <p:cNvSpPr>
            <a:spLocks noGrp="1" noChangeArrowheads="1"/>
          </p:cNvSpPr>
          <p:nvPr>
            <p:ph type="ctrTitle" idx="4294967295"/>
          </p:nvPr>
        </p:nvSpPr>
        <p:spPr>
          <a:xfrm>
            <a:off x="260350" y="1752600"/>
            <a:ext cx="4100513" cy="557213"/>
          </a:xfrm>
        </p:spPr>
        <p:txBody>
          <a:bodyPr/>
          <a:lstStyle/>
          <a:p>
            <a:pPr eaLnBrk="1" hangingPunct="1"/>
            <a:r>
              <a:rPr lang="cs-CZ" sz="3200"/>
              <a:t>Questions?</a:t>
            </a:r>
            <a:endParaRPr lang="en-US" sz="3200"/>
          </a:p>
        </p:txBody>
      </p:sp>
      <p:pic>
        <p:nvPicPr>
          <p:cNvPr id="59396" name="Picture 2"/>
          <p:cNvPicPr>
            <a:picLocks noChangeAspect="1" noChangeArrowheads="1"/>
          </p:cNvPicPr>
          <p:nvPr/>
        </p:nvPicPr>
        <p:blipFill>
          <a:blip r:embed="rId2" cstate="print"/>
          <a:srcRect/>
          <a:stretch>
            <a:fillRect/>
          </a:stretch>
        </p:blipFill>
        <p:spPr bwMode="auto">
          <a:xfrm>
            <a:off x="0" y="0"/>
            <a:ext cx="9144000" cy="1268413"/>
          </a:xfrm>
          <a:prstGeom prst="rect">
            <a:avLst/>
          </a:prstGeom>
          <a:noFill/>
          <a:ln w="9525">
            <a:noFill/>
            <a:miter lim="800000"/>
            <a:headEnd/>
            <a:tailEnd/>
          </a:ln>
        </p:spPr>
      </p:pic>
      <p:sp>
        <p:nvSpPr>
          <p:cNvPr id="59397" name="Rectangle 4"/>
          <p:cNvSpPr>
            <a:spLocks noChangeArrowheads="1"/>
          </p:cNvSpPr>
          <p:nvPr/>
        </p:nvSpPr>
        <p:spPr bwMode="auto">
          <a:xfrm>
            <a:off x="0" y="5013325"/>
            <a:ext cx="9144000" cy="1844675"/>
          </a:xfrm>
          <a:prstGeom prst="rect">
            <a:avLst/>
          </a:prstGeom>
          <a:solidFill>
            <a:srgbClr val="FFFFFF"/>
          </a:solidFill>
          <a:ln w="9525">
            <a:noFill/>
            <a:miter lim="800000"/>
            <a:headEnd/>
            <a:tailEnd/>
          </a:ln>
        </p:spPr>
        <p:txBody>
          <a:bodyPr lIns="92075" tIns="46038" rIns="92075" bIns="46038" anchor="ctr"/>
          <a:lstStyle/>
          <a:p>
            <a:pPr algn="ctr">
              <a:lnSpc>
                <a:spcPct val="80000"/>
              </a:lnSpc>
              <a:spcBef>
                <a:spcPct val="20000"/>
              </a:spcBef>
              <a:buClr>
                <a:srgbClr val="000066"/>
              </a:buClr>
              <a:buSzPct val="75000"/>
              <a:buFont typeface="Monotype Sorts"/>
              <a:buNone/>
            </a:pPr>
            <a:r>
              <a:rPr lang="cs-CZ" sz="1200">
                <a:solidFill>
                  <a:srgbClr val="4D4D4D"/>
                </a:solidFill>
              </a:rPr>
              <a:t>Klinika anesteziologie, resuscitace a intenzivní medicíny</a:t>
            </a:r>
          </a:p>
          <a:p>
            <a:pPr algn="ctr">
              <a:lnSpc>
                <a:spcPct val="80000"/>
              </a:lnSpc>
              <a:spcBef>
                <a:spcPct val="20000"/>
              </a:spcBef>
              <a:buClr>
                <a:srgbClr val="000066"/>
              </a:buClr>
              <a:buSzPct val="75000"/>
              <a:buFont typeface="Monotype Sorts"/>
              <a:buNone/>
            </a:pPr>
            <a:r>
              <a:rPr lang="cs-CZ" sz="1200">
                <a:solidFill>
                  <a:srgbClr val="4D4D4D"/>
                </a:solidFill>
              </a:rPr>
              <a:t>Univerzita Karlova, Lékařská fakulta v Hradci Králové</a:t>
            </a:r>
          </a:p>
          <a:p>
            <a:pPr algn="ctr">
              <a:lnSpc>
                <a:spcPct val="80000"/>
              </a:lnSpc>
              <a:spcBef>
                <a:spcPct val="20000"/>
              </a:spcBef>
              <a:buClr>
                <a:srgbClr val="000066"/>
              </a:buClr>
              <a:buSzPct val="75000"/>
              <a:buFont typeface="Monotype Sorts"/>
              <a:buNone/>
            </a:pPr>
            <a:r>
              <a:rPr lang="cs-CZ" sz="1200">
                <a:solidFill>
                  <a:srgbClr val="4D4D4D"/>
                </a:solidFill>
              </a:rPr>
              <a:t>Fakultní nemocnice Hradec Králové</a:t>
            </a:r>
          </a:p>
          <a:p>
            <a:pPr algn="ctr">
              <a:lnSpc>
                <a:spcPct val="80000"/>
              </a:lnSpc>
              <a:spcBef>
                <a:spcPct val="20000"/>
              </a:spcBef>
              <a:buClr>
                <a:srgbClr val="000066"/>
              </a:buClr>
              <a:buSzPct val="75000"/>
              <a:buFont typeface="Monotype Sorts"/>
              <a:buNone/>
            </a:pPr>
            <a:endParaRPr lang="cs-CZ" sz="1200">
              <a:solidFill>
                <a:srgbClr val="4D4D4D"/>
              </a:solidFill>
            </a:endParaRPr>
          </a:p>
          <a:p>
            <a:pPr algn="ctr">
              <a:lnSpc>
                <a:spcPct val="80000"/>
              </a:lnSpc>
              <a:spcBef>
                <a:spcPct val="20000"/>
              </a:spcBef>
              <a:buClr>
                <a:srgbClr val="000066"/>
              </a:buClr>
              <a:buSzPct val="75000"/>
              <a:buFont typeface="Monotype Sorts"/>
              <a:buNone/>
            </a:pPr>
            <a:r>
              <a:rPr lang="cs-CZ" sz="1200">
                <a:solidFill>
                  <a:srgbClr val="4D4D4D"/>
                </a:solidFill>
              </a:rPr>
              <a:t>Dept. of Anaesthesiology and Intensive Care Medicine</a:t>
            </a:r>
          </a:p>
          <a:p>
            <a:pPr algn="ctr">
              <a:lnSpc>
                <a:spcPct val="80000"/>
              </a:lnSpc>
              <a:spcBef>
                <a:spcPct val="20000"/>
              </a:spcBef>
              <a:buClr>
                <a:srgbClr val="000066"/>
              </a:buClr>
              <a:buSzPct val="75000"/>
              <a:buFont typeface="Monotype Sorts"/>
              <a:buNone/>
            </a:pPr>
            <a:r>
              <a:rPr lang="cs-CZ" sz="1200">
                <a:solidFill>
                  <a:srgbClr val="4D4D4D"/>
                </a:solidFill>
              </a:rPr>
              <a:t>Charles University, Faculty of Medicine</a:t>
            </a:r>
          </a:p>
          <a:p>
            <a:pPr algn="ctr">
              <a:lnSpc>
                <a:spcPct val="80000"/>
              </a:lnSpc>
              <a:spcBef>
                <a:spcPct val="20000"/>
              </a:spcBef>
              <a:buClr>
                <a:srgbClr val="000066"/>
              </a:buClr>
              <a:buSzPct val="75000"/>
              <a:buFont typeface="Monotype Sorts"/>
              <a:buNone/>
            </a:pPr>
            <a:r>
              <a:rPr lang="cs-CZ" sz="1200">
                <a:solidFill>
                  <a:srgbClr val="4D4D4D"/>
                </a:solidFill>
              </a:rPr>
              <a:t>University Hospital Hradec Kralove</a:t>
            </a:r>
          </a:p>
        </p:txBody>
      </p:sp>
      <p:pic>
        <p:nvPicPr>
          <p:cNvPr id="59398" name="Picture 7" descr="Zobrazit zdrojový obrázek"/>
          <p:cNvPicPr>
            <a:picLocks noChangeAspect="1" noChangeArrowheads="1"/>
          </p:cNvPicPr>
          <p:nvPr/>
        </p:nvPicPr>
        <p:blipFill>
          <a:blip r:embed="rId3" cstate="print"/>
          <a:srcRect/>
          <a:stretch>
            <a:fillRect/>
          </a:stretch>
        </p:blipFill>
        <p:spPr bwMode="auto">
          <a:xfrm>
            <a:off x="179388" y="5876925"/>
            <a:ext cx="1512887" cy="762000"/>
          </a:xfrm>
          <a:prstGeom prst="rect">
            <a:avLst/>
          </a:prstGeom>
          <a:noFill/>
          <a:ln w="9525">
            <a:noFill/>
            <a:miter lim="800000"/>
            <a:headEnd/>
            <a:tailEnd/>
          </a:ln>
        </p:spPr>
      </p:pic>
      <p:pic>
        <p:nvPicPr>
          <p:cNvPr id="59399" name="Picture 9" descr="Zobrazit zdrojový obrázek"/>
          <p:cNvPicPr>
            <a:picLocks noChangeAspect="1" noChangeArrowheads="1"/>
          </p:cNvPicPr>
          <p:nvPr/>
        </p:nvPicPr>
        <p:blipFill>
          <a:blip r:embed="rId4" cstate="print"/>
          <a:srcRect/>
          <a:stretch>
            <a:fillRect/>
          </a:stretch>
        </p:blipFill>
        <p:spPr bwMode="auto">
          <a:xfrm>
            <a:off x="8101013" y="5805488"/>
            <a:ext cx="833437" cy="835025"/>
          </a:xfrm>
          <a:prstGeom prst="rect">
            <a:avLst/>
          </a:prstGeom>
          <a:noFill/>
          <a:ln w="9525">
            <a:noFill/>
            <a:miter lim="800000"/>
            <a:headEnd/>
            <a:tailEnd/>
          </a:ln>
        </p:spPr>
      </p:pic>
      <p:pic>
        <p:nvPicPr>
          <p:cNvPr id="59400" name="Picture 2"/>
          <p:cNvPicPr>
            <a:picLocks noChangeAspect="1" noChangeArrowheads="1"/>
          </p:cNvPicPr>
          <p:nvPr/>
        </p:nvPicPr>
        <p:blipFill>
          <a:blip r:embed="rId5" cstate="print"/>
          <a:srcRect/>
          <a:stretch>
            <a:fillRect/>
          </a:stretch>
        </p:blipFill>
        <p:spPr bwMode="auto">
          <a:xfrm>
            <a:off x="5249863" y="1728788"/>
            <a:ext cx="2884487" cy="330517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6"/>
          <p:cNvSpPr>
            <a:spLocks noGrp="1" noChangeArrowheads="1"/>
          </p:cNvSpPr>
          <p:nvPr>
            <p:ph type="sldNum" sz="quarter" idx="11"/>
          </p:nvPr>
        </p:nvSpPr>
        <p:spPr>
          <a:noFill/>
        </p:spPr>
        <p:txBody>
          <a:bodyPr/>
          <a:lstStyle/>
          <a:p>
            <a:fld id="{3CE25C0A-F141-46AB-9EF6-8FA35453CB41}" type="slidenum">
              <a:rPr lang="cs-CZ" smtClean="0"/>
              <a:pPr/>
              <a:t>48</a:t>
            </a:fld>
            <a:endParaRPr lang="cs-CZ"/>
          </a:p>
        </p:txBody>
      </p:sp>
      <p:sp>
        <p:nvSpPr>
          <p:cNvPr id="18434" name="Rectangle 2"/>
          <p:cNvSpPr>
            <a:spLocks noGrp="1" noChangeArrowheads="1"/>
          </p:cNvSpPr>
          <p:nvPr>
            <p:ph type="ctrTitle" idx="4294967295"/>
          </p:nvPr>
        </p:nvSpPr>
        <p:spPr>
          <a:xfrm>
            <a:off x="755650" y="2636838"/>
            <a:ext cx="7772400" cy="1143000"/>
          </a:xfrm>
        </p:spPr>
        <p:txBody>
          <a:bodyPr/>
          <a:lstStyle/>
          <a:p>
            <a:pPr eaLnBrk="1" hangingPunct="1"/>
            <a:r>
              <a:rPr lang="cs-CZ" sz="3200"/>
              <a:t>Thanks for your attention</a:t>
            </a:r>
            <a:endParaRPr lang="en-US" sz="3200"/>
          </a:p>
        </p:txBody>
      </p:sp>
      <p:pic>
        <p:nvPicPr>
          <p:cNvPr id="18435" name="Picture 2"/>
          <p:cNvPicPr>
            <a:picLocks noChangeAspect="1" noChangeArrowheads="1"/>
          </p:cNvPicPr>
          <p:nvPr/>
        </p:nvPicPr>
        <p:blipFill>
          <a:blip r:embed="rId2" cstate="print"/>
          <a:srcRect/>
          <a:stretch>
            <a:fillRect/>
          </a:stretch>
        </p:blipFill>
        <p:spPr bwMode="auto">
          <a:xfrm>
            <a:off x="0" y="0"/>
            <a:ext cx="9144000" cy="1268413"/>
          </a:xfrm>
          <a:prstGeom prst="rect">
            <a:avLst/>
          </a:prstGeom>
          <a:noFill/>
          <a:ln w="9525">
            <a:noFill/>
            <a:miter lim="800000"/>
            <a:headEnd/>
            <a:tailEnd/>
          </a:ln>
        </p:spPr>
      </p:pic>
      <p:sp>
        <p:nvSpPr>
          <p:cNvPr id="18436" name="Rectangle 4"/>
          <p:cNvSpPr>
            <a:spLocks noChangeArrowheads="1"/>
          </p:cNvSpPr>
          <p:nvPr/>
        </p:nvSpPr>
        <p:spPr bwMode="auto">
          <a:xfrm>
            <a:off x="0" y="5013325"/>
            <a:ext cx="9144000" cy="1844675"/>
          </a:xfrm>
          <a:prstGeom prst="rect">
            <a:avLst/>
          </a:prstGeom>
          <a:solidFill>
            <a:srgbClr val="FFFFFF"/>
          </a:solidFill>
          <a:ln w="9525">
            <a:noFill/>
            <a:miter lim="800000"/>
            <a:headEnd/>
            <a:tailEnd/>
          </a:ln>
        </p:spPr>
        <p:txBody>
          <a:bodyPr lIns="92075" tIns="46038" rIns="92075" bIns="46038" anchor="ctr"/>
          <a:lstStyle/>
          <a:p>
            <a:pPr algn="ctr">
              <a:lnSpc>
                <a:spcPct val="80000"/>
              </a:lnSpc>
              <a:spcBef>
                <a:spcPct val="20000"/>
              </a:spcBef>
              <a:buClr>
                <a:srgbClr val="000066"/>
              </a:buClr>
              <a:buSzPct val="75000"/>
              <a:buFont typeface="Monotype Sorts"/>
              <a:buNone/>
            </a:pPr>
            <a:r>
              <a:rPr lang="cs-CZ" sz="1200">
                <a:solidFill>
                  <a:srgbClr val="4D4D4D"/>
                </a:solidFill>
              </a:rPr>
              <a:t>Klinika anesteziologie, resuscitace a intenzivní medicíny</a:t>
            </a:r>
          </a:p>
          <a:p>
            <a:pPr algn="ctr">
              <a:lnSpc>
                <a:spcPct val="80000"/>
              </a:lnSpc>
              <a:spcBef>
                <a:spcPct val="20000"/>
              </a:spcBef>
              <a:buClr>
                <a:srgbClr val="000066"/>
              </a:buClr>
              <a:buSzPct val="75000"/>
              <a:buFont typeface="Monotype Sorts"/>
              <a:buNone/>
            </a:pPr>
            <a:r>
              <a:rPr lang="cs-CZ" sz="1200">
                <a:solidFill>
                  <a:srgbClr val="4D4D4D"/>
                </a:solidFill>
              </a:rPr>
              <a:t>Univerzita Karlova, Lékařská fakulta v Hradci Králové</a:t>
            </a:r>
          </a:p>
          <a:p>
            <a:pPr algn="ctr">
              <a:lnSpc>
                <a:spcPct val="80000"/>
              </a:lnSpc>
              <a:spcBef>
                <a:spcPct val="20000"/>
              </a:spcBef>
              <a:buClr>
                <a:srgbClr val="000066"/>
              </a:buClr>
              <a:buSzPct val="75000"/>
              <a:buFont typeface="Monotype Sorts"/>
              <a:buNone/>
            </a:pPr>
            <a:r>
              <a:rPr lang="cs-CZ" sz="1200">
                <a:solidFill>
                  <a:srgbClr val="4D4D4D"/>
                </a:solidFill>
              </a:rPr>
              <a:t>Fakultní nemocnice Hradec Králové</a:t>
            </a:r>
          </a:p>
          <a:p>
            <a:pPr algn="ctr">
              <a:lnSpc>
                <a:spcPct val="80000"/>
              </a:lnSpc>
              <a:spcBef>
                <a:spcPct val="20000"/>
              </a:spcBef>
              <a:buClr>
                <a:srgbClr val="000066"/>
              </a:buClr>
              <a:buSzPct val="75000"/>
              <a:buFont typeface="Monotype Sorts"/>
              <a:buNone/>
            </a:pPr>
            <a:endParaRPr lang="cs-CZ" sz="1200">
              <a:solidFill>
                <a:srgbClr val="4D4D4D"/>
              </a:solidFill>
            </a:endParaRPr>
          </a:p>
          <a:p>
            <a:pPr algn="ctr">
              <a:lnSpc>
                <a:spcPct val="80000"/>
              </a:lnSpc>
              <a:spcBef>
                <a:spcPct val="20000"/>
              </a:spcBef>
              <a:buClr>
                <a:srgbClr val="000066"/>
              </a:buClr>
              <a:buSzPct val="75000"/>
              <a:buFont typeface="Monotype Sorts"/>
              <a:buNone/>
            </a:pPr>
            <a:r>
              <a:rPr lang="cs-CZ" sz="1200">
                <a:solidFill>
                  <a:srgbClr val="4D4D4D"/>
                </a:solidFill>
              </a:rPr>
              <a:t>Dept. of Anaesthesiology and Intensive Care Medicine</a:t>
            </a:r>
          </a:p>
          <a:p>
            <a:pPr algn="ctr">
              <a:lnSpc>
                <a:spcPct val="80000"/>
              </a:lnSpc>
              <a:spcBef>
                <a:spcPct val="20000"/>
              </a:spcBef>
              <a:buClr>
                <a:srgbClr val="000066"/>
              </a:buClr>
              <a:buSzPct val="75000"/>
              <a:buFont typeface="Monotype Sorts"/>
              <a:buNone/>
            </a:pPr>
            <a:r>
              <a:rPr lang="cs-CZ" sz="1200">
                <a:solidFill>
                  <a:srgbClr val="4D4D4D"/>
                </a:solidFill>
              </a:rPr>
              <a:t>Charles University, Faculty of Medicine</a:t>
            </a:r>
          </a:p>
          <a:p>
            <a:pPr algn="ctr">
              <a:lnSpc>
                <a:spcPct val="80000"/>
              </a:lnSpc>
              <a:spcBef>
                <a:spcPct val="20000"/>
              </a:spcBef>
              <a:buClr>
                <a:srgbClr val="000066"/>
              </a:buClr>
              <a:buSzPct val="75000"/>
              <a:buFont typeface="Monotype Sorts"/>
              <a:buNone/>
            </a:pPr>
            <a:r>
              <a:rPr lang="cs-CZ" sz="1200">
                <a:solidFill>
                  <a:srgbClr val="4D4D4D"/>
                </a:solidFill>
              </a:rPr>
              <a:t>University Hospital Hradec Kralove</a:t>
            </a:r>
          </a:p>
        </p:txBody>
      </p:sp>
      <p:pic>
        <p:nvPicPr>
          <p:cNvPr id="18437" name="Picture 7" descr="Zobrazit zdrojový obrázek"/>
          <p:cNvPicPr>
            <a:picLocks noChangeAspect="1" noChangeArrowheads="1"/>
          </p:cNvPicPr>
          <p:nvPr/>
        </p:nvPicPr>
        <p:blipFill>
          <a:blip r:embed="rId3" cstate="print"/>
          <a:srcRect/>
          <a:stretch>
            <a:fillRect/>
          </a:stretch>
        </p:blipFill>
        <p:spPr bwMode="auto">
          <a:xfrm>
            <a:off x="179388" y="5876925"/>
            <a:ext cx="1512887" cy="762000"/>
          </a:xfrm>
          <a:prstGeom prst="rect">
            <a:avLst/>
          </a:prstGeom>
          <a:noFill/>
          <a:ln w="9525">
            <a:noFill/>
            <a:miter lim="800000"/>
            <a:headEnd/>
            <a:tailEnd/>
          </a:ln>
        </p:spPr>
      </p:pic>
      <p:pic>
        <p:nvPicPr>
          <p:cNvPr id="18438" name="Picture 9" descr="Zobrazit zdrojový obrázek"/>
          <p:cNvPicPr>
            <a:picLocks noChangeAspect="1" noChangeArrowheads="1"/>
          </p:cNvPicPr>
          <p:nvPr/>
        </p:nvPicPr>
        <p:blipFill>
          <a:blip r:embed="rId4" cstate="print"/>
          <a:srcRect/>
          <a:stretch>
            <a:fillRect/>
          </a:stretch>
        </p:blipFill>
        <p:spPr bwMode="auto">
          <a:xfrm>
            <a:off x="8101013" y="5805488"/>
            <a:ext cx="833437" cy="83502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2CB23604-CC1D-4E0A-903F-26B1998D632C}" type="slidenum">
              <a:rPr lang="cs-CZ" sz="1400">
                <a:solidFill>
                  <a:schemeClr val="bg2"/>
                </a:solidFill>
              </a:rPr>
              <a:pPr algn="ctr"/>
              <a:t>5</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Cardiopulmonary Resuscitation</a:t>
            </a:r>
          </a:p>
        </p:txBody>
      </p:sp>
      <p:sp>
        <p:nvSpPr>
          <p:cNvPr id="20484" name="Rectangle 3"/>
          <p:cNvSpPr>
            <a:spLocks noChangeArrowheads="1"/>
          </p:cNvSpPr>
          <p:nvPr/>
        </p:nvSpPr>
        <p:spPr bwMode="auto">
          <a:xfrm>
            <a:off x="307975" y="1323975"/>
            <a:ext cx="8496300" cy="4464050"/>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800" dirty="0"/>
              <a:t>Basic </a:t>
            </a:r>
            <a:r>
              <a:rPr lang="cs-CZ" sz="2800" dirty="0" err="1"/>
              <a:t>Life</a:t>
            </a:r>
            <a:r>
              <a:rPr lang="cs-CZ" sz="2800" dirty="0"/>
              <a:t> </a:t>
            </a:r>
            <a:r>
              <a:rPr lang="cs-CZ" sz="2800"/>
              <a:t>Support (BLS)</a:t>
            </a:r>
            <a:endParaRPr lang="cs-CZ" sz="2800" dirty="0"/>
          </a:p>
          <a:p>
            <a:pPr marL="914400" lvl="1" indent="-457200" eaLnBrk="0" hangingPunct="0">
              <a:spcBef>
                <a:spcPct val="20000"/>
              </a:spcBef>
              <a:buSzPct val="80000"/>
              <a:buFont typeface="Wingdings" pitchFamily="2" charset="2"/>
              <a:buChar char="§"/>
            </a:pPr>
            <a:r>
              <a:rPr lang="cs-CZ" sz="2000" dirty="0" err="1"/>
              <a:t>Provided</a:t>
            </a:r>
            <a:r>
              <a:rPr lang="cs-CZ" sz="2000" dirty="0"/>
              <a:t> by </a:t>
            </a:r>
            <a:r>
              <a:rPr lang="cs-CZ" sz="2000" dirty="0" err="1"/>
              <a:t>both</a:t>
            </a:r>
            <a:r>
              <a:rPr lang="cs-CZ" sz="2000" dirty="0"/>
              <a:t> </a:t>
            </a:r>
            <a:r>
              <a:rPr lang="cs-CZ" sz="2000" dirty="0" err="1"/>
              <a:t>lay</a:t>
            </a:r>
            <a:r>
              <a:rPr lang="cs-CZ" sz="2000" dirty="0"/>
              <a:t> </a:t>
            </a:r>
            <a:r>
              <a:rPr lang="cs-CZ" sz="2000" dirty="0" err="1"/>
              <a:t>rescuers</a:t>
            </a:r>
            <a:r>
              <a:rPr lang="cs-CZ" sz="2000" dirty="0"/>
              <a:t> and </a:t>
            </a:r>
            <a:r>
              <a:rPr lang="cs-CZ" sz="2000" dirty="0" err="1"/>
              <a:t>health</a:t>
            </a:r>
            <a:r>
              <a:rPr lang="cs-CZ" sz="2000" dirty="0"/>
              <a:t> care </a:t>
            </a:r>
            <a:r>
              <a:rPr lang="cs-CZ" sz="2000" dirty="0" err="1"/>
              <a:t>professionals</a:t>
            </a:r>
            <a:endParaRPr lang="cs-CZ" sz="2000" dirty="0"/>
          </a:p>
          <a:p>
            <a:pPr marL="914400" lvl="1" indent="-457200" eaLnBrk="0" hangingPunct="0">
              <a:spcBef>
                <a:spcPct val="20000"/>
              </a:spcBef>
              <a:buSzPct val="80000"/>
              <a:buFont typeface="Wingdings" pitchFamily="2" charset="2"/>
              <a:buChar char="§"/>
            </a:pPr>
            <a:r>
              <a:rPr lang="cs-CZ" sz="2000" dirty="0"/>
              <a:t>No aids </a:t>
            </a:r>
            <a:r>
              <a:rPr lang="cs-CZ" sz="2000" dirty="0" err="1"/>
              <a:t>used</a:t>
            </a:r>
            <a:r>
              <a:rPr lang="cs-CZ" sz="2000" dirty="0"/>
              <a:t> </a:t>
            </a:r>
            <a:r>
              <a:rPr lang="cs-CZ" sz="2000" dirty="0" err="1"/>
              <a:t>or</a:t>
            </a:r>
            <a:r>
              <a:rPr lang="cs-CZ" sz="2000" dirty="0"/>
              <a:t> just </a:t>
            </a:r>
            <a:r>
              <a:rPr lang="cs-CZ" sz="2000" dirty="0" err="1"/>
              <a:t>simple</a:t>
            </a:r>
            <a:r>
              <a:rPr lang="cs-CZ" sz="2000" dirty="0"/>
              <a:t> aids</a:t>
            </a:r>
          </a:p>
          <a:p>
            <a:pPr marL="914400" lvl="1" indent="-457200" eaLnBrk="0" hangingPunct="0">
              <a:spcBef>
                <a:spcPct val="20000"/>
              </a:spcBef>
              <a:buSzPct val="80000"/>
              <a:buFont typeface="Wingdings" pitchFamily="2" charset="2"/>
              <a:buChar char="§"/>
            </a:pPr>
            <a:r>
              <a:rPr lang="cs-CZ" sz="2000" dirty="0"/>
              <a:t>Use </a:t>
            </a:r>
            <a:r>
              <a:rPr lang="cs-CZ" sz="2000" dirty="0" err="1"/>
              <a:t>of</a:t>
            </a:r>
            <a:r>
              <a:rPr lang="cs-CZ" sz="2000" dirty="0"/>
              <a:t> </a:t>
            </a:r>
            <a:r>
              <a:rPr lang="cs-CZ" sz="2000" dirty="0" err="1"/>
              <a:t>Automated</a:t>
            </a:r>
            <a:r>
              <a:rPr lang="cs-CZ" sz="2000" dirty="0"/>
              <a:t> </a:t>
            </a:r>
            <a:r>
              <a:rPr lang="cs-CZ" sz="2000" dirty="0" err="1"/>
              <a:t>External</a:t>
            </a:r>
            <a:r>
              <a:rPr lang="cs-CZ" sz="2000" dirty="0"/>
              <a:t> </a:t>
            </a:r>
            <a:r>
              <a:rPr lang="cs-CZ" sz="2000" dirty="0" err="1"/>
              <a:t>Defibrillators</a:t>
            </a:r>
            <a:r>
              <a:rPr lang="cs-CZ" sz="2000" dirty="0"/>
              <a:t> (AED) </a:t>
            </a:r>
          </a:p>
          <a:p>
            <a:pPr marL="914400" lvl="1" indent="-457200" eaLnBrk="0" hangingPunct="0">
              <a:spcBef>
                <a:spcPct val="20000"/>
              </a:spcBef>
              <a:buSzPct val="80000"/>
              <a:buFont typeface="Wingdings" pitchFamily="2" charset="2"/>
              <a:buChar char="§"/>
            </a:pPr>
            <a:r>
              <a:rPr lang="cs-CZ" sz="2000" dirty="0"/>
              <a:t>Civil duty to </a:t>
            </a:r>
            <a:r>
              <a:rPr lang="cs-CZ" sz="2000" dirty="0" err="1"/>
              <a:t>act</a:t>
            </a:r>
            <a:endParaRPr lang="cs-CZ" sz="2000" dirty="0"/>
          </a:p>
          <a:p>
            <a:pPr marL="914400" lvl="1" indent="-457200" eaLnBrk="0" hangingPunct="0">
              <a:spcBef>
                <a:spcPct val="20000"/>
              </a:spcBef>
              <a:buSzPct val="80000"/>
              <a:buFont typeface="Wingdings" pitchFamily="2" charset="2"/>
              <a:buChar char="§"/>
            </a:pPr>
            <a:r>
              <a:rPr lang="cs-CZ" sz="2000" dirty="0" err="1"/>
              <a:t>Every</a:t>
            </a:r>
            <a:r>
              <a:rPr lang="cs-CZ" sz="2000" dirty="0"/>
              <a:t> </a:t>
            </a:r>
            <a:r>
              <a:rPr lang="cs-CZ" sz="2000" dirty="0" err="1"/>
              <a:t>resusctitation</a:t>
            </a:r>
            <a:r>
              <a:rPr lang="cs-CZ" sz="2000" dirty="0"/>
              <a:t> </a:t>
            </a:r>
            <a:r>
              <a:rPr lang="cs-CZ" sz="2000" dirty="0" err="1"/>
              <a:t>starts</a:t>
            </a:r>
            <a:r>
              <a:rPr lang="cs-CZ" sz="2000" dirty="0"/>
              <a:t> as BLS</a:t>
            </a:r>
          </a:p>
          <a:p>
            <a:pPr marL="914400" lvl="1" indent="-457200">
              <a:lnSpc>
                <a:spcPct val="90000"/>
              </a:lnSpc>
              <a:spcBef>
                <a:spcPts val="600"/>
              </a:spcBef>
              <a:buClr>
                <a:srgbClr val="00447A"/>
              </a:buClr>
              <a:buSzPct val="108000"/>
              <a:buFont typeface="Wingdings" pitchFamily="2" charset="2"/>
              <a:buChar char="§"/>
            </a:pPr>
            <a:endParaRPr lang="cs-CZ" sz="2000" dirty="0"/>
          </a:p>
          <a:p>
            <a:pPr marL="533400" indent="-533400" eaLnBrk="0" hangingPunct="0">
              <a:spcBef>
                <a:spcPct val="20000"/>
              </a:spcBef>
              <a:buClr>
                <a:srgbClr val="0033CC"/>
              </a:buClr>
              <a:buSzPct val="120000"/>
              <a:buFont typeface="Wingdings" pitchFamily="2" charset="2"/>
              <a:buChar char="§"/>
            </a:pPr>
            <a:r>
              <a:rPr lang="cs-CZ" sz="2800" dirty="0" err="1"/>
              <a:t>Advanced</a:t>
            </a:r>
            <a:r>
              <a:rPr lang="cs-CZ" sz="2800" dirty="0"/>
              <a:t> </a:t>
            </a:r>
            <a:r>
              <a:rPr lang="cs-CZ" sz="2800" dirty="0" err="1"/>
              <a:t>Life</a:t>
            </a:r>
            <a:r>
              <a:rPr lang="cs-CZ" sz="2800" dirty="0"/>
              <a:t> Support</a:t>
            </a:r>
          </a:p>
          <a:p>
            <a:pPr marL="914400" lvl="1" indent="-457200" eaLnBrk="0" hangingPunct="0">
              <a:spcBef>
                <a:spcPct val="20000"/>
              </a:spcBef>
              <a:buSzPct val="80000"/>
              <a:buFont typeface="Wingdings" pitchFamily="2" charset="2"/>
              <a:buChar char="§"/>
            </a:pPr>
            <a:r>
              <a:rPr lang="cs-CZ" sz="2000" dirty="0" err="1"/>
              <a:t>Provided</a:t>
            </a:r>
            <a:r>
              <a:rPr lang="cs-CZ" sz="2000" dirty="0"/>
              <a:t> by </a:t>
            </a:r>
            <a:r>
              <a:rPr lang="cs-CZ" sz="2000" dirty="0" err="1"/>
              <a:t>health</a:t>
            </a:r>
            <a:r>
              <a:rPr lang="cs-CZ" sz="2000" dirty="0"/>
              <a:t> care </a:t>
            </a:r>
            <a:r>
              <a:rPr lang="cs-CZ" sz="2000" dirty="0" err="1"/>
              <a:t>professionals</a:t>
            </a:r>
            <a:r>
              <a:rPr lang="cs-CZ" sz="2000" dirty="0"/>
              <a:t> </a:t>
            </a:r>
          </a:p>
          <a:p>
            <a:pPr marL="914400" lvl="1" indent="-457200" eaLnBrk="0" hangingPunct="0">
              <a:spcBef>
                <a:spcPct val="20000"/>
              </a:spcBef>
              <a:buSzPct val="80000"/>
              <a:buFont typeface="Wingdings" pitchFamily="2" charset="2"/>
              <a:buChar char="§"/>
            </a:pPr>
            <a:r>
              <a:rPr lang="cs-CZ" sz="2000" dirty="0" err="1"/>
              <a:t>Special</a:t>
            </a:r>
            <a:r>
              <a:rPr lang="cs-CZ" sz="2000" dirty="0"/>
              <a:t> </a:t>
            </a:r>
            <a:r>
              <a:rPr lang="cs-CZ" sz="2000" dirty="0" err="1"/>
              <a:t>procedures</a:t>
            </a:r>
            <a:endParaRPr lang="cs-CZ" sz="2000" dirty="0"/>
          </a:p>
          <a:p>
            <a:pPr marL="914400" lvl="1" indent="-457200" eaLnBrk="0" hangingPunct="0">
              <a:spcBef>
                <a:spcPct val="20000"/>
              </a:spcBef>
              <a:buSzPct val="80000"/>
              <a:buFont typeface="Wingdings" pitchFamily="2" charset="2"/>
              <a:buChar char="§"/>
            </a:pPr>
            <a:r>
              <a:rPr lang="cs-CZ" sz="2000" dirty="0"/>
              <a:t>Use </a:t>
            </a:r>
            <a:r>
              <a:rPr lang="cs-CZ" sz="2000" dirty="0" err="1"/>
              <a:t>of</a:t>
            </a:r>
            <a:r>
              <a:rPr lang="cs-CZ" sz="2000" dirty="0"/>
              <a:t> aids, </a:t>
            </a:r>
            <a:r>
              <a:rPr lang="cs-CZ" sz="2000" dirty="0" err="1"/>
              <a:t>devices</a:t>
            </a:r>
            <a:r>
              <a:rPr lang="cs-CZ" sz="2000" dirty="0"/>
              <a:t>, </a:t>
            </a:r>
            <a:r>
              <a:rPr lang="cs-CZ" sz="2000" dirty="0" err="1"/>
              <a:t>drugs</a:t>
            </a:r>
            <a:endParaRPr lang="cs-CZ" sz="2000" dirty="0"/>
          </a:p>
          <a:p>
            <a:pPr marL="914400" lvl="1" indent="-457200">
              <a:lnSpc>
                <a:spcPct val="90000"/>
              </a:lnSpc>
              <a:spcBef>
                <a:spcPts val="600"/>
              </a:spcBef>
              <a:buClr>
                <a:srgbClr val="00447A"/>
              </a:buClr>
              <a:buSzPct val="108000"/>
              <a:buFont typeface="Wingdings" pitchFamily="2" charset="2"/>
              <a:buNone/>
            </a:pPr>
            <a:endParaRPr lang="cs-CZ" sz="1400"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99475"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D22FD270-F52E-4FC1-9211-EBB5D8042299}" type="slidenum">
              <a:rPr lang="cs-CZ" sz="1400">
                <a:solidFill>
                  <a:schemeClr val="bg2"/>
                </a:solidFill>
              </a:rPr>
              <a:pPr algn="ctr"/>
              <a:t>6</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Resuscitation - summary</a:t>
            </a:r>
          </a:p>
        </p:txBody>
      </p:sp>
      <p:sp>
        <p:nvSpPr>
          <p:cNvPr id="21508" name="Rectangle 3"/>
          <p:cNvSpPr>
            <a:spLocks noChangeArrowheads="1"/>
          </p:cNvSpPr>
          <p:nvPr/>
        </p:nvSpPr>
        <p:spPr bwMode="auto">
          <a:xfrm>
            <a:off x="307975" y="1049338"/>
            <a:ext cx="8496300" cy="4738687"/>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400"/>
              <a:t>Cardiac arrest is the leading cause of death in patients over 40 years of age</a:t>
            </a:r>
          </a:p>
          <a:p>
            <a:pPr marL="914400" lvl="1" indent="-457200" eaLnBrk="0" hangingPunct="0">
              <a:spcBef>
                <a:spcPct val="20000"/>
              </a:spcBef>
              <a:buSzPct val="80000"/>
              <a:buFont typeface="Wingdings" pitchFamily="2" charset="2"/>
              <a:buChar char="§"/>
            </a:pPr>
            <a:r>
              <a:rPr lang="cs-CZ" sz="1600"/>
              <a:t>Myocardial infarction is the most frequent cause</a:t>
            </a:r>
          </a:p>
          <a:p>
            <a:pPr marL="914400" lvl="1" indent="-457200">
              <a:lnSpc>
                <a:spcPct val="90000"/>
              </a:lnSpc>
              <a:spcBef>
                <a:spcPts val="600"/>
              </a:spcBef>
              <a:buClr>
                <a:srgbClr val="00447A"/>
              </a:buClr>
              <a:buSzPct val="108000"/>
              <a:buFont typeface="Wingdings" pitchFamily="2" charset="2"/>
              <a:buNone/>
            </a:pPr>
            <a:endParaRPr lang="cs-CZ" sz="2000"/>
          </a:p>
          <a:p>
            <a:pPr marL="533400" indent="-533400" eaLnBrk="0" hangingPunct="0">
              <a:spcBef>
                <a:spcPct val="20000"/>
              </a:spcBef>
              <a:buClr>
                <a:srgbClr val="0033CC"/>
              </a:buClr>
              <a:buSzPct val="120000"/>
              <a:buFont typeface="Wingdings" pitchFamily="2" charset="2"/>
              <a:buChar char="§"/>
            </a:pPr>
            <a:r>
              <a:rPr lang="cs-CZ" sz="2400"/>
              <a:t>Only 10% of patients leave hospital without impairment</a:t>
            </a:r>
          </a:p>
          <a:p>
            <a:pPr marL="914400" lvl="1" indent="-457200" eaLnBrk="0" hangingPunct="0">
              <a:spcBef>
                <a:spcPct val="20000"/>
              </a:spcBef>
              <a:buSzPct val="80000"/>
              <a:buFont typeface="Wingdings" pitchFamily="2" charset="2"/>
              <a:buChar char="§"/>
            </a:pPr>
            <a:r>
              <a:rPr lang="cs-CZ" sz="1600"/>
              <a:t>Self-sufficiency </a:t>
            </a:r>
          </a:p>
          <a:p>
            <a:pPr marL="914400" lvl="1" indent="-457200" eaLnBrk="0" hangingPunct="0">
              <a:spcBef>
                <a:spcPct val="20000"/>
              </a:spcBef>
              <a:buSzPct val="80000"/>
              <a:buFont typeface="Wingdings" pitchFamily="2" charset="2"/>
              <a:buChar char="§"/>
            </a:pPr>
            <a:r>
              <a:rPr lang="cs-CZ" sz="1600"/>
              <a:t>No neurological impairment</a:t>
            </a:r>
          </a:p>
          <a:p>
            <a:pPr marL="533400" indent="-533400" eaLnBrk="0" hangingPunct="0">
              <a:spcBef>
                <a:spcPct val="20000"/>
              </a:spcBef>
              <a:buClr>
                <a:srgbClr val="0033CC"/>
              </a:buClr>
              <a:buSzPct val="120000"/>
              <a:buFont typeface="Wingdings" pitchFamily="2" charset="2"/>
              <a:buChar char="§"/>
            </a:pPr>
            <a:endParaRPr lang="cs-CZ" sz="1600"/>
          </a:p>
          <a:p>
            <a:pPr marL="533400" indent="-533400" eaLnBrk="0" hangingPunct="0">
              <a:spcBef>
                <a:spcPct val="20000"/>
              </a:spcBef>
              <a:buClr>
                <a:srgbClr val="0033CC"/>
              </a:buClr>
              <a:buSzPct val="120000"/>
              <a:buFont typeface="Wingdings" pitchFamily="2" charset="2"/>
              <a:buChar char="§"/>
            </a:pPr>
            <a:r>
              <a:rPr lang="cs-CZ" sz="2800"/>
              <a:t>Every minute since cardiac arrest decreses the chances of survival </a:t>
            </a:r>
          </a:p>
          <a:p>
            <a:pPr marL="914400" lvl="1" indent="-457200" eaLnBrk="0" hangingPunct="0">
              <a:spcBef>
                <a:spcPct val="20000"/>
              </a:spcBef>
              <a:buSzPct val="80000"/>
              <a:buFont typeface="Wingdings" pitchFamily="2" charset="2"/>
              <a:buChar char="§"/>
            </a:pPr>
            <a:r>
              <a:rPr lang="cs-CZ" sz="1600"/>
              <a:t>By 10-12%/min,  in case no resuctitation is provided</a:t>
            </a:r>
          </a:p>
          <a:p>
            <a:pPr marL="914400" lvl="1" indent="-457200" eaLnBrk="0" hangingPunct="0">
              <a:spcBef>
                <a:spcPct val="20000"/>
              </a:spcBef>
              <a:buSzPct val="80000"/>
              <a:buFont typeface="Wingdings" pitchFamily="2" charset="2"/>
              <a:buChar char="§"/>
            </a:pPr>
            <a:r>
              <a:rPr lang="cs-CZ" sz="1600"/>
              <a:t>By 3-4%/min, in case resuscitation is provided</a:t>
            </a:r>
            <a:endParaRPr lang="en-GB" sz="1600"/>
          </a:p>
          <a:p>
            <a:pPr marL="914400" lvl="1" indent="-457200">
              <a:lnSpc>
                <a:spcPct val="90000"/>
              </a:lnSpc>
              <a:spcBef>
                <a:spcPts val="600"/>
              </a:spcBef>
              <a:buClr>
                <a:srgbClr val="00447A"/>
              </a:buClr>
              <a:buSzPct val="108000"/>
              <a:buFont typeface="Wingdings" pitchFamily="2" charset="2"/>
              <a:buChar char="§"/>
            </a:pPr>
            <a:endParaRPr lang="cs-CZ" sz="160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4675" y="3107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981C090B-C43F-48B5-89A3-1E28A53737C3}" type="slidenum">
              <a:rPr lang="cs-CZ" sz="1400">
                <a:solidFill>
                  <a:schemeClr val="bg2"/>
                </a:solidFill>
              </a:rPr>
              <a:pPr algn="ctr"/>
              <a:t>7</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Resuscitation - summary</a:t>
            </a:r>
          </a:p>
        </p:txBody>
      </p:sp>
      <p:sp>
        <p:nvSpPr>
          <p:cNvPr id="22532" name="Rectangle 3"/>
          <p:cNvSpPr>
            <a:spLocks noChangeArrowheads="1"/>
          </p:cNvSpPr>
          <p:nvPr/>
        </p:nvSpPr>
        <p:spPr bwMode="auto">
          <a:xfrm>
            <a:off x="307975" y="1049338"/>
            <a:ext cx="8496300" cy="4738687"/>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800" dirty="0" err="1"/>
              <a:t>Average</a:t>
            </a:r>
            <a:r>
              <a:rPr lang="cs-CZ" sz="2800" dirty="0"/>
              <a:t> call-to-</a:t>
            </a:r>
            <a:r>
              <a:rPr lang="cs-CZ" sz="2800" dirty="0" err="1"/>
              <a:t>arrival</a:t>
            </a:r>
            <a:r>
              <a:rPr lang="cs-CZ" sz="2800" dirty="0"/>
              <a:t> </a:t>
            </a:r>
            <a:r>
              <a:rPr lang="cs-CZ" sz="2800" dirty="0" err="1"/>
              <a:t>time</a:t>
            </a:r>
            <a:r>
              <a:rPr lang="cs-CZ" sz="2800" dirty="0"/>
              <a:t> </a:t>
            </a:r>
            <a:r>
              <a:rPr lang="cs-CZ" sz="2800" dirty="0" err="1"/>
              <a:t>is</a:t>
            </a:r>
            <a:r>
              <a:rPr lang="cs-CZ" sz="2800" dirty="0"/>
              <a:t> 5-10 min </a:t>
            </a:r>
            <a:r>
              <a:rPr lang="cs-CZ" sz="2800" dirty="0" err="1"/>
              <a:t>for</a:t>
            </a:r>
            <a:r>
              <a:rPr lang="cs-CZ" sz="2800" dirty="0"/>
              <a:t> EMS</a:t>
            </a:r>
          </a:p>
          <a:p>
            <a:pPr marL="914400" lvl="1" indent="-457200" eaLnBrk="0" hangingPunct="0">
              <a:spcBef>
                <a:spcPct val="20000"/>
              </a:spcBef>
              <a:buSzPct val="80000"/>
              <a:buFont typeface="Wingdings" pitchFamily="2" charset="2"/>
              <a:buChar char="§"/>
            </a:pPr>
            <a:r>
              <a:rPr lang="cs-CZ" sz="2000" dirty="0"/>
              <a:t>In </a:t>
            </a:r>
            <a:r>
              <a:rPr lang="cs-CZ" sz="2000" dirty="0" err="1"/>
              <a:t>cities</a:t>
            </a:r>
            <a:endParaRPr lang="cs-CZ" sz="2000" dirty="0"/>
          </a:p>
          <a:p>
            <a:pPr marL="914400" lvl="1" indent="-457200" eaLnBrk="0" hangingPunct="0">
              <a:spcBef>
                <a:spcPct val="20000"/>
              </a:spcBef>
              <a:buSzPct val="80000"/>
              <a:buFont typeface="Wingdings" pitchFamily="2" charset="2"/>
              <a:buChar char="§"/>
            </a:pPr>
            <a:r>
              <a:rPr lang="cs-CZ" sz="2000" dirty="0"/>
              <a:t>In </a:t>
            </a:r>
            <a:r>
              <a:rPr lang="cs-CZ" sz="2000" dirty="0" err="1"/>
              <a:t>remote</a:t>
            </a:r>
            <a:r>
              <a:rPr lang="cs-CZ" sz="2000" dirty="0"/>
              <a:t> </a:t>
            </a:r>
            <a:r>
              <a:rPr lang="cs-CZ" sz="2000" dirty="0" err="1"/>
              <a:t>regions</a:t>
            </a:r>
            <a:r>
              <a:rPr lang="cs-CZ" sz="2000" dirty="0"/>
              <a:t> up to 20 </a:t>
            </a:r>
            <a:r>
              <a:rPr lang="cs-CZ" sz="2000" dirty="0" err="1"/>
              <a:t>minutes</a:t>
            </a:r>
            <a:endParaRPr lang="cs-CZ" sz="2000" dirty="0"/>
          </a:p>
          <a:p>
            <a:pPr marL="914400" lvl="1" indent="-457200">
              <a:lnSpc>
                <a:spcPct val="90000"/>
              </a:lnSpc>
              <a:spcBef>
                <a:spcPts val="600"/>
              </a:spcBef>
              <a:buClr>
                <a:srgbClr val="00447A"/>
              </a:buClr>
              <a:buSzPct val="108000"/>
              <a:buFont typeface="Wingdings" pitchFamily="2" charset="2"/>
              <a:buNone/>
            </a:pPr>
            <a:endParaRPr lang="cs-CZ" sz="2000" dirty="0"/>
          </a:p>
          <a:p>
            <a:pPr marL="533400" indent="-533400" eaLnBrk="0" hangingPunct="0">
              <a:spcBef>
                <a:spcPct val="20000"/>
              </a:spcBef>
              <a:buClr>
                <a:srgbClr val="0033CC"/>
              </a:buClr>
              <a:buSzPct val="120000"/>
              <a:buFont typeface="Wingdings" pitchFamily="2" charset="2"/>
              <a:buChar char="§"/>
            </a:pPr>
            <a:r>
              <a:rPr lang="cs-CZ" sz="2800" dirty="0" err="1"/>
              <a:t>The</a:t>
            </a:r>
            <a:r>
              <a:rPr lang="cs-CZ" sz="2800" dirty="0"/>
              <a:t> most </a:t>
            </a:r>
            <a:r>
              <a:rPr lang="cs-CZ" sz="2800" dirty="0" err="1"/>
              <a:t>important</a:t>
            </a:r>
            <a:r>
              <a:rPr lang="cs-CZ" sz="2800" dirty="0"/>
              <a:t> </a:t>
            </a:r>
            <a:r>
              <a:rPr lang="cs-CZ" sz="2800" dirty="0" err="1"/>
              <a:t>items</a:t>
            </a:r>
            <a:r>
              <a:rPr lang="cs-CZ" sz="2800" dirty="0"/>
              <a:t> </a:t>
            </a:r>
            <a:r>
              <a:rPr lang="cs-CZ" sz="2800" dirty="0" err="1"/>
              <a:t>for</a:t>
            </a:r>
            <a:r>
              <a:rPr lang="cs-CZ" sz="2800" dirty="0"/>
              <a:t> </a:t>
            </a:r>
            <a:r>
              <a:rPr lang="cs-CZ" sz="2800" dirty="0" err="1"/>
              <a:t>survival</a:t>
            </a:r>
            <a:r>
              <a:rPr lang="cs-CZ" sz="2800" dirty="0"/>
              <a:t> are </a:t>
            </a:r>
            <a:r>
              <a:rPr lang="cs-CZ" sz="2800" dirty="0" err="1"/>
              <a:t>lay</a:t>
            </a:r>
            <a:r>
              <a:rPr lang="cs-CZ" sz="2800" dirty="0"/>
              <a:t> </a:t>
            </a:r>
            <a:r>
              <a:rPr lang="cs-CZ" sz="2800" dirty="0" err="1"/>
              <a:t>rescuer</a:t>
            </a:r>
            <a:r>
              <a:rPr lang="cs-CZ" sz="2800" dirty="0"/>
              <a:t> </a:t>
            </a:r>
            <a:r>
              <a:rPr lang="cs-CZ" sz="2800" dirty="0" err="1"/>
              <a:t>resuscitation</a:t>
            </a:r>
            <a:r>
              <a:rPr lang="cs-CZ" sz="2800" dirty="0"/>
              <a:t> (BLS) and presence </a:t>
            </a:r>
            <a:r>
              <a:rPr lang="cs-CZ" sz="2800" dirty="0" err="1"/>
              <a:t>of</a:t>
            </a:r>
            <a:r>
              <a:rPr lang="cs-CZ" sz="2800" dirty="0"/>
              <a:t>  </a:t>
            </a:r>
            <a:r>
              <a:rPr lang="cs-CZ" sz="2800" dirty="0" err="1"/>
              <a:t>trained</a:t>
            </a:r>
            <a:r>
              <a:rPr lang="cs-CZ" sz="2800" dirty="0"/>
              <a:t> </a:t>
            </a:r>
            <a:r>
              <a:rPr lang="cs-CZ" sz="2800" dirty="0" err="1"/>
              <a:t>rescuer</a:t>
            </a:r>
            <a:r>
              <a:rPr lang="cs-CZ" sz="2800" dirty="0"/>
              <a:t> </a:t>
            </a:r>
            <a:r>
              <a:rPr lang="cs-CZ" sz="2800" dirty="0" err="1"/>
              <a:t>who</a:t>
            </a:r>
            <a:r>
              <a:rPr lang="cs-CZ" sz="2800" dirty="0"/>
              <a:t> </a:t>
            </a:r>
            <a:r>
              <a:rPr lang="cs-CZ" sz="2800" dirty="0" err="1"/>
              <a:t>is</a:t>
            </a:r>
            <a:r>
              <a:rPr lang="cs-CZ" sz="2800" dirty="0"/>
              <a:t> </a:t>
            </a:r>
            <a:r>
              <a:rPr lang="cs-CZ" sz="2800" dirty="0" err="1"/>
              <a:t>able</a:t>
            </a:r>
            <a:r>
              <a:rPr lang="cs-CZ" sz="2800" dirty="0"/>
              <a:t>, </a:t>
            </a:r>
            <a:r>
              <a:rPr lang="cs-CZ" sz="2800" dirty="0" err="1"/>
              <a:t>equipped</a:t>
            </a:r>
            <a:r>
              <a:rPr lang="cs-CZ" sz="2800" dirty="0"/>
              <a:t>, </a:t>
            </a:r>
            <a:r>
              <a:rPr lang="cs-CZ" sz="2800" dirty="0" err="1"/>
              <a:t>willing</a:t>
            </a:r>
            <a:r>
              <a:rPr lang="cs-CZ" sz="2800" dirty="0"/>
              <a:t>, and </a:t>
            </a:r>
            <a:r>
              <a:rPr lang="cs-CZ" sz="2800" dirty="0" err="1"/>
              <a:t>prepared</a:t>
            </a:r>
            <a:r>
              <a:rPr lang="cs-CZ" sz="2800" dirty="0"/>
              <a:t> to </a:t>
            </a:r>
            <a:r>
              <a:rPr lang="cs-CZ" sz="2800" dirty="0" err="1"/>
              <a:t>provide</a:t>
            </a:r>
            <a:r>
              <a:rPr lang="cs-CZ" sz="2800" dirty="0"/>
              <a:t> </a:t>
            </a:r>
            <a:r>
              <a:rPr lang="cs-CZ" sz="2800" dirty="0" err="1"/>
              <a:t>resuscitation</a:t>
            </a:r>
            <a:endParaRPr lang="cs-CZ" sz="2400" dirty="0"/>
          </a:p>
          <a:p>
            <a:pPr marL="533400" indent="-533400" eaLnBrk="0" hangingPunct="0">
              <a:spcBef>
                <a:spcPct val="20000"/>
              </a:spcBef>
              <a:buClr>
                <a:srgbClr val="0033CC"/>
              </a:buClr>
              <a:buSzPct val="120000"/>
              <a:buFont typeface="Wingdings" pitchFamily="2" charset="2"/>
              <a:buChar char="§"/>
            </a:pPr>
            <a:endParaRPr lang="cs-CZ" sz="1600" dirty="0"/>
          </a:p>
          <a:p>
            <a:pPr marL="533400" indent="-533400" eaLnBrk="0" hangingPunct="0">
              <a:spcBef>
                <a:spcPct val="20000"/>
              </a:spcBef>
              <a:buClr>
                <a:srgbClr val="0033CC"/>
              </a:buClr>
              <a:buSzPct val="120000"/>
              <a:buFont typeface="Wingdings" pitchFamily="2" charset="2"/>
              <a:buChar char="§"/>
            </a:pPr>
            <a:r>
              <a:rPr lang="cs-CZ" sz="2800" dirty="0"/>
              <a:t>Use </a:t>
            </a:r>
            <a:r>
              <a:rPr lang="cs-CZ" sz="2800" dirty="0" err="1"/>
              <a:t>of</a:t>
            </a:r>
            <a:r>
              <a:rPr lang="cs-CZ" sz="2800" dirty="0"/>
              <a:t> </a:t>
            </a:r>
            <a:r>
              <a:rPr lang="cs-CZ" sz="2800" dirty="0" err="1"/>
              <a:t>automated</a:t>
            </a:r>
            <a:r>
              <a:rPr lang="cs-CZ" sz="2800" dirty="0"/>
              <a:t> </a:t>
            </a:r>
            <a:r>
              <a:rPr lang="cs-CZ" sz="2800" dirty="0" err="1"/>
              <a:t>external</a:t>
            </a:r>
            <a:r>
              <a:rPr lang="cs-CZ" sz="2800" dirty="0"/>
              <a:t> </a:t>
            </a:r>
            <a:r>
              <a:rPr lang="cs-CZ" sz="2800" dirty="0" err="1"/>
              <a:t>defibrillator</a:t>
            </a:r>
            <a:r>
              <a:rPr lang="cs-CZ" sz="2800" dirty="0"/>
              <a:t> </a:t>
            </a:r>
            <a:r>
              <a:rPr lang="cs-CZ" sz="2800" dirty="0" err="1"/>
              <a:t>increases</a:t>
            </a:r>
            <a:r>
              <a:rPr lang="cs-CZ" sz="2800" dirty="0"/>
              <a:t> </a:t>
            </a:r>
            <a:r>
              <a:rPr lang="cs-CZ" sz="2800" dirty="0" err="1"/>
              <a:t>chances</a:t>
            </a:r>
            <a:r>
              <a:rPr lang="cs-CZ" sz="2800" dirty="0"/>
              <a:t> </a:t>
            </a:r>
            <a:r>
              <a:rPr lang="cs-CZ" sz="2800" dirty="0" err="1"/>
              <a:t>of</a:t>
            </a:r>
            <a:r>
              <a:rPr lang="cs-CZ" sz="2800" dirty="0"/>
              <a:t> </a:t>
            </a:r>
            <a:r>
              <a:rPr lang="cs-CZ" sz="2800" dirty="0" err="1"/>
              <a:t>survival</a:t>
            </a:r>
            <a:r>
              <a:rPr lang="cs-CZ" sz="2800" dirty="0"/>
              <a:t> </a:t>
            </a:r>
            <a:r>
              <a:rPr lang="cs-CZ" sz="2800" dirty="0" err="1"/>
              <a:t>even</a:t>
            </a:r>
            <a:r>
              <a:rPr lang="cs-CZ" sz="2800" dirty="0"/>
              <a:t> more </a:t>
            </a:r>
            <a:r>
              <a:rPr lang="cs-CZ" sz="2800" dirty="0" err="1"/>
              <a:t>significantly</a:t>
            </a:r>
            <a:r>
              <a:rPr lang="cs-CZ" sz="2800" dirty="0"/>
              <a:t> </a:t>
            </a:r>
          </a:p>
          <a:p>
            <a:pPr marL="533400" indent="-533400" eaLnBrk="0" hangingPunct="0">
              <a:spcBef>
                <a:spcPct val="20000"/>
              </a:spcBef>
              <a:buClr>
                <a:srgbClr val="0033CC"/>
              </a:buClr>
              <a:buSzPct val="120000"/>
              <a:buFont typeface="Wingdings" pitchFamily="2" charset="2"/>
              <a:buChar char="§"/>
            </a:pPr>
            <a:endParaRPr lang="cs-CZ" dirty="0"/>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06714" y="1301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2D1E31F5-D03A-45F9-B806-FDBCF63B5C6D}" type="slidenum">
              <a:rPr lang="cs-CZ" sz="1400">
                <a:solidFill>
                  <a:schemeClr val="bg2"/>
                </a:solidFill>
              </a:rPr>
              <a:pPr algn="ctr"/>
              <a:t>8</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Resuscitation - summary</a:t>
            </a:r>
          </a:p>
        </p:txBody>
      </p:sp>
      <p:sp>
        <p:nvSpPr>
          <p:cNvPr id="23556" name="Rectangle 3"/>
          <p:cNvSpPr>
            <a:spLocks noChangeArrowheads="1"/>
          </p:cNvSpPr>
          <p:nvPr/>
        </p:nvSpPr>
        <p:spPr bwMode="auto">
          <a:xfrm>
            <a:off x="307975" y="1335088"/>
            <a:ext cx="8496300" cy="3984625"/>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sz="2800"/>
              <a:t>Attempt to simplify the procedure</a:t>
            </a:r>
          </a:p>
          <a:p>
            <a:pPr marL="914400" lvl="1" indent="-457200" eaLnBrk="0" hangingPunct="0">
              <a:spcBef>
                <a:spcPct val="20000"/>
              </a:spcBef>
              <a:buSzPct val="80000"/>
              <a:buFont typeface="Wingdings" pitchFamily="2" charset="2"/>
              <a:buChar char="§"/>
            </a:pPr>
            <a:r>
              <a:rPr lang="cs-CZ" sz="2000"/>
              <a:t>Simple rules</a:t>
            </a:r>
          </a:p>
          <a:p>
            <a:pPr marL="914400" lvl="1" indent="-457200" eaLnBrk="0" hangingPunct="0">
              <a:spcBef>
                <a:spcPct val="20000"/>
              </a:spcBef>
              <a:buSzPct val="80000"/>
              <a:buFont typeface="Wingdings" pitchFamily="2" charset="2"/>
              <a:buChar char="§"/>
            </a:pPr>
            <a:r>
              <a:rPr lang="cs-CZ" sz="2000"/>
              <a:t>Easy to remember</a:t>
            </a:r>
          </a:p>
          <a:p>
            <a:pPr marL="914400" lvl="1" indent="-457200">
              <a:lnSpc>
                <a:spcPct val="90000"/>
              </a:lnSpc>
              <a:spcBef>
                <a:spcPts val="600"/>
              </a:spcBef>
              <a:buClr>
                <a:srgbClr val="00447A"/>
              </a:buClr>
              <a:buSzPct val="108000"/>
              <a:buFont typeface="Wingdings" pitchFamily="2" charset="2"/>
              <a:buNone/>
            </a:pPr>
            <a:endParaRPr lang="cs-CZ" sz="2000"/>
          </a:p>
          <a:p>
            <a:pPr marL="533400" indent="-533400" eaLnBrk="0" hangingPunct="0">
              <a:spcBef>
                <a:spcPct val="20000"/>
              </a:spcBef>
              <a:buClr>
                <a:srgbClr val="0033CC"/>
              </a:buClr>
              <a:buSzPct val="120000"/>
              <a:buFont typeface="Wingdings" pitchFamily="2" charset="2"/>
              <a:buChar char="§"/>
            </a:pPr>
            <a:endParaRPr lang="cs-CZ" sz="2800"/>
          </a:p>
          <a:p>
            <a:pPr marL="533400" indent="-533400" eaLnBrk="0" hangingPunct="0">
              <a:spcBef>
                <a:spcPct val="20000"/>
              </a:spcBef>
              <a:buClr>
                <a:srgbClr val="0033CC"/>
              </a:buClr>
              <a:buSzPct val="120000"/>
              <a:buFont typeface="Wingdings" pitchFamily="2" charset="2"/>
              <a:buChar char="§"/>
            </a:pPr>
            <a:r>
              <a:rPr lang="cs-CZ" sz="2800"/>
              <a:t>Attempt to maximize chest compressions</a:t>
            </a:r>
            <a:endParaRPr lang="cs-CZ" sz="2400"/>
          </a:p>
          <a:p>
            <a:pPr marL="914400" lvl="1" indent="-457200" eaLnBrk="0" hangingPunct="0">
              <a:spcBef>
                <a:spcPct val="20000"/>
              </a:spcBef>
              <a:buSzPct val="80000"/>
              <a:buFont typeface="Wingdings" pitchFamily="2" charset="2"/>
              <a:buChar char="§"/>
            </a:pPr>
            <a:r>
              <a:rPr lang="cs-CZ" sz="2000"/>
              <a:t>Minimize individual inhibitions</a:t>
            </a:r>
          </a:p>
          <a:p>
            <a:pPr marL="914400" lvl="1" indent="-457200" eaLnBrk="0" hangingPunct="0">
              <a:spcBef>
                <a:spcPct val="20000"/>
              </a:spcBef>
              <a:buSzPct val="80000"/>
              <a:buFont typeface="Wingdings" pitchFamily="2" charset="2"/>
              <a:buChar char="§"/>
            </a:pPr>
            <a:r>
              <a:rPr lang="cs-CZ" sz="2000"/>
              <a:t>At least something is being done</a:t>
            </a:r>
          </a:p>
          <a:p>
            <a:pPr marL="1295400" lvl="2" indent="-381000" eaLnBrk="0" hangingPunct="0">
              <a:spcBef>
                <a:spcPct val="20000"/>
              </a:spcBef>
              <a:buClr>
                <a:schemeClr val="bg2"/>
              </a:buClr>
              <a:buSzPct val="80000"/>
              <a:buFont typeface="Wingdings" pitchFamily="2" charset="2"/>
              <a:buChar char="§"/>
            </a:pPr>
            <a:r>
              <a:rPr lang="cs-CZ"/>
              <a:t>BLS without rescue breathing </a:t>
            </a:r>
          </a:p>
          <a:p>
            <a:pPr marL="1295400" lvl="2" indent="-381000">
              <a:lnSpc>
                <a:spcPct val="90000"/>
              </a:lnSpc>
              <a:spcBef>
                <a:spcPts val="600"/>
              </a:spcBef>
              <a:buClr>
                <a:srgbClr val="00447A"/>
              </a:buClr>
              <a:buSzPct val="108000"/>
              <a:buFont typeface="Wingdings" pitchFamily="2" charset="2"/>
              <a:buNone/>
            </a:pPr>
            <a:endParaRPr lang="cs-CZ"/>
          </a:p>
          <a:p>
            <a:pPr marL="533400" indent="-533400" eaLnBrk="0" hangingPunct="0">
              <a:spcBef>
                <a:spcPct val="20000"/>
              </a:spcBef>
              <a:buClr>
                <a:srgbClr val="0033CC"/>
              </a:buClr>
              <a:buSzPct val="120000"/>
              <a:buFont typeface="Wingdings" pitchFamily="2" charset="2"/>
              <a:buNone/>
            </a:pPr>
            <a:endParaRPr lang="cs-CZ"/>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4357" y="24209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txBox="1">
            <a:spLocks noGrp="1" noChangeArrowheads="1"/>
          </p:cNvSpPr>
          <p:nvPr/>
        </p:nvSpPr>
        <p:spPr bwMode="auto">
          <a:xfrm>
            <a:off x="3498850" y="6453188"/>
            <a:ext cx="2133600" cy="404812"/>
          </a:xfrm>
          <a:prstGeom prst="rect">
            <a:avLst/>
          </a:prstGeom>
          <a:noFill/>
          <a:ln w="9525">
            <a:noFill/>
            <a:miter lim="800000"/>
            <a:headEnd/>
            <a:tailEnd/>
          </a:ln>
        </p:spPr>
        <p:txBody>
          <a:bodyPr/>
          <a:lstStyle/>
          <a:p>
            <a:pPr algn="ctr"/>
            <a:fld id="{6FAC9978-642F-4FC6-BEAC-BCE3D7F648EF}" type="slidenum">
              <a:rPr lang="cs-CZ" sz="1400">
                <a:solidFill>
                  <a:schemeClr val="bg2"/>
                </a:solidFill>
              </a:rPr>
              <a:pPr algn="ctr"/>
              <a:t>9</a:t>
            </a:fld>
            <a:endParaRPr lang="cs-CZ" sz="1400">
              <a:solidFill>
                <a:schemeClr val="bg2"/>
              </a:solidFill>
            </a:endParaRPr>
          </a:p>
        </p:txBody>
      </p:sp>
      <p:sp>
        <p:nvSpPr>
          <p:cNvPr id="4" name="Nadpis 5"/>
          <p:cNvSpPr>
            <a:spLocks/>
          </p:cNvSpPr>
          <p:nvPr/>
        </p:nvSpPr>
        <p:spPr bwMode="auto">
          <a:xfrm>
            <a:off x="374650" y="130175"/>
            <a:ext cx="8445500" cy="833438"/>
          </a:xfrm>
          <a:prstGeom prst="rect">
            <a:avLst/>
          </a:prstGeom>
          <a:noFill/>
          <a:ln w="9525">
            <a:noFill/>
            <a:miter lim="800000"/>
            <a:headEnd/>
            <a:tailEnd/>
          </a:ln>
        </p:spPr>
        <p:txBody>
          <a:bodyPr anchor="ctr"/>
          <a:lstStyle/>
          <a:p>
            <a:pPr marL="439738" indent="-439738">
              <a:lnSpc>
                <a:spcPct val="90000"/>
              </a:lnSpc>
              <a:spcBef>
                <a:spcPts val="600"/>
              </a:spcBef>
              <a:buClr>
                <a:srgbClr val="00447A"/>
              </a:buClr>
              <a:buSzPct val="108000"/>
              <a:tabLst>
                <a:tab pos="439738" algn="l"/>
                <a:tab pos="887413" algn="l"/>
                <a:tab pos="1336675" algn="l"/>
                <a:tab pos="1785938" algn="l"/>
                <a:tab pos="2235200" algn="l"/>
                <a:tab pos="2684463" algn="l"/>
                <a:tab pos="3133725" algn="l"/>
                <a:tab pos="3582988" algn="l"/>
                <a:tab pos="4032250" algn="l"/>
                <a:tab pos="4481513" algn="l"/>
                <a:tab pos="4930775" algn="l"/>
                <a:tab pos="5380038" algn="l"/>
                <a:tab pos="5829300" algn="l"/>
                <a:tab pos="6278563" algn="l"/>
                <a:tab pos="6727825" algn="l"/>
                <a:tab pos="7177088" algn="l"/>
                <a:tab pos="7626350" algn="l"/>
                <a:tab pos="8075613" algn="l"/>
                <a:tab pos="8524875" algn="l"/>
                <a:tab pos="8974138" algn="l"/>
                <a:tab pos="9423400" algn="l"/>
              </a:tabLst>
            </a:pPr>
            <a:r>
              <a:rPr lang="cs-CZ" sz="3200" b="1">
                <a:solidFill>
                  <a:schemeClr val="tx2"/>
                </a:solidFill>
              </a:rPr>
              <a:t>Chain of Survival</a:t>
            </a:r>
          </a:p>
        </p:txBody>
      </p:sp>
      <p:sp>
        <p:nvSpPr>
          <p:cNvPr id="24580" name="Rectangle 3"/>
          <p:cNvSpPr>
            <a:spLocks noChangeArrowheads="1"/>
          </p:cNvSpPr>
          <p:nvPr/>
        </p:nvSpPr>
        <p:spPr bwMode="auto">
          <a:xfrm>
            <a:off x="307975" y="1335088"/>
            <a:ext cx="8496300" cy="3984625"/>
          </a:xfrm>
          <a:prstGeom prst="rect">
            <a:avLst/>
          </a:prstGeom>
          <a:noFill/>
          <a:ln w="9525">
            <a:noFill/>
            <a:miter lim="800000"/>
            <a:headEnd/>
            <a:tailEnd/>
          </a:ln>
        </p:spPr>
        <p:txBody>
          <a:bodyPr/>
          <a:lstStyle/>
          <a:p>
            <a:pPr marL="533400" indent="-533400" eaLnBrk="0" hangingPunct="0">
              <a:spcBef>
                <a:spcPct val="20000"/>
              </a:spcBef>
              <a:buClr>
                <a:srgbClr val="0033CC"/>
              </a:buClr>
              <a:buSzPct val="120000"/>
              <a:buFont typeface="Wingdings" pitchFamily="2" charset="2"/>
              <a:buChar char="§"/>
            </a:pPr>
            <a:r>
              <a:rPr lang="cs-CZ"/>
              <a:t>Prevention of cardiac arrest</a:t>
            </a:r>
          </a:p>
          <a:p>
            <a:pPr marL="533400" indent="-533400" eaLnBrk="0" hangingPunct="0">
              <a:spcBef>
                <a:spcPct val="20000"/>
              </a:spcBef>
              <a:buClr>
                <a:srgbClr val="0033CC"/>
              </a:buClr>
              <a:buSzPct val="120000"/>
              <a:buFont typeface="Wingdings" pitchFamily="2" charset="2"/>
              <a:buChar char="§"/>
            </a:pPr>
            <a:endParaRPr lang="en-GB"/>
          </a:p>
          <a:p>
            <a:pPr marL="533400" indent="-533400" eaLnBrk="0" hangingPunct="0">
              <a:spcBef>
                <a:spcPct val="20000"/>
              </a:spcBef>
              <a:buClr>
                <a:srgbClr val="0033CC"/>
              </a:buClr>
              <a:buSzPct val="120000"/>
              <a:buFont typeface="Wingdings" pitchFamily="2" charset="2"/>
              <a:buChar char="§"/>
            </a:pPr>
            <a:r>
              <a:rPr lang="cs-CZ"/>
              <a:t>Early resuscitation</a:t>
            </a:r>
          </a:p>
          <a:p>
            <a:pPr marL="533400" indent="-533400" eaLnBrk="0" hangingPunct="0">
              <a:spcBef>
                <a:spcPct val="20000"/>
              </a:spcBef>
              <a:buClr>
                <a:srgbClr val="0033CC"/>
              </a:buClr>
              <a:buSzPct val="120000"/>
              <a:buFont typeface="Wingdings" pitchFamily="2" charset="2"/>
              <a:buChar char="§"/>
            </a:pPr>
            <a:endParaRPr lang="cs-CZ"/>
          </a:p>
          <a:p>
            <a:pPr marL="533400" indent="-533400" eaLnBrk="0" hangingPunct="0">
              <a:spcBef>
                <a:spcPct val="20000"/>
              </a:spcBef>
              <a:buClr>
                <a:srgbClr val="0033CC"/>
              </a:buClr>
              <a:buSzPct val="120000"/>
              <a:buFont typeface="Wingdings" pitchFamily="2" charset="2"/>
              <a:buChar char="§"/>
            </a:pPr>
            <a:r>
              <a:rPr lang="cs-CZ"/>
              <a:t>Early defibrillation</a:t>
            </a:r>
          </a:p>
          <a:p>
            <a:pPr marL="533400" indent="-533400" eaLnBrk="0" hangingPunct="0">
              <a:spcBef>
                <a:spcPct val="20000"/>
              </a:spcBef>
              <a:buClr>
                <a:srgbClr val="0033CC"/>
              </a:buClr>
              <a:buSzPct val="120000"/>
              <a:buFont typeface="Wingdings" pitchFamily="2" charset="2"/>
              <a:buChar char="§"/>
            </a:pPr>
            <a:endParaRPr lang="cs-CZ"/>
          </a:p>
          <a:p>
            <a:pPr marL="533400" indent="-533400" eaLnBrk="0" hangingPunct="0">
              <a:spcBef>
                <a:spcPct val="20000"/>
              </a:spcBef>
              <a:buClr>
                <a:srgbClr val="0033CC"/>
              </a:buClr>
              <a:buSzPct val="120000"/>
              <a:buFont typeface="Wingdings" pitchFamily="2" charset="2"/>
              <a:buChar char="§"/>
            </a:pPr>
            <a:r>
              <a:rPr lang="cs-CZ"/>
              <a:t>BLS</a:t>
            </a:r>
          </a:p>
          <a:p>
            <a:pPr marL="533400" indent="-533400">
              <a:lnSpc>
                <a:spcPct val="90000"/>
              </a:lnSpc>
              <a:spcBef>
                <a:spcPts val="600"/>
              </a:spcBef>
              <a:buClr>
                <a:srgbClr val="00447A"/>
              </a:buClr>
              <a:buSzPct val="108000"/>
              <a:buFont typeface="Times New Roman" pitchFamily="18" charset="0"/>
              <a:buBlip>
                <a:blip r:embed="rId5"/>
              </a:buBlip>
            </a:pPr>
            <a:endParaRPr lang="cs-CZ"/>
          </a:p>
          <a:p>
            <a:pPr marL="1295400" lvl="2" indent="-381000">
              <a:lnSpc>
                <a:spcPct val="90000"/>
              </a:lnSpc>
              <a:spcBef>
                <a:spcPts val="600"/>
              </a:spcBef>
              <a:buClr>
                <a:srgbClr val="00447A"/>
              </a:buClr>
              <a:buSzPct val="108000"/>
              <a:buFont typeface="Wingdings" pitchFamily="2" charset="2"/>
              <a:buNone/>
            </a:pPr>
            <a:endParaRPr lang="cs-CZ"/>
          </a:p>
          <a:p>
            <a:pPr marL="533400" indent="-533400" eaLnBrk="0" hangingPunct="0">
              <a:spcBef>
                <a:spcPct val="20000"/>
              </a:spcBef>
              <a:buClr>
                <a:srgbClr val="0033CC"/>
              </a:buClr>
              <a:buSzPct val="120000"/>
              <a:buFont typeface="Wingdings" pitchFamily="2" charset="2"/>
              <a:buNone/>
            </a:pPr>
            <a:endParaRPr lang="cs-CZ"/>
          </a:p>
        </p:txBody>
      </p:sp>
      <p:pic>
        <p:nvPicPr>
          <p:cNvPr id="24581" name="Picture 3"/>
          <p:cNvPicPr>
            <a:picLocks noChangeAspect="1" noChangeArrowheads="1"/>
          </p:cNvPicPr>
          <p:nvPr/>
        </p:nvPicPr>
        <p:blipFill>
          <a:blip r:embed="rId6" cstate="print"/>
          <a:srcRect/>
          <a:stretch>
            <a:fillRect/>
          </a:stretch>
        </p:blipFill>
        <p:spPr bwMode="auto">
          <a:xfrm>
            <a:off x="3659188" y="3957638"/>
            <a:ext cx="5305425" cy="2352675"/>
          </a:xfrm>
          <a:prstGeom prst="rect">
            <a:avLst/>
          </a:prstGeom>
          <a:noFill/>
          <a:ln w="9525">
            <a:noFill/>
            <a:miter lim="800000"/>
            <a:headEnd/>
            <a:tailEnd/>
          </a:ln>
        </p:spPr>
      </p:pic>
      <p:pic>
        <p:nvPicPr>
          <p:cNvPr id="24582" name="Picture 2"/>
          <p:cNvPicPr>
            <a:picLocks noChangeAspect="1" noChangeArrowheads="1"/>
          </p:cNvPicPr>
          <p:nvPr/>
        </p:nvPicPr>
        <p:blipFill>
          <a:blip r:embed="rId7" cstate="print"/>
          <a:srcRect/>
          <a:stretch>
            <a:fillRect/>
          </a:stretch>
        </p:blipFill>
        <p:spPr bwMode="auto">
          <a:xfrm>
            <a:off x="3773488" y="1697038"/>
            <a:ext cx="4902200" cy="2032000"/>
          </a:xfrm>
          <a:prstGeom prst="rect">
            <a:avLst/>
          </a:prstGeom>
          <a:noFill/>
          <a:ln w="9525">
            <a:noFill/>
            <a:miter lim="800000"/>
            <a:headEnd/>
            <a:tailEnd/>
          </a:ln>
        </p:spPr>
      </p:pic>
      <p:sp>
        <p:nvSpPr>
          <p:cNvPr id="13" name="Šipka doprava 12"/>
          <p:cNvSpPr/>
          <p:nvPr/>
        </p:nvSpPr>
        <p:spPr>
          <a:xfrm>
            <a:off x="1778000" y="4773613"/>
            <a:ext cx="936625"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2" name="Nahraný zvu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70888" y="18350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2559</TotalTime>
  <Words>3944</Words>
  <Application>Microsoft Office PowerPoint</Application>
  <PresentationFormat>Předvádění na obrazovce (4:3)</PresentationFormat>
  <Paragraphs>416</Paragraphs>
  <Slides>48</Slides>
  <Notes>41</Notes>
  <HiddenSlides>0</HiddenSlides>
  <MMClips>39</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48</vt:i4>
      </vt:variant>
    </vt:vector>
  </HeadingPairs>
  <TitlesOfParts>
    <vt:vector size="55" baseType="lpstr">
      <vt:lpstr>Arial</vt:lpstr>
      <vt:lpstr>Calibri</vt:lpstr>
      <vt:lpstr>Monotype Sorts</vt:lpstr>
      <vt:lpstr>Myriad Pro</vt:lpstr>
      <vt:lpstr>Times New Roman</vt:lpstr>
      <vt:lpstr>Wingdings</vt:lpstr>
      <vt:lpstr>Výchozí návrh</vt:lpstr>
      <vt:lpstr>First Aid</vt:lpstr>
      <vt:lpstr>Prezentace aplikace PowerPoint</vt:lpstr>
      <vt:lpstr>Basic Life Support (BLS)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BLS with use of Automated External Defibrilaror (AED)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Basic differencies in children</vt:lpstr>
      <vt:lpstr>Prezentace aplikace PowerPoint</vt:lpstr>
      <vt:lpstr>Prezentace aplikace PowerPoint</vt:lpstr>
      <vt:lpstr>Prezentace aplikace PowerPoint</vt:lpstr>
      <vt:lpstr>Foreign Body Aspiration</vt:lpstr>
      <vt:lpstr>Prezentace aplikace PowerPoint</vt:lpstr>
      <vt:lpstr>Prezentace aplikace PowerPoint</vt:lpstr>
      <vt:lpstr>Prezentace aplikace PowerPoint</vt:lpstr>
      <vt:lpstr>Prezentace aplikace PowerPoint</vt:lpstr>
      <vt:lpstr>Prezentace aplikace PowerPoint</vt:lpstr>
      <vt:lpstr>Questions?</vt:lpstr>
      <vt:lpstr>Thanks for your attention</vt:lpstr>
    </vt:vector>
  </TitlesOfParts>
  <Company>FNHK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Akademie umělé plicní ventilace - úvodní slovo</dc:title>
  <dc:creator>dostapav</dc:creator>
  <cp:lastModifiedBy>Čáka, Petr</cp:lastModifiedBy>
  <cp:revision>157</cp:revision>
  <dcterms:created xsi:type="dcterms:W3CDTF">2015-03-30T07:30:58Z</dcterms:created>
  <dcterms:modified xsi:type="dcterms:W3CDTF">2024-10-27T19:55:05Z</dcterms:modified>
</cp:coreProperties>
</file>