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320" r:id="rId3"/>
    <p:sldId id="321" r:id="rId4"/>
    <p:sldId id="327" r:id="rId5"/>
    <p:sldId id="322" r:id="rId6"/>
    <p:sldId id="326" r:id="rId7"/>
    <p:sldId id="324" r:id="rId8"/>
    <p:sldId id="325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26" autoAdjust="0"/>
    <p:restoredTop sz="86426" autoAdjust="0"/>
  </p:normalViewPr>
  <p:slideViewPr>
    <p:cSldViewPr snapToGrid="0">
      <p:cViewPr varScale="1">
        <p:scale>
          <a:sx n="100" d="100"/>
          <a:sy n="100" d="100"/>
        </p:scale>
        <p:origin x="15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89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-14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0C6858-0F4B-486B-94E9-AF9F053360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975C171-C002-4F43-8A56-BCAB2CD2A895}" type="datetimeFigureOut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FCF85B0-7A23-44AC-931D-545242C62A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7D69E-E755-4298-8563-FED364BAFE2C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44CB-D654-47D1-8A1A-93C130D166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60960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60960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FD403-1AC9-4059-934B-8E46D610C4EA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37F6E-FDDB-4676-AF4F-DB8AC9DBFA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624736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4AEA6-AE55-4DCD-9055-00D2119107C0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6F894-B15B-4959-B5F3-3EB765D651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23850" y="1844675"/>
            <a:ext cx="4171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1719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E5BFE-5AA2-462E-AD06-39EBE04FF237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934B5-7717-4894-9B51-4EDED05FFB2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A2345-9255-42A7-BE7A-28E9F7413EA9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0789B-A7AD-4A67-A72F-3B29784165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EB673-1E67-45D5-ABCE-7726050CB173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215A-A8DA-4B1E-AF6B-76FC770F6B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9C0E8-EAFF-4117-9B03-47EFEDE491D9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7396B-F124-4E3C-B73D-D75EBF3E7B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14A2B-EC54-47B2-840A-854F94AC45AE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ABB28-CBFD-4DE8-9B27-C8FF524FB0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06E85-8EFC-4B59-9B40-E560CFA93A93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5EB9-DBD9-4540-8E73-B36B28910C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64F0F-980A-4E4A-9B66-8441DB7237FB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3FAF8-420D-43B9-93F2-F696DEA05A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844675"/>
            <a:ext cx="84963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C4DACCD-8021-4D4B-A05A-58AED9E82BBF}" type="datetime1">
              <a:rPr lang="cs-CZ"/>
              <a:pPr>
                <a:defRPr/>
              </a:pPr>
              <a:t>28.02.2022</a:t>
            </a:fld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98850" y="6453188"/>
            <a:ext cx="21336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1249AAEB-5D93-464F-922A-ADF7BD423B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2" name="Picture 10" descr="Zobrazit zdrojový obrázek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6345238"/>
            <a:ext cx="8636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1" descr="Zobrazit zdrojový obrázek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32813" y="6308725"/>
            <a:ext cx="4746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33CC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hyperlink" Target="https://www.google.cz/url?sa=i&amp;rct=j&amp;q=&amp;esrc=s&amp;source=images&amp;cd=&amp;cad=rja&amp;uact=8&amp;ved=2ahUKEwiZ39Tp3PTdAhVyMOwKHeLeBPoQjRx6BAgBEAU&amp;url=https://www.youtube.com/watch?v=OHQK5PUTQ_0&amp;psig=AOvVaw10EFwFsjr6W-n6A3d7zXfV&amp;ust=153901527160085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0.png"/><Relationship Id="rId5" Type="http://schemas.openxmlformats.org/officeDocument/2006/relationships/image" Target="../media/image16.jpeg"/><Relationship Id="rId4" Type="http://schemas.openxmlformats.org/officeDocument/2006/relationships/hyperlink" Target="https://www.google.cz/url?sa=i&amp;rct=j&amp;q=&amp;esrc=s&amp;source=images&amp;cd=&amp;cad=rja&amp;uact=8&amp;ved=2ahUKEwjC8LzD3fTdAhVGzaQKHdQ4Cr8QjRx6BAgBEAU&amp;url=https://geekymedics.com/cardiovascular-examination-2/&amp;psig=AOvVaw0ID5kk9RzNUDT1roBN3OPd&amp;ust=1539015437258644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hyperlink" Target="https://www.google.cz/url?sa=i&amp;rct=j&amp;q=&amp;esrc=s&amp;source=images&amp;cd=&amp;cad=rja&amp;uact=8&amp;ved=2ahUKEwiv6feZ2_TdAhWFGewKHTNfBtIQjRx6BAgBEAU&amp;url=https://geekymedics.com/abcde-approach/&amp;psig=AOvVaw2Vo-cuiRGrYASAMxyEVYZX&amp;ust=15390148386988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google.cz/url?sa=i&amp;rct=j&amp;q=&amp;esrc=s&amp;source=images&amp;cd=&amp;cad=rja&amp;uact=8&amp;ved=2ahUKEwipyuK52_TdAhXOsaQKHS70D5YQjRx6BAgBEAU&amp;url=https://www.laerdal.com/docid/40075716/Teamwork-and-Communication-are-the-Cornerstones-to-Providing-Safe-and-Effective-Patient&amp;psig=AOvVaw3-YRltfvpFtWDdEQ5fMy0E&amp;ust=153901490048093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hyperlink" Target="https://www.google.cz/url?sa=i&amp;rct=j&amp;q=&amp;esrc=s&amp;source=images&amp;cd=&amp;cad=rja&amp;uact=8&amp;ved=2ahUKEwjs7Mzp2_TdAhXFAewKHdfrAYMQjRx6BAgBEAU&amp;url=https://www.gettyimages.com/detail/photo/first-aid-look-listen-and-feel-royalty-free-image/168482672&amp;psig=AOvVaw04FgFX78QrAHgXRRTsbEMg&amp;ust=153901497082109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hyperlink" Target="https://www.google.cz/url?sa=i&amp;rct=j&amp;q=&amp;esrc=s&amp;source=images&amp;cd=&amp;cad=rja&amp;uact=8&amp;ved=2ahUKEwi6h_uO3PTdAhVQsKQKHSlRD-gQjRx6BAgBEAU&amp;url=http://thehotlinemagazine.com/2012/07/03/the-technology-of-customer-retention/&amp;psig=AOvVaw39sdXW0t9o24_pOv7gjydB&amp;ust=153901508110556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hyperlink" Target="https://www.google.cz/url?sa=i&amp;rct=j&amp;q=&amp;esrc=s&amp;source=images&amp;cd=&amp;cad=rja&amp;uact=8&amp;ved=2ahUKEwjBoOW73PTdAhWRyqQKHd7jAW0QjRx6BAgBEAU&amp;url=https://radiopaedia.org/cases/tension-pneumothorax-9&amp;psig=AOvVaw0-Lb1tIShZSE8v-anOaiJ5&amp;ust=15390151646759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73DD6C-4BD5-4C23-A5AA-6E884B10E5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636838"/>
            <a:ext cx="7772400" cy="1143000"/>
          </a:xfrm>
        </p:spPr>
        <p:txBody>
          <a:bodyPr/>
          <a:lstStyle/>
          <a:p>
            <a:pPr eaLnBrk="1" hangingPunct="1"/>
            <a:r>
              <a:rPr lang="cs-CZ" sz="4000" dirty="0"/>
              <a:t>ABCDE </a:t>
            </a:r>
            <a:r>
              <a:rPr lang="cs-CZ" sz="4000" dirty="0" err="1"/>
              <a:t>approach</a:t>
            </a:r>
            <a:endParaRPr lang="en-GB" sz="4000"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0" y="4005263"/>
            <a:ext cx="9144000" cy="28527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Klinika anesteziologie, resuscitace a intenzivní medicíny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Univerzita Karlova, Lékařská fakulta v Hradci Králové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Fakultní nemocnice Hradec Králové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endParaRPr lang="cs-CZ" sz="1400">
              <a:solidFill>
                <a:srgbClr val="4D4D4D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Dept. of Anaesthesiology and Intensive Care Medicine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Charles University, Faculty of Medicine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75000"/>
              <a:buFont typeface="Monotype Sorts"/>
              <a:buNone/>
            </a:pPr>
            <a:r>
              <a:rPr lang="cs-CZ" sz="1400">
                <a:solidFill>
                  <a:srgbClr val="4D4D4D"/>
                </a:solidFill>
              </a:rPr>
              <a:t>University Hospital Hradec Kralove</a:t>
            </a:r>
          </a:p>
        </p:txBody>
      </p:sp>
      <p:pic>
        <p:nvPicPr>
          <p:cNvPr id="15366" name="Picture 11" descr="Zobrazit zdrojový 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5876925"/>
            <a:ext cx="1512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5" descr="Zobrazit zdrojový obráze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1013" y="5734050"/>
            <a:ext cx="833437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8105480" y="1645763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Breathing (B)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631950"/>
            <a:ext cx="8496300" cy="476885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 b="1" dirty="0"/>
              <a:t>Look, listen and feel for the general signs of respiratory distress</a:t>
            </a:r>
            <a:r>
              <a:rPr lang="en-GB" dirty="0"/>
              <a:t>: sweating, central cyanosis, use of the accessory muscles of respiration, and abdominal breathing.</a:t>
            </a:r>
          </a:p>
          <a:p>
            <a:pPr>
              <a:defRPr/>
            </a:pPr>
            <a:r>
              <a:rPr lang="en-GB" b="1" dirty="0"/>
              <a:t>Count the respiratory rate</a:t>
            </a:r>
            <a:r>
              <a:rPr lang="cs-CZ" b="1" dirty="0"/>
              <a:t> (10 </a:t>
            </a:r>
            <a:r>
              <a:rPr lang="cs-CZ" b="1" dirty="0" err="1"/>
              <a:t>seconds</a:t>
            </a:r>
            <a:r>
              <a:rPr lang="cs-CZ" b="1" dirty="0"/>
              <a:t>)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b="1" dirty="0"/>
              <a:t>Assess the depth of each breath</a:t>
            </a:r>
            <a:r>
              <a:rPr lang="en-GB" dirty="0"/>
              <a:t>, the pattern (rhythm) of respiration and whether chest expansion is equal on both sides.</a:t>
            </a:r>
          </a:p>
          <a:p>
            <a:pPr>
              <a:defRPr/>
            </a:pPr>
            <a:r>
              <a:rPr lang="en-GB" b="1" dirty="0"/>
              <a:t>Note any chest deformity </a:t>
            </a:r>
            <a:r>
              <a:rPr lang="en-GB" dirty="0"/>
              <a:t>(this may increase the risk of deterioration in the ability to breathe normally); </a:t>
            </a:r>
            <a:r>
              <a:rPr lang="en-GB" b="1" dirty="0"/>
              <a:t>look for a raised jugular venous pulse </a:t>
            </a:r>
            <a:r>
              <a:rPr lang="en-GB" dirty="0"/>
              <a:t>(JVP) (e.g. in acute severe asthma or a tension </a:t>
            </a:r>
            <a:r>
              <a:rPr lang="en-GB" dirty="0" err="1"/>
              <a:t>pneumothorax</a:t>
            </a:r>
            <a:r>
              <a:rPr lang="en-GB" dirty="0"/>
              <a:t>); note the presence and patency of any chest drains; remember that </a:t>
            </a:r>
            <a:r>
              <a:rPr lang="en-GB" b="1" dirty="0"/>
              <a:t>abdominal distension may limit diaphragmatic movement</a:t>
            </a:r>
            <a:r>
              <a:rPr lang="en-GB" dirty="0"/>
              <a:t>, thereby worsening respiratory distress.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9699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B6CF1B9-D604-4323-AF32-493E6AA067DA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58175" y="7905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Breathing (B)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b="1"/>
              <a:t>Record</a:t>
            </a:r>
            <a:r>
              <a:rPr lang="en-GB"/>
              <a:t> the inspired oxygen concentration (%) and the SpO</a:t>
            </a:r>
            <a:r>
              <a:rPr lang="en-GB" baseline="-25000"/>
              <a:t>2</a:t>
            </a:r>
            <a:r>
              <a:rPr lang="en-GB"/>
              <a:t> reading of the pulse </a:t>
            </a:r>
            <a:r>
              <a:rPr lang="en-GB" err="1"/>
              <a:t>oximeter</a:t>
            </a:r>
            <a:r>
              <a:rPr lang="en-GB"/>
              <a:t>. </a:t>
            </a:r>
          </a:p>
          <a:p>
            <a:pPr>
              <a:defRPr/>
            </a:pPr>
            <a:r>
              <a:rPr lang="en-GB" b="1"/>
              <a:t>Listen </a:t>
            </a:r>
            <a:r>
              <a:rPr lang="en-GB"/>
              <a:t>to the patient’s breath sounds a short distance from his face: lower or upper airway symptoms</a:t>
            </a:r>
          </a:p>
          <a:p>
            <a:pPr>
              <a:defRPr/>
            </a:pPr>
            <a:r>
              <a:rPr lang="en-GB" b="1" err="1"/>
              <a:t>Percuss</a:t>
            </a:r>
            <a:r>
              <a:rPr lang="en-GB" b="1"/>
              <a:t> the chest</a:t>
            </a:r>
            <a:r>
              <a:rPr lang="en-GB"/>
              <a:t>: hyper-resonance may suggest a </a:t>
            </a:r>
            <a:r>
              <a:rPr lang="en-GB" err="1"/>
              <a:t>pneumothorax</a:t>
            </a:r>
            <a:r>
              <a:rPr lang="en-GB"/>
              <a:t>; dullness usually indicates consolidation or pleural fluid.</a:t>
            </a:r>
          </a:p>
          <a:p>
            <a:pPr>
              <a:defRPr/>
            </a:pPr>
            <a:r>
              <a:rPr lang="en-GB" b="1" err="1"/>
              <a:t>Auscultate</a:t>
            </a:r>
            <a:r>
              <a:rPr lang="en-GB" b="1"/>
              <a:t> the chest</a:t>
            </a:r>
            <a:r>
              <a:rPr lang="en-GB"/>
              <a:t>: bronchial breathing indicates lung consolidation with patent airways; absent or reduced sounds suggest a </a:t>
            </a:r>
            <a:r>
              <a:rPr lang="en-GB" err="1"/>
              <a:t>pneumothorax</a:t>
            </a:r>
            <a:r>
              <a:rPr lang="en-GB"/>
              <a:t> or pleural fluid or lung consolidation caused by complete obstruction.</a:t>
            </a:r>
          </a:p>
          <a:p>
            <a:pPr>
              <a:defRPr/>
            </a:pPr>
            <a:endParaRPr lang="en-GB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E644FA9-457A-4F43-B199-7C73E6594F11}" type="slidenum">
              <a:rPr lang="cs-CZ" smtClean="0"/>
              <a:pPr/>
              <a:t>11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67725" y="7715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Breathing (B)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501332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b="1" dirty="0"/>
              <a:t>Check the position of the trachea in the </a:t>
            </a:r>
            <a:r>
              <a:rPr lang="en-GB" b="1" dirty="0" err="1"/>
              <a:t>suprasternal</a:t>
            </a:r>
            <a:r>
              <a:rPr lang="en-GB" b="1" dirty="0"/>
              <a:t> notch</a:t>
            </a:r>
            <a:r>
              <a:rPr lang="en-GB" dirty="0"/>
              <a:t>: deviation to one side indicates </a:t>
            </a:r>
            <a:r>
              <a:rPr lang="en-GB" dirty="0" err="1"/>
              <a:t>mediastinal</a:t>
            </a:r>
            <a:r>
              <a:rPr lang="en-GB" dirty="0"/>
              <a:t> shift (e.g. </a:t>
            </a:r>
            <a:r>
              <a:rPr lang="en-GB" dirty="0" err="1"/>
              <a:t>pneumothorax</a:t>
            </a:r>
            <a:r>
              <a:rPr lang="en-GB" dirty="0"/>
              <a:t>, lung fibrosis or pleural fluid).</a:t>
            </a:r>
          </a:p>
          <a:p>
            <a:pPr>
              <a:defRPr/>
            </a:pPr>
            <a:r>
              <a:rPr lang="en-GB" b="1" dirty="0"/>
              <a:t>Feel the chest wall to detect surgical emphysema or </a:t>
            </a:r>
            <a:r>
              <a:rPr lang="en-GB" b="1" dirty="0" err="1"/>
              <a:t>crepitus</a:t>
            </a:r>
            <a:r>
              <a:rPr lang="en-GB" b="1" dirty="0"/>
              <a:t> </a:t>
            </a:r>
            <a:r>
              <a:rPr lang="en-GB" dirty="0"/>
              <a:t>(suggesting a </a:t>
            </a:r>
            <a:r>
              <a:rPr lang="en-GB" dirty="0" err="1"/>
              <a:t>pneumothorax</a:t>
            </a:r>
            <a:r>
              <a:rPr lang="en-GB" dirty="0"/>
              <a:t> until proven otherwise).</a:t>
            </a:r>
          </a:p>
          <a:p>
            <a:pPr>
              <a:defRPr/>
            </a:pPr>
            <a:r>
              <a:rPr lang="en-GB" dirty="0"/>
              <a:t>All critically ill patients should be given </a:t>
            </a:r>
            <a:r>
              <a:rPr lang="en-GB" b="1" dirty="0"/>
              <a:t>oxygen</a:t>
            </a:r>
            <a:r>
              <a:rPr lang="en-GB" dirty="0"/>
              <a:t>.</a:t>
            </a:r>
          </a:p>
          <a:p>
            <a:pPr>
              <a:defRPr/>
            </a:pPr>
            <a:r>
              <a:rPr lang="en-GB" b="1" dirty="0"/>
              <a:t>In  COPD</a:t>
            </a:r>
            <a:r>
              <a:rPr lang="en-GB" dirty="0"/>
              <a:t>, high concentrations of oxygen may depress breathing (i.e. they are at risk of </a:t>
            </a:r>
            <a:r>
              <a:rPr lang="en-GB" dirty="0" err="1"/>
              <a:t>hypercapnic</a:t>
            </a:r>
            <a:r>
              <a:rPr lang="en-GB" dirty="0"/>
              <a:t> respiratory failure - often referred to as type 2 respiratory failure). </a:t>
            </a:r>
          </a:p>
          <a:p>
            <a:pPr>
              <a:defRPr/>
            </a:pPr>
            <a:r>
              <a:rPr lang="en-GB" b="1" dirty="0"/>
              <a:t>In this group, aim for a lower than normal PaO</a:t>
            </a:r>
            <a:r>
              <a:rPr lang="en-GB" b="1" baseline="-25000" dirty="0"/>
              <a:t>2</a:t>
            </a:r>
            <a:r>
              <a:rPr lang="en-GB" b="1" dirty="0"/>
              <a:t> and oxygen saturation.</a:t>
            </a:r>
            <a:r>
              <a:rPr lang="en-GB" dirty="0"/>
              <a:t> Give oxygen via a </a:t>
            </a:r>
            <a:r>
              <a:rPr lang="en-GB" dirty="0" err="1"/>
              <a:t>Venturi</a:t>
            </a:r>
            <a:r>
              <a:rPr lang="en-GB" dirty="0"/>
              <a:t> 28% mask (4 L min</a:t>
            </a:r>
            <a:r>
              <a:rPr lang="en-GB" baseline="30000" dirty="0"/>
              <a:t>-1</a:t>
            </a:r>
            <a:r>
              <a:rPr lang="en-GB" dirty="0"/>
              <a:t>) or a 24% </a:t>
            </a:r>
            <a:r>
              <a:rPr lang="en-GB" dirty="0" err="1"/>
              <a:t>Venturi</a:t>
            </a:r>
            <a:r>
              <a:rPr lang="en-GB" dirty="0"/>
              <a:t> mask (4 L min</a:t>
            </a:r>
            <a:r>
              <a:rPr lang="en-GB" baseline="30000" dirty="0"/>
              <a:t>-1</a:t>
            </a:r>
            <a:r>
              <a:rPr lang="en-GB" dirty="0"/>
              <a:t>) initially and reassess. Aim for target SpO</a:t>
            </a:r>
            <a:r>
              <a:rPr lang="en-GB" baseline="-25000" dirty="0"/>
              <a:t>2</a:t>
            </a:r>
            <a:r>
              <a:rPr lang="en-GB" dirty="0"/>
              <a:t> range </a:t>
            </a:r>
            <a:r>
              <a:rPr lang="en-GB" b="1" dirty="0"/>
              <a:t>of 88–92% in most COPD patients</a:t>
            </a:r>
            <a:r>
              <a:rPr lang="en-GB" dirty="0"/>
              <a:t>, but evaluate the target for each patient based on the patient’s arterial blood gas measurements during previous exacerbations (if available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1747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4322133-528F-49E4-962A-A5EDC0118BB8}" type="slidenum">
              <a:rPr lang="cs-CZ" smtClean="0"/>
              <a:pPr/>
              <a:t>12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15300" y="990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Breathing (B)</a:t>
            </a:r>
          </a:p>
        </p:txBody>
      </p:sp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if the patient’s depth or rate of breathing is judged to be inadequate, or absent</a:t>
            </a:r>
            <a:r>
              <a:rPr lang="en-GB" sz="2400" b="1"/>
              <a:t>, use bag-mask or pocket mask ventilation</a:t>
            </a:r>
            <a:r>
              <a:rPr lang="en-GB" sz="2400"/>
              <a:t> to improve oxygenation and ventilation, whilst calling immediately for expert help. </a:t>
            </a:r>
          </a:p>
          <a:p>
            <a:r>
              <a:rPr lang="en-GB" sz="2400" b="1"/>
              <a:t>In cooperative patients </a:t>
            </a:r>
            <a:r>
              <a:rPr lang="en-GB" sz="2400"/>
              <a:t>who do not have airway obstruction consider the use of non-invasive ventilation </a:t>
            </a:r>
            <a:r>
              <a:rPr lang="en-GB" sz="2400" b="1"/>
              <a:t>(NIV). </a:t>
            </a:r>
          </a:p>
          <a:p>
            <a:r>
              <a:rPr lang="en-GB" sz="2400"/>
              <a:t>In patients with an acute exacerbation of COPD, the use of NIV is often helpful and prevents the need for tracheal intubation and invasive ventilation.</a:t>
            </a:r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6FAEDFC-E641-4D2A-8CE8-744023F38190}" type="slidenum">
              <a:rPr lang="cs-CZ" smtClean="0"/>
              <a:pPr/>
              <a:t>13</a:t>
            </a:fld>
            <a:endParaRPr lang="cs-CZ"/>
          </a:p>
        </p:txBody>
      </p:sp>
      <p:pic>
        <p:nvPicPr>
          <p:cNvPr id="32772" name="Picture 2" descr="Výsledek obrázku pro noninvasive ventil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5713" y="5278438"/>
            <a:ext cx="2808287" cy="157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29600" y="10953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37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/>
              <a:t>In almost all medical and surgical emergencies, consider hypovolaemia to be the primary cause of shock, until proven otherwise. </a:t>
            </a:r>
          </a:p>
          <a:p>
            <a:r>
              <a:rPr lang="en-GB" sz="2400" b="1"/>
              <a:t>Unless there are obvious signs of a cardiac cause, give intravenous fluid to any patient with cool peripheries and a fast heart rate. </a:t>
            </a:r>
          </a:p>
          <a:p>
            <a:r>
              <a:rPr lang="en-GB" sz="2400"/>
              <a:t>Remember that breathing problems, such as a tension pneumothorax, can also compromise a patient’s circulatory state. This should have been treated earlier on in the assessment. </a:t>
            </a:r>
          </a:p>
        </p:txBody>
      </p:sp>
      <p:sp>
        <p:nvSpPr>
          <p:cNvPr id="33795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226CAC1-86F8-4EFC-B265-17AA82F125BD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33796" name="Picture 4" descr="infus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88" y="5283200"/>
            <a:ext cx="2462212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486775" y="638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205788" cy="4464050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b="1" dirty="0"/>
              <a:t>Look at the colour of the hands and digits</a:t>
            </a:r>
            <a:r>
              <a:rPr lang="en-GB" dirty="0"/>
              <a:t>: are they blue, pink, pale or mottled?</a:t>
            </a:r>
          </a:p>
          <a:p>
            <a:pPr>
              <a:defRPr/>
            </a:pPr>
            <a:r>
              <a:rPr lang="en-GB" b="1" dirty="0"/>
              <a:t>Assess the limb temperature </a:t>
            </a:r>
            <a:r>
              <a:rPr lang="en-GB" dirty="0"/>
              <a:t>by feeling the patient’s hands: are they cool or warm?</a:t>
            </a:r>
          </a:p>
          <a:p>
            <a:pPr>
              <a:defRPr/>
            </a:pPr>
            <a:r>
              <a:rPr lang="en-GB" b="1" dirty="0"/>
              <a:t>Measure the capillary refill time (CRT). </a:t>
            </a:r>
            <a:endParaRPr lang="cs-CZ" b="1" dirty="0"/>
          </a:p>
          <a:p>
            <a:pPr lvl="1">
              <a:defRPr/>
            </a:pPr>
            <a:r>
              <a:rPr lang="en-GB" dirty="0"/>
              <a:t>Apply </a:t>
            </a:r>
            <a:r>
              <a:rPr lang="en-GB" dirty="0" err="1"/>
              <a:t>cutaneous</a:t>
            </a:r>
            <a:r>
              <a:rPr lang="en-GB" dirty="0"/>
              <a:t> pressure for 5 s on a fingertip held at heart level (or just above) with enough pressure to cause blanching. </a:t>
            </a:r>
            <a:endParaRPr lang="cs-CZ" dirty="0"/>
          </a:p>
          <a:p>
            <a:pPr lvl="1">
              <a:defRPr/>
            </a:pPr>
            <a:r>
              <a:rPr lang="en-GB" dirty="0"/>
              <a:t>The normal value for CRT is usually &lt; 2 s. </a:t>
            </a:r>
            <a:endParaRPr lang="cs-CZ" dirty="0"/>
          </a:p>
          <a:p>
            <a:pPr lvl="1">
              <a:defRPr/>
            </a:pPr>
            <a:r>
              <a:rPr lang="en-GB" dirty="0"/>
              <a:t>Other factors (e.g. cold surroundings, poor lighting, old age) can prolong CRT.</a:t>
            </a:r>
          </a:p>
          <a:p>
            <a:pPr>
              <a:defRPr/>
            </a:pPr>
            <a:r>
              <a:rPr lang="en-GB" b="1" dirty="0"/>
              <a:t>Assess the state of the veins</a:t>
            </a:r>
            <a:r>
              <a:rPr lang="en-GB" dirty="0"/>
              <a:t>: they may be </a:t>
            </a:r>
            <a:r>
              <a:rPr lang="en-GB" dirty="0" err="1"/>
              <a:t>underfilled</a:t>
            </a:r>
            <a:r>
              <a:rPr lang="en-GB" dirty="0"/>
              <a:t> or collapsed when </a:t>
            </a:r>
            <a:r>
              <a:rPr lang="en-GB" dirty="0" err="1"/>
              <a:t>hypovolaemia</a:t>
            </a:r>
            <a:r>
              <a:rPr lang="en-GB" dirty="0"/>
              <a:t> is present.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4819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FD9F048-88E0-493A-9E5C-7101CEA1947C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34820" name="Picture 2" descr="Výsledek obrázku pro capillary refill tim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53188" y="376238"/>
            <a:ext cx="22367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20100" y="1838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58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/>
              <a:t>Count the patient’s pulse rate </a:t>
            </a:r>
            <a:r>
              <a:rPr lang="en-GB" sz="2400"/>
              <a:t>(or preferably heart rate by listening to the heart with a stethoscope).</a:t>
            </a:r>
          </a:p>
          <a:p>
            <a:r>
              <a:rPr lang="en-GB" sz="2400" b="1"/>
              <a:t>Palpate peripheral and central pulses</a:t>
            </a:r>
            <a:r>
              <a:rPr lang="en-GB" sz="2400"/>
              <a:t>, </a:t>
            </a:r>
            <a:r>
              <a:rPr lang="en-GB" sz="2400" b="1"/>
              <a:t>assessing for presence, rate, quality, regularity and equality</a:t>
            </a:r>
            <a:r>
              <a:rPr lang="en-GB" sz="2400"/>
              <a:t>. </a:t>
            </a:r>
          </a:p>
          <a:p>
            <a:r>
              <a:rPr lang="en-GB" sz="2400" b="1"/>
              <a:t>Measure the patient’s blood pressure</a:t>
            </a:r>
            <a:r>
              <a:rPr lang="en-GB" sz="2400"/>
              <a:t>. </a:t>
            </a:r>
            <a:endParaRPr lang="cs-CZ" sz="2400"/>
          </a:p>
          <a:p>
            <a:r>
              <a:rPr lang="en-GB" sz="2400" b="1"/>
              <a:t>A low diastolic blood pressure suggests arterial vasodilation </a:t>
            </a:r>
            <a:r>
              <a:rPr lang="en-GB" sz="2400"/>
              <a:t>(as in anaphylaxis or sepsis). </a:t>
            </a:r>
            <a:r>
              <a:rPr lang="en-GB" sz="2400" b="1"/>
              <a:t>A narrowed pulse pressure </a:t>
            </a:r>
            <a:r>
              <a:rPr lang="en-GB" sz="2400"/>
              <a:t>(difference between systolic and diastolic pressures; normally 35–45 mmHg) suggests arterial vasoconstriction (cardiogenic shock or hypovolaemia) and may occur with rapid tachyarrhythmia.</a:t>
            </a:r>
          </a:p>
          <a:p>
            <a:endParaRPr lang="en-GB"/>
          </a:p>
        </p:txBody>
      </p:sp>
      <p:sp>
        <p:nvSpPr>
          <p:cNvPr id="35843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B6DE92C-24BB-4FF2-A6E9-788B39AFF31C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181975" y="7334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b="1" err="1"/>
              <a:t>Auscultate</a:t>
            </a:r>
            <a:r>
              <a:rPr lang="en-GB" b="1"/>
              <a:t> the heart</a:t>
            </a:r>
            <a:r>
              <a:rPr lang="en-GB"/>
              <a:t>. Is there a murmur or pericardial rub? Are the heart sounds difficult to hear? Does the audible heart rate correspond to the pulse rate?</a:t>
            </a:r>
          </a:p>
          <a:p>
            <a:pPr>
              <a:defRPr/>
            </a:pPr>
            <a:r>
              <a:rPr lang="en-GB" b="1"/>
              <a:t>Look for other signs of a poor cardiac output</a:t>
            </a:r>
            <a:r>
              <a:rPr lang="en-GB"/>
              <a:t>, such as reduced conscious level and, if the patient has a urinary catheter, </a:t>
            </a:r>
            <a:r>
              <a:rPr lang="en-GB" err="1"/>
              <a:t>oliguria</a:t>
            </a:r>
            <a:r>
              <a:rPr lang="en-GB"/>
              <a:t> (urine volume &lt; 0.5 </a:t>
            </a:r>
            <a:r>
              <a:rPr lang="en-GB" err="1"/>
              <a:t>mL</a:t>
            </a:r>
            <a:r>
              <a:rPr lang="en-GB"/>
              <a:t> kg</a:t>
            </a:r>
            <a:r>
              <a:rPr lang="en-GB" baseline="30000"/>
              <a:t>-1</a:t>
            </a:r>
            <a:r>
              <a:rPr lang="en-GB"/>
              <a:t> h</a:t>
            </a:r>
            <a:r>
              <a:rPr lang="en-GB" baseline="30000"/>
              <a:t>-1</a:t>
            </a:r>
            <a:r>
              <a:rPr lang="en-GB"/>
              <a:t>).</a:t>
            </a:r>
          </a:p>
          <a:p>
            <a:pPr>
              <a:defRPr/>
            </a:pPr>
            <a:r>
              <a:rPr lang="en-GB" b="1"/>
              <a:t>Look thoroughly for external haemorrhage </a:t>
            </a:r>
            <a:r>
              <a:rPr lang="en-GB"/>
              <a:t>from wounds or drains or evidence of concealed haemorrhage (e.g. thoracic, intra-peritoneal, retroperitoneal or into gut). Intra-thoracic, intra-abdominal or pelvic blood loss may be significant, even if drains are empty.</a:t>
            </a:r>
          </a:p>
          <a:p>
            <a:pPr>
              <a:defRPr/>
            </a:pPr>
            <a:r>
              <a:rPr lang="en-GB" b="1"/>
              <a:t>The specific treatment of cardiovascular collapse depends on the cause, </a:t>
            </a:r>
            <a:r>
              <a:rPr lang="en-GB"/>
              <a:t>but should be directed at fluid replacement, haemorrhage control and restoration of tissue perfusion. Seek the signs of conditions that are immediately life threatening (e.g. cardiac </a:t>
            </a:r>
            <a:r>
              <a:rPr lang="en-GB" err="1"/>
              <a:t>tamponade</a:t>
            </a:r>
            <a:r>
              <a:rPr lang="en-GB"/>
              <a:t>, massive or continuing haemorrhage, </a:t>
            </a:r>
            <a:r>
              <a:rPr lang="en-GB" err="1"/>
              <a:t>septicaemic</a:t>
            </a:r>
            <a:r>
              <a:rPr lang="en-GB"/>
              <a:t> shock), and treat them urgently.</a:t>
            </a:r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3CB782-B423-427A-8154-6A21CCCD608A}" type="slidenum">
              <a:rPr lang="cs-CZ" smtClean="0"/>
              <a:pPr/>
              <a:t>17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7225" y="828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I</a:t>
            </a:r>
            <a:r>
              <a:rPr lang="en-GB" b="1" dirty="0"/>
              <a:t>nsert one or more large (14 or 16 G) intravenous </a:t>
            </a:r>
            <a:r>
              <a:rPr lang="en-GB" b="1" dirty="0" err="1"/>
              <a:t>cannulae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b="1" dirty="0"/>
              <a:t>Take blood from the </a:t>
            </a:r>
            <a:r>
              <a:rPr lang="en-GB" b="1" dirty="0" err="1"/>
              <a:t>cannula</a:t>
            </a:r>
            <a:r>
              <a:rPr lang="en-GB" b="1" dirty="0"/>
              <a:t> </a:t>
            </a:r>
            <a:r>
              <a:rPr lang="en-GB" dirty="0"/>
              <a:t>for routine haematological, biochemical, coagulation and microbiological investigations, and cross-matching, before infusing intravenous fluid.</a:t>
            </a:r>
          </a:p>
          <a:p>
            <a:pPr>
              <a:defRPr/>
            </a:pPr>
            <a:r>
              <a:rPr lang="en-GB" b="1" dirty="0"/>
              <a:t>Give a bolus of 500 </a:t>
            </a:r>
            <a:r>
              <a:rPr lang="en-GB" b="1" dirty="0" err="1"/>
              <a:t>mL</a:t>
            </a:r>
            <a:r>
              <a:rPr lang="en-GB" b="1" dirty="0"/>
              <a:t> of warmed isotonic crystalloid solution </a:t>
            </a:r>
            <a:r>
              <a:rPr lang="en-GB" dirty="0"/>
              <a:t>over less than 15 min if the patient is </a:t>
            </a:r>
            <a:r>
              <a:rPr lang="en-GB" dirty="0" err="1"/>
              <a:t>hypotensive</a:t>
            </a:r>
            <a:r>
              <a:rPr lang="en-GB" dirty="0"/>
              <a:t>. </a:t>
            </a:r>
          </a:p>
          <a:p>
            <a:pPr>
              <a:defRPr/>
            </a:pPr>
            <a:r>
              <a:rPr lang="en-GB" b="1" dirty="0"/>
              <a:t>Use smaller volumes (e.g. 250 </a:t>
            </a:r>
            <a:r>
              <a:rPr lang="en-GB" b="1" dirty="0" err="1"/>
              <a:t>mL</a:t>
            </a:r>
            <a:r>
              <a:rPr lang="en-GB" b="1" dirty="0"/>
              <a:t>) for patients with known cardiac failure</a:t>
            </a:r>
            <a:r>
              <a:rPr lang="en-GB" dirty="0"/>
              <a:t> or trauma and use closer monitoring (listen to the chest for crackles after each bolus).</a:t>
            </a:r>
          </a:p>
          <a:p>
            <a:pPr>
              <a:defRPr/>
            </a:pPr>
            <a:r>
              <a:rPr lang="en-GB" b="1" dirty="0"/>
              <a:t>Reassess</a:t>
            </a:r>
            <a:r>
              <a:rPr lang="en-GB" dirty="0"/>
              <a:t> the heart rate and BP </a:t>
            </a:r>
            <a:r>
              <a:rPr lang="en-GB" b="1" dirty="0"/>
              <a:t>regularly</a:t>
            </a:r>
            <a:r>
              <a:rPr lang="en-GB" dirty="0"/>
              <a:t> (every 5 min), aiming for the patient’s normal BP or, if this is unknown, a target &gt; 100 mmHg systolic.</a:t>
            </a:r>
          </a:p>
          <a:p>
            <a:pPr>
              <a:defRPr/>
            </a:pPr>
            <a:r>
              <a:rPr lang="en-GB" b="1" dirty="0"/>
              <a:t>If the patient does not improve, repeat the fluid challenge. </a:t>
            </a:r>
            <a:r>
              <a:rPr lang="en-GB" dirty="0"/>
              <a:t>Seek expert help if there is a lack of response to repeated fluid boluses.</a:t>
            </a:r>
          </a:p>
        </p:txBody>
      </p:sp>
      <p:sp>
        <p:nvSpPr>
          <p:cNvPr id="37891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57A8F86-5DE0-42F4-A95B-9C0F89B41337}" type="slidenum">
              <a:rPr lang="cs-CZ" smtClean="0"/>
              <a:pPr/>
              <a:t>18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77225" y="4476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Circulation (C)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/>
              <a:t>If symptoms and signs of cardiac failure (dyspnoea, increased heart rate, raised JVP, a third heart sound and pulmonary crackles on auscultation) occur, decrease the fluid infusion rate or stop the fluids altogether. Seek alternative means of improving tissue perfusion (e.g. </a:t>
            </a:r>
            <a:r>
              <a:rPr lang="en-GB" err="1"/>
              <a:t>inotropes</a:t>
            </a:r>
            <a:r>
              <a:rPr lang="en-GB"/>
              <a:t> or </a:t>
            </a:r>
            <a:r>
              <a:rPr lang="en-GB" err="1"/>
              <a:t>vasopressors</a:t>
            </a:r>
            <a:r>
              <a:rPr lang="en-GB"/>
              <a:t>).</a:t>
            </a:r>
          </a:p>
          <a:p>
            <a:pPr>
              <a:defRPr/>
            </a:pPr>
            <a:r>
              <a:rPr lang="en-GB"/>
              <a:t>If the patient has primary chest pain and a suspected ACS, record a 12-lead ECG early.</a:t>
            </a:r>
          </a:p>
          <a:p>
            <a:pPr>
              <a:defRPr/>
            </a:pPr>
            <a:r>
              <a:rPr lang="en-GB"/>
              <a:t>Immediate general treatment for ACS includes: </a:t>
            </a:r>
          </a:p>
          <a:p>
            <a:pPr lvl="1">
              <a:defRPr/>
            </a:pPr>
            <a:r>
              <a:rPr lang="en-GB"/>
              <a:t>Aspirin 300 mg, orally, crushed or chewed, as soon as possible.</a:t>
            </a:r>
          </a:p>
          <a:p>
            <a:pPr lvl="1">
              <a:defRPr/>
            </a:pPr>
            <a:r>
              <a:rPr lang="en-GB" err="1"/>
              <a:t>Nitroglycerine</a:t>
            </a:r>
            <a:r>
              <a:rPr lang="en-GB"/>
              <a:t>, as sublingual </a:t>
            </a:r>
            <a:r>
              <a:rPr lang="en-GB" err="1"/>
              <a:t>glyceryl</a:t>
            </a:r>
            <a:r>
              <a:rPr lang="en-GB"/>
              <a:t> </a:t>
            </a:r>
            <a:r>
              <a:rPr lang="en-GB" err="1"/>
              <a:t>trinitrate</a:t>
            </a:r>
            <a:r>
              <a:rPr lang="en-GB"/>
              <a:t> (tablet or spray).</a:t>
            </a:r>
          </a:p>
          <a:p>
            <a:pPr lvl="1">
              <a:defRPr/>
            </a:pPr>
            <a:r>
              <a:rPr lang="en-GB"/>
              <a:t>Oxygen: only give oxygen if the patient’s SpO</a:t>
            </a:r>
            <a:r>
              <a:rPr lang="en-GB" baseline="-25000"/>
              <a:t>2</a:t>
            </a:r>
            <a:r>
              <a:rPr lang="en-GB"/>
              <a:t> is less than 94% breathing air alone.</a:t>
            </a:r>
          </a:p>
          <a:p>
            <a:pPr lvl="1">
              <a:defRPr/>
            </a:pPr>
            <a:r>
              <a:rPr lang="en-GB"/>
              <a:t>Morphine (or </a:t>
            </a:r>
            <a:r>
              <a:rPr lang="en-GB" err="1"/>
              <a:t>diamorphine</a:t>
            </a:r>
            <a:r>
              <a:rPr lang="en-GB"/>
              <a:t>) titrated intravenously to avoid sedation and respiratory depression.</a:t>
            </a:r>
          </a:p>
          <a:p>
            <a:pPr>
              <a:defRPr/>
            </a:pPr>
            <a:endParaRPr lang="en-GB"/>
          </a:p>
          <a:p>
            <a:pPr>
              <a:defRPr/>
            </a:pPr>
            <a:endParaRPr lang="en-GB"/>
          </a:p>
        </p:txBody>
      </p:sp>
      <p:sp>
        <p:nvSpPr>
          <p:cNvPr id="38915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CB712B3-9C7A-47BC-A341-BF573F6E3917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58150" y="6667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ABCDE</a:t>
            </a:r>
            <a:r>
              <a:rPr lang="cs-CZ"/>
              <a:t> approach</a:t>
            </a:r>
            <a:endParaRPr lang="en-GB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Intervene first the most life-threatening condition</a:t>
            </a:r>
            <a:endParaRPr lang="en-GB"/>
          </a:p>
          <a:p>
            <a:pPr>
              <a:buFont typeface="Wingdings" pitchFamily="2" charset="2"/>
              <a:buNone/>
            </a:pPr>
            <a:endParaRPr lang="cs-CZ"/>
          </a:p>
          <a:p>
            <a:r>
              <a:rPr lang="cs-CZ"/>
              <a:t>Usually sequence </a:t>
            </a:r>
            <a:r>
              <a:rPr lang="en-GB"/>
              <a:t>Airway, Breathing, Circulation, Disability, Exposure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  <p:pic>
        <p:nvPicPr>
          <p:cNvPr id="20483" name="Picture 2" descr="Výsledek obrázku pro ABCD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5550" y="3978275"/>
            <a:ext cx="4630738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181975" y="9048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Disability (D)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b="1"/>
              <a:t>Common causes of unconsciousness </a:t>
            </a:r>
            <a:r>
              <a:rPr lang="en-GB"/>
              <a:t>include profound hypoxia, </a:t>
            </a:r>
            <a:r>
              <a:rPr lang="en-GB" err="1"/>
              <a:t>hypercapnia</a:t>
            </a:r>
            <a:r>
              <a:rPr lang="en-GB"/>
              <a:t>, cerebral </a:t>
            </a:r>
            <a:r>
              <a:rPr lang="en-GB" err="1"/>
              <a:t>hypoperfusion</a:t>
            </a:r>
            <a:r>
              <a:rPr lang="en-GB"/>
              <a:t>, or the recent administration of sedatives or analgesic drugs.</a:t>
            </a:r>
          </a:p>
          <a:p>
            <a:pPr>
              <a:defRPr/>
            </a:pPr>
            <a:r>
              <a:rPr lang="en-GB" b="1"/>
              <a:t>Review and treat the ABCs: </a:t>
            </a:r>
            <a:r>
              <a:rPr lang="en-GB"/>
              <a:t>exclude or treat hypoxia and hypotension.</a:t>
            </a:r>
          </a:p>
          <a:p>
            <a:pPr>
              <a:defRPr/>
            </a:pPr>
            <a:r>
              <a:rPr lang="en-GB" b="1"/>
              <a:t>Check the patient’s drug chart for reversible drug-induced causes </a:t>
            </a:r>
            <a:r>
              <a:rPr lang="en-GB"/>
              <a:t>of depressed consciousness. Give an antagonist where appropriate (e.g. </a:t>
            </a:r>
            <a:r>
              <a:rPr lang="en-GB" err="1"/>
              <a:t>naloxone</a:t>
            </a:r>
            <a:r>
              <a:rPr lang="en-GB"/>
              <a:t> for </a:t>
            </a:r>
            <a:r>
              <a:rPr lang="en-GB" err="1"/>
              <a:t>opioid</a:t>
            </a:r>
            <a:r>
              <a:rPr lang="en-GB"/>
              <a:t> toxicity).</a:t>
            </a:r>
          </a:p>
          <a:p>
            <a:pPr>
              <a:defRPr/>
            </a:pPr>
            <a:r>
              <a:rPr lang="en-GB" b="1"/>
              <a:t>Examine the pupils </a:t>
            </a:r>
            <a:r>
              <a:rPr lang="en-GB"/>
              <a:t>(size, equality and reaction to light).</a:t>
            </a:r>
          </a:p>
          <a:p>
            <a:pPr>
              <a:defRPr/>
            </a:pPr>
            <a:r>
              <a:rPr lang="en-GB"/>
              <a:t>Make a rapid initial assessment of the patient’s conscious level using the </a:t>
            </a:r>
            <a:r>
              <a:rPr lang="en-GB" b="1"/>
              <a:t>AVPU</a:t>
            </a:r>
            <a:r>
              <a:rPr lang="en-GB"/>
              <a:t> method: Alert, responds to Vocal stimuli, responds to Painful stimuli or Unresponsive to all stimuli. Alternatively, use </a:t>
            </a:r>
            <a:r>
              <a:rPr lang="en-GB" b="1"/>
              <a:t>the Glasgow Coma Scale score</a:t>
            </a:r>
            <a:r>
              <a:rPr lang="en-GB"/>
              <a:t>. A painful stimuli can be given by applying supra-orbital pressure (at the </a:t>
            </a:r>
            <a:r>
              <a:rPr lang="en-GB" err="1"/>
              <a:t>supraorbital</a:t>
            </a:r>
            <a:r>
              <a:rPr lang="en-GB"/>
              <a:t> notch).</a:t>
            </a:r>
          </a:p>
          <a:p>
            <a:pPr>
              <a:defRPr/>
            </a:pPr>
            <a:endParaRPr lang="en-GB"/>
          </a:p>
        </p:txBody>
      </p:sp>
      <p:sp>
        <p:nvSpPr>
          <p:cNvPr id="39939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503C70-0958-459B-9140-1DD9A36279F8}" type="slidenum">
              <a:rPr lang="cs-CZ" smtClean="0"/>
              <a:pPr/>
              <a:t>20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6295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Disability (D)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8180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b="1" dirty="0"/>
              <a:t>Measure the blood glucose </a:t>
            </a:r>
            <a:r>
              <a:rPr lang="en-GB" dirty="0"/>
              <a:t>to exclude hypoglycaemia using a rapid finger-prick bedside testing method.</a:t>
            </a:r>
            <a:endParaRPr lang="cs-CZ" dirty="0"/>
          </a:p>
          <a:p>
            <a:pPr>
              <a:defRPr/>
            </a:pPr>
            <a:r>
              <a:rPr lang="en-GB" dirty="0"/>
              <a:t>In a </a:t>
            </a:r>
            <a:r>
              <a:rPr lang="en-GB" dirty="0" err="1"/>
              <a:t>peri</a:t>
            </a:r>
            <a:r>
              <a:rPr lang="en-GB" dirty="0"/>
              <a:t>-arrest patient use a venous or arterial blood sample for glucose measurement as finger prick sample glucose measurements can be unreliable in sick patients. </a:t>
            </a:r>
            <a:endParaRPr lang="cs-CZ" dirty="0"/>
          </a:p>
          <a:p>
            <a:pPr>
              <a:defRPr/>
            </a:pPr>
            <a:r>
              <a:rPr lang="en-GB" dirty="0"/>
              <a:t>Follow local protocols for management of hypoglycaemia. For example, if the blood sugar is less than 4.0 </a:t>
            </a:r>
            <a:r>
              <a:rPr lang="en-GB" dirty="0" err="1"/>
              <a:t>mmol</a:t>
            </a:r>
            <a:r>
              <a:rPr lang="en-GB" dirty="0"/>
              <a:t> L</a:t>
            </a:r>
            <a:r>
              <a:rPr lang="en-GB" baseline="30000" dirty="0"/>
              <a:t>-1</a:t>
            </a:r>
            <a:r>
              <a:rPr lang="en-GB" dirty="0"/>
              <a:t> in an unconscious patient, give an initial dose of 50 </a:t>
            </a:r>
            <a:r>
              <a:rPr lang="en-GB" dirty="0" err="1"/>
              <a:t>mL</a:t>
            </a:r>
            <a:r>
              <a:rPr lang="en-GB" dirty="0"/>
              <a:t> of 10% glucose solution intravenously. </a:t>
            </a:r>
          </a:p>
          <a:p>
            <a:pPr>
              <a:defRPr/>
            </a:pPr>
            <a:r>
              <a:rPr lang="en-GB" dirty="0"/>
              <a:t>If necessary, give further doses of intravenous 10% glucose every minute until the patient has fully regained consciousness, or a total of 250 </a:t>
            </a:r>
            <a:r>
              <a:rPr lang="en-GB" dirty="0" err="1"/>
              <a:t>mL</a:t>
            </a:r>
            <a:r>
              <a:rPr lang="en-GB" dirty="0"/>
              <a:t> of 10% glucose has been given. Repeat blood glucose measurements to monitor the effects of treatment. If there is no improvement consider further doses of 10% glucose. Specific national guidance exists for the management of hypoglycaemia in adults with diabetes mellitus.</a:t>
            </a:r>
          </a:p>
          <a:p>
            <a:pPr>
              <a:defRPr/>
            </a:pPr>
            <a:r>
              <a:rPr lang="en-GB" b="1" dirty="0"/>
              <a:t>Nurse unconscious patients in the lateral position if their airway is not protected</a:t>
            </a:r>
            <a:r>
              <a:rPr lang="en-GB" dirty="0"/>
              <a:t>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40963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527B213-9320-4F2D-A0E7-FBB0A3DCE274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401050" y="638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Exposure (E)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examine the patient properly full exposure of the body may be necessary. </a:t>
            </a:r>
          </a:p>
          <a:p>
            <a:r>
              <a:rPr lang="en-GB"/>
              <a:t>Respect the patient’s dignity and minimise heat loss.</a:t>
            </a:r>
          </a:p>
        </p:txBody>
      </p:sp>
      <p:sp>
        <p:nvSpPr>
          <p:cNvPr id="41987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E4B6501-7A0C-4F19-B644-930A3798D54D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677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Additional information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850" y="1844675"/>
            <a:ext cx="8496300" cy="473868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en-GB" dirty="0"/>
              <a:t>Take a full clinical history from the patient, any relatives or friends, and other staff.</a:t>
            </a:r>
          </a:p>
          <a:p>
            <a:pPr>
              <a:defRPr/>
            </a:pPr>
            <a:r>
              <a:rPr lang="en-GB" dirty="0"/>
              <a:t>Review the patient’s notes and charts: </a:t>
            </a:r>
          </a:p>
          <a:p>
            <a:pPr lvl="1">
              <a:defRPr/>
            </a:pPr>
            <a:r>
              <a:rPr lang="en-GB" dirty="0"/>
              <a:t>Study both absolute and trended values of vital signs.</a:t>
            </a:r>
          </a:p>
          <a:p>
            <a:pPr lvl="1">
              <a:defRPr/>
            </a:pPr>
            <a:r>
              <a:rPr lang="en-GB" dirty="0"/>
              <a:t>Check that important routine medications are prescribed and being given.</a:t>
            </a:r>
          </a:p>
          <a:p>
            <a:pPr>
              <a:defRPr/>
            </a:pPr>
            <a:r>
              <a:rPr lang="en-GB" dirty="0"/>
              <a:t>Review the results of laboratory or radiological investigations.</a:t>
            </a:r>
          </a:p>
          <a:p>
            <a:pPr>
              <a:defRPr/>
            </a:pPr>
            <a:r>
              <a:rPr lang="en-GB" dirty="0"/>
              <a:t>Consider which level of care is required by the patient (e.g. ward, ICU).</a:t>
            </a:r>
          </a:p>
          <a:p>
            <a:pPr>
              <a:defRPr/>
            </a:pPr>
            <a:r>
              <a:rPr lang="en-GB" dirty="0"/>
              <a:t>Make complete entries in the patient’s notes of your findings, assessment and treatment. Where necessary, hand over the patient to your colleagues.</a:t>
            </a:r>
          </a:p>
          <a:p>
            <a:pPr>
              <a:defRPr/>
            </a:pPr>
            <a:r>
              <a:rPr lang="en-GB" dirty="0"/>
              <a:t>Record the patient’s response to therapy.</a:t>
            </a:r>
          </a:p>
          <a:p>
            <a:pPr>
              <a:defRPr/>
            </a:pPr>
            <a:r>
              <a:rPr lang="en-GB" dirty="0"/>
              <a:t>Consider definitive treatment of the patient’s underlying condition.</a:t>
            </a:r>
          </a:p>
          <a:p>
            <a:pPr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43011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7FCBF4E-AB08-4AB2-82D8-8D8494CC22AA}" type="slidenum">
              <a:rPr lang="cs-CZ" smtClean="0"/>
              <a:pPr/>
              <a:t>23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067675" y="685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4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 dirty="0"/>
              <a:t>General principles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/>
              <a:t>Use the Airway, Breathing, Circulation, Disability, Exposure (ABCDE) approach to assess and treat the patient.</a:t>
            </a:r>
          </a:p>
          <a:p>
            <a:pPr>
              <a:defRPr/>
            </a:pPr>
            <a:r>
              <a:rPr lang="en-GB"/>
              <a:t>Do a complete initial assessment and re-assess regularly.</a:t>
            </a:r>
          </a:p>
          <a:p>
            <a:pPr>
              <a:defRPr/>
            </a:pPr>
            <a:r>
              <a:rPr lang="en-GB"/>
              <a:t>Treat life-threatening problems before moving to the next part of assessment.</a:t>
            </a:r>
          </a:p>
          <a:p>
            <a:pPr>
              <a:defRPr/>
            </a:pPr>
            <a:r>
              <a:rPr lang="en-GB"/>
              <a:t>Assess the effects of treatment.</a:t>
            </a:r>
          </a:p>
          <a:p>
            <a:pPr>
              <a:defRPr/>
            </a:pPr>
            <a:r>
              <a:rPr lang="en-GB"/>
              <a:t>Recognise when you will need extra help. Call for appropriate help early.</a:t>
            </a:r>
          </a:p>
          <a:p>
            <a:pPr>
              <a:defRPr/>
            </a:pPr>
            <a:endParaRPr lang="en-GB"/>
          </a:p>
        </p:txBody>
      </p:sp>
      <p:sp>
        <p:nvSpPr>
          <p:cNvPr id="22531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F64EB6F-1281-4866-8971-8B463E637DC6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58175" y="7715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-496888" y="430213"/>
            <a:ext cx="6624638" cy="1143000"/>
          </a:xfrm>
        </p:spPr>
        <p:txBody>
          <a:bodyPr/>
          <a:lstStyle/>
          <a:p>
            <a:r>
              <a:rPr lang="en-GB"/>
              <a:t>General principles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GB" dirty="0"/>
              <a:t>Use all members of the team. </a:t>
            </a:r>
          </a:p>
          <a:p>
            <a:pPr lvl="1">
              <a:defRPr/>
            </a:pPr>
            <a:r>
              <a:rPr lang="en-GB" dirty="0"/>
              <a:t>This enables interventions (e.g. assessment, attaching monitors, intravenous access), to be undertaken simultaneously.</a:t>
            </a:r>
          </a:p>
          <a:p>
            <a:pPr>
              <a:defRPr/>
            </a:pPr>
            <a:r>
              <a:rPr lang="en-GB" dirty="0"/>
              <a:t>Communicate effectively</a:t>
            </a:r>
          </a:p>
          <a:p>
            <a:pPr lvl="1">
              <a:defRPr/>
            </a:pPr>
            <a:r>
              <a:rPr lang="cs-CZ" dirty="0"/>
              <a:t>U</a:t>
            </a:r>
            <a:r>
              <a:rPr lang="en-GB" dirty="0"/>
              <a:t>se the Situation, Background, Assessment, Recommendation (SBAR) or Reason, Story, Vital signs, Plan (RSVP) approach.</a:t>
            </a:r>
          </a:p>
          <a:p>
            <a:pPr>
              <a:defRPr/>
            </a:pPr>
            <a:r>
              <a:rPr lang="en-GB" dirty="0"/>
              <a:t>The aim of the initial treatment is to keep the patient alive, and achieve some clinical improvement. This will buy time for further treatment and making a diagnosis.</a:t>
            </a:r>
          </a:p>
          <a:p>
            <a:pPr>
              <a:defRPr/>
            </a:pPr>
            <a:r>
              <a:rPr lang="en-GB" dirty="0"/>
              <a:t>Remember – it can take a few minutes for treatments to work, so wait a short while before reassessing the patient after an intervention.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23555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E628FE1-5699-43DD-8855-2B56E6B1057D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23556" name="Picture 2" descr="Výsledek obrázku pro medical team communic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5850" y="244475"/>
            <a:ext cx="2636838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96275" y="271462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5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493838"/>
            <a:ext cx="8496300" cy="501332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b="1" dirty="0"/>
              <a:t>Ensure personal safety</a:t>
            </a:r>
            <a:r>
              <a:rPr lang="en-GB" sz="3300" dirty="0"/>
              <a:t>. Wear apron and gloves as appropriate.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b="1" dirty="0"/>
              <a:t>First look at the patient in general </a:t>
            </a:r>
            <a:r>
              <a:rPr lang="en-GB" sz="3300" dirty="0"/>
              <a:t>to see if the patient appears unwell.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If the patient is awake, ask “How are you?”. If the patient appears unconscious or has collapsed, shake him and ask “Are you alright?” If he responds normally he has a patent airway, is breathing and has brain perfusion. </a:t>
            </a:r>
            <a:endParaRPr lang="cs-CZ" sz="33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If he speaks only in short sentences, he may have breathing problems. Failure of the patient to respond is a clear marker of critical illness.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This first rapid </a:t>
            </a:r>
            <a:r>
              <a:rPr lang="en-GB" sz="3300" b="1" dirty="0"/>
              <a:t>‘Look, Listen and Feel</a:t>
            </a:r>
            <a:r>
              <a:rPr lang="en-GB" sz="3300" dirty="0"/>
              <a:t>” of the patient should take about 30 s and will often indicate a patient is critically ill and there is a need for urgent help. Ask a colleague to ensure appropriate help is coming.</a:t>
            </a:r>
          </a:p>
          <a:p>
            <a:pPr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24579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A36F13-DE91-4FFB-933C-3C46F87A2043}" type="slidenum">
              <a:rPr lang="cs-CZ" smtClean="0"/>
              <a:pPr/>
              <a:t>5</a:t>
            </a:fld>
            <a:endParaRPr lang="cs-CZ"/>
          </a:p>
        </p:txBody>
      </p:sp>
      <p:pic>
        <p:nvPicPr>
          <p:cNvPr id="24580" name="Picture 2" descr="Výsledek obrázku pro look, listen and fee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0625" y="157163"/>
            <a:ext cx="2076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72500" y="12763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 dirty="0"/>
              <a:t>First steps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75" y="1493838"/>
            <a:ext cx="8496300" cy="50133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If the patient is unconscious, unresponsive, and is not breathing normally (occasional gasps are not normal) start </a:t>
            </a:r>
            <a:r>
              <a:rPr lang="en-GB" sz="3300" b="1" dirty="0"/>
              <a:t>CPR</a:t>
            </a:r>
            <a:r>
              <a:rPr lang="en-GB" sz="3300" dirty="0"/>
              <a:t> according to the resuscitation guidelines.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 If you are confident and trained to do so, feel for a pulse to determine if the patient has a respiratory arrest.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If there are any doubts about the presence of a pulse start CPR.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b="1" dirty="0"/>
              <a:t>Monitor the vital signs early</a:t>
            </a:r>
            <a:r>
              <a:rPr lang="en-GB" sz="3300" dirty="0"/>
              <a:t>. Attach a pulse </a:t>
            </a:r>
            <a:r>
              <a:rPr lang="en-GB" sz="3300" dirty="0" err="1"/>
              <a:t>oximeter</a:t>
            </a:r>
            <a:r>
              <a:rPr lang="en-GB" sz="3300" dirty="0"/>
              <a:t>, ECG monitor and a non-invasive blood pressure monitor to all critically ill patients, as soon as possible.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GB" sz="3300" dirty="0"/>
              <a:t>Insert an intravenous </a:t>
            </a:r>
            <a:r>
              <a:rPr lang="en-GB" sz="3300" dirty="0" err="1"/>
              <a:t>cannula</a:t>
            </a:r>
            <a:r>
              <a:rPr lang="en-GB" sz="3300" dirty="0"/>
              <a:t> as soon as possible. Take bloods for investigation when inserting the intravenous </a:t>
            </a:r>
            <a:r>
              <a:rPr lang="en-GB" sz="3300" dirty="0" err="1"/>
              <a:t>cannula</a:t>
            </a:r>
            <a:r>
              <a:rPr lang="en-GB" sz="3300" dirty="0"/>
              <a:t>.</a:t>
            </a:r>
          </a:p>
          <a:p>
            <a:pPr>
              <a:buFont typeface="Wingdings" pitchFamily="2" charset="2"/>
              <a:buNone/>
              <a:defRPr/>
            </a:pPr>
            <a:endParaRPr lang="en-GB" dirty="0"/>
          </a:p>
        </p:txBody>
      </p:sp>
      <p:sp>
        <p:nvSpPr>
          <p:cNvPr id="25603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A954E2E-3AF3-425D-A01F-FD90E6E50B6B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25604" name="Picture 2" descr="Výsledek obrázku pro vital functions monito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40525" y="230188"/>
            <a:ext cx="19859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486775" y="1781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 dirty="0"/>
              <a:t>Airway (A)</a:t>
            </a:r>
          </a:p>
        </p:txBody>
      </p:sp>
      <p:sp>
        <p:nvSpPr>
          <p:cNvPr id="26626" name="Zástupný symbol pro obsah 2"/>
          <p:cNvSpPr>
            <a:spLocks noGrp="1"/>
          </p:cNvSpPr>
          <p:nvPr>
            <p:ph idx="1"/>
          </p:nvPr>
        </p:nvSpPr>
        <p:spPr>
          <a:xfrm>
            <a:off x="339725" y="1463675"/>
            <a:ext cx="8496300" cy="4464050"/>
          </a:xfrm>
        </p:spPr>
        <p:txBody>
          <a:bodyPr/>
          <a:lstStyle/>
          <a:p>
            <a:r>
              <a:rPr lang="en-GB" sz="2000" b="1"/>
              <a:t>Look for the signs of airway obstruction: </a:t>
            </a:r>
          </a:p>
          <a:p>
            <a:pPr lvl="1"/>
            <a:r>
              <a:rPr lang="en-GB" sz="2000"/>
              <a:t>Airway obstruction causes paradoxical chest and abdominal movements (‘see-saw’ respirations) and the use of the accessory muscles of respiration. </a:t>
            </a:r>
          </a:p>
          <a:p>
            <a:pPr lvl="1"/>
            <a:r>
              <a:rPr lang="en-GB" sz="2000"/>
              <a:t>Central cyanosis is a late sign of airway obstruction. In partial obstruction, air entry is diminished and often noisy.</a:t>
            </a:r>
          </a:p>
          <a:p>
            <a:pPr lvl="1"/>
            <a:r>
              <a:rPr lang="en-GB" sz="2000"/>
              <a:t>In the critically ill patient, depressed consciousness often leads to airway obstruction.</a:t>
            </a:r>
          </a:p>
          <a:p>
            <a:r>
              <a:rPr lang="en-GB" sz="2000" b="1"/>
              <a:t>Treat airway obstruction as a medical emergency: </a:t>
            </a:r>
          </a:p>
          <a:p>
            <a:pPr lvl="1"/>
            <a:r>
              <a:rPr lang="en-GB" sz="2000"/>
              <a:t>In most cases, only simple methods of airway clearance are required (e.g. airway opening manoeuvres, airways suction, insertion of an oropharyngeal or nasopharyngeal airway). </a:t>
            </a:r>
          </a:p>
          <a:p>
            <a:pPr lvl="1"/>
            <a:r>
              <a:rPr lang="en-GB" sz="2000"/>
              <a:t>Tracheal intubation may be required when these fail.</a:t>
            </a:r>
          </a:p>
          <a:p>
            <a:pPr>
              <a:buFont typeface="Wingdings" pitchFamily="2" charset="2"/>
              <a:buNone/>
            </a:pPr>
            <a:endParaRPr lang="en-GB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87706B-468D-4FD8-940F-4E2AD38D4309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296275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Airway (A)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/>
              <a:t>Give oxygen at high concentration: </a:t>
            </a:r>
          </a:p>
          <a:p>
            <a:pPr lvl="1"/>
            <a:r>
              <a:rPr lang="en-GB" sz="2000"/>
              <a:t>Provide high-concentration oxygen using a mask with oxygen reservoir. </a:t>
            </a:r>
          </a:p>
          <a:p>
            <a:pPr lvl="1"/>
            <a:r>
              <a:rPr lang="en-GB" sz="2000"/>
              <a:t>Ensure that the oxygen flow is sufficient (usually 15 L min</a:t>
            </a:r>
            <a:r>
              <a:rPr lang="en-GB" sz="2000" baseline="30000"/>
              <a:t>-1</a:t>
            </a:r>
            <a:r>
              <a:rPr lang="en-GB" sz="2000"/>
              <a:t>) to prevent collapse of the reservoir during inspiration. </a:t>
            </a:r>
          </a:p>
          <a:p>
            <a:pPr lvl="1"/>
            <a:r>
              <a:rPr lang="en-GB" sz="2000"/>
              <a:t>If the patient’s trachea is intubated, give high concentration oxygen with a self-inflating bag.</a:t>
            </a:r>
          </a:p>
          <a:p>
            <a:pPr lvl="1"/>
            <a:r>
              <a:rPr lang="en-GB" sz="2000"/>
              <a:t>In acute respiratory failure, aim to maintain an oxygen saturation of </a:t>
            </a:r>
            <a:r>
              <a:rPr lang="en-GB" sz="2000" b="1"/>
              <a:t>94–96%.</a:t>
            </a:r>
          </a:p>
          <a:p>
            <a:pPr lvl="1"/>
            <a:r>
              <a:rPr lang="en-GB" sz="2000"/>
              <a:t> In patients at risk of hypercapnic respiratory failure (see below) aim for an oxygen saturation </a:t>
            </a:r>
            <a:r>
              <a:rPr lang="en-GB" sz="2000" b="1"/>
              <a:t>of 88–92%.</a:t>
            </a:r>
          </a:p>
          <a:p>
            <a:endParaRPr lang="en-GB"/>
          </a:p>
        </p:txBody>
      </p:sp>
      <p:sp>
        <p:nvSpPr>
          <p:cNvPr id="27651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7143E7F-EC61-42A2-99A1-B4DA0A64F27A}" type="slidenum">
              <a:rPr lang="cs-CZ" smtClean="0"/>
              <a:pPr/>
              <a:t>8</a:t>
            </a:fld>
            <a:endParaRPr lang="cs-CZ"/>
          </a:p>
        </p:txBody>
      </p:sp>
      <p:pic>
        <p:nvPicPr>
          <p:cNvPr id="5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43900" y="55245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6624638" cy="1143000"/>
          </a:xfrm>
        </p:spPr>
        <p:txBody>
          <a:bodyPr/>
          <a:lstStyle/>
          <a:p>
            <a:r>
              <a:rPr lang="en-GB"/>
              <a:t>Breathing (B)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During the immediate assessment of breathing, it is vital to diagnose and treat immediately life-threatening conditions </a:t>
            </a:r>
          </a:p>
          <a:p>
            <a:pPr lvl="1"/>
            <a:r>
              <a:rPr lang="en-GB"/>
              <a:t>acute severe asthma, </a:t>
            </a:r>
          </a:p>
          <a:p>
            <a:pPr lvl="1"/>
            <a:r>
              <a:rPr lang="en-GB"/>
              <a:t>pulmonary oedema, </a:t>
            </a:r>
          </a:p>
          <a:p>
            <a:pPr lvl="1"/>
            <a:r>
              <a:rPr lang="en-GB"/>
              <a:t>tension pneumothorax, </a:t>
            </a:r>
          </a:p>
          <a:p>
            <a:pPr lvl="1"/>
            <a:r>
              <a:rPr lang="en-GB"/>
              <a:t>massive haemothorax.</a:t>
            </a:r>
          </a:p>
          <a:p>
            <a:endParaRPr lang="en-GB"/>
          </a:p>
          <a:p>
            <a:r>
              <a:rPr lang="en-GB"/>
              <a:t>(4H + 4T)</a:t>
            </a:r>
          </a:p>
          <a:p>
            <a:pPr lvl="1">
              <a:buFont typeface="Wingdings" pitchFamily="2" charset="2"/>
              <a:buNone/>
            </a:pPr>
            <a:endParaRPr lang="en-GB"/>
          </a:p>
        </p:txBody>
      </p:sp>
      <p:sp>
        <p:nvSpPr>
          <p:cNvPr id="28675" name="Zástupný symbol pro číslo snímku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7DD6626-17D6-4665-877E-3358CD3EB8EA}" type="slidenum">
              <a:rPr lang="cs-CZ" smtClean="0"/>
              <a:pPr/>
              <a:t>9</a:t>
            </a:fld>
            <a:endParaRPr lang="cs-CZ"/>
          </a:p>
        </p:txBody>
      </p:sp>
      <p:pic>
        <p:nvPicPr>
          <p:cNvPr id="28676" name="Picture 2" descr="Výsledek obrázku pro tension pneumothorax x ray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9025" y="3003550"/>
            <a:ext cx="364013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Nahraný zvu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34375" y="676275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1732</TotalTime>
  <Words>2482</Words>
  <Application>Microsoft Office PowerPoint</Application>
  <PresentationFormat>Předvádění na obrazovce (4:3)</PresentationFormat>
  <Paragraphs>164</Paragraphs>
  <Slides>23</Slides>
  <Notes>0</Notes>
  <HiddenSlides>0</HiddenSlides>
  <MMClips>23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8" baseType="lpstr">
      <vt:lpstr>Wingdings</vt:lpstr>
      <vt:lpstr>Monotype Sorts</vt:lpstr>
      <vt:lpstr>Arial</vt:lpstr>
      <vt:lpstr>Calibri</vt:lpstr>
      <vt:lpstr>Výchozí návrh</vt:lpstr>
      <vt:lpstr>ABCDE approach</vt:lpstr>
      <vt:lpstr>ABCDE approach</vt:lpstr>
      <vt:lpstr>General principles</vt:lpstr>
      <vt:lpstr>General principles</vt:lpstr>
      <vt:lpstr>First steps</vt:lpstr>
      <vt:lpstr>First steps</vt:lpstr>
      <vt:lpstr>Airway (A)</vt:lpstr>
      <vt:lpstr>Airway (A)</vt:lpstr>
      <vt:lpstr>Breathing (B)</vt:lpstr>
      <vt:lpstr>Breathing (B)</vt:lpstr>
      <vt:lpstr>Breathing (B)</vt:lpstr>
      <vt:lpstr>Breathing (B)</vt:lpstr>
      <vt:lpstr>Breathing (B)</vt:lpstr>
      <vt:lpstr>Circulation (C)</vt:lpstr>
      <vt:lpstr>Circulation (C)</vt:lpstr>
      <vt:lpstr>Circulation (C)</vt:lpstr>
      <vt:lpstr>Circulation (C)</vt:lpstr>
      <vt:lpstr>Circulation (C)</vt:lpstr>
      <vt:lpstr>Circulation (C)</vt:lpstr>
      <vt:lpstr>Disability (D)</vt:lpstr>
      <vt:lpstr>Disability (D)</vt:lpstr>
      <vt:lpstr>Exposure (E)</vt:lpstr>
      <vt:lpstr>Additional information 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Akademie umělé plicní ventilace - úvodní slovo</dc:title>
  <dc:creator>dostapav</dc:creator>
  <cp:lastModifiedBy>Dostál Pavel</cp:lastModifiedBy>
  <cp:revision>296</cp:revision>
  <dcterms:created xsi:type="dcterms:W3CDTF">2015-03-30T07:30:58Z</dcterms:created>
  <dcterms:modified xsi:type="dcterms:W3CDTF">2022-02-28T12:27:22Z</dcterms:modified>
</cp:coreProperties>
</file>