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D0B29-686D-406A-8CD6-BDB523643E56}" v="5" dt="2025-11-04T23:17:23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her, Martin" userId="ff66b116-ddcf-49d0-aad5-1c0141bf76df" providerId="ADAL" clId="{0C7D0B29-686D-406A-8CD6-BDB523643E56}"/>
    <pc:docChg chg="modSld">
      <pc:chgData name="Uher, Martin" userId="ff66b116-ddcf-49d0-aad5-1c0141bf76df" providerId="ADAL" clId="{0C7D0B29-686D-406A-8CD6-BDB523643E56}" dt="2025-11-04T23:17:10.425" v="1" actId="12"/>
      <pc:docMkLst>
        <pc:docMk/>
      </pc:docMkLst>
      <pc:sldChg chg="modSp">
        <pc:chgData name="Uher, Martin" userId="ff66b116-ddcf-49d0-aad5-1c0141bf76df" providerId="ADAL" clId="{0C7D0B29-686D-406A-8CD6-BDB523643E56}" dt="2025-11-04T23:17:10.425" v="1" actId="12"/>
        <pc:sldMkLst>
          <pc:docMk/>
          <pc:sldMk cId="3218447103" sldId="263"/>
        </pc:sldMkLst>
        <pc:spChg chg="mod">
          <ac:chgData name="Uher, Martin" userId="ff66b116-ddcf-49d0-aad5-1c0141bf76df" providerId="ADAL" clId="{0C7D0B29-686D-406A-8CD6-BDB523643E56}" dt="2025-11-04T23:17:10.425" v="1" actId="12"/>
          <ac:spMkLst>
            <pc:docMk/>
            <pc:sldMk cId="3218447103" sldId="263"/>
            <ac:spMk id="3" creationId="{CE49D178-BC9A-4B65-1B25-49671AF7D03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Psilocib</a:t>
            </a:r>
            <a:r>
              <a:rPr lang="cs-CZ"/>
              <a:t>i</a:t>
            </a:r>
            <a:r>
              <a:rPr lang="en-US"/>
              <a:t>n</a:t>
            </a:r>
            <a:r>
              <a:rPr lang="cs-CZ"/>
              <a:t>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List1!$D$5</c:f>
              <c:strCache>
                <c:ptCount val="1"/>
                <c:pt idx="0">
                  <c:v>Odezva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3.6293525809273842E-2"/>
                  <c:y val="-6.888524351122776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</c:trendlineLbl>
          </c:trendline>
          <c:xVal>
            <c:numRef>
              <c:f>List1!$C$6:$C$11</c:f>
              <c:numCache>
                <c:formatCode>General</c:formatCode>
                <c:ptCount val="6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  <c:pt idx="4">
                  <c:v>0.3</c:v>
                </c:pt>
                <c:pt idx="5">
                  <c:v>0.5</c:v>
                </c:pt>
              </c:numCache>
            </c:numRef>
          </c:xVal>
          <c:yVal>
            <c:numRef>
              <c:f>List1!$D$6:$D$11</c:f>
              <c:numCache>
                <c:formatCode>General</c:formatCode>
                <c:ptCount val="6"/>
                <c:pt idx="0">
                  <c:v>0.02</c:v>
                </c:pt>
                <c:pt idx="1">
                  <c:v>0.27</c:v>
                </c:pt>
                <c:pt idx="2">
                  <c:v>1.1000000000000001</c:v>
                </c:pt>
                <c:pt idx="3">
                  <c:v>2.2999999999999998</c:v>
                </c:pt>
                <c:pt idx="4">
                  <c:v>7.1</c:v>
                </c:pt>
                <c:pt idx="5">
                  <c:v>11.5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5A2-4278-9558-416C61B99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4562400"/>
        <c:axId val="1104557600"/>
      </c:scatterChart>
      <c:valAx>
        <c:axId val="1104562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c (mg/l)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04557600"/>
        <c:crosses val="autoZero"/>
        <c:crossBetween val="midCat"/>
      </c:valAx>
      <c:valAx>
        <c:axId val="11045576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Odezva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04562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THC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List1!$G$4:$G$5</c:f>
              <c:strCache>
                <c:ptCount val="2"/>
                <c:pt idx="0">
                  <c:v>THC</c:v>
                </c:pt>
                <c:pt idx="1">
                  <c:v>Odezva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1.1960192475940507E-2"/>
                  <c:y val="-8.141221930592008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</c:trendlineLbl>
          </c:trendline>
          <c:xVal>
            <c:numRef>
              <c:f>List1!$F$6:$F$11</c:f>
              <c:numCache>
                <c:formatCode>General</c:formatCode>
                <c:ptCount val="6"/>
                <c:pt idx="0">
                  <c:v>1E-3</c:v>
                </c:pt>
                <c:pt idx="1">
                  <c:v>0.01</c:v>
                </c:pt>
                <c:pt idx="2">
                  <c:v>0.05</c:v>
                </c:pt>
                <c:pt idx="3">
                  <c:v>0.1</c:v>
                </c:pt>
                <c:pt idx="4">
                  <c:v>0.3</c:v>
                </c:pt>
                <c:pt idx="5">
                  <c:v>0.5</c:v>
                </c:pt>
              </c:numCache>
            </c:numRef>
          </c:xVal>
          <c:yVal>
            <c:numRef>
              <c:f>List1!$G$6:$G$11</c:f>
              <c:numCache>
                <c:formatCode>General</c:formatCode>
                <c:ptCount val="6"/>
                <c:pt idx="0">
                  <c:v>0.02</c:v>
                </c:pt>
                <c:pt idx="1">
                  <c:v>0.13</c:v>
                </c:pt>
                <c:pt idx="2">
                  <c:v>0.52</c:v>
                </c:pt>
                <c:pt idx="3">
                  <c:v>1.21</c:v>
                </c:pt>
                <c:pt idx="4">
                  <c:v>3.45</c:v>
                </c:pt>
                <c:pt idx="5">
                  <c:v>5.75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D22-4E53-B8AA-BCD5C492A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4588320"/>
        <c:axId val="1104600800"/>
      </c:scatterChart>
      <c:valAx>
        <c:axId val="1104588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c (mg/l)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04600800"/>
        <c:crosses val="autoZero"/>
        <c:crossBetween val="midCat"/>
      </c:valAx>
      <c:valAx>
        <c:axId val="11046008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Odezva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045883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D46C1-7C96-2A9C-61DF-9FD2A3E7E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0A63392-F8CC-7692-73F7-4C519EF46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F54ECC-03A5-597A-2420-CAF8FFE6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C16162-10A0-5B5D-E168-B37E968CC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804202-FBCE-48DF-65B7-92099FE5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76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409776-E88B-4D95-F51A-74697415F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EFD0D8-F426-54DE-D1EE-DBAC4CFCA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5DEA0D-892D-B9C6-53CD-9CC7C4D3D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1FE9B0-1F02-BC59-0612-72D835FE2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DBA633-D918-DA62-5DDE-8CEDDBDE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14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0C656F5-A00A-1B07-6840-DD6C82EC1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298D58-4926-A433-A3F0-70738CCF4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70F06A-8F9A-FE51-16F8-C333AA805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4A7DC9-9FB9-A7D6-EAD0-EED4624A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D6F6C6-7994-182C-3D98-A06E26D8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10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3A9FCC-A1D7-6EA9-835C-8053A69E3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8441E1-46CC-271B-5B7F-341FD9B04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3D3E50-A17C-C4AF-209C-2516BC45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804BAC-0927-CCB9-85B7-C898DDC48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EB7DF4-8292-3416-E78E-BC832EFCE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91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E6F43D-E10D-509D-799B-C9674D30C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FA72932-6ACB-310A-C656-F6391E4DF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FB5001-8B6C-BB69-9066-26189050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937967-0D69-4CB2-8C82-2E6733E2F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7EB8FC-3E64-A3CD-8F78-335693C7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8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2E6BF-D806-CA63-E6C4-FA9F5789F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D65501-A093-373D-F110-E7B7330D10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EA845A-A47A-C55E-1036-CFFF8F004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3278A99-27C1-E735-AC82-6EB2E4F82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BD4DEB-DFD3-E7DB-A331-74E0744F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048D0E-5B78-5FA8-3114-E8DB6F5E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58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36DAA-ACA0-E756-8FEF-81C6D7F8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36CCD0-2A30-7711-5336-31679923F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C8FBAC-A84B-D527-E931-A6E06DF4B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5269386-3582-DDFE-5E97-F2B7BB4C36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F504BCE-3352-3DFE-F072-EE847A61D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90C35F8-9810-8148-7278-33A6F88DC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BB9EF1A-E338-D651-38E4-BD005D14C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539EA59-F925-E6AC-9199-7505B2822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79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56AA91-ED36-DF08-1663-187FA7142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380457-BE8B-26EC-1786-8BB91A3E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60D9546-2274-3F05-24EE-6F2BFC813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4A3ABA-BA21-6FCC-4211-D00C3F39E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36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62466F2-6433-FB7E-E52E-A23F15E57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856A5AD-20D5-21B0-788E-A27C54D31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5A6FB9-4A44-B79C-1225-E2B1C69F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5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CB31D-F826-E3C2-0A10-E12948AF7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7CB6FB-7BFA-EA91-9BC4-2A9249A26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2B3EBCD-4A2B-D392-A5B5-4DD7C2ACB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724D51-6644-1A78-D977-FBAEF8EC1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2F9F36-F860-2302-5662-4ED68545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283A21-FB93-4370-3819-D46BA708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29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9AC1BF-550E-7017-1FD0-05CBDBE9C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F567E4C-E170-F323-D210-C825B8AF36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F479F80-073F-52DC-D53E-7C189FE17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5CC875-B0FD-9094-081F-1BDE73C5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504534-2B68-65D7-A792-993ECECEC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EFD547-2065-314F-D2EE-AB65CA4C1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31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4BB4D41-7E1A-CAD9-BD55-15E1A68E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7979558-0BCB-F532-5211-ED5C8D7F6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C79016-EE2E-1A4C-933C-319CBB9FC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3EC604-79E4-4550-A751-A30A286D3768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8A5653-2525-010A-80E3-6FA816CF9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A26C10-E52A-BA49-8673-2E6B42578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A1317A-F33F-4870-BB64-1833F4AB30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10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4502D-62BE-D948-AD95-05C1164034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Chromatografické metody – pracovní list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946FDD8-E393-D21E-9344-972463F1CF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Řešení</a:t>
            </a:r>
          </a:p>
        </p:txBody>
      </p:sp>
    </p:spTree>
    <p:extLst>
      <p:ext uri="{BB962C8B-B14F-4D97-AF65-F5344CB8AC3E}">
        <p14:creationId xmlns:p14="http://schemas.microsoft.com/office/powerpoint/2010/main" val="4242951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1C0FD-1D6D-AECA-5ECC-1AFD32AD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Úkol č.1 (kvalitativní analýza vzorku):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7D02C-BA89-FBBB-F1DD-7F99C1501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864"/>
            <a:ext cx="10515600" cy="4719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Představte si, že pracujete na Oddělení klinické toxikologie FN a ošetřujícímu lékaři máte podat zprávu. K dispozici máte předem změřený chromatogram standardů látek (Příloha 1A) a chromatogram z toxikologického screeningu provedeného v plasmě pacienta (Příloha 1B). Co bylo příčinou závažného stavu pacienta, čím byl intoxikován?</a:t>
            </a:r>
          </a:p>
          <a:p>
            <a:endParaRPr lang="cs-CZ" dirty="0"/>
          </a:p>
          <a:p>
            <a:pPr marL="0" indent="0" algn="just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K určení příčiny intoxikace nám pomohou zmíněné chromatogramy. </a:t>
            </a:r>
            <a:b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</a:b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Z teorie víme, že k identifikaci neznámé látky nám poslouží retenční čas (t</a:t>
            </a:r>
            <a:r>
              <a:rPr lang="cs-CZ" sz="2400" baseline="-250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R</a:t>
            </a: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). Porovnáme tedy chromatogram pacienta s chromatogramem standardů a sleduji, zdali se zde nenachází shodné nebo velmi podobné retenční časy.</a:t>
            </a: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35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CBC38-E774-5C25-0294-E0E70515D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6612" y="592048"/>
            <a:ext cx="4963318" cy="536017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V tomto případě vidíme v chromatogramu dvě látky s podobným t</a:t>
            </a:r>
            <a:r>
              <a:rPr lang="cs-CZ" sz="2400" baseline="-250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R</a:t>
            </a: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: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	</a:t>
            </a:r>
            <a:r>
              <a:rPr lang="cs-CZ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Psilocybin a THC</a:t>
            </a:r>
            <a:endParaRPr lang="cs-CZ" sz="2400" b="1" dirty="0">
              <a:solidFill>
                <a:schemeClr val="accent2"/>
              </a:solidFill>
              <a:latin typeface="Comic Sans MS" panose="030F0702030302020204" pitchFamily="66" charset="0"/>
              <a:cs typeface="Kalam Light" panose="02000000000000000000" pitchFamily="2" charset="-18"/>
            </a:endParaRPr>
          </a:p>
        </p:txBody>
      </p:sp>
      <p:pic>
        <p:nvPicPr>
          <p:cNvPr id="70" name="Obrázek 69">
            <a:extLst>
              <a:ext uri="{FF2B5EF4-FFF2-40B4-BE49-F238E27FC236}">
                <a16:creationId xmlns:a16="http://schemas.microsoft.com/office/drawing/2014/main" id="{98C56588-B9A2-DCC1-C0D0-8E72BA03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44" y="4067174"/>
            <a:ext cx="4458856" cy="2351033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0A29A7A6-A1FA-2AE2-772D-6FE88A9DD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06" y="344902"/>
            <a:ext cx="4482028" cy="3634708"/>
          </a:xfrm>
          <a:prstGeom prst="rect">
            <a:avLst/>
          </a:prstGeom>
        </p:spPr>
      </p:pic>
      <p:sp>
        <p:nvSpPr>
          <p:cNvPr id="71" name="Obdélník: se zakulacenými rohy 70">
            <a:extLst>
              <a:ext uri="{FF2B5EF4-FFF2-40B4-BE49-F238E27FC236}">
                <a16:creationId xmlns:a16="http://schemas.microsoft.com/office/drawing/2014/main" id="{F38A2EC8-0A26-F23F-D2EF-70313DF056A7}"/>
              </a:ext>
            </a:extLst>
          </p:cNvPr>
          <p:cNvSpPr/>
          <p:nvPr/>
        </p:nvSpPr>
        <p:spPr>
          <a:xfrm>
            <a:off x="1900148" y="439793"/>
            <a:ext cx="314325" cy="542661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Obdélník: se zakulacenými rohy 71">
            <a:extLst>
              <a:ext uri="{FF2B5EF4-FFF2-40B4-BE49-F238E27FC236}">
                <a16:creationId xmlns:a16="http://schemas.microsoft.com/office/drawing/2014/main" id="{B09B3BC3-3D2A-A548-D40B-C63BB8E050C2}"/>
              </a:ext>
            </a:extLst>
          </p:cNvPr>
          <p:cNvSpPr/>
          <p:nvPr/>
        </p:nvSpPr>
        <p:spPr>
          <a:xfrm>
            <a:off x="4403245" y="439792"/>
            <a:ext cx="314325" cy="5426619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98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1" grpId="0" animBg="1"/>
      <p:bldP spid="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D9BFD2-1C15-FDEC-B112-D17AB001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Úkol č.2 (kvantitativní analýza vzorku):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BCB416-8257-EF4D-1B76-C8D45DE7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864"/>
            <a:ext cx="10515600" cy="4719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Nyní když již víte, co bylo příčinou intoxikace, je vaším úkolem provést kvantifikaci látky. V Příloze 2 je uvedena tabulka změřených ploch </a:t>
            </a:r>
            <a:r>
              <a:rPr lang="cs-CZ" sz="2400" dirty="0" err="1"/>
              <a:t>píků</a:t>
            </a:r>
            <a:r>
              <a:rPr lang="cs-CZ" sz="2400" dirty="0"/>
              <a:t> (odezva) standardních látek pro 6 různých koncentrací. Dále je zde pro jednotlivé látky uveden rozsah toxických a letálních koncentrací. Pomocí MS Excel vytvořte šestibodovou kalibrační křivku pro noxu, kterou jste našli v plasmě pacienta a zjistěte, jaká byla její koncentrace. Budete proto potřebovat také regresní rovnici. Na základě rozmezí pro toxickou a letální dávku (Příloha 3) posuďte prognózu pacienta. Pokuste se stručně formulovat nález tak, jak byste jej předali ošetřujícímu lékaři.</a:t>
            </a:r>
          </a:p>
        </p:txBody>
      </p:sp>
    </p:spTree>
    <p:extLst>
      <p:ext uri="{BB962C8B-B14F-4D97-AF65-F5344CB8AC3E}">
        <p14:creationId xmlns:p14="http://schemas.microsoft.com/office/powerpoint/2010/main" val="2113672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2D3CAB-DC94-BA90-3E21-9061F61F6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464" y="571114"/>
            <a:ext cx="5248491" cy="5458211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Vytvoříme kalibrační křivky: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16FE4A8-D94D-13F1-5B43-37600ED44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571114"/>
            <a:ext cx="5410955" cy="5525271"/>
          </a:xfrm>
          <a:prstGeom prst="rect">
            <a:avLst/>
          </a:prstGeom>
        </p:spPr>
      </p:pic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11D533E-ABD6-3938-62A1-781E0F1C2FC9}"/>
              </a:ext>
            </a:extLst>
          </p:cNvPr>
          <p:cNvSpPr/>
          <p:nvPr/>
        </p:nvSpPr>
        <p:spPr>
          <a:xfrm>
            <a:off x="1666876" y="2609850"/>
            <a:ext cx="964720" cy="15811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2E5D04F-D1B9-676E-5142-4B5243425D68}"/>
              </a:ext>
            </a:extLst>
          </p:cNvPr>
          <p:cNvSpPr/>
          <p:nvPr/>
        </p:nvSpPr>
        <p:spPr>
          <a:xfrm>
            <a:off x="3733801" y="2609850"/>
            <a:ext cx="964720" cy="15811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DD55543-963C-D190-5C6A-B6064B35F3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570350"/>
              </p:ext>
            </p:extLst>
          </p:nvPr>
        </p:nvGraphicFramePr>
        <p:xfrm>
          <a:off x="6258463" y="10572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6D91E41-6072-E43A-E72B-3CBF069E98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853887"/>
              </p:ext>
            </p:extLst>
          </p:nvPr>
        </p:nvGraphicFramePr>
        <p:xfrm>
          <a:off x="6258463" y="38004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4157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Graphic spid="8" grpId="0">
        <p:bldAsOne/>
      </p:bldGraphic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DBAACB-809E-0FB0-E6F5-8066ED854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925"/>
            <a:ext cx="10515600" cy="563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Pomocí rovnice kalibrační křivky dopočítáme koncentraci:</a:t>
            </a:r>
          </a:p>
          <a:p>
            <a:pPr marL="0" indent="0">
              <a:buNone/>
            </a:pPr>
            <a:r>
              <a:rPr lang="cs-CZ" sz="2400" dirty="0">
                <a:latin typeface="Comic Sans MS" panose="030F0702030302020204" pitchFamily="66" charset="0"/>
                <a:cs typeface="Kalam Light" panose="02000000000000000000" pitchFamily="2" charset="-18"/>
              </a:rPr>
              <a:t>Známe:</a:t>
            </a:r>
          </a:p>
          <a:p>
            <a:endParaRPr lang="cs-CZ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Výsledek: </a:t>
            </a:r>
            <a:r>
              <a:rPr lang="cs-CZ" sz="2400" b="1" u="sng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Psilocibine = 0,021 mg/l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	   </a:t>
            </a:r>
            <a:r>
              <a:rPr lang="cs-CZ" sz="2400" b="1" u="sng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THC = 0,002 mg/l</a:t>
            </a:r>
          </a:p>
          <a:p>
            <a:pPr marL="0" indent="0">
              <a:buNone/>
            </a:pPr>
            <a:endParaRPr lang="cs-CZ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cs-CZ" dirty="0">
              <a:latin typeface="Comic Sans MS" panose="030F0702030302020204" pitchFamily="66" charset="0"/>
              <a:cs typeface="Kalam Light" panose="02000000000000000000" pitchFamily="2" charset="-18"/>
            </a:endParaRPr>
          </a:p>
          <a:p>
            <a:pPr marL="0" indent="0" algn="just">
              <a:buNone/>
            </a:pPr>
            <a:r>
              <a:rPr lang="cs-CZ" sz="2400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V plazmě byla zjištěna přítomnost psilocybinu v koncentraci 0,021 mg/L, která přesahuje toxické rozmezí a může být spojena s akutními psychotropními projevy (halucinace, úzkost, zmatenost). Koncentrace THC 0,002 mg/L je nízká, bez klinického významu. Prognóza pacienta je příznivá při zachování podpůrné a symptomatické léčby, závažná intoxikace se nepředpokládá.</a:t>
            </a:r>
          </a:p>
          <a:p>
            <a:endParaRPr lang="cs-CZ" dirty="0">
              <a:latin typeface="Comic Sans MS" panose="030F0702030302020204" pitchFamily="66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E86311-4914-AB34-4013-DFB2336CE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890" y="863541"/>
            <a:ext cx="3028950" cy="9752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5773ED3-4391-06EF-8705-5CF55F1B0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023" y="1051871"/>
            <a:ext cx="4324954" cy="2333951"/>
          </a:xfrm>
          <a:prstGeom prst="rect">
            <a:avLst/>
          </a:prstGeom>
        </p:spPr>
      </p:pic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F89D36CC-878A-04FF-B678-77D9060F8A30}"/>
              </a:ext>
            </a:extLst>
          </p:cNvPr>
          <p:cNvSpPr/>
          <p:nvPr/>
        </p:nvSpPr>
        <p:spPr>
          <a:xfrm>
            <a:off x="6791023" y="2209798"/>
            <a:ext cx="4324954" cy="23812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0068E3D5-9B3B-D864-D933-3C67C7B78CA1}"/>
              </a:ext>
            </a:extLst>
          </p:cNvPr>
          <p:cNvSpPr/>
          <p:nvPr/>
        </p:nvSpPr>
        <p:spPr>
          <a:xfrm>
            <a:off x="6791023" y="3047998"/>
            <a:ext cx="4324954" cy="23812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44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0BB04-B314-9401-09FF-6EF2D37EB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982"/>
            <a:ext cx="10515600" cy="514769"/>
          </a:xfrm>
        </p:spPr>
        <p:txBody>
          <a:bodyPr>
            <a:normAutofit/>
          </a:bodyPr>
          <a:lstStyle/>
          <a:p>
            <a:r>
              <a:rPr lang="cs-CZ" sz="2400" b="1" dirty="0"/>
              <a:t>Úkol č.3 (Chromatografická metoda – přehled):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3C8B5-239A-799C-77ED-E3FC96FEF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7750"/>
            <a:ext cx="10807460" cy="58372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Doplňte následující text a otázky: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Každý chromatografický systém obsahuje dvě fáze.</a:t>
            </a:r>
            <a:br>
              <a:rPr lang="cs-CZ" dirty="0"/>
            </a:br>
            <a:r>
              <a:rPr lang="cs-CZ" dirty="0"/>
              <a:t>a) Mobilní fáze v této úloze je ____________ (polární / nepolární).</a:t>
            </a:r>
            <a:br>
              <a:rPr lang="cs-CZ" dirty="0"/>
            </a:br>
            <a:r>
              <a:rPr lang="cs-CZ" dirty="0"/>
              <a:t>b) Stacionární fáze na koloně C18 je ____________ (polární / nepolární).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Která z látek zjištěných v úkolu 1. se bude na reverzní fázi zadržovat déle. Zkuste vysvětlit proč?</a:t>
            </a:r>
            <a:r>
              <a:rPr lang="cs-CZ" dirty="0"/>
              <a:t> </a:t>
            </a:r>
            <a:r>
              <a:rPr lang="cs-CZ" i="1" dirty="0"/>
              <a:t>(Zvažte jejich polaritu.)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cs-CZ" i="1" dirty="0"/>
              <a:t>	</a:t>
            </a:r>
            <a:r>
              <a:rPr lang="cs-CZ" sz="24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THC se na reverzní fázi bude zadržovat déle, protože jeho nepolární 	charakter způsobuje silnější interakci s nepolární stacionární fází.</a:t>
            </a:r>
          </a:p>
          <a:p>
            <a:pPr marL="514350" lvl="0" indent="-514350">
              <a:buFont typeface="+mj-lt"/>
              <a:buAutoNum type="arabicPeriod" startAt="3"/>
            </a:pPr>
            <a:r>
              <a:rPr lang="cs-CZ" b="1" dirty="0"/>
              <a:t>Vysvětlete pojem retenční čas.</a:t>
            </a:r>
            <a:br>
              <a:rPr lang="cs-CZ" dirty="0"/>
            </a:br>
            <a:r>
              <a:rPr lang="cs-CZ" dirty="0"/>
              <a:t>Co nám říká o vlastnostech dané látky?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cs-CZ" dirty="0"/>
              <a:t>	</a:t>
            </a:r>
            <a:r>
              <a:rPr lang="cs-CZ" sz="24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Retenční čas je čas, který uplyne od okamžiku nástřiku vzorku na začátek 	chromatografické kolony do okamžiku, kdy je dosaženo maxima píku dané 	látky na detektoru.</a:t>
            </a:r>
          </a:p>
          <a:p>
            <a:pPr marL="514350" lvl="0" indent="-514350">
              <a:buFont typeface="+mj-lt"/>
              <a:buAutoNum type="arabicPeriod" startAt="4"/>
            </a:pPr>
            <a:r>
              <a:rPr lang="cs-CZ" b="1" dirty="0"/>
              <a:t>Který z parametrů chromatogramu</a:t>
            </a:r>
            <a:r>
              <a:rPr lang="cs-CZ" dirty="0"/>
              <a:t> (plocha píku, výška píku, retenční čas)</a:t>
            </a:r>
            <a:br>
              <a:rPr lang="cs-CZ" dirty="0"/>
            </a:br>
            <a:r>
              <a:rPr lang="cs-CZ" dirty="0"/>
              <a:t>a) souvisí s </a:t>
            </a:r>
            <a:r>
              <a:rPr lang="cs-CZ" b="1" dirty="0"/>
              <a:t>množstvím</a:t>
            </a:r>
            <a:r>
              <a:rPr lang="cs-CZ" dirty="0"/>
              <a:t> látky ve vzorku?</a:t>
            </a:r>
            <a:br>
              <a:rPr lang="cs-CZ" dirty="0"/>
            </a:br>
            <a:r>
              <a:rPr lang="cs-CZ" dirty="0"/>
              <a:t>b) slouží k její </a:t>
            </a:r>
            <a:r>
              <a:rPr lang="cs-CZ" b="1" dirty="0"/>
              <a:t>identifikaci</a:t>
            </a:r>
            <a:r>
              <a:rPr lang="cs-CZ" dirty="0"/>
              <a:t>?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48B8B9B-84E5-0906-E6B8-BCBEA732F59F}"/>
              </a:ext>
            </a:extLst>
          </p:cNvPr>
          <p:cNvSpPr txBox="1"/>
          <p:nvPr/>
        </p:nvSpPr>
        <p:spPr>
          <a:xfrm>
            <a:off x="5586950" y="1429612"/>
            <a:ext cx="1000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polární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039BF4-3055-E116-AE49-46303291E310}"/>
              </a:ext>
            </a:extLst>
          </p:cNvPr>
          <p:cNvSpPr txBox="1"/>
          <p:nvPr/>
        </p:nvSpPr>
        <p:spPr>
          <a:xfrm>
            <a:off x="6446481" y="1727072"/>
            <a:ext cx="1277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nepolární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E24D753-E861-E938-F42A-D79EE6938BAF}"/>
              </a:ext>
            </a:extLst>
          </p:cNvPr>
          <p:cNvSpPr txBox="1"/>
          <p:nvPr/>
        </p:nvSpPr>
        <p:spPr>
          <a:xfrm>
            <a:off x="5000251" y="6152545"/>
            <a:ext cx="1696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retenční čas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CD96493-5999-F75F-E35B-0F2294540128}"/>
              </a:ext>
            </a:extLst>
          </p:cNvPr>
          <p:cNvSpPr txBox="1"/>
          <p:nvPr/>
        </p:nvSpPr>
        <p:spPr>
          <a:xfrm>
            <a:off x="6572110" y="5884821"/>
            <a:ext cx="30299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plocha píku, výška píku</a:t>
            </a:r>
          </a:p>
        </p:txBody>
      </p:sp>
    </p:spTree>
    <p:extLst>
      <p:ext uri="{BB962C8B-B14F-4D97-AF65-F5344CB8AC3E}">
        <p14:creationId xmlns:p14="http://schemas.microsoft.com/office/powerpoint/2010/main" val="260426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49D178-BC9A-4B65-1B25-49671AF7D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694"/>
            <a:ext cx="10515600" cy="624552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cs-CZ" b="1" dirty="0"/>
              <a:t>Jaký je princip separace</a:t>
            </a:r>
            <a:r>
              <a:rPr lang="cs-CZ" dirty="0"/>
              <a:t> v kapalinové chromatografii?</a:t>
            </a:r>
            <a:br>
              <a:rPr lang="cs-CZ" dirty="0"/>
            </a:br>
            <a:r>
              <a:rPr lang="cs-CZ" dirty="0"/>
              <a:t>(Popište stručně, jak dochází k separaci jednotlivých látek.)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cs-CZ" dirty="0"/>
              <a:t>	</a:t>
            </a: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Separace látek probíhá na základě rozdílné afinity jednotlivých složek vzorku ke 	stacionární a mobilní fázi. Látky, které více interagují se stacionární fází, se z 	kolony eluují pomaleji, zatímco látky s větší afinitou k mobilní fázi vyjdou dříve.</a:t>
            </a:r>
          </a:p>
          <a:p>
            <a:pPr marL="514350" lvl="0" indent="-514350">
              <a:buFont typeface="+mj-lt"/>
              <a:buAutoNum type="arabicPeriod" startAt="6"/>
            </a:pPr>
            <a:r>
              <a:rPr lang="cs-CZ" b="1" dirty="0"/>
              <a:t>Popište alespoň jeden způsob interakce separovaných látek se stacionární fází.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cs-CZ" b="1" dirty="0">
                <a:latin typeface="Kalam Light" panose="02000000000000000000" pitchFamily="2" charset="-18"/>
                <a:cs typeface="Kalam Light" panose="02000000000000000000" pitchFamily="2" charset="-18"/>
              </a:rPr>
              <a:t>	</a:t>
            </a: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Například hydrofobní interakce – u reverzní fáze (např. C18) se nepolární látky 	vážou na nepolární povrch kolony.</a:t>
            </a:r>
          </a:p>
          <a:p>
            <a:pPr marL="514350" lvl="0" indent="-514350">
              <a:buFont typeface="+mj-lt"/>
              <a:buAutoNum type="arabicPeriod" startAt="7"/>
            </a:pPr>
            <a:r>
              <a:rPr lang="cs-CZ" b="1" dirty="0"/>
              <a:t>Uveďte příklad dvou detektorů</a:t>
            </a:r>
            <a:r>
              <a:rPr lang="cs-CZ" dirty="0"/>
              <a:t>, které se používají ve spojení s kapalinovou chromatografií. Určete, jaké jsou výhody použití detektoru </a:t>
            </a:r>
            <a:r>
              <a:rPr lang="cs-CZ" b="1" dirty="0"/>
              <a:t>hmotnostní spektrometr</a:t>
            </a:r>
            <a:r>
              <a:rPr lang="cs-CZ" dirty="0"/>
              <a:t>.</a:t>
            </a:r>
          </a:p>
          <a:p>
            <a:pPr marL="0" lvl="0" indent="0">
              <a:buNone/>
            </a:pPr>
            <a:r>
              <a:rPr lang="cs-CZ" dirty="0">
                <a:latin typeface="Kalam Light" panose="02000000000000000000" pitchFamily="2" charset="-18"/>
                <a:cs typeface="Kalam Light" panose="02000000000000000000" pitchFamily="2" charset="-18"/>
              </a:rPr>
              <a:t>	</a:t>
            </a: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UV/VIS detektor, Fluorescenční detektor</a:t>
            </a:r>
          </a:p>
          <a:p>
            <a:pPr marL="0" lvl="0" indent="0">
              <a:buNone/>
            </a:pP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	MS: Vysoká citlivost a selektivita, kvalitativní i kvantitativní analýza</a:t>
            </a:r>
          </a:p>
          <a:p>
            <a:pPr marL="514350" lvl="0" indent="-514350">
              <a:buFont typeface="+mj-lt"/>
              <a:buAutoNum type="arabicPeriod" startAt="8"/>
            </a:pPr>
            <a:r>
              <a:rPr lang="cs-CZ" b="1" dirty="0"/>
              <a:t>Doplňte větu:</a:t>
            </a:r>
            <a:br>
              <a:rPr lang="cs-CZ" dirty="0"/>
            </a:br>
            <a:r>
              <a:rPr lang="cs-CZ" dirty="0"/>
              <a:t>„Chromatografie na reverzní fázi je vhodná pro separaci látek, které jsou ____________ (polární / nepolární), protože </a:t>
            </a:r>
          </a:p>
          <a:p>
            <a:pPr marL="0" lvl="0" indent="0">
              <a:buNone/>
            </a:pPr>
            <a:r>
              <a:rPr lang="cs-CZ" sz="2900" b="1" dirty="0">
                <a:solidFill>
                  <a:schemeClr val="accent2"/>
                </a:solidFill>
                <a:latin typeface="Kalam Light" panose="02000000000000000000" pitchFamily="2" charset="-18"/>
                <a:cs typeface="Kalam Light" panose="02000000000000000000" pitchFamily="2" charset="-18"/>
              </a:rPr>
              <a:t>	</a:t>
            </a: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nepolární stacionární fáze s nimi silněji interaguje a tyto látky se tak zadržují déle.</a:t>
            </a:r>
          </a:p>
          <a:p>
            <a:pPr marL="514350" lvl="0" indent="-514350">
              <a:buFont typeface="+mj-lt"/>
              <a:buAutoNum type="arabicPeriod" startAt="9"/>
            </a:pPr>
            <a:r>
              <a:rPr lang="cs-CZ" b="1" dirty="0"/>
              <a:t>Navrhněte alespoň dva další příklady</a:t>
            </a:r>
            <a:r>
              <a:rPr lang="cs-CZ" dirty="0"/>
              <a:t>, kdy se chromatografické metody využívají v klinické nebo toxikologické laboratoři.</a:t>
            </a:r>
          </a:p>
          <a:p>
            <a:pPr marL="0" lvl="0" indent="0">
              <a:buNone/>
            </a:pPr>
            <a:r>
              <a:rPr lang="cs-CZ" dirty="0"/>
              <a:t>	</a:t>
            </a:r>
            <a:r>
              <a:rPr lang="cs-CZ" sz="2900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TDM – terapeutické, stanovení methanolu, ethanolu,…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13FCA93-69A4-200A-40CB-0F376FC4E29E}"/>
              </a:ext>
            </a:extLst>
          </p:cNvPr>
          <p:cNvSpPr txBox="1"/>
          <p:nvPr/>
        </p:nvSpPr>
        <p:spPr>
          <a:xfrm>
            <a:off x="8517058" y="4122850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2"/>
                </a:solidFill>
                <a:latin typeface="Comic Sans MS" panose="030F0702030302020204" pitchFamily="66" charset="0"/>
                <a:cs typeface="Kalam Light" panose="02000000000000000000" pitchFamily="2" charset="-18"/>
              </a:rPr>
              <a:t>nepolární</a:t>
            </a:r>
          </a:p>
        </p:txBody>
      </p:sp>
    </p:spTree>
    <p:extLst>
      <p:ext uri="{BB962C8B-B14F-4D97-AF65-F5344CB8AC3E}">
        <p14:creationId xmlns:p14="http://schemas.microsoft.com/office/powerpoint/2010/main" val="321844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757</Words>
  <Application>Microsoft Office PowerPoint</Application>
  <PresentationFormat>Širokoúhlá obrazovka</PresentationFormat>
  <Paragraphs>49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Comic Sans MS</vt:lpstr>
      <vt:lpstr>Kalam Light</vt:lpstr>
      <vt:lpstr>Motiv Office</vt:lpstr>
      <vt:lpstr>Chromatografické metody – pracovní list</vt:lpstr>
      <vt:lpstr>Úkol č.1 (kvalitativní analýza vzorku): </vt:lpstr>
      <vt:lpstr>Prezentace aplikace PowerPoint</vt:lpstr>
      <vt:lpstr>Úkol č.2 (kvantitativní analýza vzorku): </vt:lpstr>
      <vt:lpstr>Prezentace aplikace PowerPoint</vt:lpstr>
      <vt:lpstr>Prezentace aplikace PowerPoint</vt:lpstr>
      <vt:lpstr>Úkol č.3 (Chromatografická metoda – přehled):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U.</dc:creator>
  <cp:lastModifiedBy>Uher, Martin</cp:lastModifiedBy>
  <cp:revision>12</cp:revision>
  <dcterms:created xsi:type="dcterms:W3CDTF">2025-10-31T20:11:46Z</dcterms:created>
  <dcterms:modified xsi:type="dcterms:W3CDTF">2025-11-04T23:17:29Z</dcterms:modified>
</cp:coreProperties>
</file>