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C7D0B29-686D-406A-8CD6-BDB523643E56}" v="5" dt="2025-11-04T23:17:23.18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her, Martin" userId="ff66b116-ddcf-49d0-aad5-1c0141bf76df" providerId="ADAL" clId="{0C7D0B29-686D-406A-8CD6-BDB523643E56}"/>
    <pc:docChg chg="modSld">
      <pc:chgData name="Uher, Martin" userId="ff66b116-ddcf-49d0-aad5-1c0141bf76df" providerId="ADAL" clId="{0C7D0B29-686D-406A-8CD6-BDB523643E56}" dt="2025-11-04T23:17:10.425" v="1" actId="12"/>
      <pc:docMkLst>
        <pc:docMk/>
      </pc:docMkLst>
      <pc:sldChg chg="modSp">
        <pc:chgData name="Uher, Martin" userId="ff66b116-ddcf-49d0-aad5-1c0141bf76df" providerId="ADAL" clId="{0C7D0B29-686D-406A-8CD6-BDB523643E56}" dt="2025-11-04T23:17:10.425" v="1" actId="12"/>
        <pc:sldMkLst>
          <pc:docMk/>
          <pc:sldMk cId="3218447103" sldId="263"/>
        </pc:sldMkLst>
        <pc:spChg chg="mod">
          <ac:chgData name="Uher, Martin" userId="ff66b116-ddcf-49d0-aad5-1c0141bf76df" providerId="ADAL" clId="{0C7D0B29-686D-406A-8CD6-BDB523643E56}" dt="2025-11-04T23:17:10.425" v="1" actId="12"/>
          <ac:spMkLst>
            <pc:docMk/>
            <pc:sldMk cId="3218447103" sldId="263"/>
            <ac:spMk id="3" creationId="{CE49D178-BC9A-4B65-1B25-49671AF7D032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Se&#353;it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Se&#353;it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Psilocib</a:t>
            </a:r>
            <a:r>
              <a:rPr lang="cs-CZ"/>
              <a:t>i</a:t>
            </a:r>
            <a:r>
              <a:rPr lang="en-US"/>
              <a:t>n</a:t>
            </a:r>
            <a:r>
              <a:rPr lang="cs-CZ"/>
              <a:t>e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List1!$D$5</c:f>
              <c:strCache>
                <c:ptCount val="1"/>
                <c:pt idx="0">
                  <c:v>Odezva</c:v>
                </c:pt>
              </c:strCache>
            </c:strRef>
          </c:tx>
          <c:spPr>
            <a:ln w="381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1"/>
            <c:dispEq val="1"/>
            <c:trendlineLbl>
              <c:layout>
                <c:manualLayout>
                  <c:x val="-3.6293525809273842E-2"/>
                  <c:y val="-6.8885243511227767E-2"/>
                </c:manualLayout>
              </c:layout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</c:trendlineLbl>
          </c:trendline>
          <c:xVal>
            <c:numRef>
              <c:f>List1!$C$6:$C$11</c:f>
              <c:numCache>
                <c:formatCode>General</c:formatCode>
                <c:ptCount val="6"/>
                <c:pt idx="0">
                  <c:v>1E-3</c:v>
                </c:pt>
                <c:pt idx="1">
                  <c:v>0.01</c:v>
                </c:pt>
                <c:pt idx="2">
                  <c:v>0.05</c:v>
                </c:pt>
                <c:pt idx="3">
                  <c:v>0.1</c:v>
                </c:pt>
                <c:pt idx="4">
                  <c:v>0.3</c:v>
                </c:pt>
                <c:pt idx="5">
                  <c:v>0.5</c:v>
                </c:pt>
              </c:numCache>
            </c:numRef>
          </c:xVal>
          <c:yVal>
            <c:numRef>
              <c:f>List1!$D$6:$D$11</c:f>
              <c:numCache>
                <c:formatCode>General</c:formatCode>
                <c:ptCount val="6"/>
                <c:pt idx="0">
                  <c:v>0.02</c:v>
                </c:pt>
                <c:pt idx="1">
                  <c:v>0.27</c:v>
                </c:pt>
                <c:pt idx="2">
                  <c:v>1.1000000000000001</c:v>
                </c:pt>
                <c:pt idx="3">
                  <c:v>2.2999999999999998</c:v>
                </c:pt>
                <c:pt idx="4">
                  <c:v>7.1</c:v>
                </c:pt>
                <c:pt idx="5">
                  <c:v>11.5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95A2-4278-9558-416C61B990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04562400"/>
        <c:axId val="1104557600"/>
      </c:scatterChart>
      <c:valAx>
        <c:axId val="110456240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cs-CZ"/>
                  <a:t>c (mg/l)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cs-CZ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104557600"/>
        <c:crosses val="autoZero"/>
        <c:crossBetween val="midCat"/>
      </c:valAx>
      <c:valAx>
        <c:axId val="1104557600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cs-CZ"/>
                  <a:t>Odezva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cs-CZ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104562400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/>
              <a:t>THC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List1!$G$4:$G$5</c:f>
              <c:strCache>
                <c:ptCount val="2"/>
                <c:pt idx="0">
                  <c:v>THC</c:v>
                </c:pt>
                <c:pt idx="1">
                  <c:v>Odezva</c:v>
                </c:pt>
              </c:strCache>
            </c:strRef>
          </c:tx>
          <c:spPr>
            <a:ln w="381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1"/>
            <c:dispEq val="1"/>
            <c:trendlineLbl>
              <c:layout>
                <c:manualLayout>
                  <c:x val="-1.1960192475940507E-2"/>
                  <c:y val="-8.1412219305920089E-2"/>
                </c:manualLayout>
              </c:layout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</c:trendlineLbl>
          </c:trendline>
          <c:xVal>
            <c:numRef>
              <c:f>List1!$F$6:$F$11</c:f>
              <c:numCache>
                <c:formatCode>General</c:formatCode>
                <c:ptCount val="6"/>
                <c:pt idx="0">
                  <c:v>1E-3</c:v>
                </c:pt>
                <c:pt idx="1">
                  <c:v>0.01</c:v>
                </c:pt>
                <c:pt idx="2">
                  <c:v>0.05</c:v>
                </c:pt>
                <c:pt idx="3">
                  <c:v>0.1</c:v>
                </c:pt>
                <c:pt idx="4">
                  <c:v>0.3</c:v>
                </c:pt>
                <c:pt idx="5">
                  <c:v>0.5</c:v>
                </c:pt>
              </c:numCache>
            </c:numRef>
          </c:xVal>
          <c:yVal>
            <c:numRef>
              <c:f>List1!$G$6:$G$11</c:f>
              <c:numCache>
                <c:formatCode>General</c:formatCode>
                <c:ptCount val="6"/>
                <c:pt idx="0">
                  <c:v>0.02</c:v>
                </c:pt>
                <c:pt idx="1">
                  <c:v>0.13</c:v>
                </c:pt>
                <c:pt idx="2">
                  <c:v>0.52</c:v>
                </c:pt>
                <c:pt idx="3">
                  <c:v>1.21</c:v>
                </c:pt>
                <c:pt idx="4">
                  <c:v>3.45</c:v>
                </c:pt>
                <c:pt idx="5">
                  <c:v>5.75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3D22-4E53-B8AA-BCD5C492A9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04588320"/>
        <c:axId val="1104600800"/>
      </c:scatterChart>
      <c:valAx>
        <c:axId val="110458832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cs-CZ"/>
                  <a:t>c (mg/l)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cs-CZ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104600800"/>
        <c:crosses val="autoZero"/>
        <c:crossBetween val="midCat"/>
      </c:valAx>
      <c:valAx>
        <c:axId val="1104600800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cs-CZ"/>
                  <a:t>Odezva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cs-CZ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104588320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ECD46C1-7C96-2A9C-61DF-9FD2A3E7E9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F0A63392-F8CC-7692-73F7-4C519EF463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FF54ECC-03A5-597A-2420-CAF8FFE664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EC604-79E4-4550-A751-A30A286D3768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2C16162-10A0-5B5D-E168-B37E968CCB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3804202-FBCE-48DF-65B7-92099FE5E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1317A-F33F-4870-BB64-1833F4AB30E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27631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E409776-E88B-4D95-F51A-74697415FE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EEEFD0D8-F426-54DE-D1EE-DBAC4CFCAC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35DEA0D-892D-B9C6-53CD-9CC7C4D3D2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EC604-79E4-4550-A751-A30A286D3768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41FE9B0-1F02-BC59-0612-72D835FE2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3DBA633-D918-DA62-5DDE-8CEDDBDE94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1317A-F33F-4870-BB64-1833F4AB30E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9142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00C656F5-A00A-1B07-6840-DD6C82EC12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2E298D58-4926-A433-A3F0-70738CCF4B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570F06A-8F9A-FE51-16F8-C333AA805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EC604-79E4-4550-A751-A30A286D3768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B4A7DC9-9FB9-A7D6-EAD0-EED4624AE7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7D6F6C6-7994-182C-3D98-A06E26D82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1317A-F33F-4870-BB64-1833F4AB30E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97109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B3A9FCC-A1D7-6EA9-835C-8053A69E32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E8441E1-46CC-271B-5B7F-341FD9B047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B3D3E50-A17C-C4AF-209C-2516BC45C6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EC604-79E4-4550-A751-A30A286D3768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1804BAC-0927-CCB9-85B7-C898DDC48E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7EB7DF4-8292-3416-E78E-BC832EFCE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1317A-F33F-4870-BB64-1833F4AB30E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5914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8E6F43D-E10D-509D-799B-C9674D30C9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FA72932-6ACB-310A-C656-F6391E4DF7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2FB5001-8B6C-BB69-9066-2618905051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EC604-79E4-4550-A751-A30A286D3768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7937967-0D69-4CB2-8C82-2E6733E2FC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C7EB8FC-3E64-A3CD-8F78-335693C74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1317A-F33F-4870-BB64-1833F4AB30E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483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362E6BF-D806-CA63-E6C4-FA9F5789F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D65501-A093-373D-F110-E7B7330D10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68EA845A-A47A-C55E-1036-CFFF8F004E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23278A99-27C1-E735-AC82-6EB2E4F82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EC604-79E4-4550-A751-A30A286D3768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7BD4DEB-DFD3-E7DB-A331-74E0744F5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F048D0E-5B78-5FA8-3114-E8DB6F5EE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1317A-F33F-4870-BB64-1833F4AB30E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89588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6D36DAA-ACA0-E756-8FEF-81C6D7F84A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E736CCD0-2A30-7711-5336-31679923FA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B3C8FBAC-A84B-D527-E931-A6E06DF4B3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15269386-3582-DDFE-5E97-F2B7BB4C36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1F504BCE-3352-3DFE-F072-EE847A61D1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D90C35F8-9810-8148-7278-33A6F88DC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EC604-79E4-4550-A751-A30A286D3768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ABB9EF1A-E338-D651-38E4-BD005D14CF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8539EA59-F925-E6AC-9199-7505B2822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1317A-F33F-4870-BB64-1833F4AB30E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4794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56AA91-ED36-DF08-1663-187FA7142A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49380457-BE8B-26EC-1786-8BB91A3EC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EC604-79E4-4550-A751-A30A286D3768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B60D9546-2274-3F05-24EE-6F2BFC8131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B4A3ABA-BA21-6FCC-4211-D00C3F39E8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1317A-F33F-4870-BB64-1833F4AB30E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1365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862466F2-6433-FB7E-E52E-A23F15E572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EC604-79E4-4550-A751-A30A286D3768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7856A5AD-20D5-21B0-788E-A27C54D31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95A6FB9-4A44-B79C-1225-E2B1C69FF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1317A-F33F-4870-BB64-1833F4AB30E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7957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1FCB31D-F826-E3C2-0A10-E12948AF72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67CB6FB-7BFA-EA91-9BC4-2A9249A265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F2B3EBCD-4A2B-D392-A5B5-4DD7C2ACBB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9724D51-6644-1A78-D977-FBAEF8EC1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EC604-79E4-4550-A751-A30A286D3768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912F9F36-F860-2302-5662-4ED68545B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0283A21-FB93-4370-3819-D46BA7081C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1317A-F33F-4870-BB64-1833F4AB30E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42292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C9AC1BF-550E-7017-1FD0-05CBDBE9C4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FF567E4C-E170-F323-D210-C825B8AF36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9F479F80-073F-52DC-D53E-7C189FE17F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C45CC875-B0FD-9094-081F-1BDE73C50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EC604-79E4-4550-A751-A30A286D3768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5504534-2B68-65D7-A792-993ECECECF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BEFD547-2065-314F-D2EE-AB65CA4C1A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1317A-F33F-4870-BB64-1833F4AB30E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9319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04BB4D41-7E1A-CAD9-BD55-15E1A68EF7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7979558-0BCB-F532-5211-ED5C8D7F67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6C79016-EE2E-1A4C-933C-319CBB9FC5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E3EC604-79E4-4550-A751-A30A286D3768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C8A5653-2525-010A-80E3-6FA816CF92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4A26C10-E52A-BA49-8673-2E6B425787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7A1317A-F33F-4870-BB64-1833F4AB30E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7103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A94502D-62BE-D948-AD95-05C11640340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/>
              <a:t>Chromatografické metody – pracovní list</a:t>
            </a:r>
            <a:endParaRPr lang="cs-CZ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946FDD8-E393-D21E-9344-972463F1CF9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Řešení</a:t>
            </a:r>
          </a:p>
        </p:txBody>
      </p:sp>
    </p:spTree>
    <p:extLst>
      <p:ext uri="{BB962C8B-B14F-4D97-AF65-F5344CB8AC3E}">
        <p14:creationId xmlns:p14="http://schemas.microsoft.com/office/powerpoint/2010/main" val="42429518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611C0FD-1D6D-AECA-5ECC-1AFD32ADD7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Úkol č.1 (kvalitativní analýza vzorku):</a:t>
            </a:r>
            <a:r>
              <a:rPr lang="cs-CZ" dirty="0"/>
              <a:t>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7A7D02C-BA89-FBBB-F1DD-7F99C15015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7864"/>
            <a:ext cx="10515600" cy="471909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sz="2400" dirty="0"/>
              <a:t>Představte si, že pracujete na Oddělení klinické toxikologie FN a ošetřujícímu lékaři máte podat zprávu. K dispozici máte předem změřený chromatogram standardů látek (Příloha 1A) a chromatogram z toxikologického screeningu provedeného v plasmě pacienta (Příloha 1B). Co bylo příčinou závažného stavu pacienta, čím byl intoxikován?</a:t>
            </a:r>
          </a:p>
          <a:p>
            <a:endParaRPr lang="cs-CZ" dirty="0"/>
          </a:p>
          <a:p>
            <a:pPr marL="0" indent="0" algn="just">
              <a:buNone/>
            </a:pPr>
            <a:r>
              <a:rPr lang="cs-CZ" sz="2400" dirty="0">
                <a:solidFill>
                  <a:schemeClr val="accent2"/>
                </a:solidFill>
                <a:latin typeface="Comic Sans MS" panose="030F0702030302020204" pitchFamily="66" charset="0"/>
                <a:cs typeface="Kalam Light" panose="02000000000000000000" pitchFamily="2" charset="-18"/>
              </a:rPr>
              <a:t>K určení příčiny intoxikace nám pomohou zmíněné chromatogramy. </a:t>
            </a:r>
            <a:br>
              <a:rPr lang="cs-CZ" sz="2400" dirty="0">
                <a:solidFill>
                  <a:schemeClr val="accent2"/>
                </a:solidFill>
                <a:latin typeface="Comic Sans MS" panose="030F0702030302020204" pitchFamily="66" charset="0"/>
                <a:cs typeface="Kalam Light" panose="02000000000000000000" pitchFamily="2" charset="-18"/>
              </a:rPr>
            </a:br>
            <a:r>
              <a:rPr lang="cs-CZ" sz="2400" dirty="0">
                <a:solidFill>
                  <a:schemeClr val="accent2"/>
                </a:solidFill>
                <a:latin typeface="Comic Sans MS" panose="030F0702030302020204" pitchFamily="66" charset="0"/>
                <a:cs typeface="Kalam Light" panose="02000000000000000000" pitchFamily="2" charset="-18"/>
              </a:rPr>
              <a:t>Z teorie víme, že k identifikaci neznámé látky nám poslouží retenční čas (t</a:t>
            </a:r>
            <a:r>
              <a:rPr lang="cs-CZ" sz="2400" baseline="-25000" dirty="0">
                <a:solidFill>
                  <a:schemeClr val="accent2"/>
                </a:solidFill>
                <a:latin typeface="Comic Sans MS" panose="030F0702030302020204" pitchFamily="66" charset="0"/>
                <a:cs typeface="Kalam Light" panose="02000000000000000000" pitchFamily="2" charset="-18"/>
              </a:rPr>
              <a:t>R</a:t>
            </a:r>
            <a:r>
              <a:rPr lang="cs-CZ" sz="2400" dirty="0">
                <a:solidFill>
                  <a:schemeClr val="accent2"/>
                </a:solidFill>
                <a:latin typeface="Comic Sans MS" panose="030F0702030302020204" pitchFamily="66" charset="0"/>
                <a:cs typeface="Kalam Light" panose="02000000000000000000" pitchFamily="2" charset="-18"/>
              </a:rPr>
              <a:t>). Porovnáme tedy chromatogram pacienta s chromatogramem standardů a sleduji, zdali se zde nenachází shodné nebo velmi podobné retenční časy.</a:t>
            </a:r>
            <a:r>
              <a:rPr lang="cs-CZ" sz="2400" dirty="0">
                <a:solidFill>
                  <a:schemeClr val="accent2"/>
                </a:solidFill>
                <a:latin typeface="Comic Sans MS" panose="030F0702030302020204" pitchFamily="66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73557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7DCBC38-E774-5C25-0294-E0E70515D5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86612" y="592048"/>
            <a:ext cx="4963318" cy="5360178"/>
          </a:xfrm>
        </p:spPr>
        <p:txBody>
          <a:bodyPr>
            <a:normAutofit/>
          </a:bodyPr>
          <a:lstStyle/>
          <a:p>
            <a:r>
              <a:rPr lang="cs-CZ" sz="2400" dirty="0">
                <a:solidFill>
                  <a:schemeClr val="accent2"/>
                </a:solidFill>
                <a:latin typeface="Comic Sans MS" panose="030F0702030302020204" pitchFamily="66" charset="0"/>
                <a:cs typeface="Kalam Light" panose="02000000000000000000" pitchFamily="2" charset="-18"/>
              </a:rPr>
              <a:t>V tomto případě vidíme v chromatogramu dvě látky s podobným t</a:t>
            </a:r>
            <a:r>
              <a:rPr lang="cs-CZ" sz="2400" baseline="-25000" dirty="0">
                <a:solidFill>
                  <a:schemeClr val="accent2"/>
                </a:solidFill>
                <a:latin typeface="Comic Sans MS" panose="030F0702030302020204" pitchFamily="66" charset="0"/>
                <a:cs typeface="Kalam Light" panose="02000000000000000000" pitchFamily="2" charset="-18"/>
              </a:rPr>
              <a:t>R</a:t>
            </a:r>
            <a:r>
              <a:rPr lang="cs-CZ" sz="2400" dirty="0">
                <a:solidFill>
                  <a:schemeClr val="accent2"/>
                </a:solidFill>
                <a:latin typeface="Comic Sans MS" panose="030F0702030302020204" pitchFamily="66" charset="0"/>
                <a:cs typeface="Kalam Light" panose="02000000000000000000" pitchFamily="2" charset="-18"/>
              </a:rPr>
              <a:t>:</a:t>
            </a:r>
          </a:p>
          <a:p>
            <a:pPr marL="0" indent="0">
              <a:buNone/>
            </a:pPr>
            <a:r>
              <a:rPr lang="cs-CZ" sz="2400" dirty="0">
                <a:solidFill>
                  <a:schemeClr val="accent2"/>
                </a:solidFill>
                <a:latin typeface="Comic Sans MS" panose="030F0702030302020204" pitchFamily="66" charset="0"/>
                <a:cs typeface="Kalam Light" panose="02000000000000000000" pitchFamily="2" charset="-18"/>
              </a:rPr>
              <a:t>	</a:t>
            </a:r>
            <a:r>
              <a:rPr lang="cs-CZ" b="1" dirty="0">
                <a:solidFill>
                  <a:schemeClr val="accent2"/>
                </a:solidFill>
                <a:latin typeface="Comic Sans MS" panose="030F0702030302020204" pitchFamily="66" charset="0"/>
                <a:cs typeface="Kalam Light" panose="02000000000000000000" pitchFamily="2" charset="-18"/>
              </a:rPr>
              <a:t>Psilocybin a THC</a:t>
            </a:r>
            <a:endParaRPr lang="cs-CZ" sz="2400" b="1" dirty="0">
              <a:solidFill>
                <a:schemeClr val="accent2"/>
              </a:solidFill>
              <a:latin typeface="Comic Sans MS" panose="030F0702030302020204" pitchFamily="66" charset="0"/>
              <a:cs typeface="Kalam Light" panose="02000000000000000000" pitchFamily="2" charset="-18"/>
            </a:endParaRPr>
          </a:p>
        </p:txBody>
      </p:sp>
      <p:pic>
        <p:nvPicPr>
          <p:cNvPr id="70" name="Obrázek 69">
            <a:extLst>
              <a:ext uri="{FF2B5EF4-FFF2-40B4-BE49-F238E27FC236}">
                <a16:creationId xmlns:a16="http://schemas.microsoft.com/office/drawing/2014/main" id="{98C56588-B9A2-DCC1-C0D0-8E72BA033C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2744" y="4067174"/>
            <a:ext cx="4458856" cy="2351033"/>
          </a:xfrm>
          <a:prstGeom prst="rect">
            <a:avLst/>
          </a:prstGeom>
        </p:spPr>
      </p:pic>
      <p:pic>
        <p:nvPicPr>
          <p:cNvPr id="74" name="Obrázek 73">
            <a:extLst>
              <a:ext uri="{FF2B5EF4-FFF2-40B4-BE49-F238E27FC236}">
                <a16:creationId xmlns:a16="http://schemas.microsoft.com/office/drawing/2014/main" id="{0A29A7A6-A1FA-2AE2-772D-6FE88A9DD6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1106" y="344902"/>
            <a:ext cx="4482028" cy="3634708"/>
          </a:xfrm>
          <a:prstGeom prst="rect">
            <a:avLst/>
          </a:prstGeom>
        </p:spPr>
      </p:pic>
      <p:sp>
        <p:nvSpPr>
          <p:cNvPr id="71" name="Obdélník: se zakulacenými rohy 70">
            <a:extLst>
              <a:ext uri="{FF2B5EF4-FFF2-40B4-BE49-F238E27FC236}">
                <a16:creationId xmlns:a16="http://schemas.microsoft.com/office/drawing/2014/main" id="{F38A2EC8-0A26-F23F-D2EF-70313DF056A7}"/>
              </a:ext>
            </a:extLst>
          </p:cNvPr>
          <p:cNvSpPr/>
          <p:nvPr/>
        </p:nvSpPr>
        <p:spPr>
          <a:xfrm>
            <a:off x="1900148" y="439793"/>
            <a:ext cx="314325" cy="5426619"/>
          </a:xfrm>
          <a:prstGeom prst="round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2" name="Obdélník: se zakulacenými rohy 71">
            <a:extLst>
              <a:ext uri="{FF2B5EF4-FFF2-40B4-BE49-F238E27FC236}">
                <a16:creationId xmlns:a16="http://schemas.microsoft.com/office/drawing/2014/main" id="{B09B3BC3-3D2A-A548-D40B-C63BB8E050C2}"/>
              </a:ext>
            </a:extLst>
          </p:cNvPr>
          <p:cNvSpPr/>
          <p:nvPr/>
        </p:nvSpPr>
        <p:spPr>
          <a:xfrm>
            <a:off x="4403245" y="439792"/>
            <a:ext cx="314325" cy="5426619"/>
          </a:xfrm>
          <a:prstGeom prst="round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04980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1" grpId="0" animBg="1"/>
      <p:bldP spid="7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6D9BFD2-1C15-FDEC-B112-D17AB00150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Úkol č.2 (kvantitativní analýza vzorku):</a:t>
            </a:r>
            <a:r>
              <a:rPr lang="cs-CZ" dirty="0"/>
              <a:t>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FBCB416-8257-EF4D-1B76-C8D45DE7BF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7864"/>
            <a:ext cx="10515600" cy="471909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sz="2400" dirty="0"/>
              <a:t>Nyní když již víte, co bylo příčinou intoxikace, je vaším úkolem provést kvantifikaci látky. V Příloze 2 je uvedena tabulka změřených ploch </a:t>
            </a:r>
            <a:r>
              <a:rPr lang="cs-CZ" sz="2400" dirty="0" err="1"/>
              <a:t>píků</a:t>
            </a:r>
            <a:r>
              <a:rPr lang="cs-CZ" sz="2400" dirty="0"/>
              <a:t> (odezva) standardních látek pro 6 různých koncentrací. Dále je zde pro jednotlivé látky uveden rozsah toxických a letálních koncentrací. Pomocí MS Excel vytvořte šestibodovou kalibrační křivku pro noxu, kterou jste našli v plasmě pacienta a zjistěte, jaká byla její koncentrace. Budete proto potřebovat také regresní rovnici. Na základě rozmezí pro toxickou a letální dávku (Příloha 3) posuďte prognózu pacienta. Pokuste se stručně formulovat nález tak, jak byste jej předali ošetřujícímu lékaři.</a:t>
            </a:r>
          </a:p>
        </p:txBody>
      </p:sp>
    </p:spTree>
    <p:extLst>
      <p:ext uri="{BB962C8B-B14F-4D97-AF65-F5344CB8AC3E}">
        <p14:creationId xmlns:p14="http://schemas.microsoft.com/office/powerpoint/2010/main" val="21136723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82D3CAB-DC94-BA90-3E21-9061F61F62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8464" y="571114"/>
            <a:ext cx="5248491" cy="5458211"/>
          </a:xfrm>
        </p:spPr>
        <p:txBody>
          <a:bodyPr/>
          <a:lstStyle/>
          <a:p>
            <a:pPr marL="0" indent="0">
              <a:buNone/>
            </a:pPr>
            <a:r>
              <a:rPr lang="cs-CZ" dirty="0">
                <a:solidFill>
                  <a:schemeClr val="accent2"/>
                </a:solidFill>
                <a:latin typeface="Comic Sans MS" panose="030F0702030302020204" pitchFamily="66" charset="0"/>
                <a:cs typeface="Kalam Light" panose="02000000000000000000" pitchFamily="2" charset="-18"/>
              </a:rPr>
              <a:t>Vytvoříme kalibrační křivky: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716FE4A8-D94D-13F1-5B43-37600ED44A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045" y="571114"/>
            <a:ext cx="5410955" cy="5525271"/>
          </a:xfrm>
          <a:prstGeom prst="rect">
            <a:avLst/>
          </a:prstGeom>
        </p:spPr>
      </p:pic>
      <p:sp>
        <p:nvSpPr>
          <p:cNvPr id="6" name="Obdélník: se zakulacenými rohy 5">
            <a:extLst>
              <a:ext uri="{FF2B5EF4-FFF2-40B4-BE49-F238E27FC236}">
                <a16:creationId xmlns:a16="http://schemas.microsoft.com/office/drawing/2014/main" id="{811D533E-ABD6-3938-62A1-781E0F1C2FC9}"/>
              </a:ext>
            </a:extLst>
          </p:cNvPr>
          <p:cNvSpPr/>
          <p:nvPr/>
        </p:nvSpPr>
        <p:spPr>
          <a:xfrm>
            <a:off x="1666876" y="2609850"/>
            <a:ext cx="964720" cy="1581150"/>
          </a:xfrm>
          <a:prstGeom prst="round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bdélník: se zakulacenými rohy 6">
            <a:extLst>
              <a:ext uri="{FF2B5EF4-FFF2-40B4-BE49-F238E27FC236}">
                <a16:creationId xmlns:a16="http://schemas.microsoft.com/office/drawing/2014/main" id="{82E5D04F-D1B9-676E-5142-4B5243425D68}"/>
              </a:ext>
            </a:extLst>
          </p:cNvPr>
          <p:cNvSpPr/>
          <p:nvPr/>
        </p:nvSpPr>
        <p:spPr>
          <a:xfrm>
            <a:off x="3733801" y="2609850"/>
            <a:ext cx="964720" cy="1581150"/>
          </a:xfrm>
          <a:prstGeom prst="round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aphicFrame>
        <p:nvGraphicFramePr>
          <p:cNvPr id="8" name="Graf 7">
            <a:extLst>
              <a:ext uri="{FF2B5EF4-FFF2-40B4-BE49-F238E27FC236}">
                <a16:creationId xmlns:a16="http://schemas.microsoft.com/office/drawing/2014/main" id="{3DD55543-963C-D190-5C6A-B6064B35F36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32570350"/>
              </p:ext>
            </p:extLst>
          </p:nvPr>
        </p:nvGraphicFramePr>
        <p:xfrm>
          <a:off x="6258463" y="1057275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Graf 8">
            <a:extLst>
              <a:ext uri="{FF2B5EF4-FFF2-40B4-BE49-F238E27FC236}">
                <a16:creationId xmlns:a16="http://schemas.microsoft.com/office/drawing/2014/main" id="{66D91E41-6072-E43A-E72B-3CBF069E98B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94853887"/>
              </p:ext>
            </p:extLst>
          </p:nvPr>
        </p:nvGraphicFramePr>
        <p:xfrm>
          <a:off x="6258463" y="3800475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541579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Graphic spid="8" grpId="0">
        <p:bldAsOne/>
      </p:bldGraphic>
      <p:bldGraphic spid="9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EDBAACB-809E-0FB0-E6F5-8066ED8542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42925"/>
            <a:ext cx="10515600" cy="56340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dirty="0">
                <a:solidFill>
                  <a:schemeClr val="accent2"/>
                </a:solidFill>
                <a:latin typeface="Comic Sans MS" panose="030F0702030302020204" pitchFamily="66" charset="0"/>
                <a:cs typeface="Kalam Light" panose="02000000000000000000" pitchFamily="2" charset="-18"/>
              </a:rPr>
              <a:t>Pomocí rovnice kalibrační křivky dopočítáme koncentraci:</a:t>
            </a:r>
          </a:p>
          <a:p>
            <a:pPr marL="0" indent="0">
              <a:buNone/>
            </a:pPr>
            <a:r>
              <a:rPr lang="cs-CZ" sz="2400" dirty="0">
                <a:latin typeface="Comic Sans MS" panose="030F0702030302020204" pitchFamily="66" charset="0"/>
                <a:cs typeface="Kalam Light" panose="02000000000000000000" pitchFamily="2" charset="-18"/>
              </a:rPr>
              <a:t>Známe:</a:t>
            </a:r>
          </a:p>
          <a:p>
            <a:endParaRPr lang="cs-CZ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cs-CZ" sz="2400" dirty="0">
                <a:solidFill>
                  <a:schemeClr val="accent2"/>
                </a:solidFill>
                <a:latin typeface="Comic Sans MS" panose="030F0702030302020204" pitchFamily="66" charset="0"/>
                <a:cs typeface="Kalam Light" panose="02000000000000000000" pitchFamily="2" charset="-18"/>
              </a:rPr>
              <a:t>Výsledek: </a:t>
            </a:r>
            <a:r>
              <a:rPr lang="cs-CZ" sz="2400" b="1" u="sng" dirty="0">
                <a:solidFill>
                  <a:schemeClr val="accent2"/>
                </a:solidFill>
                <a:latin typeface="Comic Sans MS" panose="030F0702030302020204" pitchFamily="66" charset="0"/>
                <a:cs typeface="Kalam Light" panose="02000000000000000000" pitchFamily="2" charset="-18"/>
              </a:rPr>
              <a:t>Psilocibine = 0,021 mg/l</a:t>
            </a:r>
          </a:p>
          <a:p>
            <a:pPr marL="0" indent="0">
              <a:buNone/>
            </a:pPr>
            <a:r>
              <a:rPr lang="cs-CZ" sz="2400" dirty="0">
                <a:solidFill>
                  <a:schemeClr val="accent2"/>
                </a:solidFill>
                <a:latin typeface="Comic Sans MS" panose="030F0702030302020204" pitchFamily="66" charset="0"/>
                <a:cs typeface="Kalam Light" panose="02000000000000000000" pitchFamily="2" charset="-18"/>
              </a:rPr>
              <a:t>	   </a:t>
            </a:r>
            <a:r>
              <a:rPr lang="cs-CZ" sz="2400" b="1" u="sng" dirty="0">
                <a:solidFill>
                  <a:schemeClr val="accent2"/>
                </a:solidFill>
                <a:latin typeface="Comic Sans MS" panose="030F0702030302020204" pitchFamily="66" charset="0"/>
                <a:cs typeface="Kalam Light" panose="02000000000000000000" pitchFamily="2" charset="-18"/>
              </a:rPr>
              <a:t>THC = 0,002 mg/l</a:t>
            </a:r>
          </a:p>
          <a:p>
            <a:pPr marL="0" indent="0">
              <a:buNone/>
            </a:pPr>
            <a:endParaRPr lang="cs-CZ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cs-CZ" dirty="0">
              <a:latin typeface="Comic Sans MS" panose="030F0702030302020204" pitchFamily="66" charset="0"/>
              <a:cs typeface="Kalam Light" panose="02000000000000000000" pitchFamily="2" charset="-18"/>
            </a:endParaRPr>
          </a:p>
          <a:p>
            <a:pPr marL="0" indent="0" algn="just">
              <a:buNone/>
            </a:pPr>
            <a:r>
              <a:rPr lang="cs-CZ" sz="2400" dirty="0">
                <a:solidFill>
                  <a:schemeClr val="accent2"/>
                </a:solidFill>
                <a:latin typeface="Comic Sans MS" panose="030F0702030302020204" pitchFamily="66" charset="0"/>
                <a:cs typeface="Kalam Light" panose="02000000000000000000" pitchFamily="2" charset="-18"/>
              </a:rPr>
              <a:t>V plazmě byla zjištěna přítomnost psilocybinu v koncentraci 0,021 mg/L, která přesahuje toxické rozmezí a může být spojena s akutními psychotropními projevy (halucinace, úzkost, zmatenost). Koncentrace THC 0,002 mg/L je nízká, bez klinického významu. Prognóza pacienta je příznivá při zachování podpůrné a symptomatické léčby, závažná intoxikace se nepředpokládá.</a:t>
            </a:r>
          </a:p>
          <a:p>
            <a:endParaRPr lang="cs-CZ" dirty="0">
              <a:latin typeface="Comic Sans MS" panose="030F0702030302020204" pitchFamily="66" charset="0"/>
            </a:endParaRP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A5E86311-4914-AB34-4013-DFB2336CE9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9890" y="863541"/>
            <a:ext cx="3028950" cy="975290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D5773ED3-4391-06EF-8705-5CF55F1B02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91023" y="1051871"/>
            <a:ext cx="4324954" cy="2333951"/>
          </a:xfrm>
          <a:prstGeom prst="rect">
            <a:avLst/>
          </a:prstGeom>
        </p:spPr>
      </p:pic>
      <p:sp>
        <p:nvSpPr>
          <p:cNvPr id="8" name="Obdélník: se zakulacenými rohy 7">
            <a:extLst>
              <a:ext uri="{FF2B5EF4-FFF2-40B4-BE49-F238E27FC236}">
                <a16:creationId xmlns:a16="http://schemas.microsoft.com/office/drawing/2014/main" id="{F89D36CC-878A-04FF-B678-77D9060F8A30}"/>
              </a:ext>
            </a:extLst>
          </p:cNvPr>
          <p:cNvSpPr/>
          <p:nvPr/>
        </p:nvSpPr>
        <p:spPr>
          <a:xfrm>
            <a:off x="6791023" y="2209798"/>
            <a:ext cx="4324954" cy="238127"/>
          </a:xfrm>
          <a:prstGeom prst="round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bdélník: se zakulacenými rohy 8">
            <a:extLst>
              <a:ext uri="{FF2B5EF4-FFF2-40B4-BE49-F238E27FC236}">
                <a16:creationId xmlns:a16="http://schemas.microsoft.com/office/drawing/2014/main" id="{0068E3D5-9B3B-D864-D933-3C67C7B78CA1}"/>
              </a:ext>
            </a:extLst>
          </p:cNvPr>
          <p:cNvSpPr/>
          <p:nvPr/>
        </p:nvSpPr>
        <p:spPr>
          <a:xfrm>
            <a:off x="6791023" y="3047998"/>
            <a:ext cx="4324954" cy="238127"/>
          </a:xfrm>
          <a:prstGeom prst="round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55446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640BB04-B314-9401-09FF-6EF2D37EB7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2982"/>
            <a:ext cx="10515600" cy="514769"/>
          </a:xfrm>
        </p:spPr>
        <p:txBody>
          <a:bodyPr>
            <a:normAutofit/>
          </a:bodyPr>
          <a:lstStyle/>
          <a:p>
            <a:r>
              <a:rPr lang="cs-CZ" sz="2400" b="1" dirty="0"/>
              <a:t>Úkol č.3 (Chromatografická metoda – přehled):</a:t>
            </a:r>
            <a:endParaRPr lang="cs-CZ" sz="24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8C3C8B5-239A-799C-77ED-E3FC96FEFD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67750"/>
            <a:ext cx="10807460" cy="5837267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cs-CZ" dirty="0"/>
              <a:t>Doplňte následující text a otázky:</a:t>
            </a:r>
          </a:p>
          <a:p>
            <a:pPr marL="514350" lvl="0" indent="-514350">
              <a:buFont typeface="+mj-lt"/>
              <a:buAutoNum type="arabicPeriod"/>
            </a:pPr>
            <a:r>
              <a:rPr lang="cs-CZ" b="1" dirty="0"/>
              <a:t>Každý chromatografický systém obsahuje dvě fáze.</a:t>
            </a:r>
            <a:br>
              <a:rPr lang="cs-CZ" dirty="0"/>
            </a:br>
            <a:r>
              <a:rPr lang="cs-CZ" dirty="0"/>
              <a:t>a) Mobilní fáze v této úloze je ____________ (polární / nepolární).</a:t>
            </a:r>
            <a:br>
              <a:rPr lang="cs-CZ" dirty="0"/>
            </a:br>
            <a:r>
              <a:rPr lang="cs-CZ" dirty="0"/>
              <a:t>b) Stacionární fáze na koloně C18 je ____________ (polární / nepolární).</a:t>
            </a:r>
          </a:p>
          <a:p>
            <a:pPr marL="514350" lvl="0" indent="-514350">
              <a:buFont typeface="+mj-lt"/>
              <a:buAutoNum type="arabicPeriod"/>
            </a:pPr>
            <a:r>
              <a:rPr lang="cs-CZ" b="1" dirty="0"/>
              <a:t>Která z látek zjištěných v úkolu 1. se bude na reverzní fázi zadržovat déle. Zkuste vysvětlit proč?</a:t>
            </a:r>
            <a:r>
              <a:rPr lang="cs-CZ" dirty="0"/>
              <a:t> </a:t>
            </a:r>
            <a:r>
              <a:rPr lang="cs-CZ" i="1" dirty="0"/>
              <a:t>(Zvažte jejich polaritu.)</a:t>
            </a:r>
          </a:p>
          <a:p>
            <a:pPr marL="0" lvl="0" indent="0">
              <a:lnSpc>
                <a:spcPct val="110000"/>
              </a:lnSpc>
              <a:buNone/>
            </a:pPr>
            <a:r>
              <a:rPr lang="cs-CZ" i="1" dirty="0"/>
              <a:t>	</a:t>
            </a:r>
            <a:r>
              <a:rPr lang="cs-CZ" sz="2400" b="1" dirty="0">
                <a:solidFill>
                  <a:schemeClr val="accent2"/>
                </a:solidFill>
                <a:latin typeface="Comic Sans MS" panose="030F0702030302020204" pitchFamily="66" charset="0"/>
                <a:cs typeface="Kalam Light" panose="02000000000000000000" pitchFamily="2" charset="-18"/>
              </a:rPr>
              <a:t>THC se na reverzní fázi bude zadržovat déle, protože jeho nepolární 	charakter způsobuje silnější interakci s nepolární stacionární fází.</a:t>
            </a:r>
          </a:p>
          <a:p>
            <a:pPr marL="514350" lvl="0" indent="-514350">
              <a:buFont typeface="+mj-lt"/>
              <a:buAutoNum type="arabicPeriod" startAt="3"/>
            </a:pPr>
            <a:r>
              <a:rPr lang="cs-CZ" b="1" dirty="0"/>
              <a:t>Vysvětlete pojem retenční čas.</a:t>
            </a:r>
            <a:br>
              <a:rPr lang="cs-CZ" dirty="0"/>
            </a:br>
            <a:r>
              <a:rPr lang="cs-CZ" dirty="0"/>
              <a:t>Co nám říká o vlastnostech dané látky?</a:t>
            </a:r>
          </a:p>
          <a:p>
            <a:pPr marL="0" lvl="0" indent="0">
              <a:lnSpc>
                <a:spcPct val="120000"/>
              </a:lnSpc>
              <a:buNone/>
            </a:pPr>
            <a:r>
              <a:rPr lang="cs-CZ" dirty="0"/>
              <a:t>	</a:t>
            </a:r>
            <a:r>
              <a:rPr lang="cs-CZ" sz="2400" b="1" dirty="0">
                <a:solidFill>
                  <a:schemeClr val="accent2"/>
                </a:solidFill>
                <a:latin typeface="Comic Sans MS" panose="030F0702030302020204" pitchFamily="66" charset="0"/>
                <a:cs typeface="Kalam Light" panose="02000000000000000000" pitchFamily="2" charset="-18"/>
              </a:rPr>
              <a:t>Retenční čas je čas, který uplyne od okamžiku nástřiku vzorku na začátek 	chromatografické kolony do okamžiku, kdy je dosaženo maxima píku dané 	látky na detektoru.</a:t>
            </a:r>
          </a:p>
          <a:p>
            <a:pPr marL="514350" lvl="0" indent="-514350">
              <a:buFont typeface="+mj-lt"/>
              <a:buAutoNum type="arabicPeriod" startAt="4"/>
            </a:pPr>
            <a:r>
              <a:rPr lang="cs-CZ" b="1" dirty="0"/>
              <a:t>Který z parametrů chromatogramu</a:t>
            </a:r>
            <a:r>
              <a:rPr lang="cs-CZ" dirty="0"/>
              <a:t> (plocha píku, výška píku, retenční čas)</a:t>
            </a:r>
            <a:br>
              <a:rPr lang="cs-CZ" dirty="0"/>
            </a:br>
            <a:r>
              <a:rPr lang="cs-CZ" dirty="0"/>
              <a:t>a) souvisí s </a:t>
            </a:r>
            <a:r>
              <a:rPr lang="cs-CZ" b="1" dirty="0"/>
              <a:t>množstvím</a:t>
            </a:r>
            <a:r>
              <a:rPr lang="cs-CZ" dirty="0"/>
              <a:t> látky ve vzorku?</a:t>
            </a:r>
            <a:br>
              <a:rPr lang="cs-CZ" dirty="0"/>
            </a:br>
            <a:r>
              <a:rPr lang="cs-CZ" dirty="0"/>
              <a:t>b) slouží k její </a:t>
            </a:r>
            <a:r>
              <a:rPr lang="cs-CZ" b="1" dirty="0"/>
              <a:t>identifikaci</a:t>
            </a:r>
            <a:r>
              <a:rPr lang="cs-CZ" dirty="0"/>
              <a:t>?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C48B8B9B-84E5-0906-E6B8-BCBEA732F59F}"/>
              </a:ext>
            </a:extLst>
          </p:cNvPr>
          <p:cNvSpPr txBox="1"/>
          <p:nvPr/>
        </p:nvSpPr>
        <p:spPr>
          <a:xfrm>
            <a:off x="5586950" y="1429612"/>
            <a:ext cx="10005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b="1" dirty="0">
                <a:solidFill>
                  <a:schemeClr val="accent2"/>
                </a:solidFill>
                <a:latin typeface="Comic Sans MS" panose="030F0702030302020204" pitchFamily="66" charset="0"/>
                <a:cs typeface="Kalam Light" panose="02000000000000000000" pitchFamily="2" charset="-18"/>
              </a:rPr>
              <a:t>polární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59039BF4-3055-E116-AE49-46303291E310}"/>
              </a:ext>
            </a:extLst>
          </p:cNvPr>
          <p:cNvSpPr txBox="1"/>
          <p:nvPr/>
        </p:nvSpPr>
        <p:spPr>
          <a:xfrm>
            <a:off x="6446481" y="1727072"/>
            <a:ext cx="12779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b="1" dirty="0">
                <a:solidFill>
                  <a:schemeClr val="accent2"/>
                </a:solidFill>
                <a:latin typeface="Comic Sans MS" panose="030F0702030302020204" pitchFamily="66" charset="0"/>
                <a:cs typeface="Kalam Light" panose="02000000000000000000" pitchFamily="2" charset="-18"/>
              </a:rPr>
              <a:t>nepolární</a:t>
            </a: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8E24D753-E861-E938-F42A-D79EE6938BAF}"/>
              </a:ext>
            </a:extLst>
          </p:cNvPr>
          <p:cNvSpPr txBox="1"/>
          <p:nvPr/>
        </p:nvSpPr>
        <p:spPr>
          <a:xfrm>
            <a:off x="5000251" y="6152545"/>
            <a:ext cx="16962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b="1" dirty="0">
                <a:solidFill>
                  <a:schemeClr val="accent2"/>
                </a:solidFill>
                <a:latin typeface="Comic Sans MS" panose="030F0702030302020204" pitchFamily="66" charset="0"/>
                <a:cs typeface="Kalam Light" panose="02000000000000000000" pitchFamily="2" charset="-18"/>
              </a:rPr>
              <a:t>retenční čas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3CD96493-5999-F75F-E35B-0F2294540128}"/>
              </a:ext>
            </a:extLst>
          </p:cNvPr>
          <p:cNvSpPr txBox="1"/>
          <p:nvPr/>
        </p:nvSpPr>
        <p:spPr>
          <a:xfrm>
            <a:off x="6572110" y="5884821"/>
            <a:ext cx="30299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b="1" dirty="0">
                <a:solidFill>
                  <a:schemeClr val="accent2"/>
                </a:solidFill>
                <a:latin typeface="Comic Sans MS" panose="030F0702030302020204" pitchFamily="66" charset="0"/>
                <a:cs typeface="Kalam Light" panose="02000000000000000000" pitchFamily="2" charset="-18"/>
              </a:rPr>
              <a:t>plocha píku, výška píku</a:t>
            </a:r>
          </a:p>
        </p:txBody>
      </p:sp>
    </p:spTree>
    <p:extLst>
      <p:ext uri="{BB962C8B-B14F-4D97-AF65-F5344CB8AC3E}">
        <p14:creationId xmlns:p14="http://schemas.microsoft.com/office/powerpoint/2010/main" val="2604261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E49D178-BC9A-4B65-1B25-49671AF7D0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22694"/>
            <a:ext cx="10515600" cy="6245525"/>
          </a:xfrm>
        </p:spPr>
        <p:txBody>
          <a:bodyPr>
            <a:normAutofit fontScale="62500" lnSpcReduction="20000"/>
          </a:bodyPr>
          <a:lstStyle/>
          <a:p>
            <a:pPr marL="514350" indent="-514350">
              <a:buFont typeface="+mj-lt"/>
              <a:buAutoNum type="arabicPeriod" startAt="5"/>
            </a:pPr>
            <a:r>
              <a:rPr lang="cs-CZ" b="1" dirty="0"/>
              <a:t>Jaký je princip separace</a:t>
            </a:r>
            <a:r>
              <a:rPr lang="cs-CZ" dirty="0"/>
              <a:t> v kapalinové chromatografii?</a:t>
            </a:r>
            <a:br>
              <a:rPr lang="cs-CZ" dirty="0"/>
            </a:br>
            <a:r>
              <a:rPr lang="cs-CZ" dirty="0"/>
              <a:t>(Popište stručně, jak dochází k separaci jednotlivých látek.)</a:t>
            </a:r>
          </a:p>
          <a:p>
            <a:pPr marL="0" lvl="0" indent="0">
              <a:lnSpc>
                <a:spcPct val="120000"/>
              </a:lnSpc>
              <a:buNone/>
            </a:pPr>
            <a:r>
              <a:rPr lang="cs-CZ" dirty="0"/>
              <a:t>	</a:t>
            </a:r>
            <a:r>
              <a:rPr lang="cs-CZ" sz="2900" b="1" dirty="0">
                <a:solidFill>
                  <a:schemeClr val="accent2"/>
                </a:solidFill>
                <a:latin typeface="Comic Sans MS" panose="030F0702030302020204" pitchFamily="66" charset="0"/>
                <a:cs typeface="Kalam Light" panose="02000000000000000000" pitchFamily="2" charset="-18"/>
              </a:rPr>
              <a:t>Separace látek probíhá na základě rozdílné afinity jednotlivých složek vzorku ke 	stacionární a mobilní fázi. Látky, které více interagují se stacionární fází, se z 	kolony eluují pomaleji, zatímco látky s větší afinitou k mobilní fázi vyjdou dříve.</a:t>
            </a:r>
          </a:p>
          <a:p>
            <a:pPr marL="514350" lvl="0" indent="-514350">
              <a:buFont typeface="+mj-lt"/>
              <a:buAutoNum type="arabicPeriod" startAt="6"/>
            </a:pPr>
            <a:r>
              <a:rPr lang="cs-CZ" b="1" dirty="0"/>
              <a:t>Popište alespoň jeden způsob interakce separovaných látek se stacionární fází.</a:t>
            </a:r>
          </a:p>
          <a:p>
            <a:pPr marL="0" lvl="0" indent="0">
              <a:lnSpc>
                <a:spcPct val="120000"/>
              </a:lnSpc>
              <a:buNone/>
            </a:pPr>
            <a:r>
              <a:rPr lang="cs-CZ" b="1" dirty="0">
                <a:latin typeface="Kalam Light" panose="02000000000000000000" pitchFamily="2" charset="-18"/>
                <a:cs typeface="Kalam Light" panose="02000000000000000000" pitchFamily="2" charset="-18"/>
              </a:rPr>
              <a:t>	</a:t>
            </a:r>
            <a:r>
              <a:rPr lang="cs-CZ" sz="2900" b="1" dirty="0">
                <a:solidFill>
                  <a:schemeClr val="accent2"/>
                </a:solidFill>
                <a:latin typeface="Comic Sans MS" panose="030F0702030302020204" pitchFamily="66" charset="0"/>
                <a:cs typeface="Kalam Light" panose="02000000000000000000" pitchFamily="2" charset="-18"/>
              </a:rPr>
              <a:t>Například hydrofobní interakce – u reverzní fáze (např. C18) se nepolární látky 	vážou na nepolární povrch kolony.</a:t>
            </a:r>
          </a:p>
          <a:p>
            <a:pPr marL="514350" lvl="0" indent="-514350">
              <a:buFont typeface="+mj-lt"/>
              <a:buAutoNum type="arabicPeriod" startAt="7"/>
            </a:pPr>
            <a:r>
              <a:rPr lang="cs-CZ" b="1" dirty="0"/>
              <a:t>Uveďte příklad dvou detektorů</a:t>
            </a:r>
            <a:r>
              <a:rPr lang="cs-CZ" dirty="0"/>
              <a:t>, které se používají ve spojení s kapalinovou chromatografií. Určete, jaké jsou výhody použití detektoru </a:t>
            </a:r>
            <a:r>
              <a:rPr lang="cs-CZ" b="1" dirty="0"/>
              <a:t>hmotnostní spektrometr</a:t>
            </a:r>
            <a:r>
              <a:rPr lang="cs-CZ" dirty="0"/>
              <a:t>.</a:t>
            </a:r>
          </a:p>
          <a:p>
            <a:pPr marL="0" lvl="0" indent="0">
              <a:buNone/>
            </a:pPr>
            <a:r>
              <a:rPr lang="cs-CZ" dirty="0">
                <a:latin typeface="Kalam Light" panose="02000000000000000000" pitchFamily="2" charset="-18"/>
                <a:cs typeface="Kalam Light" panose="02000000000000000000" pitchFamily="2" charset="-18"/>
              </a:rPr>
              <a:t>	</a:t>
            </a:r>
            <a:r>
              <a:rPr lang="cs-CZ" sz="2900" b="1" dirty="0">
                <a:solidFill>
                  <a:schemeClr val="accent2"/>
                </a:solidFill>
                <a:latin typeface="Comic Sans MS" panose="030F0702030302020204" pitchFamily="66" charset="0"/>
                <a:cs typeface="Kalam Light" panose="02000000000000000000" pitchFamily="2" charset="-18"/>
              </a:rPr>
              <a:t>UV/VIS detektor, Fluorescenční detektor</a:t>
            </a:r>
          </a:p>
          <a:p>
            <a:pPr marL="0" lvl="0" indent="0">
              <a:buNone/>
            </a:pPr>
            <a:r>
              <a:rPr lang="cs-CZ" sz="2900" b="1" dirty="0">
                <a:solidFill>
                  <a:schemeClr val="accent2"/>
                </a:solidFill>
                <a:latin typeface="Comic Sans MS" panose="030F0702030302020204" pitchFamily="66" charset="0"/>
                <a:cs typeface="Kalam Light" panose="02000000000000000000" pitchFamily="2" charset="-18"/>
              </a:rPr>
              <a:t>	MS: Vysoká citlivost a selektivita, kvalitativní i kvantitativní analýza</a:t>
            </a:r>
          </a:p>
          <a:p>
            <a:pPr marL="514350" lvl="0" indent="-514350">
              <a:buFont typeface="+mj-lt"/>
              <a:buAutoNum type="arabicPeriod" startAt="8"/>
            </a:pPr>
            <a:r>
              <a:rPr lang="cs-CZ" b="1" dirty="0"/>
              <a:t>Doplňte větu:</a:t>
            </a:r>
            <a:br>
              <a:rPr lang="cs-CZ" dirty="0"/>
            </a:br>
            <a:r>
              <a:rPr lang="cs-CZ" dirty="0"/>
              <a:t>„Chromatografie na reverzní fázi je vhodná pro separaci látek, které jsou ____________ (polární / nepolární), protože </a:t>
            </a:r>
          </a:p>
          <a:p>
            <a:pPr marL="0" lvl="0" indent="0">
              <a:buNone/>
            </a:pPr>
            <a:r>
              <a:rPr lang="cs-CZ" sz="2900" b="1" dirty="0">
                <a:solidFill>
                  <a:schemeClr val="accent2"/>
                </a:solidFill>
                <a:latin typeface="Kalam Light" panose="02000000000000000000" pitchFamily="2" charset="-18"/>
                <a:cs typeface="Kalam Light" panose="02000000000000000000" pitchFamily="2" charset="-18"/>
              </a:rPr>
              <a:t>	</a:t>
            </a:r>
            <a:r>
              <a:rPr lang="cs-CZ" sz="2900" b="1" dirty="0">
                <a:solidFill>
                  <a:schemeClr val="accent2"/>
                </a:solidFill>
                <a:latin typeface="Comic Sans MS" panose="030F0702030302020204" pitchFamily="66" charset="0"/>
                <a:cs typeface="Kalam Light" panose="02000000000000000000" pitchFamily="2" charset="-18"/>
              </a:rPr>
              <a:t>nepolární stacionární fáze s nimi silněji interaguje a tyto látky se tak zadržují déle.</a:t>
            </a:r>
          </a:p>
          <a:p>
            <a:pPr marL="514350" lvl="0" indent="-514350">
              <a:buFont typeface="+mj-lt"/>
              <a:buAutoNum type="arabicPeriod" startAt="9"/>
            </a:pPr>
            <a:r>
              <a:rPr lang="cs-CZ" b="1" dirty="0"/>
              <a:t>Navrhněte alespoň dva další příklady</a:t>
            </a:r>
            <a:r>
              <a:rPr lang="cs-CZ" dirty="0"/>
              <a:t>, kdy se chromatografické metody využívají v klinické nebo toxikologické laboratoři.</a:t>
            </a:r>
          </a:p>
          <a:p>
            <a:pPr marL="0" lvl="0" indent="0">
              <a:buNone/>
            </a:pPr>
            <a:r>
              <a:rPr lang="cs-CZ" dirty="0"/>
              <a:t>	</a:t>
            </a:r>
            <a:r>
              <a:rPr lang="cs-CZ" sz="2900" b="1" dirty="0">
                <a:solidFill>
                  <a:schemeClr val="accent2"/>
                </a:solidFill>
                <a:latin typeface="Comic Sans MS" panose="030F0702030302020204" pitchFamily="66" charset="0"/>
                <a:cs typeface="Kalam Light" panose="02000000000000000000" pitchFamily="2" charset="-18"/>
              </a:rPr>
              <a:t>TDM – terapeutické, stanovení methanolu, ethanolu,…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713FCA93-69A4-200A-40CB-0F376FC4E29E}"/>
              </a:ext>
            </a:extLst>
          </p:cNvPr>
          <p:cNvSpPr txBox="1"/>
          <p:nvPr/>
        </p:nvSpPr>
        <p:spPr>
          <a:xfrm>
            <a:off x="8517058" y="4122850"/>
            <a:ext cx="1165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>
                <a:solidFill>
                  <a:schemeClr val="accent2"/>
                </a:solidFill>
                <a:latin typeface="Comic Sans MS" panose="030F0702030302020204" pitchFamily="66" charset="0"/>
                <a:cs typeface="Kalam Light" panose="02000000000000000000" pitchFamily="2" charset="-18"/>
              </a:rPr>
              <a:t>nepolární</a:t>
            </a:r>
          </a:p>
        </p:txBody>
      </p:sp>
    </p:spTree>
    <p:extLst>
      <p:ext uri="{BB962C8B-B14F-4D97-AF65-F5344CB8AC3E}">
        <p14:creationId xmlns:p14="http://schemas.microsoft.com/office/powerpoint/2010/main" val="3218447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</TotalTime>
  <Words>757</Words>
  <Application>Microsoft Office PowerPoint</Application>
  <PresentationFormat>Širokoúhlá obrazovka</PresentationFormat>
  <Paragraphs>49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4" baseType="lpstr">
      <vt:lpstr>Aptos</vt:lpstr>
      <vt:lpstr>Aptos Display</vt:lpstr>
      <vt:lpstr>Arial</vt:lpstr>
      <vt:lpstr>Comic Sans MS</vt:lpstr>
      <vt:lpstr>Kalam Light</vt:lpstr>
      <vt:lpstr>Motiv Office</vt:lpstr>
      <vt:lpstr>Chromatografické metody – pracovní list</vt:lpstr>
      <vt:lpstr>Úkol č.1 (kvalitativní analýza vzorku): </vt:lpstr>
      <vt:lpstr>Prezentace aplikace PowerPoint</vt:lpstr>
      <vt:lpstr>Úkol č.2 (kvantitativní analýza vzorku): </vt:lpstr>
      <vt:lpstr>Prezentace aplikace PowerPoint</vt:lpstr>
      <vt:lpstr>Prezentace aplikace PowerPoint</vt:lpstr>
      <vt:lpstr>Úkol č.3 (Chromatografická metoda – přehled):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Martin U.</dc:creator>
  <cp:lastModifiedBy>Uher, Martin</cp:lastModifiedBy>
  <cp:revision>12</cp:revision>
  <dcterms:created xsi:type="dcterms:W3CDTF">2025-10-31T20:11:46Z</dcterms:created>
  <dcterms:modified xsi:type="dcterms:W3CDTF">2025-11-04T23:17:29Z</dcterms:modified>
</cp:coreProperties>
</file>