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85"/>
  </p:notesMasterIdLst>
  <p:sldIdLst>
    <p:sldId id="318" r:id="rId2"/>
    <p:sldId id="516" r:id="rId3"/>
    <p:sldId id="483" r:id="rId4"/>
    <p:sldId id="457" r:id="rId5"/>
    <p:sldId id="465" r:id="rId6"/>
    <p:sldId id="523" r:id="rId7"/>
    <p:sldId id="517" r:id="rId8"/>
    <p:sldId id="518" r:id="rId9"/>
    <p:sldId id="456" r:id="rId10"/>
    <p:sldId id="425" r:id="rId11"/>
    <p:sldId id="519" r:id="rId12"/>
    <p:sldId id="520" r:id="rId13"/>
    <p:sldId id="541" r:id="rId14"/>
    <p:sldId id="546" r:id="rId15"/>
    <p:sldId id="512" r:id="rId16"/>
    <p:sldId id="534" r:id="rId17"/>
    <p:sldId id="535" r:id="rId18"/>
    <p:sldId id="536" r:id="rId19"/>
    <p:sldId id="537" r:id="rId20"/>
    <p:sldId id="538" r:id="rId21"/>
    <p:sldId id="539" r:id="rId22"/>
    <p:sldId id="540" r:id="rId23"/>
    <p:sldId id="513" r:id="rId24"/>
    <p:sldId id="514" r:id="rId25"/>
    <p:sldId id="553" r:id="rId26"/>
    <p:sldId id="554" r:id="rId27"/>
    <p:sldId id="555" r:id="rId28"/>
    <p:sldId id="557" r:id="rId29"/>
    <p:sldId id="556" r:id="rId30"/>
    <p:sldId id="542" r:id="rId31"/>
    <p:sldId id="521" r:id="rId32"/>
    <p:sldId id="522" r:id="rId33"/>
    <p:sldId id="485" r:id="rId34"/>
    <p:sldId id="486" r:id="rId35"/>
    <p:sldId id="491" r:id="rId36"/>
    <p:sldId id="492" r:id="rId37"/>
    <p:sldId id="493" r:id="rId38"/>
    <p:sldId id="494" r:id="rId39"/>
    <p:sldId id="497" r:id="rId40"/>
    <p:sldId id="503" r:id="rId41"/>
    <p:sldId id="311" r:id="rId42"/>
    <p:sldId id="504" r:id="rId43"/>
    <p:sldId id="505" r:id="rId44"/>
    <p:sldId id="506" r:id="rId45"/>
    <p:sldId id="507" r:id="rId46"/>
    <p:sldId id="508" r:id="rId47"/>
    <p:sldId id="495" r:id="rId48"/>
    <p:sldId id="496" r:id="rId49"/>
    <p:sldId id="549" r:id="rId50"/>
    <p:sldId id="552" r:id="rId51"/>
    <p:sldId id="550" r:id="rId52"/>
    <p:sldId id="551" r:id="rId53"/>
    <p:sldId id="501" r:id="rId54"/>
    <p:sldId id="511" r:id="rId55"/>
    <p:sldId id="543" r:id="rId56"/>
    <p:sldId id="515" r:id="rId57"/>
    <p:sldId id="547" r:id="rId58"/>
    <p:sldId id="527" r:id="rId59"/>
    <p:sldId id="548" r:id="rId60"/>
    <p:sldId id="528" r:id="rId61"/>
    <p:sldId id="509" r:id="rId62"/>
    <p:sldId id="510" r:id="rId63"/>
    <p:sldId id="325" r:id="rId64"/>
    <p:sldId id="424" r:id="rId65"/>
    <p:sldId id="487" r:id="rId66"/>
    <p:sldId id="544" r:id="rId67"/>
    <p:sldId id="526" r:id="rId68"/>
    <p:sldId id="469" r:id="rId69"/>
    <p:sldId id="559" r:id="rId70"/>
    <p:sldId id="560" r:id="rId71"/>
    <p:sldId id="470" r:id="rId72"/>
    <p:sldId id="488" r:id="rId73"/>
    <p:sldId id="545" r:id="rId74"/>
    <p:sldId id="530" r:id="rId75"/>
    <p:sldId id="558" r:id="rId76"/>
    <p:sldId id="489" r:id="rId77"/>
    <p:sldId id="531" r:id="rId78"/>
    <p:sldId id="532" r:id="rId79"/>
    <p:sldId id="314" r:id="rId80"/>
    <p:sldId id="533" r:id="rId81"/>
    <p:sldId id="422" r:id="rId82"/>
    <p:sldId id="431" r:id="rId83"/>
    <p:sldId id="490" r:id="rId84"/>
  </p:sldIdLst>
  <p:sldSz cx="9144000" cy="6858000" type="screen4x3"/>
  <p:notesSz cx="6858000" cy="9144000"/>
  <p:defaultTextStyle>
    <a:defPPr>
      <a:defRPr lang="cs-CZ"/>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808080"/>
    <a:srgbClr val="000099"/>
    <a:srgbClr val="FFCCFF"/>
    <a:srgbClr val="FFCC00"/>
    <a:srgbClr val="FF5050"/>
    <a:srgbClr val="FFFF6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39" autoAdjust="0"/>
    <p:restoredTop sz="83593" autoAdjust="0"/>
  </p:normalViewPr>
  <p:slideViewPr>
    <p:cSldViewPr>
      <p:cViewPr varScale="1">
        <p:scale>
          <a:sx n="84" d="100"/>
          <a:sy n="84" d="100"/>
        </p:scale>
        <p:origin x="147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B0F0350-36AB-475C-8C30-5CE70CCE3341}" type="datetimeFigureOut">
              <a:rPr lang="cs-CZ"/>
              <a:pPr/>
              <a:t>23.3.2017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smtClean="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F8C197F-113E-421B-83D0-2D7C0703CAE0}" type="slidenum">
              <a:rPr lang="cs-CZ"/>
              <a:pPr/>
              <a:t>‹#›</a:t>
            </a:fld>
            <a:endParaRPr lang="cs-CZ"/>
          </a:p>
        </p:txBody>
      </p:sp>
    </p:spTree>
    <p:extLst>
      <p:ext uri="{BB962C8B-B14F-4D97-AF65-F5344CB8AC3E}">
        <p14:creationId xmlns:p14="http://schemas.microsoft.com/office/powerpoint/2010/main" val="32911391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www.jci.org/articles/view/59526#B5" TargetMode="External"/><Relationship Id="rId3" Type="http://schemas.openxmlformats.org/officeDocument/2006/relationships/hyperlink" Target="http://www.jci.org/articles/view/59526#B1" TargetMode="External"/><Relationship Id="rId7" Type="http://schemas.openxmlformats.org/officeDocument/2006/relationships/hyperlink" Target="http://www.jci.org/articles/view/59526#B4"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www.jci.org/articles/view/59526#B10" TargetMode="External"/><Relationship Id="rId5" Type="http://schemas.openxmlformats.org/officeDocument/2006/relationships/hyperlink" Target="http://www.jci.org/articles/view/59526#B9" TargetMode="External"/><Relationship Id="rId4" Type="http://schemas.openxmlformats.org/officeDocument/2006/relationships/hyperlink" Target="http://www.jci.org/articles/view/59526#B2" TargetMode="External"/><Relationship Id="rId9" Type="http://schemas.openxmlformats.org/officeDocument/2006/relationships/hyperlink" Target="http://www.jci.org/articles/view/59526#B11"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http://biochem158.stanford.edu/Pharmacogenomics.html</a:t>
            </a:r>
          </a:p>
          <a:p>
            <a:r>
              <a:rPr lang="cs-CZ" dirty="0" smtClean="0"/>
              <a:t>https://www.pharmgkb.org/pathway/PA145011114</a:t>
            </a:r>
          </a:p>
          <a:p>
            <a:r>
              <a:rPr lang="cs-CZ" smtClean="0"/>
              <a:t>http://plato.stanford.edu/entries/human-genome/</a:t>
            </a:r>
            <a:endParaRPr lang="cs-CZ" dirty="0"/>
          </a:p>
        </p:txBody>
      </p:sp>
      <p:sp>
        <p:nvSpPr>
          <p:cNvPr id="4" name="Zástupný symbol pro číslo snímku 3"/>
          <p:cNvSpPr>
            <a:spLocks noGrp="1"/>
          </p:cNvSpPr>
          <p:nvPr>
            <p:ph type="sldNum" sz="quarter" idx="10"/>
          </p:nvPr>
        </p:nvSpPr>
        <p:spPr/>
        <p:txBody>
          <a:bodyPr/>
          <a:lstStyle/>
          <a:p>
            <a:fld id="{8F8C197F-113E-421B-83D0-2D7C0703CAE0}" type="slidenum">
              <a:rPr lang="cs-CZ" smtClean="0"/>
              <a:pPr/>
              <a:t>1</a:t>
            </a:fld>
            <a:endParaRPr lang="cs-CZ"/>
          </a:p>
        </p:txBody>
      </p:sp>
    </p:spTree>
    <p:extLst>
      <p:ext uri="{BB962C8B-B14F-4D97-AF65-F5344CB8AC3E}">
        <p14:creationId xmlns:p14="http://schemas.microsoft.com/office/powerpoint/2010/main" val="820384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dirty="0" err="1" smtClean="0">
                <a:ea typeface="ＭＳ Ｐゴシック" pitchFamily="34" charset="-128"/>
              </a:rPr>
              <a:t>deoxynukleotidy</a:t>
            </a:r>
            <a:r>
              <a:rPr lang="cs-CZ" dirty="0" smtClean="0">
                <a:ea typeface="ＭＳ Ｐゴシック" pitchFamily="34" charset="-128"/>
              </a:rPr>
              <a:t> – </a:t>
            </a:r>
            <a:r>
              <a:rPr lang="cs-CZ" dirty="0" err="1" smtClean="0">
                <a:ea typeface="ＭＳ Ｐゴシック" pitchFamily="34" charset="-128"/>
              </a:rPr>
              <a:t>PCR</a:t>
            </a:r>
            <a:r>
              <a:rPr lang="cs-CZ" dirty="0" smtClean="0">
                <a:ea typeface="ＭＳ Ｐゴシック" pitchFamily="34" charset="-128"/>
              </a:rPr>
              <a:t> se </a:t>
            </a:r>
            <a:r>
              <a:rPr lang="cs-CZ" dirty="0" err="1" smtClean="0">
                <a:ea typeface="ＭＳ Ｐゴシック" pitchFamily="34" charset="-128"/>
              </a:rPr>
              <a:t>nasyntetizuje</a:t>
            </a:r>
            <a:r>
              <a:rPr lang="cs-CZ" dirty="0" smtClean="0">
                <a:ea typeface="ＭＳ Ｐゴシック" pitchFamily="34" charset="-128"/>
              </a:rPr>
              <a:t> konkrétní úsek, konkrétního genu a ten se pak </a:t>
            </a:r>
            <a:r>
              <a:rPr lang="cs-CZ" dirty="0" err="1" smtClean="0">
                <a:ea typeface="ＭＳ Ｐゴシック" pitchFamily="34" charset="-128"/>
              </a:rPr>
              <a:t>hybridizuje</a:t>
            </a:r>
            <a:r>
              <a:rPr lang="cs-CZ" dirty="0" smtClean="0">
                <a:ea typeface="ＭＳ Ｐゴシック" pitchFamily="34" charset="-128"/>
              </a:rPr>
              <a:t> s </a:t>
            </a:r>
            <a:r>
              <a:rPr lang="cs-CZ" dirty="0" err="1" smtClean="0">
                <a:ea typeface="ＭＳ Ｐゴシック" pitchFamily="34" charset="-128"/>
              </a:rPr>
              <a:t>deoxynukleotidy</a:t>
            </a:r>
            <a:r>
              <a:rPr lang="cs-CZ" dirty="0" smtClean="0">
                <a:ea typeface="ＭＳ Ｐゴシック" pitchFamily="34" charset="-128"/>
              </a:rPr>
              <a:t> – </a:t>
            </a:r>
            <a:r>
              <a:rPr lang="cs-CZ" dirty="0" err="1" smtClean="0">
                <a:ea typeface="ＭＳ Ｐゴシック" pitchFamily="34" charset="-128"/>
              </a:rPr>
              <a:t>elektroforeza</a:t>
            </a:r>
            <a:r>
              <a:rPr lang="cs-CZ" dirty="0" smtClean="0">
                <a:ea typeface="ＭＳ Ｐゴシック" pitchFamily="34" charset="-128"/>
              </a:rPr>
              <a:t> - bloky znamenají konkrétní nukleotid</a:t>
            </a:r>
          </a:p>
        </p:txBody>
      </p:sp>
      <p:sp>
        <p:nvSpPr>
          <p:cNvPr id="35844" name="Zástupný symbol pro číslo snímk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F6C9161-8502-46FA-8E6B-EF1F8C753A2A}" type="slidenum">
              <a:rPr lang="cs-CZ" sz="1200"/>
              <a:pPr eaLnBrk="1" hangingPunct="1"/>
              <a:t>23</a:t>
            </a:fld>
            <a:endParaRPr lang="cs-CZ"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smtClean="0">
                <a:ea typeface="ＭＳ Ｐゴシック" pitchFamily="34" charset="-128"/>
              </a:rPr>
              <a:t>In the first step (top left) DNA molecules are anchored to a solid surface: beads or glass slides, for example. The dilution and anchoring process ensures only one template per location is tethered. The anchored DNA templates are copied in situ (in some devices with different physical configuration, truly single molecules are sequenced). The distribution of millions of DNA templates over a solid surface allows each to be sequenced in parallel with the others. Sequencing occurs by flowing reagents stepwise onto the device. The first step in the process is templated addition of a reversible terminator, which results in a single base extension to each template. After the unincorporated nucleotides are removed, the base which was added is detected by laser and a CCD camera or similar device that scans the reaction chamber. In the last step, the termination moiety of the incorporated based is reversed, chemically or </a:t>
            </a:r>
            <a:endParaRPr lang="cs-CZ" i="1" smtClean="0">
              <a:ea typeface="ＭＳ Ｐゴシック" pitchFamily="34" charset="-128"/>
            </a:endParaRPr>
          </a:p>
          <a:p>
            <a:endParaRPr lang="cs-CZ" i="1" smtClean="0">
              <a:ea typeface="ＭＳ Ｐゴシック" pitchFamily="34" charset="-128"/>
            </a:endParaRPr>
          </a:p>
          <a:p>
            <a:r>
              <a:rPr lang="en-US" i="1" smtClean="0">
                <a:ea typeface="ＭＳ Ｐゴシック" pitchFamily="34" charset="-128"/>
              </a:rPr>
              <a:t>enzymatically, and the cycle can start again. The number of cycles determines the length of sequence.</a:t>
            </a:r>
            <a:endParaRPr lang="cs-CZ" smtClean="0">
              <a:ea typeface="ＭＳ Ｐゴシック" pitchFamily="34" charset="-128"/>
            </a:endParaRPr>
          </a:p>
        </p:txBody>
      </p:sp>
      <p:sp>
        <p:nvSpPr>
          <p:cNvPr id="36868" name="Zástupný symbol pro číslo snímk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DF9FEDD-1E9C-4977-A402-408B574A20E5}" type="slidenum">
              <a:rPr lang="cs-CZ" sz="1200"/>
              <a:pPr eaLnBrk="1" hangingPunct="1"/>
              <a:t>24</a:t>
            </a:fld>
            <a:endParaRPr lang="cs-CZ"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lnSpcReduction="10000"/>
          </a:bodyPr>
          <a:lstStyle/>
          <a:p>
            <a:r>
              <a:rPr lang="cs-CZ" dirty="0" smtClean="0"/>
              <a:t>Nukleární receptory výrazně zasahují. Takže tady máme přímé</a:t>
            </a:r>
            <a:r>
              <a:rPr lang="cs-CZ" baseline="0" dirty="0" smtClean="0"/>
              <a:t> ovlivnění zejména inhibicí, změny exprese v důsledku změny transkripce – nasnadě jsou tedy změny na úrovni DNA. </a:t>
            </a:r>
          </a:p>
          <a:p>
            <a:r>
              <a:rPr lang="cs-CZ" dirty="0" err="1" smtClean="0"/>
              <a:t>Maghoub</a:t>
            </a:r>
            <a:r>
              <a:rPr lang="cs-CZ" baseline="0" dirty="0" smtClean="0"/>
              <a:t> již popsal konkrétní reakci – mateřská látka – metabolit</a:t>
            </a:r>
          </a:p>
          <a:p>
            <a:endParaRPr lang="cs-CZ" dirty="0" smtClean="0"/>
          </a:p>
          <a:p>
            <a:r>
              <a:rPr lang="cs-CZ" dirty="0" smtClean="0"/>
              <a:t>Další výrazně </a:t>
            </a:r>
            <a:r>
              <a:rPr lang="cs-CZ" dirty="0" err="1" smtClean="0"/>
              <a:t>napředující</a:t>
            </a:r>
            <a:r>
              <a:rPr lang="cs-CZ" dirty="0" smtClean="0"/>
              <a:t> oblastí studia variability v eliminaci léčiv jsou</a:t>
            </a:r>
            <a:r>
              <a:rPr lang="cs-CZ" baseline="0" dirty="0" smtClean="0"/>
              <a:t> </a:t>
            </a:r>
            <a:r>
              <a:rPr lang="cs-CZ" baseline="0" dirty="0" err="1" smtClean="0"/>
              <a:t>farmakogenetické</a:t>
            </a:r>
            <a:r>
              <a:rPr lang="cs-CZ" baseline="0" dirty="0" smtClean="0"/>
              <a:t> závislosti----90sátá léta – hromadí se údaje – vznikají samostatné časopisy – postupně se objasňují závislosti</a:t>
            </a:r>
          </a:p>
          <a:p>
            <a:endParaRPr lang="cs-CZ" sz="1200" kern="1200" baseline="0" dirty="0" smtClean="0">
              <a:solidFill>
                <a:schemeClr val="tx1"/>
              </a:solidFill>
              <a:latin typeface="+mn-lt"/>
              <a:ea typeface="+mn-ea"/>
              <a:cs typeface="+mn-cs"/>
            </a:endParaRPr>
          </a:p>
          <a:p>
            <a:r>
              <a:rPr lang="cs-CZ" sz="1200" b="1" kern="1200" baseline="0" dirty="0" smtClean="0">
                <a:solidFill>
                  <a:schemeClr val="tx1"/>
                </a:solidFill>
                <a:latin typeface="+mn-lt"/>
                <a:ea typeface="+mn-ea"/>
                <a:cs typeface="+mn-cs"/>
              </a:rPr>
              <a:t>1955	</a:t>
            </a:r>
            <a:r>
              <a:rPr lang="cs-CZ" sz="1200" b="1" kern="1200" baseline="0" dirty="0" err="1" smtClean="0">
                <a:solidFill>
                  <a:schemeClr val="tx1"/>
                </a:solidFill>
                <a:latin typeface="+mn-lt"/>
                <a:ea typeface="+mn-ea"/>
                <a:cs typeface="+mn-cs"/>
              </a:rPr>
              <a:t>Bonicken</a:t>
            </a:r>
            <a:r>
              <a:rPr lang="cs-CZ" sz="1200" b="1" kern="1200" baseline="0" dirty="0" smtClean="0">
                <a:solidFill>
                  <a:schemeClr val="tx1"/>
                </a:solidFill>
                <a:latin typeface="+mn-lt"/>
                <a:ea typeface="+mn-ea"/>
                <a:cs typeface="+mn-cs"/>
              </a:rPr>
              <a:t>/</a:t>
            </a:r>
            <a:r>
              <a:rPr lang="cs-CZ" sz="1200" b="1" kern="1200" baseline="0" dirty="0" err="1" smtClean="0">
                <a:solidFill>
                  <a:schemeClr val="tx1"/>
                </a:solidFill>
                <a:latin typeface="+mn-lt"/>
                <a:ea typeface="+mn-ea"/>
                <a:cs typeface="+mn-cs"/>
              </a:rPr>
              <a:t>Orlowski</a:t>
            </a:r>
            <a:r>
              <a:rPr lang="cs-CZ" sz="1200" b="1" kern="1200" baseline="0" dirty="0" smtClean="0">
                <a:solidFill>
                  <a:schemeClr val="tx1"/>
                </a:solidFill>
                <a:latin typeface="+mn-lt"/>
                <a:ea typeface="+mn-ea"/>
                <a:cs typeface="+mn-cs"/>
              </a:rPr>
              <a:t> </a:t>
            </a:r>
            <a:r>
              <a:rPr lang="cs-CZ" sz="1200" b="1" kern="1200" baseline="0" dirty="0" err="1" smtClean="0">
                <a:solidFill>
                  <a:schemeClr val="tx1"/>
                </a:solidFill>
                <a:latin typeface="+mn-lt"/>
                <a:ea typeface="+mn-ea"/>
                <a:cs typeface="+mn-cs"/>
              </a:rPr>
              <a:t>isoniazid</a:t>
            </a:r>
            <a:r>
              <a:rPr lang="cs-CZ" sz="1200" b="1" kern="1200" baseline="0" dirty="0" smtClean="0">
                <a:solidFill>
                  <a:schemeClr val="tx1"/>
                </a:solidFill>
                <a:latin typeface="+mn-lt"/>
                <a:ea typeface="+mn-ea"/>
                <a:cs typeface="+mn-cs"/>
              </a:rPr>
              <a:t>	</a:t>
            </a:r>
          </a:p>
          <a:p>
            <a:r>
              <a:rPr lang="cs-CZ" sz="1200" kern="1200" baseline="0" dirty="0" smtClean="0">
                <a:solidFill>
                  <a:schemeClr val="tx1"/>
                </a:solidFill>
                <a:latin typeface="+mn-lt"/>
                <a:ea typeface="+mn-ea"/>
                <a:cs typeface="+mn-cs"/>
              </a:rPr>
              <a:t>1964 	</a:t>
            </a:r>
            <a:r>
              <a:rPr lang="cs-CZ" sz="1200" kern="1200" baseline="0" dirty="0" err="1" smtClean="0">
                <a:solidFill>
                  <a:schemeClr val="tx1"/>
                </a:solidFill>
                <a:latin typeface="+mn-lt"/>
                <a:ea typeface="+mn-ea"/>
                <a:cs typeface="+mn-cs"/>
              </a:rPr>
              <a:t>Motulsky</a:t>
            </a:r>
            <a:r>
              <a:rPr lang="cs-CZ" sz="1200" kern="1200" baseline="0" dirty="0" smtClean="0">
                <a:solidFill>
                  <a:schemeClr val="tx1"/>
                </a:solidFill>
                <a:latin typeface="+mn-lt"/>
                <a:ea typeface="+mn-ea"/>
                <a:cs typeface="+mn-cs"/>
              </a:rPr>
              <a:t> G6PD </a:t>
            </a:r>
            <a:r>
              <a:rPr lang="cs-CZ" sz="1200" kern="1200" baseline="0" dirty="0" err="1" smtClean="0">
                <a:solidFill>
                  <a:schemeClr val="tx1"/>
                </a:solidFill>
                <a:latin typeface="+mn-lt"/>
                <a:ea typeface="+mn-ea"/>
                <a:cs typeface="+mn-cs"/>
              </a:rPr>
              <a:t>deficiency</a:t>
            </a:r>
            <a:r>
              <a:rPr lang="cs-CZ" sz="1200" kern="1200" baseline="0" dirty="0" smtClean="0">
                <a:solidFill>
                  <a:schemeClr val="tx1"/>
                </a:solidFill>
                <a:latin typeface="+mn-lt"/>
                <a:ea typeface="+mn-ea"/>
                <a:cs typeface="+mn-cs"/>
              </a:rPr>
              <a:t> –</a:t>
            </a:r>
            <a:r>
              <a:rPr lang="cs-CZ" sz="1200" kern="1200" baseline="0" dirty="0" err="1" smtClean="0">
                <a:solidFill>
                  <a:schemeClr val="tx1"/>
                </a:solidFill>
                <a:latin typeface="+mn-lt"/>
                <a:ea typeface="+mn-ea"/>
                <a:cs typeface="+mn-cs"/>
              </a:rPr>
              <a:t>thalasemia</a:t>
            </a:r>
            <a:r>
              <a:rPr lang="cs-CZ" sz="1200" kern="1200" baseline="0" dirty="0" smtClean="0">
                <a:solidFill>
                  <a:schemeClr val="tx1"/>
                </a:solidFill>
                <a:latin typeface="+mn-lt"/>
                <a:ea typeface="+mn-ea"/>
                <a:cs typeface="+mn-cs"/>
              </a:rPr>
              <a:t> nad </a:t>
            </a:r>
            <a:r>
              <a:rPr lang="cs-CZ" sz="1200" kern="1200" baseline="0" dirty="0" err="1" smtClean="0">
                <a:solidFill>
                  <a:schemeClr val="tx1"/>
                </a:solidFill>
                <a:latin typeface="+mn-lt"/>
                <a:ea typeface="+mn-ea"/>
                <a:cs typeface="+mn-cs"/>
              </a:rPr>
              <a:t>abnormal</a:t>
            </a:r>
            <a:r>
              <a:rPr lang="cs-CZ" sz="1200" kern="1200" baseline="0" dirty="0" smtClean="0">
                <a:solidFill>
                  <a:schemeClr val="tx1"/>
                </a:solidFill>
                <a:latin typeface="+mn-lt"/>
                <a:ea typeface="+mn-ea"/>
                <a:cs typeface="+mn-cs"/>
              </a:rPr>
              <a:t> hemoglobin 	</a:t>
            </a:r>
          </a:p>
          <a:p>
            <a:r>
              <a:rPr lang="cs-CZ" sz="1200" kern="1200" baseline="0" dirty="0" smtClean="0">
                <a:solidFill>
                  <a:schemeClr val="tx1"/>
                </a:solidFill>
                <a:latin typeface="+mn-lt"/>
                <a:ea typeface="+mn-ea"/>
                <a:cs typeface="+mn-cs"/>
              </a:rPr>
              <a:t>1977	</a:t>
            </a:r>
            <a:r>
              <a:rPr lang="cs-CZ" sz="1200" kern="1200" baseline="0" dirty="0" err="1" smtClean="0">
                <a:solidFill>
                  <a:schemeClr val="tx1"/>
                </a:solidFill>
                <a:latin typeface="+mn-lt"/>
                <a:ea typeface="+mn-ea"/>
                <a:cs typeface="+mn-cs"/>
              </a:rPr>
              <a:t>Maghoub</a:t>
            </a:r>
            <a:r>
              <a:rPr lang="cs-CZ" sz="1200" kern="1200" baseline="0" dirty="0" smtClean="0">
                <a:solidFill>
                  <a:schemeClr val="tx1"/>
                </a:solidFill>
                <a:latin typeface="+mn-lt"/>
                <a:ea typeface="+mn-ea"/>
                <a:cs typeface="+mn-cs"/>
              </a:rPr>
              <a:t> </a:t>
            </a:r>
            <a:r>
              <a:rPr lang="cs-CZ" sz="1200" kern="1200" baseline="0" dirty="0" err="1" smtClean="0">
                <a:solidFill>
                  <a:schemeClr val="tx1"/>
                </a:solidFill>
                <a:latin typeface="+mn-lt"/>
                <a:ea typeface="+mn-ea"/>
                <a:cs typeface="+mn-cs"/>
              </a:rPr>
              <a:t>polymorphic</a:t>
            </a:r>
            <a:r>
              <a:rPr lang="cs-CZ" sz="1200" kern="1200" baseline="0" dirty="0" smtClean="0">
                <a:solidFill>
                  <a:schemeClr val="tx1"/>
                </a:solidFill>
                <a:latin typeface="+mn-lt"/>
                <a:ea typeface="+mn-ea"/>
                <a:cs typeface="+mn-cs"/>
              </a:rPr>
              <a:t> </a:t>
            </a:r>
            <a:r>
              <a:rPr lang="cs-CZ" sz="1200" kern="1200" baseline="0" dirty="0" err="1" smtClean="0">
                <a:solidFill>
                  <a:schemeClr val="tx1"/>
                </a:solidFill>
                <a:latin typeface="+mn-lt"/>
                <a:ea typeface="+mn-ea"/>
                <a:cs typeface="+mn-cs"/>
              </a:rPr>
              <a:t>hydroxylation</a:t>
            </a:r>
            <a:r>
              <a:rPr lang="cs-CZ" sz="1200" kern="1200" baseline="0" dirty="0" smtClean="0">
                <a:solidFill>
                  <a:schemeClr val="tx1"/>
                </a:solidFill>
                <a:latin typeface="+mn-lt"/>
                <a:ea typeface="+mn-ea"/>
                <a:cs typeface="+mn-cs"/>
              </a:rPr>
              <a:t> of </a:t>
            </a:r>
            <a:r>
              <a:rPr lang="cs-CZ" sz="1200" kern="1200" baseline="0" dirty="0" err="1" smtClean="0">
                <a:solidFill>
                  <a:schemeClr val="tx1"/>
                </a:solidFill>
                <a:latin typeface="+mn-lt"/>
                <a:ea typeface="+mn-ea"/>
                <a:cs typeface="+mn-cs"/>
              </a:rPr>
              <a:t>debrisoquine</a:t>
            </a:r>
            <a:r>
              <a:rPr lang="cs-CZ"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1988	Gonzalez –characterizes genetic variants of CYP2D6	</a:t>
            </a:r>
          </a:p>
          <a:p>
            <a:r>
              <a:rPr lang="cs-CZ" sz="1200" kern="1200" baseline="0" dirty="0" smtClean="0">
                <a:solidFill>
                  <a:schemeClr val="tx1"/>
                </a:solidFill>
                <a:latin typeface="+mn-lt"/>
                <a:ea typeface="+mn-ea"/>
                <a:cs typeface="+mn-cs"/>
              </a:rPr>
              <a:t>2000	</a:t>
            </a:r>
            <a:r>
              <a:rPr lang="cs-CZ" sz="1200" kern="1200" baseline="0" dirty="0" err="1" smtClean="0">
                <a:solidFill>
                  <a:schemeClr val="tx1"/>
                </a:solidFill>
                <a:latin typeface="+mn-lt"/>
                <a:ea typeface="+mn-ea"/>
                <a:cs typeface="+mn-cs"/>
              </a:rPr>
              <a:t>Pharmacogenetics</a:t>
            </a:r>
            <a:r>
              <a:rPr lang="cs-CZ" sz="1200" kern="1200" baseline="0" dirty="0" smtClean="0">
                <a:solidFill>
                  <a:schemeClr val="tx1"/>
                </a:solidFill>
                <a:latin typeface="+mn-lt"/>
                <a:ea typeface="+mn-ea"/>
                <a:cs typeface="+mn-cs"/>
              </a:rPr>
              <a:t> Research Network	</a:t>
            </a:r>
          </a:p>
          <a:p>
            <a:r>
              <a:rPr lang="en-US" sz="1200" kern="1200" baseline="0" dirty="0" smtClean="0">
                <a:solidFill>
                  <a:schemeClr val="tx1"/>
                </a:solidFill>
                <a:latin typeface="+mn-lt"/>
                <a:ea typeface="+mn-ea"/>
                <a:cs typeface="+mn-cs"/>
              </a:rPr>
              <a:t>2003	Human genome project completed	</a:t>
            </a:r>
          </a:p>
          <a:p>
            <a:endParaRPr lang="cs-CZ" dirty="0" smtClean="0"/>
          </a:p>
          <a:p>
            <a:r>
              <a:rPr lang="cs-CZ" dirty="0" smtClean="0"/>
              <a:t>RA – rapid </a:t>
            </a:r>
            <a:r>
              <a:rPr lang="cs-CZ" dirty="0" err="1" smtClean="0"/>
              <a:t>acetylators</a:t>
            </a:r>
            <a:endParaRPr lang="cs-CZ" dirty="0" smtClean="0"/>
          </a:p>
          <a:p>
            <a:r>
              <a:rPr lang="cs-CZ" dirty="0" err="1" smtClean="0"/>
              <a:t>Debsisoquin</a:t>
            </a:r>
            <a:r>
              <a:rPr lang="cs-CZ" dirty="0" smtClean="0"/>
              <a:t> – antihypertenzivum </a:t>
            </a:r>
            <a:r>
              <a:rPr lang="cs-CZ" dirty="0" err="1" smtClean="0"/>
              <a:t>podobne</a:t>
            </a:r>
            <a:r>
              <a:rPr lang="cs-CZ" dirty="0" smtClean="0"/>
              <a:t> </a:t>
            </a:r>
            <a:r>
              <a:rPr lang="cs-CZ" dirty="0" err="1" smtClean="0"/>
              <a:t>guanetidinu</a:t>
            </a:r>
            <a:endParaRPr lang="cs-CZ" dirty="0" smtClean="0"/>
          </a:p>
          <a:p>
            <a:r>
              <a:rPr lang="en-US" dirty="0" err="1" smtClean="0"/>
              <a:t>Sparteine</a:t>
            </a:r>
            <a:r>
              <a:rPr lang="en-US" dirty="0" smtClean="0"/>
              <a:t> is a class 1a </a:t>
            </a:r>
            <a:r>
              <a:rPr lang="en-US" dirty="0" err="1" smtClean="0"/>
              <a:t>antiarrhythmic</a:t>
            </a:r>
            <a:r>
              <a:rPr lang="en-US" dirty="0" smtClean="0"/>
              <a:t> agent; a sodium channel blocker. It is an alkaloid and can be extracted from scotch broom</a:t>
            </a:r>
            <a:r>
              <a:rPr lang="cs-CZ" baseline="0" dirty="0" smtClean="0"/>
              <a:t> - </a:t>
            </a:r>
            <a:r>
              <a:rPr lang="cs-CZ" sz="1200" b="0" i="0" kern="1200" dirty="0" smtClean="0">
                <a:solidFill>
                  <a:schemeClr val="tx1"/>
                </a:solidFill>
                <a:latin typeface="+mn-lt"/>
                <a:ea typeface="+mn-ea"/>
                <a:cs typeface="+mn-cs"/>
              </a:rPr>
              <a:t>Janovec metlatý </a:t>
            </a:r>
            <a:endParaRPr lang="cs-CZ" dirty="0"/>
          </a:p>
        </p:txBody>
      </p:sp>
      <p:sp>
        <p:nvSpPr>
          <p:cNvPr id="4" name="Zástupný symbol pro číslo snímku 3"/>
          <p:cNvSpPr>
            <a:spLocks noGrp="1"/>
          </p:cNvSpPr>
          <p:nvPr>
            <p:ph type="sldNum" sz="quarter" idx="10"/>
          </p:nvPr>
        </p:nvSpPr>
        <p:spPr/>
        <p:txBody>
          <a:bodyPr/>
          <a:lstStyle/>
          <a:p>
            <a:fld id="{42014482-CD4E-4A59-BF3D-4CA32EA7D6F1}" type="slidenum">
              <a:rPr lang="cs-CZ" smtClean="0"/>
              <a:pPr/>
              <a:t>31</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cs-CZ" sz="1200" b="0" i="0" kern="1200" dirty="0" smtClean="0">
                <a:solidFill>
                  <a:schemeClr val="tx1"/>
                </a:solidFill>
                <a:latin typeface="+mn-lt"/>
                <a:ea typeface="+mn-ea"/>
                <a:cs typeface="+mn-cs"/>
              </a:rPr>
              <a:t>Dovolte mi to demonstrovat na příkladu podání 25 mg </a:t>
            </a:r>
            <a:r>
              <a:rPr lang="cs-CZ" sz="1200" b="0" i="0" kern="1200" dirty="0" err="1" smtClean="0">
                <a:solidFill>
                  <a:schemeClr val="tx1"/>
                </a:solidFill>
                <a:latin typeface="+mn-lt"/>
                <a:ea typeface="+mn-ea"/>
                <a:cs typeface="+mn-cs"/>
              </a:rPr>
              <a:t>karvedilolu</a:t>
            </a:r>
            <a:endParaRPr lang="cs-CZ" sz="1200" b="0" i="0" kern="1200" dirty="0" smtClean="0">
              <a:solidFill>
                <a:schemeClr val="tx1"/>
              </a:solidFill>
              <a:latin typeface="+mn-lt"/>
              <a:ea typeface="+mn-ea"/>
              <a:cs typeface="+mn-cs"/>
            </a:endParaRPr>
          </a:p>
          <a:p>
            <a:pPr eaLnBrk="1" hangingPunct="1"/>
            <a:endParaRPr lang="cs-CZ" sz="1200" b="0" i="0" kern="1200" dirty="0" smtClean="0">
              <a:solidFill>
                <a:schemeClr val="tx1"/>
              </a:solidFill>
              <a:latin typeface="+mn-lt"/>
              <a:ea typeface="+mn-ea"/>
              <a:cs typeface="+mn-cs"/>
            </a:endParaRPr>
          </a:p>
          <a:p>
            <a:pPr eaLnBrk="1" hangingPunct="1"/>
            <a:r>
              <a:rPr lang="cs-CZ" sz="1200" b="0" i="0" kern="1200" dirty="0" smtClean="0">
                <a:solidFill>
                  <a:schemeClr val="tx1"/>
                </a:solidFill>
                <a:latin typeface="+mn-lt"/>
                <a:ea typeface="+mn-ea"/>
                <a:cs typeface="+mn-cs"/>
              </a:rPr>
              <a:t>-dávka stejná –ale výrazná variabilita</a:t>
            </a:r>
            <a:r>
              <a:rPr lang="cs-CZ" sz="1200" b="0" i="0" kern="1200" baseline="0" dirty="0" smtClean="0">
                <a:solidFill>
                  <a:schemeClr val="tx1"/>
                </a:solidFill>
                <a:latin typeface="+mn-lt"/>
                <a:ea typeface="+mn-ea"/>
                <a:cs typeface="+mn-cs"/>
              </a:rPr>
              <a:t> ve všech oblastech křivky, především však v eliminace – což znamená, že u nemocných s nízkými koncentracemi – rychlou eliminaci a naopak</a:t>
            </a:r>
          </a:p>
          <a:p>
            <a:pPr eaLnBrk="1" hangingPunct="1"/>
            <a:endParaRPr lang="cs-CZ" sz="1200" b="0" i="0" kern="1200" baseline="0" dirty="0" smtClean="0">
              <a:solidFill>
                <a:schemeClr val="tx1"/>
              </a:solidFill>
              <a:latin typeface="+mn-lt"/>
              <a:ea typeface="+mn-ea"/>
              <a:cs typeface="+mn-cs"/>
            </a:endParaRPr>
          </a:p>
          <a:p>
            <a:pPr eaLnBrk="1" hangingPunct="1"/>
            <a:r>
              <a:rPr lang="cs-CZ" dirty="0" smtClean="0">
                <a:ea typeface="ＭＳ Ｐゴシック" pitchFamily="34" charset="-128"/>
              </a:rPr>
              <a:t>Významné přitom je,</a:t>
            </a:r>
            <a:r>
              <a:rPr lang="cs-CZ" baseline="0" dirty="0" smtClean="0">
                <a:ea typeface="ＭＳ Ｐゴシック" pitchFamily="34" charset="-128"/>
              </a:rPr>
              <a:t> že takováto variabilita může nastat i u relativně zdravého organizmu bez zjevné patologie eliminačních orgánů... </a:t>
            </a:r>
            <a:r>
              <a:rPr lang="cs-CZ" baseline="0" dirty="0" err="1" smtClean="0">
                <a:ea typeface="ＭＳ Ｐゴシック" pitchFamily="34" charset="-128"/>
              </a:rPr>
              <a:t>tj</a:t>
            </a:r>
            <a:r>
              <a:rPr lang="cs-CZ" baseline="0" dirty="0" smtClean="0">
                <a:ea typeface="ＭＳ Ｐゴシック" pitchFamily="34" charset="-128"/>
              </a:rPr>
              <a:t> dá se předpokládat, že pasivní procesy fungují velmi podobně</a:t>
            </a:r>
            <a:endParaRPr lang="cs-CZ" sz="1200" b="0" i="0" kern="1200" dirty="0" smtClean="0">
              <a:solidFill>
                <a:schemeClr val="tx1"/>
              </a:solidFill>
              <a:latin typeface="+mn-lt"/>
              <a:ea typeface="+mn-ea"/>
              <a:cs typeface="+mn-cs"/>
            </a:endParaRPr>
          </a:p>
          <a:p>
            <a:pPr eaLnBrk="1" hangingPunct="1"/>
            <a:endParaRPr lang="cs-CZ" sz="1200" b="0" i="0" kern="1200" dirty="0" smtClean="0">
              <a:solidFill>
                <a:schemeClr val="tx1"/>
              </a:solidFill>
              <a:latin typeface="+mn-lt"/>
              <a:ea typeface="+mn-ea"/>
              <a:cs typeface="+mn-cs"/>
            </a:endParaRPr>
          </a:p>
          <a:p>
            <a:pPr eaLnBrk="1" hangingPunct="1"/>
            <a:r>
              <a:rPr lang="en-US" dirty="0" err="1" smtClean="0"/>
              <a:t>Če</a:t>
            </a:r>
            <a:r>
              <a:rPr lang="cs-CZ" dirty="0" smtClean="0"/>
              <a:t>r</a:t>
            </a:r>
            <a:r>
              <a:rPr lang="en-US" dirty="0" err="1" smtClean="0"/>
              <a:t>vený</a:t>
            </a:r>
            <a:r>
              <a:rPr lang="en-US" dirty="0" smtClean="0"/>
              <a:t> </a:t>
            </a:r>
            <a:r>
              <a:rPr lang="en-US" dirty="0" err="1" smtClean="0"/>
              <a:t>profil</a:t>
            </a:r>
            <a:r>
              <a:rPr lang="en-US" dirty="0" smtClean="0"/>
              <a:t> – </a:t>
            </a:r>
            <a:r>
              <a:rPr lang="en-US" dirty="0" err="1" smtClean="0"/>
              <a:t>spodní</a:t>
            </a:r>
            <a:r>
              <a:rPr lang="en-US" dirty="0" smtClean="0"/>
              <a:t> CYP2D6 *1/*1 (wt/wt), </a:t>
            </a:r>
            <a:r>
              <a:rPr lang="cs-CZ" dirty="0" smtClean="0"/>
              <a:t> </a:t>
            </a:r>
            <a:r>
              <a:rPr lang="en-US" dirty="0" err="1" smtClean="0"/>
              <a:t>prostřední</a:t>
            </a:r>
            <a:r>
              <a:rPr lang="en-US" dirty="0" smtClean="0"/>
              <a:t> CYP2D6 *1/0, </a:t>
            </a:r>
            <a:r>
              <a:rPr lang="en-US" dirty="0" err="1" smtClean="0"/>
              <a:t>horní</a:t>
            </a:r>
            <a:r>
              <a:rPr lang="en-US" dirty="0" smtClean="0"/>
              <a:t> CYP2D6 0/0</a:t>
            </a:r>
            <a:r>
              <a:rPr lang="cs-CZ" dirty="0" smtClean="0"/>
              <a:t>0</a:t>
            </a:r>
            <a:endParaRPr lang="en-US" dirty="0" smtClean="0"/>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4D15A7F-B744-8C46-88D9-0327237C7DCD}" type="slidenum">
              <a:rPr lang="cs-CZ" smtClean="0"/>
              <a:pPr>
                <a:defRPr/>
              </a:pPr>
              <a:t>32</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err="1" smtClean="0">
                <a:solidFill>
                  <a:schemeClr val="tx1"/>
                </a:solidFill>
                <a:effectLst/>
                <a:latin typeface="+mn-lt"/>
                <a:ea typeface="ＭＳ Ｐゴシック" charset="0"/>
                <a:cs typeface="ＭＳ Ｐゴシック" charset="0"/>
              </a:rPr>
              <a:t>Warfarin</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is</a:t>
            </a:r>
            <a:r>
              <a:rPr lang="cs-CZ" sz="1200" b="0" i="0" kern="1200" dirty="0" smtClean="0">
                <a:solidFill>
                  <a:schemeClr val="tx1"/>
                </a:solidFill>
                <a:effectLst/>
                <a:latin typeface="+mn-lt"/>
                <a:ea typeface="ＭＳ Ｐゴシック" charset="0"/>
                <a:cs typeface="ＭＳ Ｐゴシック" charset="0"/>
              </a:rPr>
              <a:t> a </a:t>
            </a:r>
            <a:r>
              <a:rPr lang="cs-CZ" sz="1200" b="0" i="0" kern="1200" dirty="0" err="1" smtClean="0">
                <a:solidFill>
                  <a:schemeClr val="tx1"/>
                </a:solidFill>
                <a:effectLst/>
                <a:latin typeface="+mn-lt"/>
                <a:ea typeface="ＭＳ Ｐゴシック" charset="0"/>
                <a:cs typeface="ＭＳ Ｐゴシック" charset="0"/>
              </a:rPr>
              <a:t>racemic</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mixture</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of</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two</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enantiomers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that</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inhibit</a:t>
            </a:r>
            <a:r>
              <a:rPr lang="cs-CZ" sz="1200" b="0" i="0" kern="1200" dirty="0" smtClean="0">
                <a:solidFill>
                  <a:schemeClr val="tx1"/>
                </a:solidFill>
                <a:effectLst/>
                <a:latin typeface="+mn-lt"/>
                <a:ea typeface="ＭＳ Ｐゴシック" charset="0"/>
                <a:cs typeface="ＭＳ Ｐゴシック" charset="0"/>
              </a:rPr>
              <a:t> vitamin K epoxide </a:t>
            </a:r>
            <a:r>
              <a:rPr lang="cs-CZ" sz="1200" b="0" i="0" kern="1200" dirty="0" err="1" smtClean="0">
                <a:solidFill>
                  <a:schemeClr val="tx1"/>
                </a:solidFill>
                <a:effectLst/>
                <a:latin typeface="+mn-lt"/>
                <a:ea typeface="ＭＳ Ｐゴシック" charset="0"/>
                <a:cs typeface="ＭＳ Ｐゴシック" charset="0"/>
              </a:rPr>
              <a:t>reductase</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complex</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subunit</a:t>
            </a:r>
            <a:r>
              <a:rPr lang="cs-CZ" sz="1200" b="0" i="0" kern="1200" dirty="0" smtClean="0">
                <a:solidFill>
                  <a:schemeClr val="tx1"/>
                </a:solidFill>
                <a:effectLst/>
                <a:latin typeface="+mn-lt"/>
                <a:ea typeface="ＭＳ Ｐゴシック" charset="0"/>
                <a:cs typeface="ＭＳ Ｐゴシック" charset="0"/>
              </a:rPr>
              <a:t> 1 (VKORC1). </a:t>
            </a:r>
            <a:r>
              <a:rPr lang="cs-CZ" sz="1200" b="0" i="0" kern="1200" dirty="0" err="1" smtClean="0">
                <a:solidFill>
                  <a:schemeClr val="tx1"/>
                </a:solidFill>
                <a:effectLst/>
                <a:latin typeface="+mn-lt"/>
                <a:ea typeface="ＭＳ Ｐゴシック" charset="0"/>
                <a:cs typeface="ＭＳ Ｐゴシック" charset="0"/>
              </a:rPr>
              <a:t>This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antagonizes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the</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regeneration</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of</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reduced</a:t>
            </a:r>
            <a:r>
              <a:rPr lang="cs-CZ" sz="1200" b="0" i="0" kern="1200" dirty="0" smtClean="0">
                <a:solidFill>
                  <a:schemeClr val="tx1"/>
                </a:solidFill>
                <a:effectLst/>
                <a:latin typeface="+mn-lt"/>
                <a:ea typeface="ＭＳ Ｐゴシック" charset="0"/>
                <a:cs typeface="ＭＳ Ｐゴシック" charset="0"/>
              </a:rPr>
              <a:t> vitamin K, </a:t>
            </a:r>
            <a:r>
              <a:rPr lang="cs-CZ" sz="1200" b="0" i="0" kern="1200" dirty="0" err="1" smtClean="0">
                <a:solidFill>
                  <a:schemeClr val="tx1"/>
                </a:solidFill>
                <a:effectLst/>
                <a:latin typeface="+mn-lt"/>
                <a:ea typeface="ＭＳ Ｐゴシック" charset="0"/>
                <a:cs typeface="ＭＳ Ｐゴシック" charset="0"/>
              </a:rPr>
              <a:t>which</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is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the</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essential</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cofactor</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for</a:t>
            </a:r>
            <a:r>
              <a:rPr lang="cs-CZ" sz="1200" b="0" i="0" kern="1200" dirty="0" smtClean="0">
                <a:solidFill>
                  <a:schemeClr val="tx1"/>
                </a:solidFill>
                <a:effectLst/>
                <a:latin typeface="+mn-lt"/>
                <a:ea typeface="ＭＳ Ｐゴシック" charset="0"/>
                <a:cs typeface="ＭＳ Ｐゴシック" charset="0"/>
              </a:rPr>
              <a:t> </a:t>
            </a:r>
            <a:r>
              <a:rPr lang="el-GR" sz="1200" b="0" i="0" kern="1200" dirty="0" smtClean="0">
                <a:solidFill>
                  <a:schemeClr val="tx1"/>
                </a:solidFill>
                <a:effectLst/>
                <a:latin typeface="+mn-lt"/>
                <a:ea typeface="ＭＳ Ｐゴシック" charset="0"/>
                <a:cs typeface="ＭＳ Ｐゴシック" charset="0"/>
              </a:rPr>
              <a:t>γ-</a:t>
            </a:r>
            <a:r>
              <a:rPr lang="cs-CZ" sz="1200" b="0" i="0" kern="1200" dirty="0" err="1" smtClean="0">
                <a:solidFill>
                  <a:schemeClr val="tx1"/>
                </a:solidFill>
                <a:effectLst/>
                <a:latin typeface="+mn-lt"/>
                <a:ea typeface="ＭＳ Ｐゴシック" charset="0"/>
                <a:cs typeface="ＭＳ Ｐゴシック" charset="0"/>
              </a:rPr>
              <a:t>glutamyl</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carboxylase</a:t>
            </a:r>
            <a:r>
              <a:rPr lang="cs-CZ" sz="1200" b="0" i="0" kern="1200" dirty="0" smtClean="0">
                <a:solidFill>
                  <a:schemeClr val="tx1"/>
                </a:solidFill>
                <a:effectLst/>
                <a:latin typeface="+mn-lt"/>
                <a:ea typeface="ＭＳ Ｐゴシック" charset="0"/>
                <a:cs typeface="ＭＳ Ｐゴシック" charset="0"/>
              </a:rPr>
              <a:t> (GGCX). </a:t>
            </a:r>
            <a:r>
              <a:rPr lang="cs-CZ" sz="1200" b="0" i="0" kern="1200" dirty="0" err="1" smtClean="0">
                <a:solidFill>
                  <a:schemeClr val="tx1"/>
                </a:solidFill>
                <a:effectLst/>
                <a:latin typeface="+mn-lt"/>
                <a:ea typeface="ＭＳ Ｐゴシック" charset="0"/>
                <a:cs typeface="ＭＳ Ｐゴシック" charset="0"/>
              </a:rPr>
              <a:t>This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decreases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posttranslational</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activating</a:t>
            </a:r>
            <a:r>
              <a:rPr lang="cs-CZ" sz="1200" b="0" i="0" kern="1200" dirty="0" smtClean="0">
                <a:solidFill>
                  <a:schemeClr val="tx1"/>
                </a:solidFill>
                <a:effectLst/>
                <a:latin typeface="+mn-lt"/>
                <a:ea typeface="ＭＳ Ｐゴシック" charset="0"/>
                <a:cs typeface="ＭＳ Ｐゴシック" charset="0"/>
              </a:rPr>
              <a:t> </a:t>
            </a:r>
            <a:r>
              <a:rPr lang="el-GR" sz="1200" b="0" i="0" kern="1200" dirty="0" smtClean="0">
                <a:solidFill>
                  <a:schemeClr val="tx1"/>
                </a:solidFill>
                <a:effectLst/>
                <a:latin typeface="+mn-lt"/>
                <a:ea typeface="ＭＳ Ｐゴシック" charset="0"/>
                <a:cs typeface="ＭＳ Ｐゴシック" charset="0"/>
              </a:rPr>
              <a:t>γ-</a:t>
            </a:r>
            <a:r>
              <a:rPr lang="cs-CZ" sz="1200" b="0" i="0" kern="1200" dirty="0" err="1" smtClean="0">
                <a:solidFill>
                  <a:schemeClr val="tx1"/>
                </a:solidFill>
                <a:effectLst/>
                <a:latin typeface="+mn-lt"/>
                <a:ea typeface="ＭＳ Ｐゴシック" charset="0"/>
                <a:cs typeface="ＭＳ Ｐゴシック" charset="0"/>
              </a:rPr>
              <a:t>carboxylation</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of</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glutamate</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residues</a:t>
            </a:r>
            <a:r>
              <a:rPr lang="cs-CZ" sz="1200" b="0" i="0" kern="1200" dirty="0" smtClean="0">
                <a:solidFill>
                  <a:schemeClr val="tx1"/>
                </a:solidFill>
                <a:effectLst/>
                <a:latin typeface="+mn-lt"/>
                <a:ea typeface="ＭＳ Ｐゴシック" charset="0"/>
                <a:cs typeface="ＭＳ Ｐゴシック" charset="0"/>
              </a:rPr>
              <a:t> in </a:t>
            </a:r>
            <a:r>
              <a:rPr lang="cs-CZ" sz="1200" b="0" i="0" kern="1200" dirty="0" err="1" smtClean="0">
                <a:solidFill>
                  <a:schemeClr val="tx1"/>
                </a:solidFill>
                <a:effectLst/>
                <a:latin typeface="+mn-lt"/>
                <a:ea typeface="ＭＳ Ｐゴシック" charset="0"/>
                <a:cs typeface="ＭＳ Ｐゴシック" charset="0"/>
              </a:rPr>
              <a:t>clotting</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factors</a:t>
            </a:r>
            <a:r>
              <a:rPr lang="cs-CZ" sz="1200" b="0" i="0" kern="1200" dirty="0" smtClean="0">
                <a:solidFill>
                  <a:schemeClr val="tx1"/>
                </a:solidFill>
                <a:effectLst/>
                <a:latin typeface="+mn-lt"/>
                <a:ea typeface="ＭＳ Ｐゴシック" charset="0"/>
                <a:cs typeface="ＭＳ Ｐゴシック" charset="0"/>
              </a:rPr>
              <a:t> II, VII, IX, and X. </a:t>
            </a:r>
            <a:r>
              <a:rPr lang="cs-CZ" sz="1200" b="0" i="0" kern="1200" dirty="0" err="1" smtClean="0">
                <a:solidFill>
                  <a:schemeClr val="tx1"/>
                </a:solidFill>
                <a:effectLst/>
                <a:latin typeface="+mn-lt"/>
                <a:ea typeface="ＭＳ Ｐゴシック" charset="0"/>
                <a:cs typeface="ＭＳ Ｐゴシック" charset="0"/>
              </a:rPr>
              <a:t>The</a:t>
            </a:r>
            <a:r>
              <a:rPr lang="cs-CZ" sz="1200" b="0" i="0" kern="1200" dirty="0" smtClean="0">
                <a:solidFill>
                  <a:schemeClr val="tx1"/>
                </a:solidFill>
                <a:effectLst/>
                <a:latin typeface="+mn-lt"/>
                <a:ea typeface="ＭＳ Ｐゴシック" charset="0"/>
                <a:cs typeface="ＭＳ Ｐゴシック" charset="0"/>
              </a:rPr>
              <a:t> more </a:t>
            </a:r>
            <a:r>
              <a:rPr lang="cs-CZ" sz="1200" b="0" i="0" kern="1200" dirty="0" err="1" smtClean="0">
                <a:solidFill>
                  <a:schemeClr val="tx1"/>
                </a:solidFill>
                <a:effectLst/>
                <a:latin typeface="+mn-lt"/>
                <a:ea typeface="ＭＳ Ｐゴシック" charset="0"/>
                <a:cs typeface="ＭＳ Ｐゴシック" charset="0"/>
              </a:rPr>
              <a:t>potent</a:t>
            </a:r>
            <a:r>
              <a:rPr lang="cs-CZ" sz="1200" b="0" i="0" kern="1200" dirty="0" smtClean="0">
                <a:solidFill>
                  <a:schemeClr val="tx1"/>
                </a:solidFill>
                <a:effectLst/>
                <a:latin typeface="+mn-lt"/>
                <a:ea typeface="ＭＳ Ｐゴシック" charset="0"/>
                <a:cs typeface="ＭＳ Ｐゴシック" charset="0"/>
              </a:rPr>
              <a:t> S-</a:t>
            </a:r>
            <a:r>
              <a:rPr lang="cs-CZ" sz="1200" b="0" i="0" kern="1200" dirty="0" err="1" smtClean="0">
                <a:solidFill>
                  <a:schemeClr val="tx1"/>
                </a:solidFill>
                <a:effectLst/>
                <a:latin typeface="+mn-lt"/>
                <a:ea typeface="ＭＳ Ｐゴシック" charset="0"/>
                <a:cs typeface="ＭＳ Ｐゴシック" charset="0"/>
              </a:rPr>
              <a:t>warfarin</a:t>
            </a:r>
            <a:r>
              <a:rPr lang="cs-CZ" sz="1200" b="0" i="0" kern="1200" dirty="0" smtClean="0">
                <a:solidFill>
                  <a:schemeClr val="tx1"/>
                </a:solidFill>
                <a:effectLst/>
                <a:latin typeface="+mn-lt"/>
                <a:ea typeface="ＭＳ Ｐゴシック" charset="0"/>
                <a:cs typeface="ＭＳ Ｐゴシック" charset="0"/>
              </a:rPr>
              <a:t> stereoisomer </a:t>
            </a:r>
            <a:r>
              <a:rPr lang="cs-CZ" sz="1200" b="0" i="0" kern="1200" dirty="0" err="1" smtClean="0">
                <a:solidFill>
                  <a:schemeClr val="tx1"/>
                </a:solidFill>
                <a:effectLst/>
                <a:latin typeface="+mn-lt"/>
                <a:ea typeface="ＭＳ Ｐゴシック" charset="0"/>
                <a:cs typeface="ＭＳ Ｐゴシック" charset="0"/>
              </a:rPr>
              <a:t>is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inactivated</a:t>
            </a:r>
            <a:r>
              <a:rPr lang="cs-CZ" sz="1200" b="0" i="0" kern="1200" dirty="0" smtClean="0">
                <a:solidFill>
                  <a:schemeClr val="tx1"/>
                </a:solidFill>
                <a:effectLst/>
                <a:latin typeface="+mn-lt"/>
                <a:ea typeface="ＭＳ Ｐゴシック" charset="0"/>
                <a:cs typeface="ＭＳ Ｐゴシック" charset="0"/>
              </a:rPr>
              <a:t> by CYP2C9, </a:t>
            </a:r>
            <a:r>
              <a:rPr lang="cs-CZ" sz="1200" b="0" i="0" kern="1200" dirty="0" err="1" smtClean="0">
                <a:solidFill>
                  <a:schemeClr val="tx1"/>
                </a:solidFill>
                <a:effectLst/>
                <a:latin typeface="+mn-lt"/>
                <a:ea typeface="ＭＳ Ｐゴシック" charset="0"/>
                <a:cs typeface="ＭＳ Ｐゴシック" charset="0"/>
              </a:rPr>
              <a:t>whereas</a:t>
            </a:r>
            <a:r>
              <a:rPr lang="cs-CZ" sz="1200" b="0" i="0" kern="1200" dirty="0" smtClean="0">
                <a:solidFill>
                  <a:schemeClr val="tx1"/>
                </a:solidFill>
                <a:effectLst/>
                <a:latin typeface="+mn-lt"/>
                <a:ea typeface="ＭＳ Ｐゴシック" charset="0"/>
                <a:cs typeface="ＭＳ Ｐゴシック" charset="0"/>
              </a:rPr>
              <a:t> R-</a:t>
            </a:r>
            <a:r>
              <a:rPr lang="cs-CZ" sz="1200" b="0" i="0" kern="1200" dirty="0" err="1" smtClean="0">
                <a:solidFill>
                  <a:schemeClr val="tx1"/>
                </a:solidFill>
                <a:effectLst/>
                <a:latin typeface="+mn-lt"/>
                <a:ea typeface="ＭＳ Ｐゴシック" charset="0"/>
                <a:cs typeface="ＭＳ Ｐゴシック" charset="0"/>
              </a:rPr>
              <a:t>warfarin</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is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metabolized</a:t>
            </a:r>
            <a:r>
              <a:rPr lang="cs-CZ" sz="1200" b="0" i="0" kern="1200" dirty="0" smtClean="0">
                <a:solidFill>
                  <a:schemeClr val="tx1"/>
                </a:solidFill>
                <a:effectLst/>
                <a:latin typeface="+mn-lt"/>
                <a:ea typeface="ＭＳ Ｐゴシック" charset="0"/>
                <a:cs typeface="ＭＳ Ｐゴシック" charset="0"/>
              </a:rPr>
              <a:t> to </a:t>
            </a:r>
            <a:r>
              <a:rPr lang="cs-CZ" sz="1200" b="0" i="0" kern="1200" dirty="0" err="1" smtClean="0">
                <a:solidFill>
                  <a:schemeClr val="tx1"/>
                </a:solidFill>
                <a:effectLst/>
                <a:latin typeface="+mn-lt"/>
                <a:ea typeface="ＭＳ Ｐゴシック" charset="0"/>
                <a:cs typeface="ＭＳ Ｐゴシック" charset="0"/>
              </a:rPr>
              <a:t>inactive</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alcohols</a:t>
            </a:r>
            <a:r>
              <a:rPr lang="cs-CZ" sz="1200" b="0" i="0" kern="1200" dirty="0" smtClean="0">
                <a:solidFill>
                  <a:schemeClr val="tx1"/>
                </a:solidFill>
                <a:effectLst/>
                <a:latin typeface="+mn-lt"/>
                <a:ea typeface="ＭＳ Ｐゴシック" charset="0"/>
                <a:cs typeface="ＭＳ Ｐゴシック" charset="0"/>
              </a:rPr>
              <a:t> by CYP1A1, CYP1A2, and CYP3A4. CYP4F2 </a:t>
            </a:r>
            <a:r>
              <a:rPr lang="cs-CZ" sz="1200" b="0" i="0" kern="1200" dirty="0" err="1" smtClean="0">
                <a:solidFill>
                  <a:schemeClr val="tx1"/>
                </a:solidFill>
                <a:effectLst/>
                <a:latin typeface="+mn-lt"/>
                <a:ea typeface="ＭＳ Ｐゴシック" charset="0"/>
                <a:cs typeface="ＭＳ Ｐゴシック" charset="0"/>
              </a:rPr>
              <a:t>depletes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reduced</a:t>
            </a:r>
            <a:r>
              <a:rPr lang="cs-CZ" sz="1200" b="0" i="0" kern="1200" dirty="0" smtClean="0">
                <a:solidFill>
                  <a:schemeClr val="tx1"/>
                </a:solidFill>
                <a:effectLst/>
                <a:latin typeface="+mn-lt"/>
                <a:ea typeface="ＭＳ Ｐゴシック" charset="0"/>
                <a:cs typeface="ＭＳ Ｐゴシック" charset="0"/>
              </a:rPr>
              <a:t> vitamin K </a:t>
            </a:r>
            <a:r>
              <a:rPr lang="cs-CZ" sz="1200" b="0" i="0" kern="1200" dirty="0" err="1" smtClean="0">
                <a:solidFill>
                  <a:schemeClr val="tx1"/>
                </a:solidFill>
                <a:effectLst/>
                <a:latin typeface="+mn-lt"/>
                <a:ea typeface="ＭＳ Ｐゴシック" charset="0"/>
                <a:cs typeface="ＭＳ Ｐゴシック" charset="0"/>
              </a:rPr>
              <a:t>from</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the</a:t>
            </a:r>
            <a:r>
              <a:rPr lang="cs-CZ" sz="1200" b="0" i="0" kern="1200" dirty="0" smtClean="0">
                <a:solidFill>
                  <a:schemeClr val="tx1"/>
                </a:solidFill>
                <a:effectLst/>
                <a:latin typeface="+mn-lt"/>
                <a:ea typeface="ＭＳ Ｐゴシック" charset="0"/>
                <a:cs typeface="ＭＳ Ｐゴシック" charset="0"/>
              </a:rPr>
              <a:t> vitamin K cycle.</a:t>
            </a:r>
            <a:r>
              <a:rPr lang="cs-CZ" sz="1200" b="0" i="0" kern="1200" baseline="30000" dirty="0" smtClean="0">
                <a:solidFill>
                  <a:schemeClr val="tx1"/>
                </a:solidFill>
                <a:effectLst/>
                <a:latin typeface="+mn-lt"/>
                <a:ea typeface="ＭＳ Ｐゴシック" charset="0"/>
                <a:cs typeface="ＭＳ Ｐゴシック" charset="0"/>
              </a:rPr>
              <a:t>33</a:t>
            </a:r>
            <a:endParaRPr lang="cs-CZ" dirty="0"/>
          </a:p>
        </p:txBody>
      </p:sp>
      <p:sp>
        <p:nvSpPr>
          <p:cNvPr id="4" name="Zástupný symbol pro číslo snímku 3"/>
          <p:cNvSpPr>
            <a:spLocks noGrp="1"/>
          </p:cNvSpPr>
          <p:nvPr>
            <p:ph type="sldNum" sz="quarter" idx="10"/>
          </p:nvPr>
        </p:nvSpPr>
        <p:spPr/>
        <p:txBody>
          <a:bodyPr/>
          <a:lstStyle/>
          <a:p>
            <a:fld id="{8F8C197F-113E-421B-83D0-2D7C0703CAE0}" type="slidenum">
              <a:rPr lang="cs-CZ" smtClean="0"/>
              <a:pPr/>
              <a:t>35</a:t>
            </a:fld>
            <a:endParaRPr lang="cs-CZ"/>
          </a:p>
        </p:txBody>
      </p:sp>
    </p:spTree>
    <p:extLst>
      <p:ext uri="{BB962C8B-B14F-4D97-AF65-F5344CB8AC3E}">
        <p14:creationId xmlns:p14="http://schemas.microsoft.com/office/powerpoint/2010/main" val="1153560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41 Although the CYP2C19*2 allele has a stronger independent effect on ex vivo platelet function than any clinical risk factor, it still accounts only for up to ~12% of the observed variability in </a:t>
            </a:r>
            <a:r>
              <a:rPr lang="en-US" dirty="0" err="1" smtClean="0"/>
              <a:t>clopidogrel</a:t>
            </a:r>
            <a:r>
              <a:rPr lang="en-US" dirty="0" smtClean="0"/>
              <a:t> platelet response.</a:t>
            </a:r>
          </a:p>
          <a:p>
            <a:endParaRPr lang="en-US" dirty="0"/>
          </a:p>
        </p:txBody>
      </p:sp>
      <p:sp>
        <p:nvSpPr>
          <p:cNvPr id="4" name="Slide Number Placeholder 3"/>
          <p:cNvSpPr>
            <a:spLocks noGrp="1"/>
          </p:cNvSpPr>
          <p:nvPr>
            <p:ph type="sldNum" sz="quarter" idx="10"/>
          </p:nvPr>
        </p:nvSpPr>
        <p:spPr/>
        <p:txBody>
          <a:bodyPr/>
          <a:lstStyle/>
          <a:p>
            <a:fld id="{8F8C197F-113E-421B-83D0-2D7C0703CAE0}" type="slidenum">
              <a:rPr lang="cs-CZ" smtClean="0"/>
              <a:pPr/>
              <a:t>43</a:t>
            </a:fld>
            <a:endParaRPr lang="cs-CZ"/>
          </a:p>
        </p:txBody>
      </p:sp>
    </p:spTree>
    <p:extLst>
      <p:ext uri="{BB962C8B-B14F-4D97-AF65-F5344CB8AC3E}">
        <p14:creationId xmlns:p14="http://schemas.microsoft.com/office/powerpoint/2010/main" val="1849527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In the genetic </a:t>
            </a:r>
            <a:r>
              <a:rPr lang="en-US" dirty="0" err="1" smtClean="0"/>
              <a:t>substudy</a:t>
            </a:r>
            <a:r>
              <a:rPr lang="en-US" dirty="0" smtClean="0"/>
              <a:t> of the PLATO trial, the efficacy of </a:t>
            </a:r>
            <a:r>
              <a:rPr lang="en-US" dirty="0" err="1" smtClean="0"/>
              <a:t>ticagrelor</a:t>
            </a:r>
            <a:r>
              <a:rPr lang="en-US" dirty="0" smtClean="0"/>
              <a:t> was not influenced by CYP2C19 or ABCB1 genotypes</a:t>
            </a:r>
          </a:p>
          <a:p>
            <a:endParaRPr lang="en-US" dirty="0"/>
          </a:p>
        </p:txBody>
      </p:sp>
      <p:sp>
        <p:nvSpPr>
          <p:cNvPr id="4" name="Slide Number Placeholder 3"/>
          <p:cNvSpPr>
            <a:spLocks noGrp="1"/>
          </p:cNvSpPr>
          <p:nvPr>
            <p:ph type="sldNum" sz="quarter" idx="10"/>
          </p:nvPr>
        </p:nvSpPr>
        <p:spPr/>
        <p:txBody>
          <a:bodyPr/>
          <a:lstStyle/>
          <a:p>
            <a:fld id="{8F8C197F-113E-421B-83D0-2D7C0703CAE0}" type="slidenum">
              <a:rPr lang="cs-CZ" smtClean="0"/>
              <a:pPr/>
              <a:t>45</a:t>
            </a:fld>
            <a:endParaRPr lang="cs-CZ"/>
          </a:p>
        </p:txBody>
      </p:sp>
    </p:spTree>
    <p:extLst>
      <p:ext uri="{BB962C8B-B14F-4D97-AF65-F5344CB8AC3E}">
        <p14:creationId xmlns:p14="http://schemas.microsoft.com/office/powerpoint/2010/main" val="4234362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Percutaneous coronary intervention</a:t>
            </a:r>
            <a:endParaRPr lang="cs-CZ" dirty="0" smtClean="0"/>
          </a:p>
          <a:p>
            <a:r>
              <a:rPr lang="cs-CZ" dirty="0" err="1" smtClean="0"/>
              <a:t>Acute</a:t>
            </a:r>
            <a:r>
              <a:rPr lang="cs-CZ" dirty="0" smtClean="0"/>
              <a:t> </a:t>
            </a:r>
            <a:r>
              <a:rPr lang="cs-CZ" dirty="0" err="1" smtClean="0"/>
              <a:t>coronary</a:t>
            </a:r>
            <a:r>
              <a:rPr lang="cs-CZ" dirty="0" smtClean="0"/>
              <a:t> syndrome</a:t>
            </a:r>
          </a:p>
          <a:p>
            <a:r>
              <a:rPr lang="en-US" dirty="0" smtClean="0"/>
              <a:t>Percutaneous coronary intervention</a:t>
            </a:r>
            <a:endParaRPr lang="en-US" dirty="0"/>
          </a:p>
        </p:txBody>
      </p:sp>
      <p:sp>
        <p:nvSpPr>
          <p:cNvPr id="4" name="Slide Number Placeholder 3"/>
          <p:cNvSpPr>
            <a:spLocks noGrp="1"/>
          </p:cNvSpPr>
          <p:nvPr>
            <p:ph type="sldNum" sz="quarter" idx="10"/>
          </p:nvPr>
        </p:nvSpPr>
        <p:spPr/>
        <p:txBody>
          <a:bodyPr/>
          <a:lstStyle/>
          <a:p>
            <a:fld id="{8F8C197F-113E-421B-83D0-2D7C0703CAE0}" type="slidenum">
              <a:rPr lang="cs-CZ" smtClean="0"/>
              <a:pPr/>
              <a:t>46</a:t>
            </a:fld>
            <a:endParaRPr lang="cs-CZ"/>
          </a:p>
        </p:txBody>
      </p:sp>
    </p:spTree>
    <p:extLst>
      <p:ext uri="{BB962C8B-B14F-4D97-AF65-F5344CB8AC3E}">
        <p14:creationId xmlns:p14="http://schemas.microsoft.com/office/powerpoint/2010/main" val="2257529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a:lstStyle/>
          <a:p>
            <a:r>
              <a:rPr lang="en-US" smtClean="0">
                <a:ea typeface="ＭＳ Ｐゴシック" pitchFamily="34" charset="-128"/>
              </a:rPr>
              <a:t>SPC-Na živočišných modelech bylo zjištěno, že oba enanciomery mají alfa-adrenergní blokující účinek. Neselektivní blokáda beta1- a beta2-</a:t>
            </a:r>
          </a:p>
          <a:p>
            <a:r>
              <a:rPr lang="en-US" smtClean="0">
                <a:ea typeface="ＭＳ Ｐゴシック" pitchFamily="34" charset="-128"/>
              </a:rPr>
              <a:t>adrenoceptoru se přičítá hlavně S(-)enanciomeru.</a:t>
            </a:r>
          </a:p>
          <a:p>
            <a:endParaRPr lang="en-US" smtClean="0">
              <a:ea typeface="ＭＳ Ｐゴシック" pitchFamily="34" charset="-128"/>
            </a:endParaRPr>
          </a:p>
          <a:p>
            <a:r>
              <a:rPr lang="en-US" smtClean="0">
                <a:ea typeface="ＭＳ Ｐゴシック" pitchFamily="34" charset="-128"/>
              </a:rPr>
              <a:t>Toxicol Appl Pharmacol. 2012 Jun 15;261(3):292-9. doi: 10.1016/j.taap.2012.04.012. Epub 2012 Apr 18.</a:t>
            </a:r>
          </a:p>
          <a:p>
            <a:r>
              <a:rPr lang="en-US" smtClean="0">
                <a:ea typeface="ＭＳ Ｐゴシック" pitchFamily="34" charset="-128"/>
              </a:rPr>
              <a:t>New therapeutic aspect for carvedilol: antifibrotic effects of carvedilol in chronic carbon tetrachloride-induced liver damage.</a:t>
            </a:r>
          </a:p>
          <a:p>
            <a:r>
              <a:rPr lang="en-US" smtClean="0">
                <a:ea typeface="ＭＳ Ｐゴシック" pitchFamily="34" charset="-128"/>
              </a:rPr>
              <a:t>Hamdy N, El-Demerdash E. – vliv na experimentalni fibrozu jater</a:t>
            </a:r>
          </a:p>
        </p:txBody>
      </p:sp>
      <p:sp>
        <p:nvSpPr>
          <p:cNvPr id="4" name="Slide Number Placeholder 3"/>
          <p:cNvSpPr>
            <a:spLocks noGrp="1"/>
          </p:cNvSpPr>
          <p:nvPr>
            <p:ph type="sldNum" sz="quarter" idx="5"/>
          </p:nvPr>
        </p:nvSpPr>
        <p:spPr/>
        <p:txBody>
          <a:bodyPr/>
          <a:lstStyle/>
          <a:p>
            <a:fld id="{087B75AA-437A-47B4-BBD2-AB9FE80A7BF6}" type="slidenum">
              <a:rPr lang="cs-CZ"/>
              <a:pPr/>
              <a:t>49</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cs-CZ" sz="1200" b="0" i="0" kern="1200" dirty="0" smtClean="0">
                <a:solidFill>
                  <a:schemeClr val="tx1"/>
                </a:solidFill>
                <a:latin typeface="+mn-lt"/>
                <a:ea typeface="+mn-ea"/>
                <a:cs typeface="+mn-cs"/>
              </a:rPr>
              <a:t>Dovolte mi to demonstrovat na příkladu podání 25 mg </a:t>
            </a:r>
            <a:r>
              <a:rPr lang="cs-CZ" sz="1200" b="0" i="0" kern="1200" dirty="0" err="1" smtClean="0">
                <a:solidFill>
                  <a:schemeClr val="tx1"/>
                </a:solidFill>
                <a:latin typeface="+mn-lt"/>
                <a:ea typeface="+mn-ea"/>
                <a:cs typeface="+mn-cs"/>
              </a:rPr>
              <a:t>karvedilolu</a:t>
            </a:r>
            <a:endParaRPr lang="cs-CZ" sz="1200" b="0" i="0" kern="1200" dirty="0" smtClean="0">
              <a:solidFill>
                <a:schemeClr val="tx1"/>
              </a:solidFill>
              <a:latin typeface="+mn-lt"/>
              <a:ea typeface="+mn-ea"/>
              <a:cs typeface="+mn-cs"/>
            </a:endParaRPr>
          </a:p>
          <a:p>
            <a:pPr eaLnBrk="1" hangingPunct="1"/>
            <a:endParaRPr lang="cs-CZ" sz="1200" b="0" i="0" kern="1200" dirty="0" smtClean="0">
              <a:solidFill>
                <a:schemeClr val="tx1"/>
              </a:solidFill>
              <a:latin typeface="+mn-lt"/>
              <a:ea typeface="+mn-ea"/>
              <a:cs typeface="+mn-cs"/>
            </a:endParaRPr>
          </a:p>
          <a:p>
            <a:pPr eaLnBrk="1" hangingPunct="1"/>
            <a:r>
              <a:rPr lang="cs-CZ" sz="1200" b="0" i="0" kern="1200" dirty="0" smtClean="0">
                <a:solidFill>
                  <a:schemeClr val="tx1"/>
                </a:solidFill>
                <a:latin typeface="+mn-lt"/>
                <a:ea typeface="+mn-ea"/>
                <a:cs typeface="+mn-cs"/>
              </a:rPr>
              <a:t>-dávka stejná –ale výrazná variabilita</a:t>
            </a:r>
            <a:r>
              <a:rPr lang="cs-CZ" sz="1200" b="0" i="0" kern="1200" baseline="0" dirty="0" smtClean="0">
                <a:solidFill>
                  <a:schemeClr val="tx1"/>
                </a:solidFill>
                <a:latin typeface="+mn-lt"/>
                <a:ea typeface="+mn-ea"/>
                <a:cs typeface="+mn-cs"/>
              </a:rPr>
              <a:t> ve všech oblastech křivky, především však v eliminace – což znamená, že u nemocných s nízkými koncentracemi – rychlou eliminaci a naopak</a:t>
            </a:r>
          </a:p>
          <a:p>
            <a:pPr eaLnBrk="1" hangingPunct="1"/>
            <a:endParaRPr lang="cs-CZ" sz="1200" b="0" i="0" kern="1200" baseline="0" dirty="0" smtClean="0">
              <a:solidFill>
                <a:schemeClr val="tx1"/>
              </a:solidFill>
              <a:latin typeface="+mn-lt"/>
              <a:ea typeface="+mn-ea"/>
              <a:cs typeface="+mn-cs"/>
            </a:endParaRPr>
          </a:p>
          <a:p>
            <a:pPr eaLnBrk="1" hangingPunct="1"/>
            <a:r>
              <a:rPr lang="cs-CZ" dirty="0" smtClean="0">
                <a:ea typeface="ＭＳ Ｐゴシック" pitchFamily="34" charset="-128"/>
              </a:rPr>
              <a:t>Významné přitom je,</a:t>
            </a:r>
            <a:r>
              <a:rPr lang="cs-CZ" baseline="0" dirty="0" smtClean="0">
                <a:ea typeface="ＭＳ Ｐゴシック" pitchFamily="34" charset="-128"/>
              </a:rPr>
              <a:t> že takováto variabilita může nastat i u relativně zdravého organizmu bez zjevné patologie eliminačních orgánů... </a:t>
            </a:r>
            <a:r>
              <a:rPr lang="cs-CZ" baseline="0" dirty="0" err="1" smtClean="0">
                <a:ea typeface="ＭＳ Ｐゴシック" pitchFamily="34" charset="-128"/>
              </a:rPr>
              <a:t>tj</a:t>
            </a:r>
            <a:r>
              <a:rPr lang="cs-CZ" baseline="0" dirty="0" smtClean="0">
                <a:ea typeface="ＭＳ Ｐゴシック" pitchFamily="34" charset="-128"/>
              </a:rPr>
              <a:t> dá se předpokládat, že pasivní procesy fungují velmi podobně</a:t>
            </a:r>
            <a:endParaRPr lang="cs-CZ" sz="1200" b="0" i="0" kern="1200" dirty="0" smtClean="0">
              <a:solidFill>
                <a:schemeClr val="tx1"/>
              </a:solidFill>
              <a:latin typeface="+mn-lt"/>
              <a:ea typeface="+mn-ea"/>
              <a:cs typeface="+mn-cs"/>
            </a:endParaRPr>
          </a:p>
          <a:p>
            <a:pPr eaLnBrk="1" hangingPunct="1"/>
            <a:endParaRPr lang="cs-CZ" sz="1200" b="0" i="0" kern="1200" dirty="0" smtClean="0">
              <a:solidFill>
                <a:schemeClr val="tx1"/>
              </a:solidFill>
              <a:latin typeface="+mn-lt"/>
              <a:ea typeface="+mn-ea"/>
              <a:cs typeface="+mn-cs"/>
            </a:endParaRPr>
          </a:p>
          <a:p>
            <a:pPr eaLnBrk="1" hangingPunct="1"/>
            <a:r>
              <a:rPr lang="en-US" dirty="0" err="1" smtClean="0"/>
              <a:t>Če</a:t>
            </a:r>
            <a:r>
              <a:rPr lang="cs-CZ" dirty="0" smtClean="0"/>
              <a:t>r</a:t>
            </a:r>
            <a:r>
              <a:rPr lang="en-US" dirty="0" err="1" smtClean="0"/>
              <a:t>vený</a:t>
            </a:r>
            <a:r>
              <a:rPr lang="en-US" dirty="0" smtClean="0"/>
              <a:t> </a:t>
            </a:r>
            <a:r>
              <a:rPr lang="en-US" dirty="0" err="1" smtClean="0"/>
              <a:t>profil</a:t>
            </a:r>
            <a:r>
              <a:rPr lang="en-US" dirty="0" smtClean="0"/>
              <a:t> – </a:t>
            </a:r>
            <a:r>
              <a:rPr lang="en-US" dirty="0" err="1" smtClean="0"/>
              <a:t>spodní</a:t>
            </a:r>
            <a:r>
              <a:rPr lang="en-US" dirty="0" smtClean="0"/>
              <a:t> CYP2D6 *1/*1 (wt/wt), </a:t>
            </a:r>
            <a:r>
              <a:rPr lang="cs-CZ" dirty="0" smtClean="0"/>
              <a:t> </a:t>
            </a:r>
            <a:r>
              <a:rPr lang="en-US" dirty="0" err="1" smtClean="0"/>
              <a:t>prostřední</a:t>
            </a:r>
            <a:r>
              <a:rPr lang="en-US" dirty="0" smtClean="0"/>
              <a:t> CYP2D6 *1/0, </a:t>
            </a:r>
            <a:r>
              <a:rPr lang="en-US" dirty="0" err="1" smtClean="0"/>
              <a:t>horní</a:t>
            </a:r>
            <a:r>
              <a:rPr lang="en-US" dirty="0" smtClean="0"/>
              <a:t> CYP2D6 0/0</a:t>
            </a:r>
            <a:r>
              <a:rPr lang="cs-CZ" dirty="0" smtClean="0"/>
              <a:t>0</a:t>
            </a:r>
            <a:endParaRPr lang="en-US" dirty="0" smtClean="0"/>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4D15A7F-B744-8C46-88D9-0327237C7DCD}" type="slidenum">
              <a:rPr lang="cs-CZ" smtClean="0"/>
              <a:pPr>
                <a:defRPr/>
              </a:pPr>
              <a:t>50</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Farmakologie v moderním pojetí je věda o léčivu, jeho vlastnostech ve vztahu k organizmu – což</a:t>
            </a:r>
            <a:r>
              <a:rPr lang="cs-CZ" baseline="0" dirty="0" smtClean="0"/>
              <a:t> zahrnuje farmakodynamiku a farmakokinetiku.  </a:t>
            </a:r>
          </a:p>
          <a:p>
            <a:r>
              <a:rPr lang="cs-CZ" baseline="0" dirty="0" smtClean="0"/>
              <a:t>FD – studuje efekt léčiva - od mechanizmů (interakcí na úrovni receptorů) - přes účinek až po reakci organizmu.</a:t>
            </a:r>
          </a:p>
          <a:p>
            <a:r>
              <a:rPr lang="cs-CZ" baseline="0" dirty="0" smtClean="0"/>
              <a:t>PK – osud léčiva – jak organizmus naloží s léčivem (jak se po podání dostane do místa účinku a jak je pak eliminováno) – a patří sem proces ADME kde samozřejmě hrají také důležitou roli hrají aktivní mechanizmy tj. enzymy a transportní proteiny</a:t>
            </a:r>
          </a:p>
          <a:p>
            <a:endParaRPr lang="cs-CZ" baseline="0" dirty="0" smtClean="0"/>
          </a:p>
          <a:p>
            <a:r>
              <a:rPr lang="cs-CZ" baseline="0" dirty="0" smtClean="0"/>
              <a:t>Logicky - v celém tom procesu je tedy zapojena řada mechanizmů, na které se musíme spolehnout aby po podání určité standardní dávky došlo finálně k požadovanému účinku. </a:t>
            </a:r>
          </a:p>
          <a:p>
            <a:endParaRPr lang="cs-CZ" baseline="0" dirty="0" smtClean="0"/>
          </a:p>
          <a:p>
            <a:r>
              <a:rPr lang="cs-CZ" baseline="0" dirty="0" smtClean="0"/>
              <a:t>Nicméně tyto mechanizmy jsou pod neustálým vlivem endogenní i exogenních faktorů </a:t>
            </a:r>
            <a:r>
              <a:rPr lang="cs-CZ" baseline="0" dirty="0" err="1" smtClean="0"/>
              <a:t>faktorů</a:t>
            </a:r>
            <a:r>
              <a:rPr lang="cs-CZ" baseline="0" dirty="0" smtClean="0"/>
              <a:t> a často dochází k variabilitě typu selhání účinku nebo toxicitě </a:t>
            </a:r>
          </a:p>
          <a:p>
            <a:r>
              <a:rPr lang="cs-CZ" baseline="0" dirty="0" smtClean="0"/>
              <a:t>...a jak se to projeví v případě eliminačních procesů?</a:t>
            </a:r>
          </a:p>
          <a:p>
            <a:endParaRPr lang="cs-CZ" dirty="0" smtClean="0"/>
          </a:p>
          <a:p>
            <a:endParaRPr lang="cs-CZ" dirty="0" smtClean="0"/>
          </a:p>
        </p:txBody>
      </p:sp>
      <p:sp>
        <p:nvSpPr>
          <p:cNvPr id="4" name="Zástupný symbol pro číslo snímku 3"/>
          <p:cNvSpPr>
            <a:spLocks noGrp="1"/>
          </p:cNvSpPr>
          <p:nvPr>
            <p:ph type="sldNum" sz="quarter" idx="10"/>
          </p:nvPr>
        </p:nvSpPr>
        <p:spPr/>
        <p:txBody>
          <a:bodyPr/>
          <a:lstStyle/>
          <a:p>
            <a:fld id="{42014482-CD4E-4A59-BF3D-4CA32EA7D6F1}" type="slidenum">
              <a:rPr lang="cs-CZ" smtClean="0"/>
              <a:pPr/>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lnSpc>
                <a:spcPct val="80000"/>
              </a:lnSpc>
            </a:pPr>
            <a:r>
              <a:rPr lang="en-US" sz="1000" dirty="0" err="1" smtClean="0">
                <a:ea typeface="ＭＳ Ｐゴシック" pitchFamily="34" charset="-128"/>
              </a:rPr>
              <a:t>Karvedilol</a:t>
            </a:r>
            <a:r>
              <a:rPr lang="en-US" sz="1000" dirty="0" smtClean="0">
                <a:ea typeface="ＭＳ Ｐゴシック" pitchFamily="34" charset="-128"/>
              </a:rPr>
              <a:t> je </a:t>
            </a:r>
            <a:r>
              <a:rPr lang="en-US" sz="1000" dirty="0" err="1" smtClean="0">
                <a:ea typeface="ＭＳ Ｐゴシック" pitchFamily="34" charset="-128"/>
              </a:rPr>
              <a:t>vazodilatační</a:t>
            </a:r>
            <a:r>
              <a:rPr lang="en-US" sz="1000" dirty="0" smtClean="0">
                <a:ea typeface="ＭＳ Ｐゴシック" pitchFamily="34" charset="-128"/>
              </a:rPr>
              <a:t> </a:t>
            </a:r>
            <a:r>
              <a:rPr lang="en-US" sz="1000" dirty="0" err="1" smtClean="0">
                <a:ea typeface="ＭＳ Ｐゴシック" pitchFamily="34" charset="-128"/>
              </a:rPr>
              <a:t>neselektivní</a:t>
            </a:r>
            <a:r>
              <a:rPr lang="en-US" sz="1000" dirty="0" smtClean="0">
                <a:ea typeface="ＭＳ Ｐゴシック" pitchFamily="34" charset="-128"/>
              </a:rPr>
              <a:t> beta </a:t>
            </a:r>
            <a:r>
              <a:rPr lang="en-US" sz="1000" dirty="0" err="1" smtClean="0">
                <a:ea typeface="ＭＳ Ｐゴシック" pitchFamily="34" charset="-128"/>
              </a:rPr>
              <a:t>blokátor</a:t>
            </a:r>
            <a:r>
              <a:rPr lang="en-US" sz="1000" dirty="0" smtClean="0">
                <a:ea typeface="ＭＳ Ｐゴシック" pitchFamily="34" charset="-128"/>
              </a:rPr>
              <a:t>, </a:t>
            </a:r>
            <a:r>
              <a:rPr lang="en-US" sz="1000" dirty="0" err="1" smtClean="0">
                <a:ea typeface="ＭＳ Ｐゴシック" pitchFamily="34" charset="-128"/>
              </a:rPr>
              <a:t>ktery</a:t>
            </a:r>
            <a:r>
              <a:rPr lang="en-US" sz="1000" dirty="0" smtClean="0">
                <a:ea typeface="ＭＳ Ｐゴシック" pitchFamily="34" charset="-128"/>
              </a:rPr>
              <a:t>́ </a:t>
            </a:r>
            <a:r>
              <a:rPr lang="en-US" sz="1000" dirty="0" err="1" smtClean="0">
                <a:ea typeface="ＭＳ Ｐゴシック" pitchFamily="34" charset="-128"/>
              </a:rPr>
              <a:t>snižuje</a:t>
            </a:r>
            <a:r>
              <a:rPr lang="en-US" sz="1000" dirty="0" smtClean="0">
                <a:ea typeface="ＭＳ Ｐゴシック" pitchFamily="34" charset="-128"/>
              </a:rPr>
              <a:t> </a:t>
            </a:r>
            <a:r>
              <a:rPr lang="en-US" sz="1000" dirty="0" err="1" smtClean="0">
                <a:ea typeface="ＭＳ Ｐゴシック" pitchFamily="34" charset="-128"/>
              </a:rPr>
              <a:t>periferní</a:t>
            </a:r>
            <a:r>
              <a:rPr lang="en-US" sz="1000" dirty="0" smtClean="0">
                <a:ea typeface="ＭＳ Ｐゴシック" pitchFamily="34" charset="-128"/>
              </a:rPr>
              <a:t> </a:t>
            </a:r>
            <a:r>
              <a:rPr lang="en-US" sz="1000" dirty="0" err="1" smtClean="0">
                <a:ea typeface="ＭＳ Ｐゴシック" pitchFamily="34" charset="-128"/>
              </a:rPr>
              <a:t>cévní</a:t>
            </a:r>
            <a:r>
              <a:rPr lang="en-US" sz="1000" dirty="0" smtClean="0">
                <a:ea typeface="ＭＳ Ｐゴシック" pitchFamily="34" charset="-128"/>
              </a:rPr>
              <a:t> </a:t>
            </a:r>
            <a:r>
              <a:rPr lang="en-US" sz="1000" dirty="0" err="1" smtClean="0">
                <a:ea typeface="ＭＳ Ｐゴシック" pitchFamily="34" charset="-128"/>
              </a:rPr>
              <a:t>odpor</a:t>
            </a:r>
            <a:endParaRPr lang="en-US" sz="1000" dirty="0" smtClean="0">
              <a:ea typeface="ＭＳ Ｐゴシック" pitchFamily="34" charset="-128"/>
            </a:endParaRPr>
          </a:p>
          <a:p>
            <a:pPr>
              <a:lnSpc>
                <a:spcPct val="80000"/>
              </a:lnSpc>
            </a:pPr>
            <a:r>
              <a:rPr lang="en-US" sz="1000" dirty="0" err="1" smtClean="0">
                <a:ea typeface="ＭＳ Ｐゴシック" pitchFamily="34" charset="-128"/>
              </a:rPr>
              <a:t>selektivní</a:t>
            </a:r>
            <a:r>
              <a:rPr lang="en-US" sz="1000" dirty="0" smtClean="0">
                <a:ea typeface="ＭＳ Ｐゴシック" pitchFamily="34" charset="-128"/>
              </a:rPr>
              <a:t> </a:t>
            </a:r>
            <a:r>
              <a:rPr lang="en-US" sz="1000" dirty="0" err="1" smtClean="0">
                <a:ea typeface="ＭＳ Ｐゴシック" pitchFamily="34" charset="-128"/>
              </a:rPr>
              <a:t>blokádou</a:t>
            </a:r>
            <a:r>
              <a:rPr lang="en-US" sz="1000" dirty="0" smtClean="0">
                <a:ea typeface="ＭＳ Ｐゴシック" pitchFamily="34" charset="-128"/>
              </a:rPr>
              <a:t> </a:t>
            </a:r>
            <a:r>
              <a:rPr lang="en-US" sz="1000" dirty="0" err="1" smtClean="0">
                <a:ea typeface="ＭＳ Ｐゴシック" pitchFamily="34" charset="-128"/>
              </a:rPr>
              <a:t>alfa1-receptoru</a:t>
            </a:r>
            <a:r>
              <a:rPr lang="en-US" sz="1000" dirty="0" smtClean="0">
                <a:ea typeface="ＭＳ Ｐゴシック" pitchFamily="34" charset="-128"/>
              </a:rPr>
              <a:t> a </a:t>
            </a:r>
            <a:r>
              <a:rPr lang="en-US" sz="1000" dirty="0" err="1" smtClean="0">
                <a:ea typeface="ＭＳ Ｐゴシック" pitchFamily="34" charset="-128"/>
              </a:rPr>
              <a:t>potlačuje</a:t>
            </a:r>
            <a:r>
              <a:rPr lang="en-US" sz="1000" dirty="0" smtClean="0">
                <a:ea typeface="ＭＳ Ｐゴシック" pitchFamily="34" charset="-128"/>
              </a:rPr>
              <a:t> renin-</a:t>
            </a:r>
            <a:r>
              <a:rPr lang="en-US" sz="1000" dirty="0" err="1" smtClean="0">
                <a:ea typeface="ＭＳ Ｐゴシック" pitchFamily="34" charset="-128"/>
              </a:rPr>
              <a:t>angiotenzinovy</a:t>
            </a:r>
            <a:r>
              <a:rPr lang="en-US" sz="1000" dirty="0" smtClean="0">
                <a:ea typeface="ＭＳ Ｐゴシック" pitchFamily="34" charset="-128"/>
              </a:rPr>
              <a:t>́ </a:t>
            </a:r>
            <a:r>
              <a:rPr lang="en-US" sz="1000" dirty="0" err="1" smtClean="0">
                <a:ea typeface="ＭＳ Ｐゴシック" pitchFamily="34" charset="-128"/>
              </a:rPr>
              <a:t>systém</a:t>
            </a:r>
            <a:r>
              <a:rPr lang="en-US" sz="1000" dirty="0" smtClean="0">
                <a:ea typeface="ＭＳ Ｐゴシック" pitchFamily="34" charset="-128"/>
              </a:rPr>
              <a:t> </a:t>
            </a:r>
            <a:r>
              <a:rPr lang="en-US" sz="1000" dirty="0" err="1" smtClean="0">
                <a:ea typeface="ＭＳ Ｐゴシック" pitchFamily="34" charset="-128"/>
              </a:rPr>
              <a:t>prostřednictvím</a:t>
            </a:r>
            <a:endParaRPr lang="en-US" sz="1000" dirty="0" smtClean="0">
              <a:ea typeface="ＭＳ Ｐゴシック" pitchFamily="34" charset="-128"/>
            </a:endParaRPr>
          </a:p>
          <a:p>
            <a:pPr>
              <a:lnSpc>
                <a:spcPct val="80000"/>
              </a:lnSpc>
            </a:pPr>
            <a:r>
              <a:rPr lang="en-US" sz="1000" dirty="0" err="1" smtClean="0">
                <a:ea typeface="ＭＳ Ｐゴシック" pitchFamily="34" charset="-128"/>
              </a:rPr>
              <a:t>neselektivní</a:t>
            </a:r>
            <a:r>
              <a:rPr lang="en-US" sz="1000" dirty="0" smtClean="0">
                <a:ea typeface="ＭＳ Ｐゴシック" pitchFamily="34" charset="-128"/>
              </a:rPr>
              <a:t> beta </a:t>
            </a:r>
            <a:r>
              <a:rPr lang="en-US" sz="1000" dirty="0" err="1" smtClean="0">
                <a:ea typeface="ＭＳ Ｐゴシック" pitchFamily="34" charset="-128"/>
              </a:rPr>
              <a:t>blokády</a:t>
            </a:r>
            <a:r>
              <a:rPr lang="en-US" sz="1000" dirty="0" smtClean="0">
                <a:ea typeface="ＭＳ Ｐゴシック" pitchFamily="34" charset="-128"/>
              </a:rPr>
              <a:t>. </a:t>
            </a:r>
            <a:r>
              <a:rPr lang="en-US" sz="1000" dirty="0" err="1" smtClean="0">
                <a:ea typeface="ＭＳ Ｐゴシック" pitchFamily="34" charset="-128"/>
              </a:rPr>
              <a:t>Aktivita</a:t>
            </a:r>
            <a:r>
              <a:rPr lang="en-US" sz="1000" dirty="0" smtClean="0">
                <a:ea typeface="ＭＳ Ｐゴシック" pitchFamily="34" charset="-128"/>
              </a:rPr>
              <a:t> </a:t>
            </a:r>
            <a:r>
              <a:rPr lang="en-US" sz="1000" dirty="0" err="1" smtClean="0">
                <a:ea typeface="ＭＳ Ｐゴシック" pitchFamily="34" charset="-128"/>
              </a:rPr>
              <a:t>reninu</a:t>
            </a:r>
            <a:r>
              <a:rPr lang="en-US" sz="1000" dirty="0" smtClean="0">
                <a:ea typeface="ＭＳ Ｐゴシック" pitchFamily="34" charset="-128"/>
              </a:rPr>
              <a:t> v </a:t>
            </a:r>
            <a:r>
              <a:rPr lang="en-US" sz="1000" dirty="0" err="1" smtClean="0">
                <a:ea typeface="ＭＳ Ｐゴシック" pitchFamily="34" charset="-128"/>
              </a:rPr>
              <a:t>plasmě</a:t>
            </a:r>
            <a:r>
              <a:rPr lang="en-US" sz="1000" dirty="0" smtClean="0">
                <a:ea typeface="ＭＳ Ｐゴシック" pitchFamily="34" charset="-128"/>
              </a:rPr>
              <a:t> se </a:t>
            </a:r>
            <a:r>
              <a:rPr lang="en-US" sz="1000" dirty="0" err="1" smtClean="0">
                <a:ea typeface="ＭＳ Ｐゴシック" pitchFamily="34" charset="-128"/>
              </a:rPr>
              <a:t>snižuje</a:t>
            </a:r>
            <a:r>
              <a:rPr lang="en-US" sz="1000" dirty="0" smtClean="0">
                <a:ea typeface="ＭＳ Ｐゴシック" pitchFamily="34" charset="-128"/>
              </a:rPr>
              <a:t> a </a:t>
            </a:r>
            <a:r>
              <a:rPr lang="en-US" sz="1000" dirty="0" err="1" smtClean="0">
                <a:ea typeface="ＭＳ Ｐゴシック" pitchFamily="34" charset="-128"/>
              </a:rPr>
              <a:t>retence</a:t>
            </a:r>
            <a:r>
              <a:rPr lang="en-US" sz="1000" dirty="0" smtClean="0">
                <a:ea typeface="ＭＳ Ｐゴシック" pitchFamily="34" charset="-128"/>
              </a:rPr>
              <a:t> </a:t>
            </a:r>
            <a:r>
              <a:rPr lang="en-US" sz="1000" dirty="0" err="1" smtClean="0">
                <a:ea typeface="ＭＳ Ｐゴシック" pitchFamily="34" charset="-128"/>
              </a:rPr>
              <a:t>tekutin</a:t>
            </a:r>
            <a:r>
              <a:rPr lang="en-US" sz="1000" dirty="0" smtClean="0">
                <a:ea typeface="ＭＳ Ｐゴシック" pitchFamily="34" charset="-128"/>
              </a:rPr>
              <a:t> je </a:t>
            </a:r>
            <a:r>
              <a:rPr lang="en-US" sz="1000" dirty="0" err="1" smtClean="0">
                <a:ea typeface="ＭＳ Ｐゴシック" pitchFamily="34" charset="-128"/>
              </a:rPr>
              <a:t>vzácná</a:t>
            </a:r>
            <a:r>
              <a:rPr lang="en-US" sz="1000" dirty="0" smtClean="0">
                <a:ea typeface="ＭＳ Ｐゴシック" pitchFamily="34" charset="-128"/>
              </a:rPr>
              <a:t>.</a:t>
            </a:r>
          </a:p>
          <a:p>
            <a:pPr>
              <a:lnSpc>
                <a:spcPct val="80000"/>
              </a:lnSpc>
            </a:pPr>
            <a:r>
              <a:rPr lang="en-US" sz="1000" dirty="0" err="1" smtClean="0">
                <a:ea typeface="ＭＳ Ｐゴシック" pitchFamily="34" charset="-128"/>
              </a:rPr>
              <a:t>Karvedilol</a:t>
            </a:r>
            <a:r>
              <a:rPr lang="en-US" sz="1000" dirty="0" smtClean="0">
                <a:ea typeface="ＭＳ Ｐゴシック" pitchFamily="34" charset="-128"/>
              </a:rPr>
              <a:t> </a:t>
            </a:r>
            <a:r>
              <a:rPr lang="en-US" sz="1000" dirty="0" err="1" smtClean="0">
                <a:ea typeface="ＭＳ Ｐゴシック" pitchFamily="34" charset="-128"/>
              </a:rPr>
              <a:t>nemá</a:t>
            </a:r>
            <a:r>
              <a:rPr lang="en-US" sz="1000" dirty="0" smtClean="0">
                <a:ea typeface="ＭＳ Ｐゴシック" pitchFamily="34" charset="-128"/>
              </a:rPr>
              <a:t> </a:t>
            </a:r>
            <a:r>
              <a:rPr lang="en-US" sz="1000" dirty="0" err="1" smtClean="0">
                <a:ea typeface="ＭＳ Ｐゴシック" pitchFamily="34" charset="-128"/>
              </a:rPr>
              <a:t>žádnou</a:t>
            </a:r>
            <a:r>
              <a:rPr lang="en-US" sz="1000" dirty="0" smtClean="0">
                <a:ea typeface="ＭＳ Ｐゴシック" pitchFamily="34" charset="-128"/>
              </a:rPr>
              <a:t> </a:t>
            </a:r>
            <a:r>
              <a:rPr lang="en-US" sz="1000" dirty="0" err="1" smtClean="0">
                <a:ea typeface="ＭＳ Ｐゴシック" pitchFamily="34" charset="-128"/>
              </a:rPr>
              <a:t>vlastní</a:t>
            </a:r>
            <a:r>
              <a:rPr lang="en-US" sz="1000" dirty="0" smtClean="0">
                <a:ea typeface="ＭＳ Ｐゴシック" pitchFamily="34" charset="-128"/>
              </a:rPr>
              <a:t> </a:t>
            </a:r>
            <a:r>
              <a:rPr lang="en-US" sz="1000" dirty="0" err="1" smtClean="0">
                <a:ea typeface="ＭＳ Ｐゴシック" pitchFamily="34" charset="-128"/>
              </a:rPr>
              <a:t>sympatomimetickou</a:t>
            </a:r>
            <a:r>
              <a:rPr lang="en-US" sz="1000" dirty="0" smtClean="0">
                <a:ea typeface="ＭＳ Ｐゴシック" pitchFamily="34" charset="-128"/>
              </a:rPr>
              <a:t> </a:t>
            </a:r>
            <a:r>
              <a:rPr lang="en-US" sz="1000" dirty="0" err="1" smtClean="0">
                <a:ea typeface="ＭＳ Ｐゴシック" pitchFamily="34" charset="-128"/>
              </a:rPr>
              <a:t>aktivitu</a:t>
            </a:r>
            <a:r>
              <a:rPr lang="en-US" sz="1000" dirty="0" smtClean="0">
                <a:ea typeface="ＭＳ Ｐゴシック" pitchFamily="34" charset="-128"/>
              </a:rPr>
              <a:t> (ISA). </a:t>
            </a:r>
            <a:r>
              <a:rPr lang="en-US" sz="1000" dirty="0" err="1" smtClean="0">
                <a:ea typeface="ＭＳ Ｐゴシック" pitchFamily="34" charset="-128"/>
              </a:rPr>
              <a:t>Podobně</a:t>
            </a:r>
            <a:r>
              <a:rPr lang="en-US" sz="1000" dirty="0" smtClean="0">
                <a:ea typeface="ＭＳ Ｐゴシック" pitchFamily="34" charset="-128"/>
              </a:rPr>
              <a:t> </a:t>
            </a:r>
            <a:r>
              <a:rPr lang="en-US" sz="1000" dirty="0" err="1" smtClean="0">
                <a:ea typeface="ＭＳ Ｐゴシック" pitchFamily="34" charset="-128"/>
              </a:rPr>
              <a:t>jako</a:t>
            </a:r>
            <a:r>
              <a:rPr lang="en-US" sz="1000" dirty="0" smtClean="0">
                <a:ea typeface="ＭＳ Ｐゴシック" pitchFamily="34" charset="-128"/>
              </a:rPr>
              <a:t> propranolol</a:t>
            </a:r>
          </a:p>
          <a:p>
            <a:pPr>
              <a:lnSpc>
                <a:spcPct val="80000"/>
              </a:lnSpc>
            </a:pPr>
            <a:r>
              <a:rPr lang="en-US" sz="1000" dirty="0" err="1" smtClean="0">
                <a:ea typeface="ＭＳ Ｐゴシック" pitchFamily="34" charset="-128"/>
              </a:rPr>
              <a:t>má</a:t>
            </a:r>
            <a:r>
              <a:rPr lang="en-US" sz="1000" dirty="0" smtClean="0">
                <a:ea typeface="ＭＳ Ｐゴシック" pitchFamily="34" charset="-128"/>
              </a:rPr>
              <a:t> </a:t>
            </a:r>
            <a:r>
              <a:rPr lang="en-US" sz="1000" dirty="0" err="1" smtClean="0">
                <a:ea typeface="ＭＳ Ｐゴシック" pitchFamily="34" charset="-128"/>
              </a:rPr>
              <a:t>schopnost</a:t>
            </a:r>
            <a:r>
              <a:rPr lang="en-US" sz="1000" dirty="0" smtClean="0">
                <a:ea typeface="ＭＳ Ｐゴシック" pitchFamily="34" charset="-128"/>
              </a:rPr>
              <a:t> </a:t>
            </a:r>
            <a:r>
              <a:rPr lang="en-US" sz="1000" dirty="0" err="1" smtClean="0">
                <a:ea typeface="ＭＳ Ｐゴシック" pitchFamily="34" charset="-128"/>
              </a:rPr>
              <a:t>stabilizovat</a:t>
            </a:r>
            <a:r>
              <a:rPr lang="en-US" sz="1000" dirty="0" smtClean="0">
                <a:ea typeface="ＭＳ Ｐゴシック" pitchFamily="34" charset="-128"/>
              </a:rPr>
              <a:t> </a:t>
            </a:r>
            <a:r>
              <a:rPr lang="en-US" sz="1000" dirty="0" err="1" smtClean="0">
                <a:ea typeface="ＭＳ Ｐゴシック" pitchFamily="34" charset="-128"/>
              </a:rPr>
              <a:t>membránu</a:t>
            </a:r>
            <a:r>
              <a:rPr lang="en-US" sz="1000" dirty="0" smtClean="0">
                <a:ea typeface="ＭＳ Ｐゴシック" pitchFamily="34" charset="-128"/>
              </a:rPr>
              <a:t>.</a:t>
            </a:r>
          </a:p>
          <a:p>
            <a:pPr>
              <a:lnSpc>
                <a:spcPct val="80000"/>
              </a:lnSpc>
            </a:pPr>
            <a:r>
              <a:rPr lang="en-US" sz="1000" dirty="0" err="1" smtClean="0">
                <a:ea typeface="ＭＳ Ｐゴシック" pitchFamily="34" charset="-128"/>
              </a:rPr>
              <a:t>Karvedilol</a:t>
            </a:r>
            <a:r>
              <a:rPr lang="en-US" sz="1000" dirty="0" smtClean="0">
                <a:ea typeface="ＭＳ Ｐゴシック" pitchFamily="34" charset="-128"/>
              </a:rPr>
              <a:t> je </a:t>
            </a:r>
            <a:r>
              <a:rPr lang="en-US" sz="1000" dirty="0" err="1" smtClean="0">
                <a:ea typeface="ＭＳ Ｐゴシック" pitchFamily="34" charset="-128"/>
              </a:rPr>
              <a:t>racemátem</a:t>
            </a:r>
            <a:r>
              <a:rPr lang="en-US" sz="1000" dirty="0" smtClean="0">
                <a:ea typeface="ＭＳ Ｐゴシック" pitchFamily="34" charset="-128"/>
              </a:rPr>
              <a:t> </a:t>
            </a:r>
            <a:r>
              <a:rPr lang="en-US" sz="1000" dirty="0" err="1" smtClean="0">
                <a:ea typeface="ＭＳ Ｐゴシック" pitchFamily="34" charset="-128"/>
              </a:rPr>
              <a:t>dvou</a:t>
            </a:r>
            <a:r>
              <a:rPr lang="en-US" sz="1000" dirty="0" smtClean="0">
                <a:ea typeface="ＭＳ Ｐゴシック" pitchFamily="34" charset="-128"/>
              </a:rPr>
              <a:t> </a:t>
            </a:r>
            <a:r>
              <a:rPr lang="en-US" sz="1000" dirty="0" err="1" smtClean="0">
                <a:ea typeface="ＭＳ Ｐゴシック" pitchFamily="34" charset="-128"/>
              </a:rPr>
              <a:t>stereoizomerů</a:t>
            </a:r>
            <a:r>
              <a:rPr lang="en-US" sz="1000" dirty="0" smtClean="0">
                <a:ea typeface="ＭＳ Ｐゴシック" pitchFamily="34" charset="-128"/>
              </a:rPr>
              <a:t>. Na </a:t>
            </a:r>
            <a:r>
              <a:rPr lang="en-US" sz="1000" dirty="0" err="1" smtClean="0">
                <a:ea typeface="ＭＳ Ｐゴシック" pitchFamily="34" charset="-128"/>
              </a:rPr>
              <a:t>živočišných</a:t>
            </a:r>
            <a:r>
              <a:rPr lang="en-US" sz="1000" dirty="0" smtClean="0">
                <a:ea typeface="ＭＳ Ｐゴシック" pitchFamily="34" charset="-128"/>
              </a:rPr>
              <a:t> </a:t>
            </a:r>
            <a:r>
              <a:rPr lang="en-US" sz="1000" dirty="0" err="1" smtClean="0">
                <a:ea typeface="ＭＳ Ｐゴシック" pitchFamily="34" charset="-128"/>
              </a:rPr>
              <a:t>modelech</a:t>
            </a:r>
            <a:r>
              <a:rPr lang="en-US" sz="1000" dirty="0" smtClean="0">
                <a:ea typeface="ＭＳ Ｐゴシック" pitchFamily="34" charset="-128"/>
              </a:rPr>
              <a:t> </a:t>
            </a:r>
            <a:r>
              <a:rPr lang="en-US" sz="1000" dirty="0" err="1" smtClean="0">
                <a:ea typeface="ＭＳ Ｐゴシック" pitchFamily="34" charset="-128"/>
              </a:rPr>
              <a:t>bylo</a:t>
            </a:r>
            <a:r>
              <a:rPr lang="en-US" sz="1000" dirty="0" smtClean="0">
                <a:ea typeface="ＭＳ Ｐゴシック" pitchFamily="34" charset="-128"/>
              </a:rPr>
              <a:t> </a:t>
            </a:r>
            <a:r>
              <a:rPr lang="en-US" sz="1000" dirty="0" err="1" smtClean="0">
                <a:ea typeface="ＭＳ Ｐゴシック" pitchFamily="34" charset="-128"/>
              </a:rPr>
              <a:t>zjištěno</a:t>
            </a:r>
            <a:r>
              <a:rPr lang="en-US" sz="1000" dirty="0" smtClean="0">
                <a:ea typeface="ＭＳ Ｐゴシック" pitchFamily="34" charset="-128"/>
              </a:rPr>
              <a:t>, </a:t>
            </a:r>
            <a:r>
              <a:rPr lang="en-US" sz="1000" dirty="0" err="1" smtClean="0">
                <a:ea typeface="ＭＳ Ｐゴシック" pitchFamily="34" charset="-128"/>
              </a:rPr>
              <a:t>že</a:t>
            </a:r>
            <a:r>
              <a:rPr lang="en-US" sz="1000" dirty="0" smtClean="0">
                <a:ea typeface="ＭＳ Ｐゴシック" pitchFamily="34" charset="-128"/>
              </a:rPr>
              <a:t> </a:t>
            </a:r>
            <a:r>
              <a:rPr lang="en-US" sz="1000" dirty="0" err="1" smtClean="0">
                <a:ea typeface="ＭＳ Ｐゴシック" pitchFamily="34" charset="-128"/>
              </a:rPr>
              <a:t>oba</a:t>
            </a:r>
            <a:endParaRPr lang="en-US" sz="1000" dirty="0" smtClean="0">
              <a:ea typeface="ＭＳ Ｐゴシック" pitchFamily="34" charset="-128"/>
            </a:endParaRPr>
          </a:p>
          <a:p>
            <a:pPr>
              <a:lnSpc>
                <a:spcPct val="80000"/>
              </a:lnSpc>
            </a:pPr>
            <a:r>
              <a:rPr lang="en-US" sz="1000" dirty="0" err="1" smtClean="0">
                <a:ea typeface="ＭＳ Ｐゴシック" pitchFamily="34" charset="-128"/>
              </a:rPr>
              <a:t>enanciomery</a:t>
            </a:r>
            <a:r>
              <a:rPr lang="en-US" sz="1000" dirty="0" smtClean="0">
                <a:ea typeface="ＭＳ Ｐゴシック" pitchFamily="34" charset="-128"/>
              </a:rPr>
              <a:t> </a:t>
            </a:r>
            <a:r>
              <a:rPr lang="en-US" sz="1000" dirty="0" err="1" smtClean="0">
                <a:ea typeface="ＭＳ Ｐゴシック" pitchFamily="34" charset="-128"/>
              </a:rPr>
              <a:t>mají</a:t>
            </a:r>
            <a:r>
              <a:rPr lang="en-US" sz="1000" dirty="0" smtClean="0">
                <a:ea typeface="ＭＳ Ｐゴシック" pitchFamily="34" charset="-128"/>
              </a:rPr>
              <a:t> </a:t>
            </a:r>
            <a:r>
              <a:rPr lang="en-US" sz="1000" dirty="0" err="1" smtClean="0">
                <a:ea typeface="ＭＳ Ｐゴシック" pitchFamily="34" charset="-128"/>
              </a:rPr>
              <a:t>alfa-adrenergní</a:t>
            </a:r>
            <a:r>
              <a:rPr lang="en-US" sz="1000" dirty="0" smtClean="0">
                <a:ea typeface="ＭＳ Ｐゴシック" pitchFamily="34" charset="-128"/>
              </a:rPr>
              <a:t> </a:t>
            </a:r>
            <a:r>
              <a:rPr lang="en-US" sz="1000" dirty="0" err="1" smtClean="0">
                <a:ea typeface="ＭＳ Ｐゴシック" pitchFamily="34" charset="-128"/>
              </a:rPr>
              <a:t>blokující</a:t>
            </a:r>
            <a:r>
              <a:rPr lang="en-US" sz="1000" dirty="0" smtClean="0">
                <a:ea typeface="ＭＳ Ｐゴシック" pitchFamily="34" charset="-128"/>
              </a:rPr>
              <a:t> </a:t>
            </a:r>
            <a:r>
              <a:rPr lang="en-US" sz="1000" dirty="0" err="1" smtClean="0">
                <a:ea typeface="ＭＳ Ｐゴシック" pitchFamily="34" charset="-128"/>
              </a:rPr>
              <a:t>účinek</a:t>
            </a:r>
            <a:r>
              <a:rPr lang="en-US" sz="1000" dirty="0" smtClean="0">
                <a:ea typeface="ＭＳ Ｐゴシック" pitchFamily="34" charset="-128"/>
              </a:rPr>
              <a:t>. </a:t>
            </a:r>
            <a:r>
              <a:rPr lang="en-US" sz="1000" dirty="0" err="1" smtClean="0">
                <a:ea typeface="ＭＳ Ｐゴシック" pitchFamily="34" charset="-128"/>
              </a:rPr>
              <a:t>Neselektivní</a:t>
            </a:r>
            <a:r>
              <a:rPr lang="en-US" sz="1000" dirty="0" smtClean="0">
                <a:ea typeface="ＭＳ Ｐゴシック" pitchFamily="34" charset="-128"/>
              </a:rPr>
              <a:t> </a:t>
            </a:r>
            <a:r>
              <a:rPr lang="en-US" sz="1000" dirty="0" err="1" smtClean="0">
                <a:ea typeface="ＭＳ Ｐゴシック" pitchFamily="34" charset="-128"/>
              </a:rPr>
              <a:t>blokáda</a:t>
            </a:r>
            <a:r>
              <a:rPr lang="en-US" sz="1000" dirty="0" smtClean="0">
                <a:ea typeface="ＭＳ Ｐゴシック" pitchFamily="34" charset="-128"/>
              </a:rPr>
              <a:t> </a:t>
            </a:r>
            <a:r>
              <a:rPr lang="en-US" sz="1000" dirty="0" err="1" smtClean="0">
                <a:ea typeface="ＭＳ Ｐゴシック" pitchFamily="34" charset="-128"/>
              </a:rPr>
              <a:t>beta1</a:t>
            </a:r>
            <a:r>
              <a:rPr lang="en-US" sz="1000" dirty="0" smtClean="0">
                <a:ea typeface="ＭＳ Ｐゴシック" pitchFamily="34" charset="-128"/>
              </a:rPr>
              <a:t>- a </a:t>
            </a:r>
            <a:r>
              <a:rPr lang="en-US" sz="1000" dirty="0" err="1" smtClean="0">
                <a:ea typeface="ＭＳ Ｐゴシック" pitchFamily="34" charset="-128"/>
              </a:rPr>
              <a:t>beta2</a:t>
            </a:r>
            <a:r>
              <a:rPr lang="en-US" sz="1000" dirty="0" smtClean="0">
                <a:ea typeface="ＭＳ Ｐゴシック" pitchFamily="34" charset="-128"/>
              </a:rPr>
              <a:t>-</a:t>
            </a:r>
          </a:p>
          <a:p>
            <a:pPr>
              <a:lnSpc>
                <a:spcPct val="80000"/>
              </a:lnSpc>
            </a:pPr>
            <a:r>
              <a:rPr lang="en-US" sz="1000" dirty="0" err="1" smtClean="0">
                <a:ea typeface="ＭＳ Ｐゴシック" pitchFamily="34" charset="-128"/>
              </a:rPr>
              <a:t>adrenoceptoru</a:t>
            </a:r>
            <a:r>
              <a:rPr lang="en-US" sz="1000" dirty="0" smtClean="0">
                <a:ea typeface="ＭＳ Ｐゴシック" pitchFamily="34" charset="-128"/>
              </a:rPr>
              <a:t> se </a:t>
            </a:r>
            <a:r>
              <a:rPr lang="en-US" sz="1000" dirty="0" err="1" smtClean="0">
                <a:ea typeface="ＭＳ Ｐゴシック" pitchFamily="34" charset="-128"/>
              </a:rPr>
              <a:t>přičítá</a:t>
            </a:r>
            <a:r>
              <a:rPr lang="en-US" sz="1000" dirty="0" smtClean="0">
                <a:ea typeface="ＭＳ Ｐゴシック" pitchFamily="34" charset="-128"/>
              </a:rPr>
              <a:t> </a:t>
            </a:r>
            <a:r>
              <a:rPr lang="en-US" sz="1000" dirty="0" err="1" smtClean="0">
                <a:ea typeface="ＭＳ Ｐゴシック" pitchFamily="34" charset="-128"/>
              </a:rPr>
              <a:t>hlavně</a:t>
            </a:r>
            <a:r>
              <a:rPr lang="en-US" sz="1000" dirty="0" smtClean="0">
                <a:ea typeface="ＭＳ Ｐゴシック" pitchFamily="34" charset="-128"/>
              </a:rPr>
              <a:t> S(-)</a:t>
            </a:r>
            <a:r>
              <a:rPr lang="en-US" sz="1000" dirty="0" err="1" smtClean="0">
                <a:ea typeface="ＭＳ Ｐゴシック" pitchFamily="34" charset="-128"/>
              </a:rPr>
              <a:t>enanciomeru</a:t>
            </a:r>
            <a:r>
              <a:rPr lang="en-US" sz="1000" dirty="0" smtClean="0">
                <a:ea typeface="ＭＳ Ｐゴシック" pitchFamily="34" charset="-128"/>
              </a:rPr>
              <a:t>.</a:t>
            </a:r>
          </a:p>
          <a:p>
            <a:pPr>
              <a:lnSpc>
                <a:spcPct val="80000"/>
              </a:lnSpc>
            </a:pPr>
            <a:r>
              <a:rPr lang="en-US" sz="1000" dirty="0" err="1" smtClean="0">
                <a:ea typeface="ＭＳ Ｐゴシック" pitchFamily="34" charset="-128"/>
              </a:rPr>
              <a:t>Antioxidační</a:t>
            </a:r>
            <a:r>
              <a:rPr lang="en-US" sz="1000" dirty="0" smtClean="0">
                <a:ea typeface="ＭＳ Ｐゴシック" pitchFamily="34" charset="-128"/>
              </a:rPr>
              <a:t> </a:t>
            </a:r>
            <a:r>
              <a:rPr lang="en-US" sz="1000" dirty="0" err="1" smtClean="0">
                <a:ea typeface="ＭＳ Ｐゴシック" pitchFamily="34" charset="-128"/>
              </a:rPr>
              <a:t>vlastnosti</a:t>
            </a:r>
            <a:r>
              <a:rPr lang="en-US" sz="1000" dirty="0" smtClean="0">
                <a:ea typeface="ＭＳ Ｐゴシック" pitchFamily="34" charset="-128"/>
              </a:rPr>
              <a:t> </a:t>
            </a:r>
            <a:r>
              <a:rPr lang="en-US" sz="1000" dirty="0" err="1" smtClean="0">
                <a:ea typeface="ＭＳ Ｐゴシック" pitchFamily="34" charset="-128"/>
              </a:rPr>
              <a:t>karvedilolu</a:t>
            </a:r>
            <a:r>
              <a:rPr lang="en-US" sz="1000" dirty="0" smtClean="0">
                <a:ea typeface="ＭＳ Ｐゴシック" pitchFamily="34" charset="-128"/>
              </a:rPr>
              <a:t> a </a:t>
            </a:r>
            <a:r>
              <a:rPr lang="en-US" sz="1000" dirty="0" err="1" smtClean="0">
                <a:ea typeface="ＭＳ Ｐゴシック" pitchFamily="34" charset="-128"/>
              </a:rPr>
              <a:t>jeho</a:t>
            </a:r>
            <a:r>
              <a:rPr lang="en-US" sz="1000" dirty="0" smtClean="0">
                <a:ea typeface="ＭＳ Ｐゴシック" pitchFamily="34" charset="-128"/>
              </a:rPr>
              <a:t> </a:t>
            </a:r>
            <a:r>
              <a:rPr lang="en-US" sz="1000" dirty="0" err="1" smtClean="0">
                <a:ea typeface="ＭＳ Ｐゴシック" pitchFamily="34" charset="-128"/>
              </a:rPr>
              <a:t>metabolitů</a:t>
            </a:r>
            <a:r>
              <a:rPr lang="en-US" sz="1000" dirty="0" smtClean="0">
                <a:ea typeface="ＭＳ Ｐゴシック" pitchFamily="34" charset="-128"/>
              </a:rPr>
              <a:t> </a:t>
            </a:r>
            <a:r>
              <a:rPr lang="en-US" sz="1000" dirty="0" err="1" smtClean="0">
                <a:ea typeface="ＭＳ Ｐゴシック" pitchFamily="34" charset="-128"/>
              </a:rPr>
              <a:t>byly</a:t>
            </a:r>
            <a:r>
              <a:rPr lang="en-US" sz="1000" dirty="0" smtClean="0">
                <a:ea typeface="ＭＳ Ｐゴシック" pitchFamily="34" charset="-128"/>
              </a:rPr>
              <a:t> </a:t>
            </a:r>
            <a:r>
              <a:rPr lang="en-US" sz="1000" dirty="0" err="1" smtClean="0">
                <a:ea typeface="ＭＳ Ｐゴシック" pitchFamily="34" charset="-128"/>
              </a:rPr>
              <a:t>prokázány</a:t>
            </a:r>
            <a:r>
              <a:rPr lang="en-US" sz="1000" dirty="0" smtClean="0">
                <a:ea typeface="ＭＳ Ｐゴシック" pitchFamily="34" charset="-128"/>
              </a:rPr>
              <a:t> v </a:t>
            </a:r>
            <a:r>
              <a:rPr lang="en-US" sz="1000" dirty="0" err="1" smtClean="0">
                <a:ea typeface="ＭＳ Ｐゴシック" pitchFamily="34" charset="-128"/>
              </a:rPr>
              <a:t>živočišných</a:t>
            </a:r>
            <a:r>
              <a:rPr lang="en-US" sz="1000" dirty="0" smtClean="0">
                <a:ea typeface="ＭＳ Ｐゴシック" pitchFamily="34" charset="-128"/>
              </a:rPr>
              <a:t> </a:t>
            </a:r>
            <a:r>
              <a:rPr lang="en-US" sz="1000" dirty="0" err="1" smtClean="0">
                <a:ea typeface="ＭＳ Ｐゴシック" pitchFamily="34" charset="-128"/>
              </a:rPr>
              <a:t>studiích</a:t>
            </a:r>
            <a:r>
              <a:rPr lang="en-US" sz="1000" dirty="0" smtClean="0">
                <a:ea typeface="ＭＳ Ｐゴシック" pitchFamily="34" charset="-128"/>
              </a:rPr>
              <a:t> in</a:t>
            </a:r>
          </a:p>
          <a:p>
            <a:pPr>
              <a:lnSpc>
                <a:spcPct val="80000"/>
              </a:lnSpc>
            </a:pPr>
            <a:r>
              <a:rPr lang="en-US" sz="1000" dirty="0" smtClean="0">
                <a:ea typeface="ＭＳ Ｐゴシック" pitchFamily="34" charset="-128"/>
              </a:rPr>
              <a:t>vitro a in vivo a </a:t>
            </a:r>
            <a:r>
              <a:rPr lang="en-US" sz="1000" dirty="0" err="1" smtClean="0">
                <a:ea typeface="ＭＳ Ｐゴシック" pitchFamily="34" charset="-128"/>
              </a:rPr>
              <a:t>na</a:t>
            </a:r>
            <a:r>
              <a:rPr lang="en-US" sz="1000" dirty="0" smtClean="0">
                <a:ea typeface="ＭＳ Ｐゴシック" pitchFamily="34" charset="-128"/>
              </a:rPr>
              <a:t> </a:t>
            </a:r>
            <a:r>
              <a:rPr lang="en-US" sz="1000" dirty="0" err="1" smtClean="0">
                <a:ea typeface="ＭＳ Ｐゴシック" pitchFamily="34" charset="-128"/>
              </a:rPr>
              <a:t>řadě</a:t>
            </a:r>
            <a:r>
              <a:rPr lang="en-US" sz="1000" dirty="0" smtClean="0">
                <a:ea typeface="ＭＳ Ｐゴシック" pitchFamily="34" charset="-128"/>
              </a:rPr>
              <a:t> </a:t>
            </a:r>
            <a:r>
              <a:rPr lang="en-US" sz="1000" dirty="0" err="1" smtClean="0">
                <a:ea typeface="ＭＳ Ｐゴシック" pitchFamily="34" charset="-128"/>
              </a:rPr>
              <a:t>typů</a:t>
            </a:r>
            <a:r>
              <a:rPr lang="en-US" sz="1000" dirty="0" smtClean="0">
                <a:ea typeface="ＭＳ Ｐゴシック" pitchFamily="34" charset="-128"/>
              </a:rPr>
              <a:t> </a:t>
            </a:r>
            <a:r>
              <a:rPr lang="en-US" sz="1000" dirty="0" err="1" smtClean="0">
                <a:ea typeface="ＭＳ Ｐゴシック" pitchFamily="34" charset="-128"/>
              </a:rPr>
              <a:t>lidských</a:t>
            </a:r>
            <a:r>
              <a:rPr lang="en-US" sz="1000" dirty="0" smtClean="0">
                <a:ea typeface="ＭＳ Ｐゴシック" pitchFamily="34" charset="-128"/>
              </a:rPr>
              <a:t> </a:t>
            </a:r>
            <a:r>
              <a:rPr lang="en-US" sz="1000" dirty="0" err="1" smtClean="0">
                <a:ea typeface="ＭＳ Ｐゴシック" pitchFamily="34" charset="-128"/>
              </a:rPr>
              <a:t>buněk</a:t>
            </a:r>
            <a:r>
              <a:rPr lang="en-US" sz="1000" dirty="0" smtClean="0">
                <a:ea typeface="ＭＳ Ｐゴシック" pitchFamily="34" charset="-128"/>
              </a:rPr>
              <a:t> in vitro.</a:t>
            </a:r>
          </a:p>
          <a:p>
            <a:pPr>
              <a:lnSpc>
                <a:spcPct val="80000"/>
              </a:lnSpc>
            </a:pPr>
            <a:r>
              <a:rPr lang="en-US" sz="1000" dirty="0" smtClean="0">
                <a:ea typeface="ＭＳ Ｐゴシック" pitchFamily="34" charset="-128"/>
              </a:rPr>
              <a:t>U </a:t>
            </a:r>
            <a:r>
              <a:rPr lang="en-US" sz="1000" dirty="0" err="1" smtClean="0">
                <a:ea typeface="ＭＳ Ｐゴシック" pitchFamily="34" charset="-128"/>
              </a:rPr>
              <a:t>pacientů</a:t>
            </a:r>
            <a:r>
              <a:rPr lang="en-US" sz="1000" dirty="0" smtClean="0">
                <a:ea typeface="ＭＳ Ｐゴシック" pitchFamily="34" charset="-128"/>
              </a:rPr>
              <a:t> s </a:t>
            </a:r>
            <a:r>
              <a:rPr lang="en-US" sz="1000" dirty="0" err="1" smtClean="0">
                <a:ea typeface="ＭＳ Ｐゴシック" pitchFamily="34" charset="-128"/>
              </a:rPr>
              <a:t>hypertenzí</a:t>
            </a:r>
            <a:r>
              <a:rPr lang="en-US" sz="1000" dirty="0" smtClean="0">
                <a:ea typeface="ＭＳ Ｐゴシック" pitchFamily="34" charset="-128"/>
              </a:rPr>
              <a:t> </a:t>
            </a:r>
            <a:r>
              <a:rPr lang="en-US" sz="1000" dirty="0" err="1" smtClean="0">
                <a:ea typeface="ＭＳ Ｐゴシック" pitchFamily="34" charset="-128"/>
              </a:rPr>
              <a:t>není</a:t>
            </a:r>
            <a:r>
              <a:rPr lang="en-US" sz="1000" dirty="0" smtClean="0">
                <a:ea typeface="ＭＳ Ｐゴシック" pitchFamily="34" charset="-128"/>
              </a:rPr>
              <a:t> </a:t>
            </a:r>
            <a:r>
              <a:rPr lang="en-US" sz="1000" dirty="0" err="1" smtClean="0">
                <a:ea typeface="ＭＳ Ｐゴシック" pitchFamily="34" charset="-128"/>
              </a:rPr>
              <a:t>snížení</a:t>
            </a:r>
            <a:r>
              <a:rPr lang="en-US" sz="1000" dirty="0" smtClean="0">
                <a:ea typeface="ＭＳ Ｐゴシック" pitchFamily="34" charset="-128"/>
              </a:rPr>
              <a:t> </a:t>
            </a:r>
            <a:r>
              <a:rPr lang="en-US" sz="1000" dirty="0" err="1" smtClean="0">
                <a:ea typeface="ＭＳ Ｐゴシック" pitchFamily="34" charset="-128"/>
              </a:rPr>
              <a:t>krevního</a:t>
            </a:r>
            <a:r>
              <a:rPr lang="en-US" sz="1000" dirty="0" smtClean="0">
                <a:ea typeface="ＭＳ Ｐゴシック" pitchFamily="34" charset="-128"/>
              </a:rPr>
              <a:t> </a:t>
            </a:r>
            <a:r>
              <a:rPr lang="en-US" sz="1000" dirty="0" err="1" smtClean="0">
                <a:ea typeface="ＭＳ Ｐゴシック" pitchFamily="34" charset="-128"/>
              </a:rPr>
              <a:t>tlaku</a:t>
            </a:r>
            <a:r>
              <a:rPr lang="en-US" sz="1000" dirty="0" smtClean="0">
                <a:ea typeface="ＭＳ Ｐゴシック" pitchFamily="34" charset="-128"/>
              </a:rPr>
              <a:t> </a:t>
            </a:r>
            <a:r>
              <a:rPr lang="en-US" sz="1000" dirty="0" err="1" smtClean="0">
                <a:ea typeface="ＭＳ Ｐゴシック" pitchFamily="34" charset="-128"/>
              </a:rPr>
              <a:t>spojeno</a:t>
            </a:r>
            <a:r>
              <a:rPr lang="en-US" sz="1000" dirty="0" smtClean="0">
                <a:ea typeface="ＭＳ Ｐゴシック" pitchFamily="34" charset="-128"/>
              </a:rPr>
              <a:t> se </a:t>
            </a:r>
            <a:r>
              <a:rPr lang="en-US" sz="1000" dirty="0" err="1" smtClean="0">
                <a:ea typeface="ＭＳ Ｐゴシック" pitchFamily="34" charset="-128"/>
              </a:rPr>
              <a:t>současným</a:t>
            </a:r>
            <a:r>
              <a:rPr lang="en-US" sz="1000" dirty="0" smtClean="0">
                <a:ea typeface="ＭＳ Ｐゴシック" pitchFamily="34" charset="-128"/>
              </a:rPr>
              <a:t> </a:t>
            </a:r>
            <a:r>
              <a:rPr lang="en-US" sz="1000" dirty="0" err="1" smtClean="0">
                <a:ea typeface="ＭＳ Ｐゴシック" pitchFamily="34" charset="-128"/>
              </a:rPr>
              <a:t>zvýšením</a:t>
            </a:r>
            <a:r>
              <a:rPr lang="en-US" sz="1000" dirty="0" smtClean="0">
                <a:ea typeface="ＭＳ Ｐゴシック" pitchFamily="34" charset="-128"/>
              </a:rPr>
              <a:t> </a:t>
            </a:r>
            <a:r>
              <a:rPr lang="en-US" sz="1000" dirty="0" err="1" smtClean="0">
                <a:ea typeface="ＭＳ Ｐゴシック" pitchFamily="34" charset="-128"/>
              </a:rPr>
              <a:t>periferního</a:t>
            </a:r>
            <a:endParaRPr lang="en-US" sz="1000" dirty="0" smtClean="0">
              <a:ea typeface="ＭＳ Ｐゴシック" pitchFamily="34" charset="-128"/>
            </a:endParaRPr>
          </a:p>
          <a:p>
            <a:pPr>
              <a:lnSpc>
                <a:spcPct val="80000"/>
              </a:lnSpc>
            </a:pPr>
            <a:r>
              <a:rPr lang="en-US" sz="1000" dirty="0" err="1" smtClean="0">
                <a:ea typeface="ＭＳ Ｐゴシック" pitchFamily="34" charset="-128"/>
              </a:rPr>
              <a:t>odporu</a:t>
            </a:r>
            <a:r>
              <a:rPr lang="en-US" sz="1000" dirty="0" smtClean="0">
                <a:ea typeface="ＭＳ Ｐゴシック" pitchFamily="34" charset="-128"/>
              </a:rPr>
              <a:t> </a:t>
            </a:r>
            <a:r>
              <a:rPr lang="en-US" sz="1000" dirty="0" err="1" smtClean="0">
                <a:ea typeface="ＭＳ Ｐゴシック" pitchFamily="34" charset="-128"/>
              </a:rPr>
              <a:t>tak</a:t>
            </a:r>
            <a:r>
              <a:rPr lang="en-US" sz="1000" dirty="0" smtClean="0">
                <a:ea typeface="ＭＳ Ｐゴシック" pitchFamily="34" charset="-128"/>
              </a:rPr>
              <a:t>, </a:t>
            </a:r>
            <a:r>
              <a:rPr lang="en-US" sz="1000" dirty="0" err="1" smtClean="0">
                <a:ea typeface="ＭＳ Ｐゴシック" pitchFamily="34" charset="-128"/>
              </a:rPr>
              <a:t>jak</a:t>
            </a:r>
            <a:r>
              <a:rPr lang="en-US" sz="1000" dirty="0" smtClean="0">
                <a:ea typeface="ＭＳ Ｐゴシック" pitchFamily="34" charset="-128"/>
              </a:rPr>
              <a:t> je </a:t>
            </a:r>
            <a:r>
              <a:rPr lang="en-US" sz="1000" dirty="0" err="1" smtClean="0">
                <a:ea typeface="ＭＳ Ｐゴシック" pitchFamily="34" charset="-128"/>
              </a:rPr>
              <a:t>možné</a:t>
            </a:r>
            <a:r>
              <a:rPr lang="en-US" sz="1000" dirty="0" smtClean="0">
                <a:ea typeface="ＭＳ Ｐゴシック" pitchFamily="34" charset="-128"/>
              </a:rPr>
              <a:t> </a:t>
            </a:r>
            <a:r>
              <a:rPr lang="en-US" sz="1000" dirty="0" err="1" smtClean="0">
                <a:ea typeface="ＭＳ Ｐゴシック" pitchFamily="34" charset="-128"/>
              </a:rPr>
              <a:t>pozorovat</a:t>
            </a:r>
            <a:r>
              <a:rPr lang="en-US" sz="1000" dirty="0" smtClean="0">
                <a:ea typeface="ＭＳ Ｐゴシック" pitchFamily="34" charset="-128"/>
              </a:rPr>
              <a:t> u </a:t>
            </a:r>
            <a:r>
              <a:rPr lang="en-US" sz="1000" dirty="0" err="1" smtClean="0">
                <a:ea typeface="ＭＳ Ｐゴシック" pitchFamily="34" charset="-128"/>
              </a:rPr>
              <a:t>čistých</a:t>
            </a:r>
            <a:r>
              <a:rPr lang="en-US" sz="1000" dirty="0" smtClean="0">
                <a:ea typeface="ＭＳ Ｐゴシック" pitchFamily="34" charset="-128"/>
              </a:rPr>
              <a:t> beta </a:t>
            </a:r>
            <a:r>
              <a:rPr lang="en-US" sz="1000" dirty="0" err="1" smtClean="0">
                <a:ea typeface="ＭＳ Ｐゴシック" pitchFamily="34" charset="-128"/>
              </a:rPr>
              <a:t>blokátorů</a:t>
            </a:r>
            <a:r>
              <a:rPr lang="en-US" sz="1000" dirty="0" smtClean="0">
                <a:ea typeface="ＭＳ Ｐゴシック" pitchFamily="34" charset="-128"/>
              </a:rPr>
              <a:t>. </a:t>
            </a:r>
            <a:r>
              <a:rPr lang="en-US" sz="1000" dirty="0" err="1" smtClean="0">
                <a:ea typeface="ＭＳ Ｐゴシック" pitchFamily="34" charset="-128"/>
              </a:rPr>
              <a:t>Tepová</a:t>
            </a:r>
            <a:r>
              <a:rPr lang="en-US" sz="1000" dirty="0" smtClean="0">
                <a:ea typeface="ＭＳ Ｐゴシック" pitchFamily="34" charset="-128"/>
              </a:rPr>
              <a:t> </a:t>
            </a:r>
            <a:r>
              <a:rPr lang="en-US" sz="1000" dirty="0" err="1" smtClean="0">
                <a:ea typeface="ＭＳ Ｐゴシック" pitchFamily="34" charset="-128"/>
              </a:rPr>
              <a:t>frekvence</a:t>
            </a:r>
            <a:r>
              <a:rPr lang="en-US" sz="1000" dirty="0" smtClean="0">
                <a:ea typeface="ＭＳ Ｐゴシック" pitchFamily="34" charset="-128"/>
              </a:rPr>
              <a:t> je </a:t>
            </a:r>
            <a:r>
              <a:rPr lang="en-US" sz="1000" dirty="0" err="1" smtClean="0">
                <a:ea typeface="ＭＳ Ｐゴシック" pitchFamily="34" charset="-128"/>
              </a:rPr>
              <a:t>mírně</a:t>
            </a:r>
            <a:r>
              <a:rPr lang="en-US" sz="1000" dirty="0" smtClean="0">
                <a:ea typeface="ＭＳ Ｐゴシック" pitchFamily="34" charset="-128"/>
              </a:rPr>
              <a:t> </a:t>
            </a:r>
            <a:r>
              <a:rPr lang="en-US" sz="1000" dirty="0" err="1" smtClean="0">
                <a:ea typeface="ＭＳ Ｐゴシック" pitchFamily="34" charset="-128"/>
              </a:rPr>
              <a:t>snížena</a:t>
            </a:r>
            <a:r>
              <a:rPr lang="en-US" sz="1000" dirty="0" smtClean="0">
                <a:ea typeface="ＭＳ Ｐゴシック" pitchFamily="34" charset="-128"/>
              </a:rPr>
              <a:t>.</a:t>
            </a:r>
          </a:p>
          <a:p>
            <a:pPr>
              <a:lnSpc>
                <a:spcPct val="80000"/>
              </a:lnSpc>
            </a:pPr>
            <a:r>
              <a:rPr lang="en-US" sz="1000" dirty="0" err="1" smtClean="0">
                <a:ea typeface="ＭＳ Ｐゴシック" pitchFamily="34" charset="-128"/>
              </a:rPr>
              <a:t>Tepovy</a:t>
            </a:r>
            <a:r>
              <a:rPr lang="en-US" sz="1000" dirty="0" smtClean="0">
                <a:ea typeface="ＭＳ Ｐゴシック" pitchFamily="34" charset="-128"/>
              </a:rPr>
              <a:t>́ </a:t>
            </a:r>
            <a:r>
              <a:rPr lang="en-US" sz="1000" dirty="0" err="1" smtClean="0">
                <a:ea typeface="ＭＳ Ｐゴシック" pitchFamily="34" charset="-128"/>
              </a:rPr>
              <a:t>objem</a:t>
            </a:r>
            <a:r>
              <a:rPr lang="en-US" sz="1000" dirty="0" smtClean="0">
                <a:ea typeface="ＭＳ Ｐゴシック" pitchFamily="34" charset="-128"/>
              </a:rPr>
              <a:t> </a:t>
            </a:r>
            <a:r>
              <a:rPr lang="en-US" sz="1000" dirty="0" err="1" smtClean="0">
                <a:ea typeface="ＭＳ Ｐゴシック" pitchFamily="34" charset="-128"/>
              </a:rPr>
              <a:t>zůstává</a:t>
            </a:r>
            <a:r>
              <a:rPr lang="en-US" sz="1000" dirty="0" smtClean="0">
                <a:ea typeface="ＭＳ Ｐゴシック" pitchFamily="34" charset="-128"/>
              </a:rPr>
              <a:t> </a:t>
            </a:r>
            <a:r>
              <a:rPr lang="en-US" sz="1000" dirty="0" err="1" smtClean="0">
                <a:ea typeface="ＭＳ Ｐゴシック" pitchFamily="34" charset="-128"/>
              </a:rPr>
              <a:t>nezměněn</a:t>
            </a:r>
            <a:r>
              <a:rPr lang="en-US" sz="1000" dirty="0" smtClean="0">
                <a:ea typeface="ＭＳ Ｐゴシック" pitchFamily="34" charset="-128"/>
              </a:rPr>
              <a:t>. </a:t>
            </a:r>
            <a:r>
              <a:rPr lang="en-US" sz="1000" dirty="0" err="1" smtClean="0">
                <a:ea typeface="ＭＳ Ｐゴシック" pitchFamily="34" charset="-128"/>
              </a:rPr>
              <a:t>Průtok</a:t>
            </a:r>
            <a:r>
              <a:rPr lang="en-US" sz="1000" dirty="0" smtClean="0">
                <a:ea typeface="ＭＳ Ｐゴシック" pitchFamily="34" charset="-128"/>
              </a:rPr>
              <a:t> </a:t>
            </a:r>
            <a:r>
              <a:rPr lang="en-US" sz="1000" dirty="0" err="1" smtClean="0">
                <a:ea typeface="ＭＳ Ｐゴシック" pitchFamily="34" charset="-128"/>
              </a:rPr>
              <a:t>krve</a:t>
            </a:r>
            <a:r>
              <a:rPr lang="en-US" sz="1000" dirty="0" smtClean="0">
                <a:ea typeface="ＭＳ Ｐゴシック" pitchFamily="34" charset="-128"/>
              </a:rPr>
              <a:t> </a:t>
            </a:r>
            <a:r>
              <a:rPr lang="en-US" sz="1000" dirty="0" err="1" smtClean="0">
                <a:ea typeface="ＭＳ Ｐゴシック" pitchFamily="34" charset="-128"/>
              </a:rPr>
              <a:t>ledvinami</a:t>
            </a:r>
            <a:r>
              <a:rPr lang="en-US" sz="1000" dirty="0" smtClean="0">
                <a:ea typeface="ＭＳ Ｐゴシック" pitchFamily="34" charset="-128"/>
              </a:rPr>
              <a:t> a </a:t>
            </a:r>
            <a:r>
              <a:rPr lang="en-US" sz="1000" dirty="0" err="1" smtClean="0">
                <a:ea typeface="ＭＳ Ｐゴシック" pitchFamily="34" charset="-128"/>
              </a:rPr>
              <a:t>renální</a:t>
            </a:r>
            <a:r>
              <a:rPr lang="en-US" sz="1000" dirty="0" smtClean="0">
                <a:ea typeface="ＭＳ Ｐゴシック" pitchFamily="34" charset="-128"/>
              </a:rPr>
              <a:t> </a:t>
            </a:r>
            <a:r>
              <a:rPr lang="en-US" sz="1000" dirty="0" err="1" smtClean="0">
                <a:ea typeface="ＭＳ Ｐゴシック" pitchFamily="34" charset="-128"/>
              </a:rPr>
              <a:t>funkce</a:t>
            </a:r>
            <a:r>
              <a:rPr lang="en-US" sz="1000" dirty="0" smtClean="0">
                <a:ea typeface="ＭＳ Ｐゴシック" pitchFamily="34" charset="-128"/>
              </a:rPr>
              <a:t> </a:t>
            </a:r>
            <a:r>
              <a:rPr lang="en-US" sz="1000" dirty="0" err="1" smtClean="0">
                <a:ea typeface="ＭＳ Ｐゴシック" pitchFamily="34" charset="-128"/>
              </a:rPr>
              <a:t>zůstávají</a:t>
            </a:r>
            <a:r>
              <a:rPr lang="en-US" sz="1000" dirty="0" smtClean="0">
                <a:ea typeface="ＭＳ Ｐゴシック" pitchFamily="34" charset="-128"/>
              </a:rPr>
              <a:t> </a:t>
            </a:r>
            <a:r>
              <a:rPr lang="en-US" sz="1000" dirty="0" err="1" smtClean="0">
                <a:ea typeface="ＭＳ Ｐゴシック" pitchFamily="34" charset="-128"/>
              </a:rPr>
              <a:t>normální</a:t>
            </a:r>
            <a:endParaRPr lang="en-US" sz="1000" dirty="0" smtClean="0">
              <a:ea typeface="ＭＳ Ｐゴシック" pitchFamily="34" charset="-128"/>
            </a:endParaRPr>
          </a:p>
          <a:p>
            <a:pPr>
              <a:lnSpc>
                <a:spcPct val="80000"/>
              </a:lnSpc>
            </a:pPr>
            <a:r>
              <a:rPr lang="en-US" sz="1000" dirty="0" err="1" smtClean="0">
                <a:ea typeface="ＭＳ Ｐゴシック" pitchFamily="34" charset="-128"/>
              </a:rPr>
              <a:t>stejně</a:t>
            </a:r>
            <a:r>
              <a:rPr lang="en-US" sz="1000" dirty="0" smtClean="0">
                <a:ea typeface="ＭＳ Ｐゴシック" pitchFamily="34" charset="-128"/>
              </a:rPr>
              <a:t> </a:t>
            </a:r>
            <a:r>
              <a:rPr lang="en-US" sz="1000" dirty="0" err="1" smtClean="0">
                <a:ea typeface="ＭＳ Ｐゴシック" pitchFamily="34" charset="-128"/>
              </a:rPr>
              <a:t>jako</a:t>
            </a:r>
            <a:r>
              <a:rPr lang="en-US" sz="1000" dirty="0" smtClean="0">
                <a:ea typeface="ＭＳ Ｐゴシック" pitchFamily="34" charset="-128"/>
              </a:rPr>
              <a:t> </a:t>
            </a:r>
            <a:r>
              <a:rPr lang="en-US" sz="1000" dirty="0" err="1" smtClean="0">
                <a:ea typeface="ＭＳ Ｐゴシック" pitchFamily="34" charset="-128"/>
              </a:rPr>
              <a:t>periferní</a:t>
            </a:r>
            <a:r>
              <a:rPr lang="en-US" sz="1000" dirty="0" smtClean="0">
                <a:ea typeface="ＭＳ Ｐゴシック" pitchFamily="34" charset="-128"/>
              </a:rPr>
              <a:t> </a:t>
            </a:r>
            <a:r>
              <a:rPr lang="en-US" sz="1000" dirty="0" err="1" smtClean="0">
                <a:ea typeface="ＭＳ Ｐゴシック" pitchFamily="34" charset="-128"/>
              </a:rPr>
              <a:t>průtok</a:t>
            </a:r>
            <a:r>
              <a:rPr lang="en-US" sz="1000" dirty="0" smtClean="0">
                <a:ea typeface="ＭＳ Ｐゴシック" pitchFamily="34" charset="-128"/>
              </a:rPr>
              <a:t> </a:t>
            </a:r>
            <a:r>
              <a:rPr lang="en-US" sz="1000" dirty="0" err="1" smtClean="0">
                <a:ea typeface="ＭＳ Ｐゴシック" pitchFamily="34" charset="-128"/>
              </a:rPr>
              <a:t>krve</a:t>
            </a:r>
            <a:r>
              <a:rPr lang="en-US" sz="1000" dirty="0" smtClean="0">
                <a:ea typeface="ＭＳ Ｐゴシック" pitchFamily="34" charset="-128"/>
              </a:rPr>
              <a:t>, a proto </a:t>
            </a:r>
            <a:r>
              <a:rPr lang="en-US" sz="1000" dirty="0" err="1" smtClean="0">
                <a:ea typeface="ＭＳ Ｐゴシック" pitchFamily="34" charset="-128"/>
              </a:rPr>
              <a:t>jsou</a:t>
            </a:r>
            <a:r>
              <a:rPr lang="en-US" sz="1000" dirty="0" smtClean="0">
                <a:ea typeface="ＭＳ Ｐゴシック" pitchFamily="34" charset="-128"/>
              </a:rPr>
              <a:t> </a:t>
            </a:r>
            <a:r>
              <a:rPr lang="en-US" sz="1000" dirty="0" err="1" smtClean="0">
                <a:ea typeface="ＭＳ Ｐゴシック" pitchFamily="34" charset="-128"/>
              </a:rPr>
              <a:t>jen</a:t>
            </a:r>
            <a:r>
              <a:rPr lang="en-US" sz="1000" dirty="0" smtClean="0">
                <a:ea typeface="ＭＳ Ｐゴシック" pitchFamily="34" charset="-128"/>
              </a:rPr>
              <a:t> </a:t>
            </a:r>
            <a:r>
              <a:rPr lang="en-US" sz="1000" dirty="0" err="1" smtClean="0">
                <a:ea typeface="ＭＳ Ｐゴシック" pitchFamily="34" charset="-128"/>
              </a:rPr>
              <a:t>vzácně</a:t>
            </a:r>
            <a:r>
              <a:rPr lang="en-US" sz="1000" dirty="0" smtClean="0">
                <a:ea typeface="ＭＳ Ｐゴシック" pitchFamily="34" charset="-128"/>
              </a:rPr>
              <a:t> </a:t>
            </a:r>
            <a:r>
              <a:rPr lang="en-US" sz="1000" dirty="0" err="1" smtClean="0">
                <a:ea typeface="ＭＳ Ｐゴシック" pitchFamily="34" charset="-128"/>
              </a:rPr>
              <a:t>pozorovány</a:t>
            </a:r>
            <a:r>
              <a:rPr lang="en-US" sz="1000" dirty="0" smtClean="0">
                <a:ea typeface="ＭＳ Ｐゴシック" pitchFamily="34" charset="-128"/>
              </a:rPr>
              <a:t> </a:t>
            </a:r>
            <a:r>
              <a:rPr lang="en-US" sz="1000" dirty="0" err="1" smtClean="0">
                <a:ea typeface="ＭＳ Ｐゴシック" pitchFamily="34" charset="-128"/>
              </a:rPr>
              <a:t>studené</a:t>
            </a:r>
            <a:r>
              <a:rPr lang="en-US" sz="1000" dirty="0" smtClean="0">
                <a:ea typeface="ＭＳ Ｐゴシック" pitchFamily="34" charset="-128"/>
              </a:rPr>
              <a:t> </a:t>
            </a:r>
            <a:r>
              <a:rPr lang="en-US" sz="1000" dirty="0" err="1" smtClean="0">
                <a:ea typeface="ＭＳ Ｐゴシック" pitchFamily="34" charset="-128"/>
              </a:rPr>
              <a:t>končetiny</a:t>
            </a:r>
            <a:r>
              <a:rPr lang="en-US" sz="1000" dirty="0" smtClean="0">
                <a:ea typeface="ＭＳ Ｐゴシック" pitchFamily="34" charset="-128"/>
              </a:rPr>
              <a:t>, </a:t>
            </a:r>
            <a:r>
              <a:rPr lang="en-US" sz="1000" dirty="0" err="1" smtClean="0">
                <a:ea typeface="ＭＳ Ｐゴシック" pitchFamily="34" charset="-128"/>
              </a:rPr>
              <a:t>často</a:t>
            </a:r>
            <a:endParaRPr lang="en-US" sz="1000" dirty="0" smtClean="0">
              <a:ea typeface="ＭＳ Ｐゴシック" pitchFamily="34" charset="-128"/>
            </a:endParaRPr>
          </a:p>
          <a:p>
            <a:pPr>
              <a:lnSpc>
                <a:spcPct val="80000"/>
              </a:lnSpc>
            </a:pPr>
            <a:r>
              <a:rPr lang="en-US" sz="1000" dirty="0" err="1" smtClean="0">
                <a:ea typeface="ＭＳ Ｐゴシック" pitchFamily="34" charset="-128"/>
              </a:rPr>
              <a:t>vídané</a:t>
            </a:r>
            <a:r>
              <a:rPr lang="en-US" sz="1000" dirty="0" smtClean="0">
                <a:ea typeface="ＭＳ Ｐゴシック" pitchFamily="34" charset="-128"/>
              </a:rPr>
              <a:t> u beta </a:t>
            </a:r>
            <a:r>
              <a:rPr lang="en-US" sz="1000" dirty="0" err="1" smtClean="0">
                <a:ea typeface="ＭＳ Ｐゴシック" pitchFamily="34" charset="-128"/>
              </a:rPr>
              <a:t>blokátorů</a:t>
            </a:r>
            <a:r>
              <a:rPr lang="en-US" sz="1000" dirty="0" smtClean="0">
                <a:ea typeface="ＭＳ Ｐゴシック" pitchFamily="34" charset="-128"/>
              </a:rPr>
              <a:t>. U </a:t>
            </a:r>
            <a:r>
              <a:rPr lang="en-US" sz="1000" dirty="0" err="1" smtClean="0">
                <a:ea typeface="ＭＳ Ｐゴシック" pitchFamily="34" charset="-128"/>
              </a:rPr>
              <a:t>hypertenzních</a:t>
            </a:r>
            <a:r>
              <a:rPr lang="en-US" sz="1000" dirty="0" smtClean="0">
                <a:ea typeface="ＭＳ Ｐゴシック" pitchFamily="34" charset="-128"/>
              </a:rPr>
              <a:t> </a:t>
            </a:r>
            <a:r>
              <a:rPr lang="en-US" sz="1000" dirty="0" err="1" smtClean="0">
                <a:ea typeface="ＭＳ Ｐゴシック" pitchFamily="34" charset="-128"/>
              </a:rPr>
              <a:t>pacientů</a:t>
            </a:r>
            <a:r>
              <a:rPr lang="en-US" sz="1000" dirty="0" smtClean="0">
                <a:ea typeface="ＭＳ Ｐゴシック" pitchFamily="34" charset="-128"/>
              </a:rPr>
              <a:t> </a:t>
            </a:r>
            <a:r>
              <a:rPr lang="en-US" sz="1000" dirty="0" err="1" smtClean="0">
                <a:ea typeface="ＭＳ Ｐゴシック" pitchFamily="34" charset="-128"/>
              </a:rPr>
              <a:t>karvedilol</a:t>
            </a:r>
            <a:r>
              <a:rPr lang="en-US" sz="1000" dirty="0" smtClean="0">
                <a:ea typeface="ＭＳ Ｐゴシック" pitchFamily="34" charset="-128"/>
              </a:rPr>
              <a:t> </a:t>
            </a:r>
            <a:r>
              <a:rPr lang="en-US" sz="1000" dirty="0" err="1" smtClean="0">
                <a:ea typeface="ＭＳ Ｐゴシック" pitchFamily="34" charset="-128"/>
              </a:rPr>
              <a:t>zvyšuje</a:t>
            </a:r>
            <a:r>
              <a:rPr lang="en-US" sz="1000" dirty="0" smtClean="0">
                <a:ea typeface="ＭＳ Ｐゴシック" pitchFamily="34" charset="-128"/>
              </a:rPr>
              <a:t> </a:t>
            </a:r>
            <a:r>
              <a:rPr lang="en-US" sz="1000" dirty="0" err="1" smtClean="0">
                <a:ea typeface="ＭＳ Ｐゴシック" pitchFamily="34" charset="-128"/>
              </a:rPr>
              <a:t>koncentraci</a:t>
            </a:r>
            <a:r>
              <a:rPr lang="en-US" sz="1000" dirty="0" smtClean="0">
                <a:ea typeface="ＭＳ Ｐゴシック" pitchFamily="34" charset="-128"/>
              </a:rPr>
              <a:t> </a:t>
            </a:r>
            <a:r>
              <a:rPr lang="en-US" sz="1000" dirty="0" err="1" smtClean="0">
                <a:ea typeface="ＭＳ Ｐゴシック" pitchFamily="34" charset="-128"/>
              </a:rPr>
              <a:t>norepinefrinu</a:t>
            </a:r>
            <a:r>
              <a:rPr lang="en-US" sz="1000" dirty="0" smtClean="0">
                <a:ea typeface="ＭＳ Ｐゴシック" pitchFamily="34" charset="-128"/>
              </a:rPr>
              <a:t> v</a:t>
            </a:r>
          </a:p>
          <a:p>
            <a:pPr>
              <a:lnSpc>
                <a:spcPct val="80000"/>
              </a:lnSpc>
            </a:pPr>
            <a:r>
              <a:rPr lang="en-US" sz="1000" dirty="0" err="1" smtClean="0">
                <a:ea typeface="ＭＳ Ｐゴシック" pitchFamily="34" charset="-128"/>
              </a:rPr>
              <a:t>plasmě</a:t>
            </a:r>
            <a:r>
              <a:rPr lang="en-US" sz="1000" dirty="0" smtClean="0">
                <a:ea typeface="ＭＳ Ｐゴシック" pitchFamily="34" charset="-128"/>
              </a:rPr>
              <a:t>.</a:t>
            </a:r>
          </a:p>
          <a:p>
            <a:pPr>
              <a:lnSpc>
                <a:spcPct val="80000"/>
              </a:lnSpc>
            </a:pPr>
            <a:r>
              <a:rPr lang="en-US" sz="1000" dirty="0" err="1" smtClean="0">
                <a:ea typeface="ＭＳ Ｐゴシック" pitchFamily="34" charset="-128"/>
              </a:rPr>
              <a:t>Při</a:t>
            </a:r>
            <a:r>
              <a:rPr lang="en-US" sz="1000" dirty="0" smtClean="0">
                <a:ea typeface="ＭＳ Ｐゴシック" pitchFamily="34" charset="-128"/>
              </a:rPr>
              <a:t> </a:t>
            </a:r>
            <a:r>
              <a:rPr lang="en-US" sz="1000" dirty="0" err="1" smtClean="0">
                <a:ea typeface="ＭＳ Ｐゴシック" pitchFamily="34" charset="-128"/>
              </a:rPr>
              <a:t>delší</a:t>
            </a:r>
            <a:r>
              <a:rPr lang="en-US" sz="1000" dirty="0" smtClean="0">
                <a:ea typeface="ＭＳ Ｐゴシック" pitchFamily="34" charset="-128"/>
              </a:rPr>
              <a:t> </a:t>
            </a:r>
            <a:r>
              <a:rPr lang="en-US" sz="1000" dirty="0" err="1" smtClean="0">
                <a:ea typeface="ＭＳ Ｐゴシック" pitchFamily="34" charset="-128"/>
              </a:rPr>
              <a:t>léčbě</a:t>
            </a:r>
            <a:r>
              <a:rPr lang="en-US" sz="1000" dirty="0" smtClean="0">
                <a:ea typeface="ＭＳ Ｐゴシック" pitchFamily="34" charset="-128"/>
              </a:rPr>
              <a:t> </a:t>
            </a:r>
            <a:r>
              <a:rPr lang="en-US" sz="1000" dirty="0" err="1" smtClean="0">
                <a:ea typeface="ＭＳ Ｐゴシック" pitchFamily="34" charset="-128"/>
              </a:rPr>
              <a:t>pacientů</a:t>
            </a:r>
            <a:r>
              <a:rPr lang="en-US" sz="1000" dirty="0" smtClean="0">
                <a:ea typeface="ＭＳ Ｐゴシック" pitchFamily="34" charset="-128"/>
              </a:rPr>
              <a:t> s </a:t>
            </a:r>
            <a:r>
              <a:rPr lang="en-US" sz="1000" dirty="0" err="1" smtClean="0">
                <a:ea typeface="ＭＳ Ｐゴシック" pitchFamily="34" charset="-128"/>
              </a:rPr>
              <a:t>anginou</a:t>
            </a:r>
            <a:r>
              <a:rPr lang="en-US" sz="1000" dirty="0" smtClean="0">
                <a:ea typeface="ＭＳ Ｐゴシック" pitchFamily="34" charset="-128"/>
              </a:rPr>
              <a:t> pectoris </a:t>
            </a:r>
            <a:r>
              <a:rPr lang="en-US" sz="1000" dirty="0" err="1" smtClean="0">
                <a:ea typeface="ＭＳ Ｐゴシック" pitchFamily="34" charset="-128"/>
              </a:rPr>
              <a:t>měl</a:t>
            </a:r>
            <a:r>
              <a:rPr lang="en-US" sz="1000" dirty="0" smtClean="0">
                <a:ea typeface="ＭＳ Ｐゴシック" pitchFamily="34" charset="-128"/>
              </a:rPr>
              <a:t> </a:t>
            </a:r>
            <a:r>
              <a:rPr lang="en-US" sz="1000" dirty="0" err="1" smtClean="0">
                <a:ea typeface="ＭＳ Ｐゴシック" pitchFamily="34" charset="-128"/>
              </a:rPr>
              <a:t>karvedilol</a:t>
            </a:r>
            <a:r>
              <a:rPr lang="en-US" sz="1000" dirty="0" smtClean="0">
                <a:ea typeface="ＭＳ Ｐゴシック" pitchFamily="34" charset="-128"/>
              </a:rPr>
              <a:t> </a:t>
            </a:r>
            <a:r>
              <a:rPr lang="en-US" sz="1000" dirty="0" err="1" smtClean="0">
                <a:ea typeface="ＭＳ Ｐゴシック" pitchFamily="34" charset="-128"/>
              </a:rPr>
              <a:t>antiischemické</a:t>
            </a:r>
            <a:r>
              <a:rPr lang="en-US" sz="1000" dirty="0" smtClean="0">
                <a:ea typeface="ＭＳ Ｐゴシック" pitchFamily="34" charset="-128"/>
              </a:rPr>
              <a:t> </a:t>
            </a:r>
            <a:r>
              <a:rPr lang="en-US" sz="1000" dirty="0" err="1" smtClean="0">
                <a:ea typeface="ＭＳ Ｐゴシック" pitchFamily="34" charset="-128"/>
              </a:rPr>
              <a:t>působení</a:t>
            </a:r>
            <a:r>
              <a:rPr lang="en-US" sz="1000" dirty="0" smtClean="0">
                <a:ea typeface="ＭＳ Ｐゴシック" pitchFamily="34" charset="-128"/>
              </a:rPr>
              <a:t> a </a:t>
            </a:r>
            <a:r>
              <a:rPr lang="en-US" sz="1000" dirty="0" err="1" smtClean="0">
                <a:ea typeface="ＭＳ Ｐゴシック" pitchFamily="34" charset="-128"/>
              </a:rPr>
              <a:t>zmírňoval</a:t>
            </a:r>
            <a:endParaRPr lang="en-US" sz="1000" dirty="0" smtClean="0">
              <a:ea typeface="ＭＳ Ｐゴシック" pitchFamily="34" charset="-128"/>
            </a:endParaRPr>
          </a:p>
          <a:p>
            <a:pPr>
              <a:lnSpc>
                <a:spcPct val="80000"/>
              </a:lnSpc>
            </a:pPr>
            <a:r>
              <a:rPr lang="en-US" sz="1000" dirty="0" err="1" smtClean="0">
                <a:ea typeface="ＭＳ Ｐゴシック" pitchFamily="34" charset="-128"/>
              </a:rPr>
              <a:t>bolest</a:t>
            </a:r>
            <a:r>
              <a:rPr lang="en-US" sz="1000" dirty="0" smtClean="0">
                <a:ea typeface="ＭＳ Ｐゴシック" pitchFamily="34" charset="-128"/>
              </a:rPr>
              <a:t>. </a:t>
            </a:r>
            <a:r>
              <a:rPr lang="en-US" sz="1000" dirty="0" err="1" smtClean="0">
                <a:ea typeface="ＭＳ Ｐゴシック" pitchFamily="34" charset="-128"/>
              </a:rPr>
              <a:t>Hemodynamické</a:t>
            </a:r>
            <a:r>
              <a:rPr lang="en-US" sz="1000" dirty="0" smtClean="0">
                <a:ea typeface="ＭＳ Ｐゴシック" pitchFamily="34" charset="-128"/>
              </a:rPr>
              <a:t> </a:t>
            </a:r>
            <a:r>
              <a:rPr lang="en-US" sz="1000" dirty="0" err="1" smtClean="0">
                <a:ea typeface="ＭＳ Ｐゴシック" pitchFamily="34" charset="-128"/>
              </a:rPr>
              <a:t>studie</a:t>
            </a:r>
            <a:r>
              <a:rPr lang="en-US" sz="1000" dirty="0" smtClean="0">
                <a:ea typeface="ＭＳ Ｐゴシック" pitchFamily="34" charset="-128"/>
              </a:rPr>
              <a:t> </a:t>
            </a:r>
            <a:r>
              <a:rPr lang="en-US" sz="1000" dirty="0" err="1" smtClean="0">
                <a:ea typeface="ＭＳ Ｐゴシック" pitchFamily="34" charset="-128"/>
              </a:rPr>
              <a:t>prokázaly</a:t>
            </a:r>
            <a:r>
              <a:rPr lang="en-US" sz="1000" dirty="0" smtClean="0">
                <a:ea typeface="ＭＳ Ｐゴシック" pitchFamily="34" charset="-128"/>
              </a:rPr>
              <a:t>, </a:t>
            </a:r>
            <a:r>
              <a:rPr lang="en-US" sz="1000" dirty="0" err="1" smtClean="0">
                <a:ea typeface="ＭＳ Ｐゴシック" pitchFamily="34" charset="-128"/>
              </a:rPr>
              <a:t>že</a:t>
            </a:r>
            <a:r>
              <a:rPr lang="en-US" sz="1000" dirty="0" smtClean="0">
                <a:ea typeface="ＭＳ Ｐゴシック" pitchFamily="34" charset="-128"/>
              </a:rPr>
              <a:t> </a:t>
            </a:r>
            <a:r>
              <a:rPr lang="en-US" sz="1000" dirty="0" err="1" smtClean="0">
                <a:ea typeface="ＭＳ Ｐゴシック" pitchFamily="34" charset="-128"/>
              </a:rPr>
              <a:t>karvedilol</a:t>
            </a:r>
            <a:r>
              <a:rPr lang="en-US" sz="1000" dirty="0" smtClean="0">
                <a:ea typeface="ＭＳ Ｐゴシック" pitchFamily="34" charset="-128"/>
              </a:rPr>
              <a:t> </a:t>
            </a:r>
            <a:r>
              <a:rPr lang="en-US" sz="1000" dirty="0" err="1" smtClean="0">
                <a:ea typeface="ＭＳ Ｐゴシック" pitchFamily="34" charset="-128"/>
              </a:rPr>
              <a:t>snižuje</a:t>
            </a:r>
            <a:r>
              <a:rPr lang="en-US" sz="1000" dirty="0" smtClean="0">
                <a:ea typeface="ＭＳ Ｐゴシック" pitchFamily="34" charset="-128"/>
              </a:rPr>
              <a:t> </a:t>
            </a:r>
            <a:r>
              <a:rPr lang="en-US" sz="1000" dirty="0" err="1" smtClean="0">
                <a:ea typeface="ＭＳ Ｐゴシック" pitchFamily="34" charset="-128"/>
              </a:rPr>
              <a:t>počáteční</a:t>
            </a:r>
            <a:r>
              <a:rPr lang="en-US" sz="1000" dirty="0" smtClean="0">
                <a:ea typeface="ＭＳ Ｐゴシック" pitchFamily="34" charset="-128"/>
              </a:rPr>
              <a:t> </a:t>
            </a:r>
            <a:r>
              <a:rPr lang="en-US" sz="1000" dirty="0" err="1" smtClean="0">
                <a:ea typeface="ＭＳ Ｐゴシック" pitchFamily="34" charset="-128"/>
              </a:rPr>
              <a:t>komorové</a:t>
            </a:r>
            <a:r>
              <a:rPr lang="en-US" sz="1000" dirty="0" smtClean="0">
                <a:ea typeface="ＭＳ Ｐゴシック" pitchFamily="34" charset="-128"/>
              </a:rPr>
              <a:t> </a:t>
            </a:r>
            <a:r>
              <a:rPr lang="en-US" sz="1000" dirty="0" err="1" smtClean="0">
                <a:ea typeface="ＭＳ Ｐゴシック" pitchFamily="34" charset="-128"/>
              </a:rPr>
              <a:t>napětí</a:t>
            </a:r>
            <a:r>
              <a:rPr lang="en-US" sz="1000" dirty="0" smtClean="0">
                <a:ea typeface="ＭＳ Ｐゴシック" pitchFamily="34" charset="-128"/>
              </a:rPr>
              <a:t> i </a:t>
            </a:r>
            <a:r>
              <a:rPr lang="en-US" sz="1000" dirty="0" err="1" smtClean="0">
                <a:ea typeface="ＭＳ Ｐゴシック" pitchFamily="34" charset="-128"/>
              </a:rPr>
              <a:t>stah</a:t>
            </a:r>
            <a:endParaRPr lang="en-US" sz="1000" dirty="0" smtClean="0">
              <a:ea typeface="ＭＳ Ｐゴシック" pitchFamily="34" charset="-128"/>
            </a:endParaRPr>
          </a:p>
          <a:p>
            <a:pPr>
              <a:lnSpc>
                <a:spcPct val="80000"/>
              </a:lnSpc>
            </a:pPr>
            <a:r>
              <a:rPr lang="en-US" sz="1000" dirty="0" err="1" smtClean="0">
                <a:ea typeface="ＭＳ Ｐゴシック" pitchFamily="34" charset="-128"/>
              </a:rPr>
              <a:t>srdečního</a:t>
            </a:r>
            <a:r>
              <a:rPr lang="en-US" sz="1000" dirty="0" smtClean="0">
                <a:ea typeface="ＭＳ Ｐゴシック" pitchFamily="34" charset="-128"/>
              </a:rPr>
              <a:t> </a:t>
            </a:r>
            <a:r>
              <a:rPr lang="en-US" sz="1000" dirty="0" err="1" smtClean="0">
                <a:ea typeface="ＭＳ Ｐゴシック" pitchFamily="34" charset="-128"/>
              </a:rPr>
              <a:t>svalu</a:t>
            </a:r>
            <a:r>
              <a:rPr lang="en-US" sz="1000" dirty="0" smtClean="0">
                <a:ea typeface="ＭＳ Ｐゴシック" pitchFamily="34" charset="-128"/>
              </a:rPr>
              <a:t> (preload a afterload). U </a:t>
            </a:r>
            <a:r>
              <a:rPr lang="en-US" sz="1000" dirty="0" err="1" smtClean="0">
                <a:ea typeface="ＭＳ Ｐゴシック" pitchFamily="34" charset="-128"/>
              </a:rPr>
              <a:t>pacientů</a:t>
            </a:r>
            <a:r>
              <a:rPr lang="en-US" sz="1000" dirty="0" smtClean="0">
                <a:ea typeface="ＭＳ Ｐゴシック" pitchFamily="34" charset="-128"/>
              </a:rPr>
              <a:t> s </a:t>
            </a:r>
            <a:r>
              <a:rPr lang="en-US" sz="1000" dirty="0" err="1" smtClean="0">
                <a:ea typeface="ＭＳ Ｐゴシック" pitchFamily="34" charset="-128"/>
              </a:rPr>
              <a:t>dysfunkcí</a:t>
            </a:r>
            <a:r>
              <a:rPr lang="en-US" sz="1000" dirty="0" smtClean="0">
                <a:ea typeface="ＭＳ Ｐゴシック" pitchFamily="34" charset="-128"/>
              </a:rPr>
              <a:t> </a:t>
            </a:r>
            <a:r>
              <a:rPr lang="en-US" sz="1000" dirty="0" err="1" smtClean="0">
                <a:ea typeface="ＭＳ Ｐゴシック" pitchFamily="34" charset="-128"/>
              </a:rPr>
              <a:t>levé</a:t>
            </a:r>
            <a:r>
              <a:rPr lang="en-US" sz="1000" dirty="0" smtClean="0">
                <a:ea typeface="ＭＳ Ｐゴシック" pitchFamily="34" charset="-128"/>
              </a:rPr>
              <a:t> </a:t>
            </a:r>
            <a:r>
              <a:rPr lang="en-US" sz="1000" dirty="0" err="1" smtClean="0">
                <a:ea typeface="ＭＳ Ｐゴシック" pitchFamily="34" charset="-128"/>
              </a:rPr>
              <a:t>komory</a:t>
            </a:r>
            <a:r>
              <a:rPr lang="en-US" sz="1000" dirty="0" smtClean="0">
                <a:ea typeface="ＭＳ Ｐゴシック" pitchFamily="34" charset="-128"/>
              </a:rPr>
              <a:t> </a:t>
            </a:r>
            <a:r>
              <a:rPr lang="en-US" sz="1000" dirty="0" err="1" smtClean="0">
                <a:ea typeface="ＭＳ Ｐゴシック" pitchFamily="34" charset="-128"/>
              </a:rPr>
              <a:t>nebo</a:t>
            </a:r>
            <a:r>
              <a:rPr lang="en-US" sz="1000" dirty="0" smtClean="0">
                <a:ea typeface="ＭＳ Ｐゴシック" pitchFamily="34" charset="-128"/>
              </a:rPr>
              <a:t> </a:t>
            </a:r>
            <a:r>
              <a:rPr lang="en-US" sz="1000" dirty="0" err="1" smtClean="0">
                <a:ea typeface="ＭＳ Ｐゴシック" pitchFamily="34" charset="-128"/>
              </a:rPr>
              <a:t>městnavým</a:t>
            </a:r>
            <a:endParaRPr lang="en-US" sz="1000" dirty="0" smtClean="0">
              <a:ea typeface="ＭＳ Ｐゴシック" pitchFamily="34" charset="-128"/>
            </a:endParaRPr>
          </a:p>
          <a:p>
            <a:pPr>
              <a:lnSpc>
                <a:spcPct val="80000"/>
              </a:lnSpc>
            </a:pPr>
            <a:r>
              <a:rPr lang="en-US" sz="1000" dirty="0" err="1" smtClean="0">
                <a:ea typeface="ＭＳ Ｐゴシック" pitchFamily="34" charset="-128"/>
              </a:rPr>
              <a:t>srdečním</a:t>
            </a:r>
            <a:r>
              <a:rPr lang="en-US" sz="1000" dirty="0" smtClean="0">
                <a:ea typeface="ＭＳ Ｐゴシック" pitchFamily="34" charset="-128"/>
              </a:rPr>
              <a:t> </a:t>
            </a:r>
            <a:r>
              <a:rPr lang="en-US" sz="1000" dirty="0" err="1" smtClean="0">
                <a:ea typeface="ＭＳ Ｐゴシック" pitchFamily="34" charset="-128"/>
              </a:rPr>
              <a:t>selháním</a:t>
            </a:r>
            <a:r>
              <a:rPr lang="en-US" sz="1000" dirty="0" smtClean="0">
                <a:ea typeface="ＭＳ Ｐゴシック" pitchFamily="34" charset="-128"/>
              </a:rPr>
              <a:t> </a:t>
            </a:r>
            <a:r>
              <a:rPr lang="en-US" sz="1000" dirty="0" err="1" smtClean="0">
                <a:ea typeface="ＭＳ Ｐゴシック" pitchFamily="34" charset="-128"/>
              </a:rPr>
              <a:t>působí</a:t>
            </a:r>
            <a:r>
              <a:rPr lang="en-US" sz="1000" dirty="0" smtClean="0">
                <a:ea typeface="ＭＳ Ｐゴシック" pitchFamily="34" charset="-128"/>
              </a:rPr>
              <a:t> </a:t>
            </a:r>
            <a:r>
              <a:rPr lang="en-US" sz="1000" dirty="0" err="1" smtClean="0">
                <a:ea typeface="ＭＳ Ｐゴシック" pitchFamily="34" charset="-128"/>
              </a:rPr>
              <a:t>karvedilol</a:t>
            </a:r>
            <a:r>
              <a:rPr lang="en-US" sz="1000" dirty="0" smtClean="0">
                <a:ea typeface="ＭＳ Ｐゴシック" pitchFamily="34" charset="-128"/>
              </a:rPr>
              <a:t> </a:t>
            </a:r>
            <a:r>
              <a:rPr lang="en-US" sz="1000" dirty="0" err="1" smtClean="0">
                <a:ea typeface="ＭＳ Ｐゴシック" pitchFamily="34" charset="-128"/>
              </a:rPr>
              <a:t>příznivě</a:t>
            </a:r>
            <a:r>
              <a:rPr lang="en-US" sz="1000" dirty="0" smtClean="0">
                <a:ea typeface="ＭＳ Ｐゴシック" pitchFamily="34" charset="-128"/>
              </a:rPr>
              <a:t> </a:t>
            </a:r>
            <a:r>
              <a:rPr lang="en-US" sz="1000" dirty="0" err="1" smtClean="0">
                <a:ea typeface="ＭＳ Ｐゴシック" pitchFamily="34" charset="-128"/>
              </a:rPr>
              <a:t>na</a:t>
            </a:r>
            <a:r>
              <a:rPr lang="en-US" sz="1000" dirty="0" smtClean="0">
                <a:ea typeface="ＭＳ Ｐゴシック" pitchFamily="34" charset="-128"/>
              </a:rPr>
              <a:t> </a:t>
            </a:r>
            <a:r>
              <a:rPr lang="en-US" sz="1000" dirty="0" err="1" smtClean="0">
                <a:ea typeface="ＭＳ Ｐゴシック" pitchFamily="34" charset="-128"/>
              </a:rPr>
              <a:t>hemodynamiku</a:t>
            </a:r>
            <a:r>
              <a:rPr lang="en-US" sz="1000" dirty="0" smtClean="0">
                <a:ea typeface="ＭＳ Ｐゴシック" pitchFamily="34" charset="-128"/>
              </a:rPr>
              <a:t> a </a:t>
            </a:r>
            <a:r>
              <a:rPr lang="en-US" sz="1000" dirty="0" err="1" smtClean="0">
                <a:ea typeface="ＭＳ Ｐゴシック" pitchFamily="34" charset="-128"/>
              </a:rPr>
              <a:t>ejekční</a:t>
            </a:r>
            <a:r>
              <a:rPr lang="en-US" sz="1000" dirty="0" smtClean="0">
                <a:ea typeface="ＭＳ Ｐゴシック" pitchFamily="34" charset="-128"/>
              </a:rPr>
              <a:t> </a:t>
            </a:r>
            <a:r>
              <a:rPr lang="en-US" sz="1000" dirty="0" err="1" smtClean="0">
                <a:ea typeface="ＭＳ Ｐゴシック" pitchFamily="34" charset="-128"/>
              </a:rPr>
              <a:t>frakci</a:t>
            </a:r>
            <a:r>
              <a:rPr lang="en-US" sz="1000" dirty="0" smtClean="0">
                <a:ea typeface="ＭＳ Ｐゴシック" pitchFamily="34" charset="-128"/>
              </a:rPr>
              <a:t> a </a:t>
            </a:r>
            <a:r>
              <a:rPr lang="en-US" sz="1000" dirty="0" err="1" smtClean="0">
                <a:ea typeface="ＭＳ Ｐゴシック" pitchFamily="34" charset="-128"/>
              </a:rPr>
              <a:t>rozměry</a:t>
            </a:r>
            <a:r>
              <a:rPr lang="en-US" sz="1000" dirty="0" smtClean="0">
                <a:ea typeface="ＭＳ Ｐゴシック" pitchFamily="34" charset="-128"/>
              </a:rPr>
              <a:t> </a:t>
            </a:r>
            <a:r>
              <a:rPr lang="en-US" sz="1000" dirty="0" err="1" smtClean="0">
                <a:ea typeface="ＭＳ Ｐゴシック" pitchFamily="34" charset="-128"/>
              </a:rPr>
              <a:t>levé</a:t>
            </a:r>
            <a:endParaRPr lang="en-US" sz="1000" dirty="0" smtClean="0">
              <a:ea typeface="ＭＳ Ｐゴシック" pitchFamily="34" charset="-128"/>
            </a:endParaRPr>
          </a:p>
          <a:p>
            <a:pPr>
              <a:lnSpc>
                <a:spcPct val="80000"/>
              </a:lnSpc>
            </a:pPr>
            <a:r>
              <a:rPr lang="en-US" sz="1000" dirty="0" err="1" smtClean="0">
                <a:ea typeface="ＭＳ Ｐゴシック" pitchFamily="34" charset="-128"/>
              </a:rPr>
              <a:t>komory</a:t>
            </a:r>
            <a:r>
              <a:rPr lang="en-US" sz="1000" dirty="0" smtClean="0">
                <a:ea typeface="ＭＳ Ｐゴシック" pitchFamily="34" charset="-128"/>
              </a:rPr>
              <a:t>.</a:t>
            </a:r>
          </a:p>
          <a:p>
            <a:pPr>
              <a:lnSpc>
                <a:spcPct val="80000"/>
              </a:lnSpc>
            </a:pPr>
            <a:r>
              <a:rPr lang="en-US" sz="1000" dirty="0" err="1" smtClean="0">
                <a:ea typeface="ＭＳ Ｐゴシック" pitchFamily="34" charset="-128"/>
              </a:rPr>
              <a:t>Karvedilol</a:t>
            </a:r>
            <a:r>
              <a:rPr lang="en-US" sz="1000" dirty="0" smtClean="0">
                <a:ea typeface="ＭＳ Ｐゴシック" pitchFamily="34" charset="-128"/>
              </a:rPr>
              <a:t> </a:t>
            </a:r>
            <a:r>
              <a:rPr lang="en-US" sz="1000" dirty="0" err="1" smtClean="0">
                <a:ea typeface="ＭＳ Ｐゴシック" pitchFamily="34" charset="-128"/>
              </a:rPr>
              <a:t>nemá</a:t>
            </a:r>
            <a:r>
              <a:rPr lang="en-US" sz="1000" dirty="0" smtClean="0">
                <a:ea typeface="ＭＳ Ｐゴシック" pitchFamily="34" charset="-128"/>
              </a:rPr>
              <a:t> </a:t>
            </a:r>
            <a:r>
              <a:rPr lang="en-US" sz="1000" dirty="0" err="1" smtClean="0">
                <a:ea typeface="ＭＳ Ｐゴシック" pitchFamily="34" charset="-128"/>
              </a:rPr>
              <a:t>negativní</a:t>
            </a:r>
            <a:r>
              <a:rPr lang="en-US" sz="1000" dirty="0" smtClean="0">
                <a:ea typeface="ＭＳ Ｐゴシック" pitchFamily="34" charset="-128"/>
              </a:rPr>
              <a:t> </a:t>
            </a:r>
            <a:r>
              <a:rPr lang="en-US" sz="1000" dirty="0" err="1" smtClean="0">
                <a:ea typeface="ＭＳ Ｐゴシック" pitchFamily="34" charset="-128"/>
              </a:rPr>
              <a:t>vliv</a:t>
            </a:r>
            <a:r>
              <a:rPr lang="en-US" sz="1000" dirty="0" smtClean="0">
                <a:ea typeface="ＭＳ Ｐゴシック" pitchFamily="34" charset="-128"/>
              </a:rPr>
              <a:t> </a:t>
            </a:r>
            <a:r>
              <a:rPr lang="en-US" sz="1000" dirty="0" err="1" smtClean="0">
                <a:ea typeface="ＭＳ Ｐゴシック" pitchFamily="34" charset="-128"/>
              </a:rPr>
              <a:t>na</a:t>
            </a:r>
            <a:r>
              <a:rPr lang="en-US" sz="1000" dirty="0" smtClean="0">
                <a:ea typeface="ＭＳ Ｐゴシック" pitchFamily="34" charset="-128"/>
              </a:rPr>
              <a:t> </a:t>
            </a:r>
            <a:r>
              <a:rPr lang="en-US" sz="1000" dirty="0" err="1" smtClean="0">
                <a:ea typeface="ＭＳ Ｐゴシック" pitchFamily="34" charset="-128"/>
              </a:rPr>
              <a:t>profil</a:t>
            </a:r>
            <a:r>
              <a:rPr lang="en-US" sz="1000" dirty="0" smtClean="0">
                <a:ea typeface="ＭＳ Ｐゴシック" pitchFamily="34" charset="-128"/>
              </a:rPr>
              <a:t> </a:t>
            </a:r>
            <a:r>
              <a:rPr lang="en-US" sz="1000" dirty="0" err="1" smtClean="0">
                <a:ea typeface="ＭＳ Ｐゴシック" pitchFamily="34" charset="-128"/>
              </a:rPr>
              <a:t>sérových</a:t>
            </a:r>
            <a:r>
              <a:rPr lang="en-US" sz="1000" dirty="0" smtClean="0">
                <a:ea typeface="ＭＳ Ｐゴシック" pitchFamily="34" charset="-128"/>
              </a:rPr>
              <a:t> </a:t>
            </a:r>
            <a:r>
              <a:rPr lang="en-US" sz="1000" dirty="0" err="1" smtClean="0">
                <a:ea typeface="ＭＳ Ｐゴシック" pitchFamily="34" charset="-128"/>
              </a:rPr>
              <a:t>lipidů</a:t>
            </a:r>
            <a:r>
              <a:rPr lang="en-US" sz="1000" dirty="0" smtClean="0">
                <a:ea typeface="ＭＳ Ｐゴシック" pitchFamily="34" charset="-128"/>
              </a:rPr>
              <a:t> </a:t>
            </a:r>
            <a:r>
              <a:rPr lang="en-US" sz="1000" dirty="0" err="1" smtClean="0">
                <a:ea typeface="ＭＳ Ｐゴシック" pitchFamily="34" charset="-128"/>
              </a:rPr>
              <a:t>ani</a:t>
            </a:r>
            <a:r>
              <a:rPr lang="en-US" sz="1000" dirty="0" smtClean="0">
                <a:ea typeface="ＭＳ Ｐゴシック" pitchFamily="34" charset="-128"/>
              </a:rPr>
              <a:t> </a:t>
            </a:r>
            <a:r>
              <a:rPr lang="en-US" sz="1000" dirty="0" err="1" smtClean="0">
                <a:ea typeface="ＭＳ Ｐゴシック" pitchFamily="34" charset="-128"/>
              </a:rPr>
              <a:t>elektrolytů</a:t>
            </a:r>
            <a:r>
              <a:rPr lang="en-US" sz="1000" dirty="0" smtClean="0">
                <a:ea typeface="ＭＳ Ｐゴシック" pitchFamily="34" charset="-128"/>
              </a:rPr>
              <a:t>. </a:t>
            </a:r>
            <a:r>
              <a:rPr lang="en-US" sz="1000" dirty="0" err="1" smtClean="0">
                <a:ea typeface="ＭＳ Ｐゴシック" pitchFamily="34" charset="-128"/>
              </a:rPr>
              <a:t>Poměr</a:t>
            </a:r>
            <a:r>
              <a:rPr lang="en-US" sz="1000" dirty="0" smtClean="0">
                <a:ea typeface="ＭＳ Ｐゴシック" pitchFamily="34" charset="-128"/>
              </a:rPr>
              <a:t> </a:t>
            </a:r>
            <a:r>
              <a:rPr lang="en-US" sz="1000" dirty="0" err="1" smtClean="0">
                <a:ea typeface="ＭＳ Ｐゴシック" pitchFamily="34" charset="-128"/>
              </a:rPr>
              <a:t>HDL</a:t>
            </a:r>
            <a:r>
              <a:rPr lang="en-US" sz="1000" dirty="0" smtClean="0">
                <a:ea typeface="ＭＳ Ｐゴシック" pitchFamily="34" charset="-128"/>
              </a:rPr>
              <a:t> (</a:t>
            </a:r>
            <a:r>
              <a:rPr lang="en-US" sz="1000" dirty="0" err="1" smtClean="0">
                <a:ea typeface="ＭＳ Ｐゴシック" pitchFamily="34" charset="-128"/>
              </a:rPr>
              <a:t>highdensity</a:t>
            </a:r>
            <a:endParaRPr lang="en-US" sz="1000" dirty="0" smtClean="0">
              <a:ea typeface="ＭＳ Ｐゴシック" pitchFamily="34" charset="-128"/>
            </a:endParaRPr>
          </a:p>
          <a:p>
            <a:pPr>
              <a:lnSpc>
                <a:spcPct val="80000"/>
              </a:lnSpc>
            </a:pPr>
            <a:r>
              <a:rPr lang="en-US" sz="1000" dirty="0" smtClean="0">
                <a:ea typeface="ＭＳ Ｐゴシック" pitchFamily="34" charset="-128"/>
              </a:rPr>
              <a:t>lipoproteins - </a:t>
            </a:r>
            <a:r>
              <a:rPr lang="en-US" sz="1000" dirty="0" err="1" smtClean="0">
                <a:ea typeface="ＭＳ Ｐゴシック" pitchFamily="34" charset="-128"/>
              </a:rPr>
              <a:t>lipoproteinů</a:t>
            </a:r>
            <a:r>
              <a:rPr lang="en-US" sz="1000" dirty="0" smtClean="0">
                <a:ea typeface="ＭＳ Ｐゴシック" pitchFamily="34" charset="-128"/>
              </a:rPr>
              <a:t> s </a:t>
            </a:r>
            <a:r>
              <a:rPr lang="en-US" sz="1000" dirty="0" err="1" smtClean="0">
                <a:ea typeface="ＭＳ Ｐゴシック" pitchFamily="34" charset="-128"/>
              </a:rPr>
              <a:t>vysokou</a:t>
            </a:r>
            <a:r>
              <a:rPr lang="en-US" sz="1000" dirty="0" smtClean="0">
                <a:ea typeface="ＭＳ Ｐゴシック" pitchFamily="34" charset="-128"/>
              </a:rPr>
              <a:t> </a:t>
            </a:r>
            <a:r>
              <a:rPr lang="en-US" sz="1000" dirty="0" err="1" smtClean="0">
                <a:ea typeface="ＭＳ Ｐゴシック" pitchFamily="34" charset="-128"/>
              </a:rPr>
              <a:t>hustotou</a:t>
            </a:r>
            <a:r>
              <a:rPr lang="en-US" sz="1000" dirty="0" smtClean="0">
                <a:ea typeface="ＭＳ Ｐゴシック" pitchFamily="34" charset="-128"/>
              </a:rPr>
              <a:t>) a </a:t>
            </a:r>
            <a:r>
              <a:rPr lang="en-US" sz="1000" dirty="0" err="1" smtClean="0">
                <a:ea typeface="ＭＳ Ｐゴシック" pitchFamily="34" charset="-128"/>
              </a:rPr>
              <a:t>LDL</a:t>
            </a:r>
            <a:r>
              <a:rPr lang="en-US" sz="1000" dirty="0" smtClean="0">
                <a:ea typeface="ＭＳ Ｐゴシック" pitchFamily="34" charset="-128"/>
              </a:rPr>
              <a:t> (low-density lipoproteins -</a:t>
            </a:r>
          </a:p>
          <a:p>
            <a:pPr>
              <a:lnSpc>
                <a:spcPct val="80000"/>
              </a:lnSpc>
            </a:pPr>
            <a:r>
              <a:rPr lang="en-US" sz="1000" dirty="0" err="1" smtClean="0">
                <a:ea typeface="ＭＳ Ｐゴシック" pitchFamily="34" charset="-128"/>
              </a:rPr>
              <a:t>lipoproteinů</a:t>
            </a:r>
            <a:r>
              <a:rPr lang="en-US" sz="1000" dirty="0" smtClean="0">
                <a:ea typeface="ＭＳ Ｐゴシック" pitchFamily="34" charset="-128"/>
              </a:rPr>
              <a:t> s </a:t>
            </a:r>
            <a:r>
              <a:rPr lang="en-US" sz="1000" dirty="0" err="1" smtClean="0">
                <a:ea typeface="ＭＳ Ｐゴシック" pitchFamily="34" charset="-128"/>
              </a:rPr>
              <a:t>nízkou</a:t>
            </a:r>
            <a:r>
              <a:rPr lang="en-US" sz="1000" dirty="0" smtClean="0">
                <a:ea typeface="ＭＳ Ｐゴシック" pitchFamily="34" charset="-128"/>
              </a:rPr>
              <a:t> </a:t>
            </a:r>
            <a:r>
              <a:rPr lang="en-US" sz="1000" dirty="0" err="1" smtClean="0">
                <a:ea typeface="ＭＳ Ｐゴシック" pitchFamily="34" charset="-128"/>
              </a:rPr>
              <a:t>hustotou</a:t>
            </a:r>
            <a:r>
              <a:rPr lang="en-US" sz="1000" dirty="0" smtClean="0">
                <a:ea typeface="ＭＳ Ｐゴシック" pitchFamily="34" charset="-128"/>
              </a:rPr>
              <a:t>) </a:t>
            </a:r>
            <a:r>
              <a:rPr lang="en-US" sz="1000" dirty="0" err="1" smtClean="0">
                <a:ea typeface="ＭＳ Ｐゴシック" pitchFamily="34" charset="-128"/>
              </a:rPr>
              <a:t>zůstává</a:t>
            </a:r>
            <a:r>
              <a:rPr lang="en-US" sz="1000" dirty="0" smtClean="0">
                <a:ea typeface="ＭＳ Ｐゴシック" pitchFamily="34" charset="-128"/>
              </a:rPr>
              <a:t> </a:t>
            </a:r>
            <a:r>
              <a:rPr lang="en-US" sz="1000" dirty="0" err="1" smtClean="0">
                <a:ea typeface="ＭＳ Ｐゴシック" pitchFamily="34" charset="-128"/>
              </a:rPr>
              <a:t>normální</a:t>
            </a:r>
            <a:r>
              <a:rPr lang="en-US" sz="1000" dirty="0" smtClean="0">
                <a:ea typeface="ＭＳ Ｐゴシック" pitchFamily="34" charset="-128"/>
              </a:rPr>
              <a:t>.</a:t>
            </a:r>
          </a:p>
        </p:txBody>
      </p:sp>
      <p:sp>
        <p:nvSpPr>
          <p:cNvPr id="4" name="Slide Number Placeholder 3"/>
          <p:cNvSpPr>
            <a:spLocks noGrp="1"/>
          </p:cNvSpPr>
          <p:nvPr>
            <p:ph type="sldNum" sz="quarter" idx="5"/>
          </p:nvPr>
        </p:nvSpPr>
        <p:spPr/>
        <p:txBody>
          <a:bodyPr/>
          <a:lstStyle/>
          <a:p>
            <a:fld id="{AD0DA11F-35C4-4C92-9731-D113198A2657}" type="slidenum">
              <a:rPr lang="cs-CZ"/>
              <a:pPr/>
              <a:t>51</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a:lnSpc>
                <a:spcPct val="90000"/>
              </a:lnSpc>
            </a:pPr>
            <a:r>
              <a:rPr lang="en-US" sz="1100" smtClean="0">
                <a:ea typeface="ＭＳ Ｐゴシック" pitchFamily="34" charset="-128"/>
              </a:rPr>
              <a:t>ADRB – adrenoreceptor beta</a:t>
            </a:r>
          </a:p>
          <a:p>
            <a:pPr>
              <a:lnSpc>
                <a:spcPct val="90000"/>
              </a:lnSpc>
            </a:pPr>
            <a:endParaRPr lang="en-US" sz="1100" smtClean="0">
              <a:ea typeface="ＭＳ Ｐゴシック" pitchFamily="34" charset="-128"/>
            </a:endParaRPr>
          </a:p>
          <a:p>
            <a:pPr>
              <a:lnSpc>
                <a:spcPct val="90000"/>
              </a:lnSpc>
            </a:pPr>
            <a:r>
              <a:rPr lang="en-US" sz="1100" smtClean="0">
                <a:ea typeface="ＭＳ Ｐゴシック" pitchFamily="34" charset="-128"/>
              </a:rPr>
              <a:t>Pharmacogenomics. 2011 Jun;12(6):783-95. doi: 10.2217/pgs.11.20. Epub 2011 May 23.</a:t>
            </a:r>
          </a:p>
          <a:p>
            <a:pPr>
              <a:lnSpc>
                <a:spcPct val="90000"/>
              </a:lnSpc>
            </a:pPr>
            <a:r>
              <a:rPr lang="en-US" sz="1100" smtClean="0">
                <a:ea typeface="ＭＳ Ｐゴシック" pitchFamily="34" charset="-128"/>
              </a:rPr>
              <a:t>Carvedilol pharmacokinetics and pharmacodynamics in relation to CYP2D6 and ADRB pharmacogenetics.</a:t>
            </a:r>
          </a:p>
          <a:p>
            <a:pPr>
              <a:lnSpc>
                <a:spcPct val="90000"/>
              </a:lnSpc>
            </a:pPr>
            <a:r>
              <a:rPr lang="en-US" sz="1100" smtClean="0">
                <a:ea typeface="ＭＳ Ｐゴシック" pitchFamily="34" charset="-128"/>
              </a:rPr>
              <a:t>Sehrt D, Meineke I, Tzvetkov M, Gültepe S, Brockmöller J.</a:t>
            </a:r>
          </a:p>
          <a:p>
            <a:pPr>
              <a:lnSpc>
                <a:spcPct val="90000"/>
              </a:lnSpc>
            </a:pPr>
            <a:endParaRPr lang="en-US" sz="1100" smtClean="0">
              <a:ea typeface="ＭＳ Ｐゴシック" pitchFamily="34" charset="-128"/>
            </a:endParaRPr>
          </a:p>
          <a:p>
            <a:pPr>
              <a:lnSpc>
                <a:spcPct val="90000"/>
              </a:lnSpc>
            </a:pPr>
            <a:r>
              <a:rPr lang="en-US" sz="1100" smtClean="0">
                <a:ea typeface="ＭＳ Ｐゴシック" pitchFamily="34" charset="-128"/>
              </a:rPr>
              <a:t>CYP2D6 genotype and induction of intestinal drug transporters by rifampin predict presystemic clearance of carvedilol in healthy subjects.</a:t>
            </a:r>
          </a:p>
          <a:p>
            <a:pPr>
              <a:lnSpc>
                <a:spcPct val="90000"/>
              </a:lnSpc>
            </a:pPr>
            <a:r>
              <a:rPr lang="en-US" sz="1100" smtClean="0">
                <a:ea typeface="ＭＳ Ｐゴシック" pitchFamily="34" charset="-128"/>
              </a:rPr>
              <a:t>Giessmann T, Modess C, Hecker U, Zschiesche M, Dazert P, Kunert-Keil C, Warzok R, Engel G, Weitschies W, Cascorbi I, Kroemer HK, Siegmund W.</a:t>
            </a:r>
          </a:p>
          <a:p>
            <a:pPr>
              <a:lnSpc>
                <a:spcPct val="90000"/>
              </a:lnSpc>
            </a:pPr>
            <a:r>
              <a:rPr lang="en-US" sz="1100" smtClean="0">
                <a:ea typeface="ＭＳ Ｐゴシック" pitchFamily="34" charset="-128"/>
              </a:rPr>
              <a:t>Clin Pharmacol Ther. 2004 Mar;75(3):213-22.</a:t>
            </a:r>
          </a:p>
          <a:p>
            <a:pPr>
              <a:lnSpc>
                <a:spcPct val="90000"/>
              </a:lnSpc>
            </a:pPr>
            <a:endParaRPr lang="en-US" sz="1100" smtClean="0">
              <a:ea typeface="ＭＳ Ｐゴシック" pitchFamily="34" charset="-128"/>
            </a:endParaRPr>
          </a:p>
          <a:p>
            <a:pPr>
              <a:lnSpc>
                <a:spcPct val="90000"/>
              </a:lnSpc>
            </a:pPr>
            <a:r>
              <a:rPr lang="en-US" sz="1100" smtClean="0">
                <a:ea typeface="ＭＳ Ｐゴシック" pitchFamily="34" charset="-128"/>
              </a:rPr>
              <a:t>J Pharm Pharm Sci. 2006;9(1):101-12…..POZIZIVN9 DATA</a:t>
            </a:r>
          </a:p>
          <a:p>
            <a:pPr>
              <a:lnSpc>
                <a:spcPct val="90000"/>
              </a:lnSpc>
            </a:pPr>
            <a:r>
              <a:rPr lang="en-US" sz="1100" smtClean="0">
                <a:ea typeface="ＭＳ Ｐゴシック" pitchFamily="34" charset="-128"/>
              </a:rPr>
              <a:t>Contribution of polymorphisms in UDP-glucuronosyltransferase and CYP2D6 to the individual variation in disposition of carvedilol.</a:t>
            </a:r>
          </a:p>
          <a:p>
            <a:pPr>
              <a:lnSpc>
                <a:spcPct val="90000"/>
              </a:lnSpc>
            </a:pPr>
            <a:r>
              <a:rPr lang="en-US" sz="1100" smtClean="0">
                <a:ea typeface="ＭＳ Ｐゴシック" pitchFamily="34" charset="-128"/>
              </a:rPr>
              <a:t>Takekuma Y, Takenaka T, Kiyokawa M, Yamazaki K, Okamoto H, Kitabatake A, Tsutsui H, Sugawara M.</a:t>
            </a:r>
          </a:p>
          <a:p>
            <a:pPr>
              <a:lnSpc>
                <a:spcPct val="90000"/>
              </a:lnSpc>
            </a:pPr>
            <a:endParaRPr lang="en-US" sz="1100" smtClean="0">
              <a:ea typeface="ＭＳ Ｐゴシック" pitchFamily="34" charset="-128"/>
            </a:endParaRPr>
          </a:p>
          <a:p>
            <a:pPr>
              <a:lnSpc>
                <a:spcPct val="90000"/>
              </a:lnSpc>
            </a:pPr>
            <a:r>
              <a:rPr lang="en-US" sz="1100" smtClean="0">
                <a:ea typeface="ＭＳ Ｐゴシック" pitchFamily="34" charset="-128"/>
              </a:rPr>
              <a:t>In conclusion, polymorphisms in ADRB1, CYP2D6, and UGT1A1 were not associated with a response to metoprolol or carvedilol therapy in our cohort of patients with heart failure. The ADRB1 and CYP2D6 genotype, alone and in haplotype, were significantly associated with the dose of carvedilol…. Am J Cardiol. 2010 Aug 1;106(3):402-8. doi: 10.1016/j.amjcard.2010.03.041.</a:t>
            </a:r>
          </a:p>
          <a:p>
            <a:pPr>
              <a:lnSpc>
                <a:spcPct val="90000"/>
              </a:lnSpc>
            </a:pPr>
            <a:r>
              <a:rPr lang="en-US" sz="1100" smtClean="0">
                <a:ea typeface="ＭＳ Ｐゴシック" pitchFamily="34" charset="-128"/>
              </a:rPr>
              <a:t>Relation of ADRB1, CYP2D6, and UGT1A1 polymorphisms with dose of, and response to, carvedilol or metoprolol therapy in patients with chronic heart failure.</a:t>
            </a:r>
          </a:p>
          <a:p>
            <a:pPr>
              <a:lnSpc>
                <a:spcPct val="90000"/>
              </a:lnSpc>
            </a:pPr>
            <a:r>
              <a:rPr lang="en-US" sz="1100" smtClean="0">
                <a:ea typeface="ＭＳ Ｐゴシック" pitchFamily="34" charset="-128"/>
              </a:rPr>
              <a:t>Baudhuin LM, Miller WL, Train L, Bryant S, Hartman KA, Phelps M, Larock M, Jaffe AS.</a:t>
            </a:r>
          </a:p>
          <a:p>
            <a:pPr>
              <a:lnSpc>
                <a:spcPct val="90000"/>
              </a:lnSpc>
            </a:pPr>
            <a:endParaRPr lang="en-US" sz="1100" smtClean="0">
              <a:ea typeface="ＭＳ Ｐゴシック" pitchFamily="34" charset="-128"/>
            </a:endParaRPr>
          </a:p>
          <a:p>
            <a:pPr>
              <a:lnSpc>
                <a:spcPct val="90000"/>
              </a:lnSpc>
            </a:pPr>
            <a:endParaRPr lang="en-US" sz="1100" smtClean="0">
              <a:ea typeface="ＭＳ Ｐゴシック" pitchFamily="34" charset="-128"/>
            </a:endParaRPr>
          </a:p>
          <a:p>
            <a:pPr>
              <a:lnSpc>
                <a:spcPct val="90000"/>
              </a:lnSpc>
            </a:pPr>
            <a:r>
              <a:rPr lang="en-US" sz="1100" smtClean="0">
                <a:ea typeface="ＭＳ Ｐゴシック" pitchFamily="34" charset="-128"/>
              </a:rPr>
              <a:t>!!! Estimation of the population pharmacokinetic parameters and their covariates for each enantiomer in Japanese patients with CHF showed that the CL/F values for R- and S-carvedilol were dependent on body weight, alpha(1)-acid glycoprotein, and CYP2D6 genotype…Biol Pharm Bull. 2010;33(8):1378-84.</a:t>
            </a:r>
          </a:p>
          <a:p>
            <a:pPr>
              <a:lnSpc>
                <a:spcPct val="90000"/>
              </a:lnSpc>
            </a:pPr>
            <a:r>
              <a:rPr lang="en-US" sz="1100" smtClean="0">
                <a:ea typeface="ＭＳ Ｐゴシック" pitchFamily="34" charset="-128"/>
              </a:rPr>
              <a:t>Population pharmacokinetics of R- and S-carvedilol in Japanese patients with chronic heart failure.</a:t>
            </a:r>
          </a:p>
          <a:p>
            <a:pPr>
              <a:lnSpc>
                <a:spcPct val="90000"/>
              </a:lnSpc>
            </a:pPr>
            <a:r>
              <a:rPr lang="en-US" sz="1100" smtClean="0">
                <a:ea typeface="ＭＳ Ｐゴシック" pitchFamily="34" charset="-128"/>
              </a:rPr>
              <a:t>Saito M, Kawana J, Ohno T, Hanada K, Kaneko M, Mihara K, Shiomi M, Nagayama M, Sumiyoshi T, Ogata H.c</a:t>
            </a:r>
          </a:p>
        </p:txBody>
      </p:sp>
      <p:sp>
        <p:nvSpPr>
          <p:cNvPr id="4" name="Slide Number Placeholder 3"/>
          <p:cNvSpPr>
            <a:spLocks noGrp="1"/>
          </p:cNvSpPr>
          <p:nvPr>
            <p:ph type="sldNum" sz="quarter" idx="5"/>
          </p:nvPr>
        </p:nvSpPr>
        <p:spPr/>
        <p:txBody>
          <a:bodyPr/>
          <a:lstStyle/>
          <a:p>
            <a:fld id="{7F3090FC-911C-470F-A90F-0574A39DE3D6}" type="slidenum">
              <a:rPr lang="cs-CZ"/>
              <a:pPr/>
              <a:t>52</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a:lstStyle/>
          <a:p>
            <a:r>
              <a:rPr lang="en-US" smtClean="0">
                <a:ea typeface="ＭＳ Ｐゴシック" pitchFamily="34" charset="-128"/>
              </a:rPr>
              <a:t>Also Clin Pharmacol Ther. 1995 May;57(5):518-24.</a:t>
            </a:r>
          </a:p>
          <a:p>
            <a:r>
              <a:rPr lang="en-US" smtClean="0">
                <a:ea typeface="ＭＳ Ｐゴシック" pitchFamily="34" charset="-128"/>
              </a:rPr>
              <a:t>Stereoselective disposition of carvedilol is determined by CYP2D6. -----R carvedilol is much more influenced by CYP2D6 tan S </a:t>
            </a:r>
          </a:p>
          <a:p>
            <a:r>
              <a:rPr lang="en-US" smtClean="0">
                <a:ea typeface="ＭＳ Ｐゴシック" pitchFamily="34" charset="-128"/>
              </a:rPr>
              <a:t>Zhou HH, Wood AJ….. No effect of mephenytoin phenotype on carvedilol kinetics was observed.</a:t>
            </a:r>
          </a:p>
        </p:txBody>
      </p:sp>
      <p:sp>
        <p:nvSpPr>
          <p:cNvPr id="4" name="Slide Number Placeholder 3"/>
          <p:cNvSpPr>
            <a:spLocks noGrp="1"/>
          </p:cNvSpPr>
          <p:nvPr>
            <p:ph type="sldNum" sz="quarter" idx="5"/>
          </p:nvPr>
        </p:nvSpPr>
        <p:spPr/>
        <p:txBody>
          <a:bodyPr/>
          <a:lstStyle/>
          <a:p>
            <a:fld id="{7E34E920-9AA1-43B4-918B-D6FA976398FD}" type="slidenum">
              <a:rPr lang="cs-CZ"/>
              <a:pPr/>
              <a:t>53</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ＭＳ Ｐゴシック" charset="0"/>
                <a:cs typeface="ＭＳ Ｐゴシック" charset="0"/>
              </a:rPr>
              <a:t>hypofunctional</a:t>
            </a:r>
            <a:r>
              <a:rPr lang="en-US" sz="1200" kern="1200" dirty="0" smtClean="0">
                <a:solidFill>
                  <a:schemeClr val="tx1"/>
                </a:solidFill>
                <a:latin typeface="+mn-lt"/>
                <a:ea typeface="ＭＳ Ｐゴシック" charset="0"/>
                <a:cs typeface="ＭＳ Ｐゴシック" charset="0"/>
              </a:rPr>
              <a:t> Gly389 β</a:t>
            </a:r>
            <a:r>
              <a:rPr lang="en-US" sz="1200" kern="1200" baseline="-25000" dirty="0" smtClean="0">
                <a:solidFill>
                  <a:schemeClr val="tx1"/>
                </a:solidFill>
                <a:latin typeface="+mn-lt"/>
                <a:ea typeface="ＭＳ Ｐゴシック" charset="0"/>
                <a:cs typeface="ＭＳ Ｐゴシック" charset="0"/>
              </a:rPr>
              <a:t>1</a:t>
            </a:r>
            <a:r>
              <a:rPr lang="en-US" sz="1200" kern="1200" baseline="0" dirty="0" smtClean="0">
                <a:solidFill>
                  <a:schemeClr val="tx1"/>
                </a:solidFill>
                <a:latin typeface="+mn-lt"/>
                <a:ea typeface="ＭＳ Ｐゴシック" charset="0"/>
                <a:cs typeface="ＭＳ Ｐゴシック" charset="0"/>
              </a:rPr>
              <a:t>-AR neutralizes </a:t>
            </a:r>
            <a:r>
              <a:rPr lang="en-US" sz="1200" kern="1200" baseline="0" dirty="0" err="1" smtClean="0">
                <a:solidFill>
                  <a:schemeClr val="tx1"/>
                </a:solidFill>
                <a:latin typeface="+mn-lt"/>
                <a:ea typeface="ＭＳ Ｐゴシック" charset="0"/>
                <a:cs typeface="ＭＳ Ｐゴシック" charset="0"/>
              </a:rPr>
              <a:t>bucindolol’s</a:t>
            </a:r>
            <a:r>
              <a:rPr lang="en-US" sz="1200" kern="1200" baseline="0" dirty="0" smtClean="0">
                <a:solidFill>
                  <a:schemeClr val="tx1"/>
                </a:solidFill>
                <a:latin typeface="+mn-lt"/>
                <a:ea typeface="ＭＳ Ｐゴシック" charset="0"/>
                <a:cs typeface="ＭＳ Ｐゴシック" charset="0"/>
              </a:rPr>
              <a:t> efficacy</a:t>
            </a:r>
            <a:r>
              <a:rPr lang="en-US" sz="1200" kern="1200" dirty="0" smtClean="0">
                <a:solidFill>
                  <a:schemeClr val="tx1"/>
                </a:solidFill>
                <a:latin typeface="+mn-lt"/>
                <a:ea typeface="ＭＳ Ｐゴシック" charset="0"/>
                <a:cs typeface="ＭＳ Ｐゴシック" charset="0"/>
              </a:rPr>
              <a:t> because the exaggerated </a:t>
            </a:r>
            <a:r>
              <a:rPr lang="en-US" sz="1200" kern="1200" dirty="0" err="1" smtClean="0">
                <a:solidFill>
                  <a:schemeClr val="tx1"/>
                </a:solidFill>
                <a:latin typeface="+mn-lt"/>
                <a:ea typeface="ＭＳ Ｐゴシック" charset="0"/>
                <a:cs typeface="ＭＳ Ｐゴシック" charset="0"/>
              </a:rPr>
              <a:t>sympatholysis</a:t>
            </a:r>
            <a:r>
              <a:rPr lang="en-US" sz="1200" kern="1200" dirty="0" smtClean="0">
                <a:solidFill>
                  <a:schemeClr val="tx1"/>
                </a:solidFill>
                <a:latin typeface="+mn-lt"/>
                <a:ea typeface="ＭＳ Ｐゴシック" charset="0"/>
                <a:cs typeface="ＭＳ Ｐゴシック" charset="0"/>
              </a:rPr>
              <a:t> results in insufficient NA for the low-NA-affinity Gly389 β</a:t>
            </a:r>
            <a:r>
              <a:rPr lang="en-US" sz="1200" kern="1200" baseline="-25000" dirty="0" smtClean="0">
                <a:solidFill>
                  <a:schemeClr val="tx1"/>
                </a:solidFill>
                <a:latin typeface="+mn-lt"/>
                <a:ea typeface="ＭＳ Ｐゴシック" charset="0"/>
                <a:cs typeface="ＭＳ Ｐゴシック" charset="0"/>
              </a:rPr>
              <a:t>1</a:t>
            </a:r>
            <a:r>
              <a:rPr lang="en-US" sz="1200" kern="1200" baseline="0" dirty="0" smtClean="0">
                <a:solidFill>
                  <a:schemeClr val="tx1"/>
                </a:solidFill>
                <a:latin typeface="+mn-lt"/>
                <a:ea typeface="ＭＳ Ｐゴシック" charset="0"/>
                <a:cs typeface="ＭＳ Ｐゴシック" charset="0"/>
              </a:rPr>
              <a:t>-ARs to support the HF myocardium</a:t>
            </a:r>
            <a:endParaRPr lang="cs-CZ" sz="1200" kern="1200" baseline="0" dirty="0" smtClean="0">
              <a:solidFill>
                <a:schemeClr val="tx1"/>
              </a:solidFill>
              <a:latin typeface="+mn-lt"/>
              <a:ea typeface="ＭＳ Ｐゴシック" charset="0"/>
              <a:cs typeface="ＭＳ Ｐゴシック" charset="0"/>
            </a:endParaRPr>
          </a:p>
          <a:p>
            <a:endParaRPr lang="cs-CZ" sz="1200" kern="1200" baseline="0" dirty="0" smtClean="0">
              <a:solidFill>
                <a:schemeClr val="tx1"/>
              </a:solidFill>
              <a:latin typeface="+mn-lt"/>
              <a:ea typeface="ＭＳ Ｐゴシック" charset="0"/>
            </a:endParaRPr>
          </a:p>
          <a:p>
            <a:r>
              <a:rPr lang="en-US" sz="1200" b="0" i="0" kern="1200" dirty="0" smtClean="0">
                <a:solidFill>
                  <a:schemeClr val="tx1"/>
                </a:solidFill>
                <a:effectLst/>
                <a:latin typeface="+mn-lt"/>
                <a:ea typeface="ＭＳ Ｐゴシック" charset="0"/>
                <a:cs typeface="ＭＳ Ｐゴシック" charset="0"/>
              </a:rPr>
              <a:t>G protein–coupled receptor kinase 5 (</a:t>
            </a:r>
            <a:r>
              <a:rPr lang="en-US" sz="1200" b="0" i="1" kern="1200" dirty="0" smtClean="0">
                <a:solidFill>
                  <a:schemeClr val="tx1"/>
                </a:solidFill>
                <a:effectLst/>
                <a:latin typeface="+mn-lt"/>
                <a:ea typeface="ＭＳ Ｐゴシック" charset="0"/>
                <a:cs typeface="ＭＳ Ｐゴシック" charset="0"/>
              </a:rPr>
              <a:t>GRK5</a:t>
            </a:r>
            <a:r>
              <a:rPr lang="en-US" sz="1200" b="0" i="0" kern="1200" dirty="0" smtClean="0">
                <a:solidFill>
                  <a:schemeClr val="tx1"/>
                </a:solidFill>
                <a:effectLst/>
                <a:latin typeface="+mn-lt"/>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fld id="{8F8C197F-113E-421B-83D0-2D7C0703CAE0}" type="slidenum">
              <a:rPr lang="cs-CZ" smtClean="0"/>
              <a:pPr/>
              <a:t>54</a:t>
            </a:fld>
            <a:endParaRPr lang="cs-CZ"/>
          </a:p>
        </p:txBody>
      </p:sp>
    </p:spTree>
    <p:extLst>
      <p:ext uri="{BB962C8B-B14F-4D97-AF65-F5344CB8AC3E}">
        <p14:creationId xmlns:p14="http://schemas.microsoft.com/office/powerpoint/2010/main" val="1512160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population genetics, linkage disequilibrium is the non-random association of alleles at two or more loci, that descend from single, ancestral chromosomes</a:t>
            </a:r>
          </a:p>
          <a:p>
            <a:r>
              <a:rPr lang="en-US" dirty="0" smtClean="0"/>
              <a:t>Linkage disequilibrium is the occurrence of some combinations of alleles or genetic markers in a population more often or less often than would be expected from a random formation of haplotypes from alleles based on their frequencies</a:t>
            </a:r>
            <a:endParaRPr lang="en-US" dirty="0"/>
          </a:p>
        </p:txBody>
      </p:sp>
      <p:sp>
        <p:nvSpPr>
          <p:cNvPr id="4" name="Slide Number Placeholder 3"/>
          <p:cNvSpPr>
            <a:spLocks noGrp="1"/>
          </p:cNvSpPr>
          <p:nvPr>
            <p:ph type="sldNum" sz="quarter" idx="10"/>
          </p:nvPr>
        </p:nvSpPr>
        <p:spPr/>
        <p:txBody>
          <a:bodyPr/>
          <a:lstStyle/>
          <a:p>
            <a:fld id="{8F8C197F-113E-421B-83D0-2D7C0703CAE0}" type="slidenum">
              <a:rPr lang="cs-CZ" smtClean="0"/>
              <a:pPr/>
              <a:t>61</a:t>
            </a:fld>
            <a:endParaRPr lang="cs-CZ"/>
          </a:p>
        </p:txBody>
      </p:sp>
    </p:spTree>
    <p:extLst>
      <p:ext uri="{BB962C8B-B14F-4D97-AF65-F5344CB8AC3E}">
        <p14:creationId xmlns:p14="http://schemas.microsoft.com/office/powerpoint/2010/main" val="4174976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smtClean="0"/>
              <a:t>a </a:t>
            </a:r>
            <a:r>
              <a:rPr lang="en-US" dirty="0" err="1" smtClean="0"/>
              <a:t>cis</a:t>
            </a:r>
            <a:r>
              <a:rPr lang="en-US" dirty="0" smtClean="0"/>
              <a:t>-expression quantitative trait locus for the gene </a:t>
            </a:r>
          </a:p>
          <a:p>
            <a:r>
              <a:rPr lang="en-US" dirty="0" smtClean="0"/>
              <a:t>A </a:t>
            </a:r>
            <a:r>
              <a:rPr lang="en-US" dirty="0" err="1" smtClean="0"/>
              <a:t>cis</a:t>
            </a:r>
            <a:r>
              <a:rPr lang="en-US" dirty="0" smtClean="0"/>
              <a:t>-regulatory element or </a:t>
            </a:r>
            <a:r>
              <a:rPr lang="en-US" dirty="0" err="1" smtClean="0"/>
              <a:t>cis</a:t>
            </a:r>
            <a:r>
              <a:rPr lang="en-US" dirty="0" smtClean="0"/>
              <a:t>-element is a region of DNA or RNA that regulates the expression of genes located on that same molecule of DNA</a:t>
            </a:r>
            <a:endParaRPr lang="cs-CZ" dirty="0"/>
          </a:p>
        </p:txBody>
      </p:sp>
      <p:sp>
        <p:nvSpPr>
          <p:cNvPr id="4" name="Zástupný symbol pro číslo snímku 3"/>
          <p:cNvSpPr>
            <a:spLocks noGrp="1"/>
          </p:cNvSpPr>
          <p:nvPr>
            <p:ph type="sldNum" sz="quarter" idx="10"/>
          </p:nvPr>
        </p:nvSpPr>
        <p:spPr/>
        <p:txBody>
          <a:bodyPr/>
          <a:lstStyle/>
          <a:p>
            <a:fld id="{8F8C197F-113E-421B-83D0-2D7C0703CAE0}" type="slidenum">
              <a:rPr lang="cs-CZ" smtClean="0"/>
              <a:pPr/>
              <a:t>62</a:t>
            </a:fld>
            <a:endParaRPr lang="cs-CZ"/>
          </a:p>
        </p:txBody>
      </p:sp>
    </p:spTree>
    <p:extLst>
      <p:ext uri="{BB962C8B-B14F-4D97-AF65-F5344CB8AC3E}">
        <p14:creationId xmlns:p14="http://schemas.microsoft.com/office/powerpoint/2010/main" val="260733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ln>
            <a:miter lim="800000"/>
            <a:headEnd/>
            <a:tailEnd/>
          </a:ln>
        </p:spPr>
        <p:txBody>
          <a:bodyPr/>
          <a:lstStyle/>
          <a:p>
            <a:fld id="{7603D325-1A87-4259-84AC-134960FE807C}" type="slidenum">
              <a:rPr lang="cs-CZ"/>
              <a:pPr/>
              <a:t>63</a:t>
            </a:fld>
            <a:endParaRPr lang="cs-CZ"/>
          </a:p>
        </p:txBody>
      </p:sp>
      <p:sp>
        <p:nvSpPr>
          <p:cNvPr id="40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noFill/>
        </p:spPr>
        <p:txBody>
          <a:bodyPr/>
          <a:lstStyle/>
          <a:p>
            <a:pPr eaLnBrk="1" hangingPunct="1">
              <a:spcBef>
                <a:spcPct val="0"/>
              </a:spcBef>
            </a:pPr>
            <a:r>
              <a:rPr lang="cs-CZ" smtClean="0">
                <a:ea typeface="ＭＳ Ｐゴシック" pitchFamily="34" charset="-128"/>
              </a:rPr>
              <a:t>Právě kombina 1B1 a 1B3 deficitu – rotorův syndrom - Jirsa</a:t>
            </a:r>
          </a:p>
          <a:p>
            <a:pPr eaLnBrk="1" hangingPunct="1">
              <a:spcBef>
                <a:spcPct val="0"/>
              </a:spcBef>
            </a:pPr>
            <a:endParaRPr lang="cs-CZ" smtClean="0">
              <a:ea typeface="ＭＳ Ｐゴシック" pitchFamily="34" charset="-128"/>
            </a:endParaRPr>
          </a:p>
          <a:p>
            <a:pPr eaLnBrk="1" hangingPunct="1">
              <a:spcBef>
                <a:spcPct val="0"/>
              </a:spcBef>
            </a:pPr>
            <a:r>
              <a:rPr lang="cs-CZ" smtClean="0">
                <a:ea typeface="ＭＳ Ｐゴシック" pitchFamily="34" charset="-128"/>
              </a:rPr>
              <a:t>Příkladů z klinické praxe je řada, zde bych si na konkrétních příkladech dovolil demonstraci následků třech nejčastějších příčiny variability v aktivitě transportních proteinů – gen. polymorfismus a lékové interakce na podkladě indukce a inhibice.</a:t>
            </a:r>
          </a:p>
          <a:p>
            <a:pPr eaLnBrk="1" hangingPunct="1">
              <a:spcBef>
                <a:spcPct val="0"/>
              </a:spcBef>
            </a:pPr>
            <a:r>
              <a:rPr lang="cs-CZ" smtClean="0">
                <a:ea typeface="ＭＳ Ｐゴシック" pitchFamily="34" charset="-128"/>
              </a:rPr>
              <a:t>Příklad genetického polymorfismu jak ovlivňuje plasmatické koncentrace PAD repaglinidu – u jedinců s aberantní alelou může být běžné dávkování spojeno se zvýšanou tendencí k hypoglykémiím.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a:lstStyle/>
          <a:p>
            <a:r>
              <a:rPr lang="en-US" dirty="0" smtClean="0">
                <a:ea typeface="ＭＳ Ｐゴシック" pitchFamily="34" charset="-128"/>
              </a:rPr>
              <a:t>Rotor syndrome (RS; OMIM %237450) is a rare, benign hereditary conjugated </a:t>
            </a:r>
            <a:r>
              <a:rPr lang="en-US" dirty="0" err="1" smtClean="0">
                <a:ea typeface="ＭＳ Ｐゴシック" pitchFamily="34" charset="-128"/>
              </a:rPr>
              <a:t>hyperbilirubinemia</a:t>
            </a:r>
            <a:r>
              <a:rPr lang="en-US" dirty="0" smtClean="0">
                <a:ea typeface="ＭＳ Ｐゴシック" pitchFamily="34" charset="-128"/>
              </a:rPr>
              <a:t>, also featuring </a:t>
            </a:r>
            <a:r>
              <a:rPr lang="en-US" dirty="0" err="1" smtClean="0">
                <a:ea typeface="ＭＳ Ｐゴシック" pitchFamily="34" charset="-128"/>
              </a:rPr>
              <a:t>coproporphyrinuria</a:t>
            </a:r>
            <a:r>
              <a:rPr lang="en-US" dirty="0" smtClean="0">
                <a:ea typeface="ＭＳ Ｐゴシック" pitchFamily="34" charset="-128"/>
              </a:rPr>
              <a:t> and strongly reduced liv</a:t>
            </a:r>
            <a:endParaRPr lang="cs-CZ" dirty="0" smtClean="0">
              <a:ea typeface="ＭＳ Ｐゴシック" pitchFamily="34" charset="-128"/>
            </a:endParaRPr>
          </a:p>
          <a:p>
            <a:endParaRPr lang="cs-CZ" dirty="0" smtClean="0">
              <a:ea typeface="ＭＳ Ｐゴシック" pitchFamily="34" charset="-128"/>
            </a:endParaRPr>
          </a:p>
          <a:p>
            <a:r>
              <a:rPr lang="cs-CZ" sz="1200" b="0" i="0" kern="1200" dirty="0" smtClean="0">
                <a:solidFill>
                  <a:schemeClr val="tx1"/>
                </a:solidFill>
                <a:effectLst/>
                <a:latin typeface="+mn-lt"/>
                <a:ea typeface="ＭＳ Ｐゴシック" charset="0"/>
                <a:cs typeface="ＭＳ Ｐゴシック" charset="0"/>
              </a:rPr>
              <a:t>RS </a:t>
            </a:r>
            <a:r>
              <a:rPr lang="cs-CZ" sz="1200" b="0" i="0" kern="1200" dirty="0" err="1" smtClean="0">
                <a:solidFill>
                  <a:schemeClr val="tx1"/>
                </a:solidFill>
                <a:effectLst/>
                <a:latin typeface="+mn-lt"/>
                <a:ea typeface="ＭＳ Ｐゴシック" charset="0"/>
                <a:cs typeface="ＭＳ Ｐゴシック" charset="0"/>
              </a:rPr>
              <a:t>is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however</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distinguishable</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from</a:t>
            </a:r>
            <a:r>
              <a:rPr lang="cs-CZ" sz="1200" b="0" i="0" kern="1200" dirty="0" smtClean="0">
                <a:solidFill>
                  <a:schemeClr val="tx1"/>
                </a:solidFill>
                <a:effectLst/>
                <a:latin typeface="+mn-lt"/>
                <a:ea typeface="ＭＳ Ｐゴシック" charset="0"/>
                <a:cs typeface="ＭＳ Ｐゴシック" charset="0"/>
              </a:rPr>
              <a:t> DJS by </a:t>
            </a:r>
            <a:r>
              <a:rPr lang="cs-CZ" sz="1200" b="0" i="0" kern="1200" dirty="0" err="1" smtClean="0">
                <a:solidFill>
                  <a:schemeClr val="tx1"/>
                </a:solidFill>
                <a:effectLst/>
                <a:latin typeface="+mn-lt"/>
                <a:ea typeface="ＭＳ Ｐゴシック" charset="0"/>
                <a:cs typeface="ＭＳ Ｐゴシック" charset="0"/>
              </a:rPr>
              <a:t>several</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criteria</a:t>
            </a:r>
            <a:r>
              <a:rPr lang="cs-CZ" sz="1200" b="0" i="0" kern="1200" dirty="0" smtClean="0">
                <a:solidFill>
                  <a:schemeClr val="tx1"/>
                </a:solidFill>
                <a:effectLst/>
                <a:latin typeface="+mn-lt"/>
                <a:ea typeface="ＭＳ Ｐゴシック" charset="0"/>
                <a:cs typeface="ＭＳ Ｐゴシック" charset="0"/>
              </a:rPr>
              <a:t> (</a:t>
            </a:r>
            <a:r>
              <a:rPr lang="cs-CZ" sz="1200" b="0" i="0" u="none" strike="noStrike" kern="1200" dirty="0" smtClean="0">
                <a:solidFill>
                  <a:schemeClr val="tx1"/>
                </a:solidFill>
                <a:effectLst/>
                <a:latin typeface="+mn-lt"/>
                <a:ea typeface="ＭＳ Ｐゴシック" charset="0"/>
                <a:cs typeface="ＭＳ Ｐゴシック" charset="0"/>
                <a:hlinkClick r:id="rId3"/>
              </a:rPr>
              <a:t>1</a:t>
            </a:r>
            <a:r>
              <a:rPr lang="cs-CZ" sz="1200" b="0" i="0" kern="1200" dirty="0" smtClean="0">
                <a:solidFill>
                  <a:schemeClr val="tx1"/>
                </a:solidFill>
                <a:effectLst/>
                <a:latin typeface="+mn-lt"/>
                <a:ea typeface="ＭＳ Ｐゴシック" charset="0"/>
                <a:cs typeface="ＭＳ Ｐゴシック" charset="0"/>
              </a:rPr>
              <a:t>, </a:t>
            </a:r>
            <a:r>
              <a:rPr lang="cs-CZ" sz="1200" b="0" i="0" u="none" strike="noStrike" kern="1200" dirty="0" smtClean="0">
                <a:solidFill>
                  <a:schemeClr val="tx1"/>
                </a:solidFill>
                <a:effectLst/>
                <a:latin typeface="+mn-lt"/>
                <a:ea typeface="ＭＳ Ｐゴシック" charset="0"/>
                <a:cs typeface="ＭＳ Ｐゴシック" charset="0"/>
                <a:hlinkClick r:id="rId4"/>
              </a:rPr>
              <a:t>2</a:t>
            </a:r>
            <a:r>
              <a:rPr lang="cs-CZ" sz="1200" b="0" i="0" kern="1200" dirty="0" smtClean="0">
                <a:solidFill>
                  <a:schemeClr val="tx1"/>
                </a:solidFill>
                <a:effectLst/>
                <a:latin typeface="+mn-lt"/>
                <a:ea typeface="ＭＳ Ｐゴシック" charset="0"/>
                <a:cs typeface="ＭＳ Ｐゴシック" charset="0"/>
              </a:rPr>
              <a:t>, </a:t>
            </a:r>
            <a:r>
              <a:rPr lang="cs-CZ" sz="1200" b="0" i="0" u="none" strike="noStrike" kern="1200" dirty="0" smtClean="0">
                <a:solidFill>
                  <a:schemeClr val="tx1"/>
                </a:solidFill>
                <a:effectLst/>
                <a:latin typeface="+mn-lt"/>
                <a:ea typeface="ＭＳ Ｐゴシック" charset="0"/>
                <a:cs typeface="ＭＳ Ｐゴシック" charset="0"/>
                <a:hlinkClick r:id="rId5"/>
              </a:rPr>
              <a:t>9</a:t>
            </a:r>
            <a:r>
              <a:rPr lang="cs-CZ" sz="1200" b="0" i="0" kern="1200" dirty="0" smtClean="0">
                <a:solidFill>
                  <a:schemeClr val="tx1"/>
                </a:solidFill>
                <a:effectLst/>
                <a:latin typeface="+mn-lt"/>
                <a:ea typeface="ＭＳ Ｐゴシック" charset="0"/>
                <a:cs typeface="ＭＳ Ｐゴシック" charset="0"/>
              </a:rPr>
              <a:t>, </a:t>
            </a:r>
            <a:r>
              <a:rPr lang="cs-CZ" sz="1200" b="0" i="0" u="none" strike="noStrike" kern="1200" dirty="0" smtClean="0">
                <a:solidFill>
                  <a:schemeClr val="tx1"/>
                </a:solidFill>
                <a:effectLst/>
                <a:latin typeface="+mn-lt"/>
                <a:ea typeface="ＭＳ Ｐゴシック" charset="0"/>
                <a:cs typeface="ＭＳ Ｐゴシック" charset="0"/>
                <a:hlinkClick r:id="rId6"/>
              </a:rPr>
              <a:t>10</a:t>
            </a:r>
            <a:r>
              <a:rPr lang="cs-CZ" sz="1200" b="0" i="0" kern="1200" dirty="0" smtClean="0">
                <a:solidFill>
                  <a:schemeClr val="tx1"/>
                </a:solidFill>
                <a:effectLst/>
                <a:latin typeface="+mn-lt"/>
                <a:ea typeface="ＭＳ Ｐゴシック" charset="0"/>
                <a:cs typeface="ＭＳ Ｐゴシック" charset="0"/>
              </a:rPr>
              <a:t>): (a) </a:t>
            </a:r>
            <a:r>
              <a:rPr lang="cs-CZ" sz="1200" b="0" i="0" kern="1200" dirty="0" err="1" smtClean="0">
                <a:solidFill>
                  <a:schemeClr val="tx1"/>
                </a:solidFill>
                <a:effectLst/>
                <a:latin typeface="+mn-lt"/>
                <a:ea typeface="ＭＳ Ｐゴシック" charset="0"/>
                <a:cs typeface="ＭＳ Ｐゴシック" charset="0"/>
              </a:rPr>
              <a:t>it</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lacks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the</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hepatocyte</a:t>
            </a:r>
            <a:r>
              <a:rPr lang="cs-CZ" sz="1200" b="0" i="0" kern="1200" dirty="0" smtClean="0">
                <a:solidFill>
                  <a:schemeClr val="tx1"/>
                </a:solidFill>
                <a:effectLst/>
                <a:latin typeface="+mn-lt"/>
                <a:ea typeface="ＭＳ Ｐゴシック" charset="0"/>
                <a:cs typeface="ＭＳ Ｐゴシック" charset="0"/>
              </a:rPr>
              <a:t> pigment </a:t>
            </a:r>
            <a:r>
              <a:rPr lang="cs-CZ" sz="1200" b="0" i="0" kern="1200" dirty="0" err="1" smtClean="0">
                <a:solidFill>
                  <a:schemeClr val="tx1"/>
                </a:solidFill>
                <a:effectLst/>
                <a:latin typeface="+mn-lt"/>
                <a:ea typeface="ＭＳ Ｐゴシック" charset="0"/>
                <a:cs typeface="ＭＳ Ｐゴシック" charset="0"/>
              </a:rPr>
              <a:t>deposits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typical</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of</a:t>
            </a:r>
            <a:r>
              <a:rPr lang="cs-CZ" sz="1200" b="0" i="0" kern="1200" dirty="0" smtClean="0">
                <a:solidFill>
                  <a:schemeClr val="tx1"/>
                </a:solidFill>
                <a:effectLst/>
                <a:latin typeface="+mn-lt"/>
                <a:ea typeface="ＭＳ Ｐゴシック" charset="0"/>
                <a:cs typeface="ＭＳ Ｐゴシック" charset="0"/>
              </a:rPr>
              <a:t> DJS; (b) in RS, but not DJS, </a:t>
            </a:r>
            <a:r>
              <a:rPr lang="cs-CZ" sz="1200" b="0" i="0" kern="1200" dirty="0" err="1" smtClean="0">
                <a:solidFill>
                  <a:schemeClr val="tx1"/>
                </a:solidFill>
                <a:effectLst/>
                <a:latin typeface="+mn-lt"/>
                <a:ea typeface="ＭＳ Ｐゴシック" charset="0"/>
                <a:cs typeface="ＭＳ Ｐゴシック" charset="0"/>
              </a:rPr>
              <a:t>there</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is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delayed</a:t>
            </a:r>
            <a:r>
              <a:rPr lang="cs-CZ" sz="1200" b="0" i="0" kern="1200" dirty="0" smtClean="0">
                <a:solidFill>
                  <a:schemeClr val="tx1"/>
                </a:solidFill>
                <a:effectLst/>
                <a:latin typeface="+mn-lt"/>
                <a:ea typeface="ＭＳ Ｐゴシック" charset="0"/>
                <a:cs typeface="ＭＳ Ｐゴシック" charset="0"/>
              </a:rPr>
              <a:t> plasma </a:t>
            </a:r>
            <a:r>
              <a:rPr lang="cs-CZ" sz="1200" b="0" i="0" kern="1200" dirty="0" err="1" smtClean="0">
                <a:solidFill>
                  <a:schemeClr val="tx1"/>
                </a:solidFill>
                <a:effectLst/>
                <a:latin typeface="+mn-lt"/>
                <a:ea typeface="ＭＳ Ｐゴシック" charset="0"/>
                <a:cs typeface="ＭＳ Ｐゴシック" charset="0"/>
              </a:rPr>
              <a:t>clearance</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of</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unconjugated</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bromsulphthalein</a:t>
            </a:r>
            <a:r>
              <a:rPr lang="cs-CZ" sz="1200" b="0" i="0" kern="1200" dirty="0" smtClean="0">
                <a:solidFill>
                  <a:schemeClr val="tx1"/>
                </a:solidFill>
                <a:effectLst/>
                <a:latin typeface="+mn-lt"/>
                <a:ea typeface="ＭＳ Ｐゴシック" charset="0"/>
                <a:cs typeface="ＭＳ Ｐゴシック" charset="0"/>
              </a:rPr>
              <a:t> (BSP), </a:t>
            </a:r>
            <a:r>
              <a:rPr lang="cs-CZ" sz="1200" b="0" i="0" kern="1200" dirty="0" err="1" smtClean="0">
                <a:solidFill>
                  <a:schemeClr val="tx1"/>
                </a:solidFill>
                <a:effectLst/>
                <a:latin typeface="+mn-lt"/>
                <a:ea typeface="ＭＳ Ｐゴシック" charset="0"/>
                <a:cs typeface="ＭＳ Ｐゴシック" charset="0"/>
              </a:rPr>
              <a:t>an</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anionic</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diagnostic</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dye</a:t>
            </a:r>
            <a:r>
              <a:rPr lang="cs-CZ" sz="1200" b="0" i="0" kern="1200" dirty="0" smtClean="0">
                <a:solidFill>
                  <a:schemeClr val="tx1"/>
                </a:solidFill>
                <a:effectLst/>
                <a:latin typeface="+mn-lt"/>
                <a:ea typeface="ＭＳ Ｐゴシック" charset="0"/>
                <a:cs typeface="ＭＳ Ｐゴシック" charset="0"/>
              </a:rPr>
              <a:t>, and no </a:t>
            </a:r>
            <a:r>
              <a:rPr lang="cs-CZ" sz="1200" b="0" i="0" kern="1200" dirty="0" err="1" smtClean="0">
                <a:solidFill>
                  <a:schemeClr val="tx1"/>
                </a:solidFill>
                <a:effectLst/>
                <a:latin typeface="+mn-lt"/>
                <a:ea typeface="ＭＳ Ｐゴシック" charset="0"/>
                <a:cs typeface="ＭＳ Ｐゴシック" charset="0"/>
              </a:rPr>
              <a:t>conjugated</a:t>
            </a:r>
            <a:r>
              <a:rPr lang="cs-CZ" sz="1200" b="0" i="0" kern="1200" dirty="0" smtClean="0">
                <a:solidFill>
                  <a:schemeClr val="tx1"/>
                </a:solidFill>
                <a:effectLst/>
                <a:latin typeface="+mn-lt"/>
                <a:ea typeface="ＭＳ Ｐゴシック" charset="0"/>
                <a:cs typeface="ＭＳ Ｐゴシック" charset="0"/>
              </a:rPr>
              <a:t> BSP </a:t>
            </a:r>
            <a:r>
              <a:rPr lang="cs-CZ" sz="1200" b="0" i="0" kern="1200" dirty="0" err="1" smtClean="0">
                <a:solidFill>
                  <a:schemeClr val="tx1"/>
                </a:solidFill>
                <a:effectLst/>
                <a:latin typeface="+mn-lt"/>
                <a:ea typeface="ＭＳ Ｐゴシック" charset="0"/>
                <a:cs typeface="ＭＳ Ｐゴシック" charset="0"/>
              </a:rPr>
              <a:t>appears</a:t>
            </a:r>
            <a:r>
              <a:rPr lang="cs-CZ" sz="1200" b="0" i="0" kern="1200" dirty="0" smtClean="0">
                <a:solidFill>
                  <a:schemeClr val="tx1"/>
                </a:solidFill>
                <a:effectLst/>
                <a:latin typeface="+mn-lt"/>
                <a:ea typeface="ＭＳ Ｐゴシック" charset="0"/>
                <a:cs typeface="ＭＳ Ｐゴシック" charset="0"/>
              </a:rPr>
              <a:t> in plasma (</a:t>
            </a:r>
            <a:r>
              <a:rPr lang="cs-CZ" sz="1200" b="0" i="0" u="none" strike="noStrike" kern="1200" dirty="0" smtClean="0">
                <a:solidFill>
                  <a:schemeClr val="tx1"/>
                </a:solidFill>
                <a:effectLst/>
                <a:latin typeface="+mn-lt"/>
                <a:ea typeface="ＭＳ Ｐゴシック" charset="0"/>
                <a:cs typeface="ＭＳ Ｐゴシック" charset="0"/>
                <a:hlinkClick r:id="rId7"/>
              </a:rPr>
              <a:t>4</a:t>
            </a:r>
            <a:r>
              <a:rPr lang="cs-CZ" sz="1200" b="0" i="0" kern="1200" dirty="0" smtClean="0">
                <a:solidFill>
                  <a:schemeClr val="tx1"/>
                </a:solidFill>
                <a:effectLst/>
                <a:latin typeface="+mn-lt"/>
                <a:ea typeface="ＭＳ Ｐゴシック" charset="0"/>
                <a:cs typeface="ＭＳ Ｐゴシック" charset="0"/>
              </a:rPr>
              <a:t>); (c) </a:t>
            </a:r>
            <a:r>
              <a:rPr lang="cs-CZ" sz="1200" b="0" i="0" kern="1200" dirty="0" err="1" smtClean="0">
                <a:solidFill>
                  <a:schemeClr val="tx1"/>
                </a:solidFill>
                <a:effectLst/>
                <a:latin typeface="+mn-lt"/>
                <a:ea typeface="ＭＳ Ｐゴシック" charset="0"/>
                <a:cs typeface="ＭＳ Ｐゴシック" charset="0"/>
              </a:rPr>
              <a:t>the</a:t>
            </a:r>
            <a:r>
              <a:rPr lang="cs-CZ" sz="1200" b="0" i="0" kern="1200" dirty="0" smtClean="0">
                <a:solidFill>
                  <a:schemeClr val="tx1"/>
                </a:solidFill>
                <a:effectLst/>
                <a:latin typeface="+mn-lt"/>
                <a:ea typeface="ＭＳ Ｐゴシック" charset="0"/>
                <a:cs typeface="ＭＳ Ｐゴシック" charset="0"/>
              </a:rPr>
              <a:t> liver in RS </a:t>
            </a:r>
            <a:r>
              <a:rPr lang="cs-CZ" sz="1200" b="0" i="0" kern="1200" dirty="0" err="1" smtClean="0">
                <a:solidFill>
                  <a:schemeClr val="tx1"/>
                </a:solidFill>
                <a:effectLst/>
                <a:latin typeface="+mn-lt"/>
                <a:ea typeface="ＭＳ Ｐゴシック" charset="0"/>
                <a:cs typeface="ＭＳ Ｐゴシック" charset="0"/>
              </a:rPr>
              <a:t>is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scarcely</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visualized</a:t>
            </a:r>
            <a:r>
              <a:rPr lang="cs-CZ" sz="1200" b="0" i="0" kern="1200" dirty="0" smtClean="0">
                <a:solidFill>
                  <a:schemeClr val="tx1"/>
                </a:solidFill>
                <a:effectLst/>
                <a:latin typeface="+mn-lt"/>
                <a:ea typeface="ＭＳ Ｐゴシック" charset="0"/>
                <a:cs typeface="ＭＳ Ｐゴシック" charset="0"/>
              </a:rPr>
              <a:t> on </a:t>
            </a:r>
            <a:r>
              <a:rPr lang="cs-CZ" sz="1200" b="0" i="0" kern="1200" baseline="30000" dirty="0" smtClean="0">
                <a:solidFill>
                  <a:schemeClr val="tx1"/>
                </a:solidFill>
                <a:effectLst/>
                <a:latin typeface="+mn-lt"/>
                <a:ea typeface="ＭＳ Ｐゴシック" charset="0"/>
                <a:cs typeface="ＭＳ Ｐゴシック" charset="0"/>
              </a:rPr>
              <a:t>99m</a:t>
            </a:r>
            <a:r>
              <a:rPr lang="cs-CZ" sz="1200" b="0" i="0" kern="1200" dirty="0" smtClean="0">
                <a:solidFill>
                  <a:schemeClr val="tx1"/>
                </a:solidFill>
                <a:effectLst/>
                <a:latin typeface="+mn-lt"/>
                <a:ea typeface="ＭＳ Ｐゴシック" charset="0"/>
                <a:cs typeface="ＭＳ Ｐゴシック" charset="0"/>
              </a:rPr>
              <a:t>Tc-N[2,6-dimethylphenyl-carbamoylmethyl] </a:t>
            </a:r>
            <a:r>
              <a:rPr lang="cs-CZ" sz="1200" b="0" i="0" kern="1200" dirty="0" err="1" smtClean="0">
                <a:solidFill>
                  <a:schemeClr val="tx1"/>
                </a:solidFill>
                <a:effectLst/>
                <a:latin typeface="+mn-lt"/>
                <a:ea typeface="ＭＳ Ｐゴシック" charset="0"/>
                <a:cs typeface="ＭＳ Ｐゴシック" charset="0"/>
              </a:rPr>
              <a:t>iminodiacetic</a:t>
            </a:r>
            <a:r>
              <a:rPr lang="cs-CZ" sz="1200" b="0" i="0" kern="1200" dirty="0" smtClean="0">
                <a:solidFill>
                  <a:schemeClr val="tx1"/>
                </a:solidFill>
                <a:effectLst/>
                <a:latin typeface="+mn-lt"/>
                <a:ea typeface="ＭＳ Ｐゴシック" charset="0"/>
                <a:cs typeface="ＭＳ Ｐゴシック" charset="0"/>
              </a:rPr>
              <a:t> acid (</a:t>
            </a:r>
            <a:r>
              <a:rPr lang="cs-CZ" sz="1200" b="0" i="0" kern="1200" baseline="30000" dirty="0" smtClean="0">
                <a:solidFill>
                  <a:schemeClr val="tx1"/>
                </a:solidFill>
                <a:effectLst/>
                <a:latin typeface="+mn-lt"/>
                <a:ea typeface="ＭＳ Ｐゴシック" charset="0"/>
                <a:cs typeface="ＭＳ Ｐゴシック" charset="0"/>
              </a:rPr>
              <a:t>99m</a:t>
            </a:r>
            <a:r>
              <a:rPr lang="cs-CZ" sz="1200" b="0" i="0" kern="1200" dirty="0" smtClean="0">
                <a:solidFill>
                  <a:schemeClr val="tx1"/>
                </a:solidFill>
                <a:effectLst/>
                <a:latin typeface="+mn-lt"/>
                <a:ea typeface="ＭＳ Ｐゴシック" charset="0"/>
                <a:cs typeface="ＭＳ Ｐゴシック" charset="0"/>
              </a:rPr>
              <a:t>Tc-HIDA) </a:t>
            </a:r>
            <a:r>
              <a:rPr lang="cs-CZ" sz="1200" b="0" i="0" kern="1200" dirty="0" err="1" smtClean="0">
                <a:solidFill>
                  <a:schemeClr val="tx1"/>
                </a:solidFill>
                <a:effectLst/>
                <a:latin typeface="+mn-lt"/>
                <a:ea typeface="ＭＳ Ｐゴシック" charset="0"/>
                <a:cs typeface="ＭＳ Ｐゴシック" charset="0"/>
              </a:rPr>
              <a:t>cholescintigraphy</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with</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slow</a:t>
            </a:r>
            <a:r>
              <a:rPr lang="cs-CZ" sz="1200" b="0" i="0" kern="1200" dirty="0" smtClean="0">
                <a:solidFill>
                  <a:schemeClr val="tx1"/>
                </a:solidFill>
                <a:effectLst/>
                <a:latin typeface="+mn-lt"/>
                <a:ea typeface="ＭＳ Ｐゴシック" charset="0"/>
                <a:cs typeface="ＭＳ Ｐゴシック" charset="0"/>
              </a:rPr>
              <a:t> liver </a:t>
            </a:r>
            <a:r>
              <a:rPr lang="cs-CZ" sz="1200" b="0" i="0" kern="1200" dirty="0" err="1" smtClean="0">
                <a:solidFill>
                  <a:schemeClr val="tx1"/>
                </a:solidFill>
                <a:effectLst/>
                <a:latin typeface="+mn-lt"/>
                <a:ea typeface="ＭＳ Ｐゴシック" charset="0"/>
                <a:cs typeface="ＭＳ Ｐゴシック" charset="0"/>
              </a:rPr>
              <a:t>uptake</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persistent</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visualization</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of</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the</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cardiac</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blood</a:t>
            </a:r>
            <a:r>
              <a:rPr lang="cs-CZ" sz="1200" b="0" i="0" kern="1200" dirty="0" smtClean="0">
                <a:solidFill>
                  <a:schemeClr val="tx1"/>
                </a:solidFill>
                <a:effectLst/>
                <a:latin typeface="+mn-lt"/>
                <a:ea typeface="ＭＳ Ｐゴシック" charset="0"/>
                <a:cs typeface="ＭＳ Ｐゴシック" charset="0"/>
              </a:rPr>
              <a:t> pool, and prominent </a:t>
            </a:r>
            <a:r>
              <a:rPr lang="cs-CZ" sz="1200" b="0" i="0" kern="1200" dirty="0" err="1" smtClean="0">
                <a:solidFill>
                  <a:schemeClr val="tx1"/>
                </a:solidFill>
                <a:effectLst/>
                <a:latin typeface="+mn-lt"/>
                <a:ea typeface="ＭＳ Ｐゴシック" charset="0"/>
                <a:cs typeface="ＭＳ Ｐゴシック" charset="0"/>
              </a:rPr>
              <a:t>kidney</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excretion</a:t>
            </a:r>
            <a:r>
              <a:rPr lang="cs-CZ" sz="1200" b="0" i="0" kern="1200" dirty="0" smtClean="0">
                <a:solidFill>
                  <a:schemeClr val="tx1"/>
                </a:solidFill>
                <a:effectLst/>
                <a:latin typeface="+mn-lt"/>
                <a:ea typeface="ＭＳ Ｐゴシック" charset="0"/>
                <a:cs typeface="ＭＳ Ｐゴシック" charset="0"/>
              </a:rPr>
              <a:t> (</a:t>
            </a:r>
            <a:r>
              <a:rPr lang="cs-CZ" sz="1200" b="0" i="0" u="none" strike="noStrike" kern="1200" dirty="0" smtClean="0">
                <a:solidFill>
                  <a:schemeClr val="tx1"/>
                </a:solidFill>
                <a:effectLst/>
                <a:latin typeface="+mn-lt"/>
                <a:ea typeface="ＭＳ Ｐゴシック" charset="0"/>
                <a:cs typeface="ＭＳ Ｐゴシック" charset="0"/>
                <a:hlinkClick r:id="rId8"/>
              </a:rPr>
              <a:t>5</a:t>
            </a:r>
            <a:r>
              <a:rPr lang="cs-CZ" sz="1200" b="0" i="0" kern="1200" dirty="0" smtClean="0">
                <a:solidFill>
                  <a:schemeClr val="tx1"/>
                </a:solidFill>
                <a:effectLst/>
                <a:latin typeface="+mn-lt"/>
                <a:ea typeface="ＭＳ Ｐゴシック" charset="0"/>
                <a:cs typeface="ＭＳ Ｐゴシック" charset="0"/>
              </a:rPr>
              <a:t>); and (d) </a:t>
            </a:r>
            <a:r>
              <a:rPr lang="cs-CZ" sz="1200" b="0" i="0" kern="1200" dirty="0" err="1" smtClean="0">
                <a:solidFill>
                  <a:schemeClr val="tx1"/>
                </a:solidFill>
                <a:effectLst/>
                <a:latin typeface="+mn-lt"/>
                <a:ea typeface="ＭＳ Ｐゴシック" charset="0"/>
                <a:cs typeface="ＭＳ Ｐゴシック" charset="0"/>
              </a:rPr>
              <a:t>total</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urinary</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excretion</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of</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coproporphyrins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is</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greatly</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increased</a:t>
            </a:r>
            <a:r>
              <a:rPr lang="cs-CZ" sz="1200" b="0" i="0" kern="1200" dirty="0" smtClean="0">
                <a:solidFill>
                  <a:schemeClr val="tx1"/>
                </a:solidFill>
                <a:effectLst/>
                <a:latin typeface="+mn-lt"/>
                <a:ea typeface="ＭＳ Ｐゴシック" charset="0"/>
                <a:cs typeface="ＭＳ Ｐゴシック" charset="0"/>
              </a:rPr>
              <a:t> in RS, </a:t>
            </a:r>
            <a:r>
              <a:rPr lang="cs-CZ" sz="1200" b="0" i="0" kern="1200" dirty="0" err="1" smtClean="0">
                <a:solidFill>
                  <a:schemeClr val="tx1"/>
                </a:solidFill>
                <a:effectLst/>
                <a:latin typeface="+mn-lt"/>
                <a:ea typeface="ＭＳ Ｐゴシック" charset="0"/>
                <a:cs typeface="ＭＳ Ｐゴシック" charset="0"/>
              </a:rPr>
              <a:t>with</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coproporphyrin</a:t>
            </a:r>
            <a:r>
              <a:rPr lang="cs-CZ" sz="1200" b="0" i="0" kern="1200" dirty="0" smtClean="0">
                <a:solidFill>
                  <a:schemeClr val="tx1"/>
                </a:solidFill>
                <a:effectLst/>
                <a:latin typeface="+mn-lt"/>
                <a:ea typeface="ＭＳ Ｐゴシック" charset="0"/>
                <a:cs typeface="ＭＳ Ｐゴシック" charset="0"/>
              </a:rPr>
              <a:t> I </a:t>
            </a:r>
            <a:r>
              <a:rPr lang="cs-CZ" sz="1200" b="0" i="0" kern="1200" dirty="0" err="1" smtClean="0">
                <a:solidFill>
                  <a:schemeClr val="tx1"/>
                </a:solidFill>
                <a:effectLst/>
                <a:latin typeface="+mn-lt"/>
                <a:ea typeface="ＭＳ Ｐゴシック" charset="0"/>
                <a:cs typeface="ＭＳ Ｐゴシック" charset="0"/>
              </a:rPr>
              <a:t>being</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the</a:t>
            </a:r>
            <a:r>
              <a:rPr lang="cs-CZ" sz="1200" b="0" i="0" kern="1200" dirty="0" smtClean="0">
                <a:solidFill>
                  <a:schemeClr val="tx1"/>
                </a:solidFill>
                <a:effectLst/>
                <a:latin typeface="+mn-lt"/>
                <a:ea typeface="ＭＳ Ｐゴシック" charset="0"/>
                <a:cs typeface="ＭＳ Ｐゴシック" charset="0"/>
              </a:rPr>
              <a:t> </a:t>
            </a:r>
            <a:r>
              <a:rPr lang="cs-CZ" sz="1200" b="0" i="0" kern="1200" dirty="0" err="1" smtClean="0">
                <a:solidFill>
                  <a:schemeClr val="tx1"/>
                </a:solidFill>
                <a:effectLst/>
                <a:latin typeface="+mn-lt"/>
                <a:ea typeface="ＭＳ Ｐゴシック" charset="0"/>
                <a:cs typeface="ＭＳ Ｐゴシック" charset="0"/>
              </a:rPr>
              <a:t>predominant</a:t>
            </a:r>
            <a:r>
              <a:rPr lang="cs-CZ" sz="1200" b="0" i="0" kern="1200" dirty="0" smtClean="0">
                <a:solidFill>
                  <a:schemeClr val="tx1"/>
                </a:solidFill>
                <a:effectLst/>
                <a:latin typeface="+mn-lt"/>
                <a:ea typeface="ＭＳ Ｐゴシック" charset="0"/>
                <a:cs typeface="ＭＳ Ｐゴシック" charset="0"/>
              </a:rPr>
              <a:t> isomer (</a:t>
            </a:r>
            <a:r>
              <a:rPr lang="cs-CZ" sz="1200" b="0" i="0" u="none" strike="noStrike" kern="1200" dirty="0" smtClean="0">
                <a:solidFill>
                  <a:schemeClr val="tx1"/>
                </a:solidFill>
                <a:effectLst/>
                <a:latin typeface="+mn-lt"/>
                <a:ea typeface="ＭＳ Ｐゴシック" charset="0"/>
                <a:cs typeface="ＭＳ Ｐゴシック" charset="0"/>
                <a:hlinkClick r:id="rId9"/>
              </a:rPr>
              <a:t>11</a:t>
            </a:r>
            <a:r>
              <a:rPr lang="cs-CZ" sz="1200" b="0" i="0" kern="1200" dirty="0" smtClean="0">
                <a:solidFill>
                  <a:schemeClr val="tx1"/>
                </a:solidFill>
                <a:effectLst/>
                <a:latin typeface="+mn-lt"/>
                <a:ea typeface="ＭＳ Ｐゴシック" charset="0"/>
                <a:cs typeface="ＭＳ Ｐゴシック" charset="0"/>
              </a:rPr>
              <a:t>).</a:t>
            </a:r>
            <a:r>
              <a:rPr lang="en-US" dirty="0" err="1" smtClean="0">
                <a:ea typeface="ＭＳ Ｐゴシック" pitchFamily="34" charset="-128"/>
              </a:rPr>
              <a:t>er</a:t>
            </a:r>
            <a:r>
              <a:rPr lang="en-US" dirty="0" smtClean="0">
                <a:ea typeface="ＭＳ Ｐゴシック" pitchFamily="34" charset="-128"/>
              </a:rPr>
              <a:t> uptake of many diagnostic compounds, including </a:t>
            </a:r>
            <a:r>
              <a:rPr lang="en-US" dirty="0" err="1" smtClean="0">
                <a:ea typeface="ＭＳ Ｐゴシック" pitchFamily="34" charset="-128"/>
              </a:rPr>
              <a:t>cholescintigraphic</a:t>
            </a:r>
            <a:r>
              <a:rPr lang="en-US" dirty="0" smtClean="0">
                <a:ea typeface="ＭＳ Ｐゴシック" pitchFamily="34" charset="-128"/>
              </a:rPr>
              <a:t> tracers </a:t>
            </a:r>
          </a:p>
        </p:txBody>
      </p:sp>
      <p:sp>
        <p:nvSpPr>
          <p:cNvPr id="43011" name="Slide Number Placeholder 3"/>
          <p:cNvSpPr>
            <a:spLocks noGrp="1"/>
          </p:cNvSpPr>
          <p:nvPr>
            <p:ph type="sldNum" sz="quarter" idx="5"/>
          </p:nvPr>
        </p:nvSpPr>
        <p:spPr bwMode="auto">
          <a:noFill/>
          <a:ln>
            <a:miter lim="800000"/>
            <a:headEnd/>
            <a:tailEnd/>
          </a:ln>
        </p:spPr>
        <p:txBody>
          <a:bodyPr/>
          <a:lstStyle/>
          <a:p>
            <a:fld id="{BB3BA393-E6C5-42BC-958B-D2C32BA61A2F}" type="slidenum">
              <a:rPr lang="cs-CZ"/>
              <a:pPr/>
              <a:t>64</a:t>
            </a:fld>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lnSpcReduction="10000"/>
          </a:bodyPr>
          <a:lstStyle/>
          <a:p>
            <a:r>
              <a:rPr lang="cs-CZ" sz="1200" b="0" i="0" kern="1200" dirty="0" smtClean="0">
                <a:solidFill>
                  <a:schemeClr val="tx1"/>
                </a:solidFill>
                <a:effectLst/>
                <a:latin typeface="+mn-lt"/>
                <a:ea typeface="ＭＳ Ｐゴシック" charset="0"/>
                <a:cs typeface="ＭＳ Ｐゴシック" charset="0"/>
              </a:rPr>
              <a:t>CES</a:t>
            </a:r>
            <a:r>
              <a:rPr lang="cs-CZ" sz="1200" b="0" i="0" kern="1200" baseline="0" dirty="0" smtClean="0">
                <a:solidFill>
                  <a:schemeClr val="tx1"/>
                </a:solidFill>
                <a:effectLst/>
                <a:latin typeface="+mn-lt"/>
                <a:ea typeface="ＭＳ Ｐゴシック" charset="0"/>
                <a:cs typeface="ＭＳ Ｐゴシック" charset="0"/>
              </a:rPr>
              <a:t> - </a:t>
            </a:r>
            <a:r>
              <a:rPr lang="cs-CZ" sz="1200" b="0" i="0" kern="1200" baseline="0" dirty="0" err="1" smtClean="0">
                <a:solidFill>
                  <a:schemeClr val="tx1"/>
                </a:solidFill>
                <a:effectLst/>
                <a:latin typeface="+mn-lt"/>
                <a:ea typeface="ＭＳ Ｐゴシック" charset="0"/>
                <a:cs typeface="ＭＳ Ｐゴシック" charset="0"/>
              </a:rPr>
              <a:t>carbonylesterases</a:t>
            </a:r>
            <a:endParaRPr lang="cs-CZ" sz="1200" b="0" i="0" kern="1200" dirty="0" smtClean="0">
              <a:solidFill>
                <a:schemeClr val="tx1"/>
              </a:solidFill>
              <a:effectLst/>
              <a:latin typeface="+mn-lt"/>
              <a:ea typeface="ＭＳ Ｐゴシック" charset="0"/>
              <a:cs typeface="ＭＳ Ｐゴシック" charset="0"/>
            </a:endParaRPr>
          </a:p>
          <a:p>
            <a:r>
              <a:rPr lang="en-US" sz="1200" b="0" i="0" kern="1200" dirty="0" smtClean="0">
                <a:solidFill>
                  <a:schemeClr val="tx1"/>
                </a:solidFill>
                <a:effectLst/>
                <a:latin typeface="+mn-lt"/>
                <a:ea typeface="ＭＳ Ｐゴシック" charset="0"/>
                <a:cs typeface="ＭＳ Ｐゴシック" charset="0"/>
              </a:rPr>
              <a:t>Example of the impact of germ line </a:t>
            </a:r>
            <a:r>
              <a:rPr lang="en-US" sz="1200" b="0" i="0" kern="1200" dirty="0" err="1" smtClean="0">
                <a:solidFill>
                  <a:schemeClr val="tx1"/>
                </a:solidFill>
                <a:effectLst/>
                <a:latin typeface="+mn-lt"/>
                <a:ea typeface="ＭＳ Ｐゴシック" charset="0"/>
                <a:cs typeface="ＭＳ Ｐゴシック" charset="0"/>
              </a:rPr>
              <a:t>pharmacogenetics</a:t>
            </a:r>
            <a:r>
              <a:rPr lang="en-US" sz="1200" b="0" i="0" kern="1200" dirty="0" smtClean="0">
                <a:solidFill>
                  <a:schemeClr val="tx1"/>
                </a:solidFill>
                <a:effectLst/>
                <a:latin typeface="+mn-lt"/>
                <a:ea typeface="ＭＳ Ｐゴシック" charset="0"/>
                <a:cs typeface="ＭＳ Ｐゴシック" charset="0"/>
              </a:rPr>
              <a:t> on drug metabolism and toxicity. The pharmacokinetic and </a:t>
            </a:r>
            <a:r>
              <a:rPr lang="en-US" sz="1200" b="0" i="0" kern="1200" dirty="0" err="1" smtClean="0">
                <a:solidFill>
                  <a:schemeClr val="tx1"/>
                </a:solidFill>
                <a:effectLst/>
                <a:latin typeface="+mn-lt"/>
                <a:ea typeface="ＭＳ Ｐゴシック" charset="0"/>
                <a:cs typeface="ＭＳ Ｐゴシック" charset="0"/>
              </a:rPr>
              <a:t>pharmacodynamic</a:t>
            </a:r>
            <a:r>
              <a:rPr lang="en-US" sz="1200" b="0" i="0" kern="1200" dirty="0" smtClean="0">
                <a:solidFill>
                  <a:schemeClr val="tx1"/>
                </a:solidFill>
                <a:effectLst/>
                <a:latin typeface="+mn-lt"/>
                <a:ea typeface="ＭＳ Ｐゴシック" charset="0"/>
                <a:cs typeface="ＭＳ Ｐゴシック" charset="0"/>
              </a:rPr>
              <a:t> pathway of </a:t>
            </a:r>
            <a:r>
              <a:rPr lang="en-US" sz="1200" b="0" i="0" kern="1200" dirty="0" err="1" smtClean="0">
                <a:solidFill>
                  <a:schemeClr val="tx1"/>
                </a:solidFill>
                <a:effectLst/>
                <a:latin typeface="+mn-lt"/>
                <a:ea typeface="ＭＳ Ｐゴシック" charset="0"/>
                <a:cs typeface="ＭＳ Ｐゴシック" charset="0"/>
              </a:rPr>
              <a:t>irinotecan</a:t>
            </a:r>
            <a:r>
              <a:rPr lang="en-US" sz="1200" b="0" i="0" kern="1200" dirty="0" smtClean="0">
                <a:solidFill>
                  <a:schemeClr val="tx1"/>
                </a:solidFill>
                <a:effectLst/>
                <a:latin typeface="+mn-lt"/>
                <a:ea typeface="ＭＳ Ｐゴシック" charset="0"/>
                <a:cs typeface="ＭＳ Ｐゴシック" charset="0"/>
              </a:rPr>
              <a:t> is depicted. Graphs represent the effect of genotypic variation of key </a:t>
            </a:r>
            <a:r>
              <a:rPr lang="en-US" sz="1200" b="0" i="0" kern="1200" dirty="0" err="1" smtClean="0">
                <a:solidFill>
                  <a:schemeClr val="tx1"/>
                </a:solidFill>
                <a:effectLst/>
                <a:latin typeface="+mn-lt"/>
                <a:ea typeface="ＭＳ Ｐゴシック" charset="0"/>
                <a:cs typeface="ＭＳ Ｐゴシック" charset="0"/>
              </a:rPr>
              <a:t>pharmacogenetic</a:t>
            </a:r>
            <a:r>
              <a:rPr lang="en-US" sz="1200" b="0" i="0" kern="1200" dirty="0" smtClean="0">
                <a:solidFill>
                  <a:schemeClr val="tx1"/>
                </a:solidFill>
                <a:effectLst/>
                <a:latin typeface="+mn-lt"/>
                <a:ea typeface="ＭＳ Ｐゴシック" charset="0"/>
                <a:cs typeface="ＭＳ Ｐゴシック" charset="0"/>
              </a:rPr>
              <a:t> genes on the concentration of SN-38, the active metabolite that is also responsible for toxicities. Variations in the genes encoding </a:t>
            </a:r>
            <a:r>
              <a:rPr lang="en-US" sz="1200" b="0" i="0" kern="1200" dirty="0" err="1" smtClean="0">
                <a:solidFill>
                  <a:schemeClr val="tx1"/>
                </a:solidFill>
                <a:effectLst/>
                <a:latin typeface="+mn-lt"/>
                <a:ea typeface="ＭＳ Ｐゴシック" charset="0"/>
                <a:cs typeface="ＭＳ Ｐゴシック" charset="0"/>
              </a:rPr>
              <a:t>uridine</a:t>
            </a:r>
            <a:r>
              <a:rPr lang="en-US" sz="1200" b="0" i="0" kern="1200" dirty="0" smtClean="0">
                <a:solidFill>
                  <a:schemeClr val="tx1"/>
                </a:solidFill>
                <a:effectLst/>
                <a:latin typeface="+mn-lt"/>
                <a:ea typeface="ＭＳ Ｐゴシック" charset="0"/>
                <a:cs typeface="ＭＳ Ｐゴシック" charset="0"/>
              </a:rPr>
              <a:t> </a:t>
            </a:r>
            <a:r>
              <a:rPr lang="en-US" sz="1200" b="0" i="0" kern="1200" dirty="0" err="1" smtClean="0">
                <a:solidFill>
                  <a:schemeClr val="tx1"/>
                </a:solidFill>
                <a:effectLst/>
                <a:latin typeface="+mn-lt"/>
                <a:ea typeface="ＭＳ Ｐゴシック" charset="0"/>
                <a:cs typeface="ＭＳ Ｐゴシック" charset="0"/>
              </a:rPr>
              <a:t>diphosphate</a:t>
            </a:r>
            <a:r>
              <a:rPr lang="en-US" sz="1200" b="0" i="0" kern="1200" dirty="0" smtClean="0">
                <a:solidFill>
                  <a:schemeClr val="tx1"/>
                </a:solidFill>
                <a:effectLst/>
                <a:latin typeface="+mn-lt"/>
                <a:ea typeface="ＭＳ Ｐゴシック" charset="0"/>
                <a:cs typeface="ＭＳ Ｐゴシック" charset="0"/>
              </a:rPr>
              <a:t>–</a:t>
            </a:r>
            <a:r>
              <a:rPr lang="en-US" sz="1200" b="0" i="0" kern="1200" dirty="0" err="1" smtClean="0">
                <a:solidFill>
                  <a:schemeClr val="tx1"/>
                </a:solidFill>
                <a:effectLst/>
                <a:latin typeface="+mn-lt"/>
                <a:ea typeface="ＭＳ Ｐゴシック" charset="0"/>
                <a:cs typeface="ＭＳ Ｐゴシック" charset="0"/>
              </a:rPr>
              <a:t>glucuronosyltransferase</a:t>
            </a:r>
            <a:r>
              <a:rPr lang="en-US" sz="1200" b="0" i="0" kern="1200" dirty="0" smtClean="0">
                <a:solidFill>
                  <a:schemeClr val="tx1"/>
                </a:solidFill>
                <a:effectLst/>
                <a:latin typeface="+mn-lt"/>
                <a:ea typeface="ＭＳ Ｐゴシック" charset="0"/>
                <a:cs typeface="ＭＳ Ｐゴシック" charset="0"/>
              </a:rPr>
              <a:t> 1 (UGT1)A1, UGT1A6, UGT1A7, and UGT1A9 and cytochrome P450 (CYP)3A4 and CYP3A5 have been shown to (directly or indirectly) decrease enzymatic activity, resulting in decreased </a:t>
            </a:r>
            <a:r>
              <a:rPr lang="en-US" sz="1200" b="0" i="0" kern="1200" dirty="0" err="1" smtClean="0">
                <a:solidFill>
                  <a:schemeClr val="tx1"/>
                </a:solidFill>
                <a:effectLst/>
                <a:latin typeface="+mn-lt"/>
                <a:ea typeface="ＭＳ Ｐゴシック" charset="0"/>
                <a:cs typeface="ＭＳ Ｐゴシック" charset="0"/>
              </a:rPr>
              <a:t>glucuronidation</a:t>
            </a:r>
            <a:r>
              <a:rPr lang="en-US" sz="1200" b="0" i="0" kern="1200" dirty="0" smtClean="0">
                <a:solidFill>
                  <a:schemeClr val="tx1"/>
                </a:solidFill>
                <a:effectLst/>
                <a:latin typeface="+mn-lt"/>
                <a:ea typeface="ＭＳ Ｐゴシック" charset="0"/>
                <a:cs typeface="ＭＳ Ｐゴシック" charset="0"/>
              </a:rPr>
              <a:t> (inactivation) and, ultimately, an increase in SN-38 concentration. As illustrated in the graphs, </a:t>
            </a:r>
            <a:r>
              <a:rPr lang="en-US" sz="1200" b="0" i="1" kern="1200" dirty="0" smtClean="0">
                <a:solidFill>
                  <a:schemeClr val="tx1"/>
                </a:solidFill>
                <a:effectLst/>
                <a:latin typeface="+mn-lt"/>
                <a:ea typeface="ＭＳ Ｐゴシック" charset="0"/>
                <a:cs typeface="ＭＳ Ｐゴシック" charset="0"/>
              </a:rPr>
              <a:t>UGT</a:t>
            </a:r>
            <a:r>
              <a:rPr lang="en-US" sz="1200" b="0" i="0" kern="1200" dirty="0" smtClean="0">
                <a:solidFill>
                  <a:schemeClr val="tx1"/>
                </a:solidFill>
                <a:effectLst/>
                <a:latin typeface="+mn-lt"/>
                <a:ea typeface="ＭＳ Ｐゴシック" charset="0"/>
                <a:cs typeface="ＭＳ Ｐゴシック" charset="0"/>
              </a:rPr>
              <a:t> and </a:t>
            </a:r>
            <a:r>
              <a:rPr lang="en-US" sz="1200" b="0" i="1" kern="1200" dirty="0" smtClean="0">
                <a:solidFill>
                  <a:schemeClr val="tx1"/>
                </a:solidFill>
                <a:effectLst/>
                <a:latin typeface="+mn-lt"/>
                <a:ea typeface="ＭＳ Ｐゴシック" charset="0"/>
                <a:cs typeface="ＭＳ Ｐゴシック" charset="0"/>
              </a:rPr>
              <a:t>CYP</a:t>
            </a:r>
            <a:r>
              <a:rPr lang="en-US" sz="1200" b="0" i="0" kern="1200" dirty="0" smtClean="0">
                <a:solidFill>
                  <a:schemeClr val="tx1"/>
                </a:solidFill>
                <a:effectLst/>
                <a:latin typeface="+mn-lt"/>
                <a:ea typeface="ＭＳ Ｐゴシック" charset="0"/>
                <a:cs typeface="ＭＳ Ｐゴシック" charset="0"/>
              </a:rPr>
              <a:t> activities decrease in an additive manner in variant carriers (please note that genetic associations between </a:t>
            </a:r>
            <a:r>
              <a:rPr lang="en-US" sz="1200" b="0" i="0" kern="1200" dirty="0" err="1" smtClean="0">
                <a:solidFill>
                  <a:schemeClr val="tx1"/>
                </a:solidFill>
                <a:effectLst/>
                <a:latin typeface="+mn-lt"/>
                <a:ea typeface="ＭＳ Ｐゴシック" charset="0"/>
                <a:cs typeface="ＭＳ Ｐゴシック" charset="0"/>
              </a:rPr>
              <a:t>the</a:t>
            </a:r>
            <a:r>
              <a:rPr lang="en-US" sz="1200" b="0" i="1" kern="1200" dirty="0" err="1" smtClean="0">
                <a:solidFill>
                  <a:schemeClr val="tx1"/>
                </a:solidFill>
                <a:effectLst/>
                <a:latin typeface="+mn-lt"/>
                <a:ea typeface="ＭＳ Ｐゴシック" charset="0"/>
                <a:cs typeface="ＭＳ Ｐゴシック" charset="0"/>
              </a:rPr>
              <a:t>CYP</a:t>
            </a:r>
            <a:r>
              <a:rPr lang="en-US" sz="1200" b="0" i="0" kern="1200" dirty="0" smtClean="0">
                <a:solidFill>
                  <a:schemeClr val="tx1"/>
                </a:solidFill>
                <a:effectLst/>
                <a:latin typeface="+mn-lt"/>
                <a:ea typeface="ＭＳ Ｐゴシック" charset="0"/>
                <a:cs typeface="ＭＳ Ｐゴシック" charset="0"/>
              </a:rPr>
              <a:t> genes and </a:t>
            </a:r>
            <a:r>
              <a:rPr lang="en-US" sz="1200" b="0" i="0" kern="1200" dirty="0" err="1" smtClean="0">
                <a:solidFill>
                  <a:schemeClr val="tx1"/>
                </a:solidFill>
                <a:effectLst/>
                <a:latin typeface="+mn-lt"/>
                <a:ea typeface="ＭＳ Ｐゴシック" charset="0"/>
                <a:cs typeface="ＭＳ Ｐゴシック" charset="0"/>
              </a:rPr>
              <a:t>irinotecan</a:t>
            </a:r>
            <a:r>
              <a:rPr lang="en-US" sz="1200" b="0" i="0" kern="1200" dirty="0" smtClean="0">
                <a:solidFill>
                  <a:schemeClr val="tx1"/>
                </a:solidFill>
                <a:effectLst/>
                <a:latin typeface="+mn-lt"/>
                <a:ea typeface="ＭＳ Ｐゴシック" charset="0"/>
                <a:cs typeface="ＭＳ Ｐゴシック" charset="0"/>
              </a:rPr>
              <a:t> are not as strongly established as those with </a:t>
            </a:r>
            <a:r>
              <a:rPr lang="en-US" sz="1200" b="0" i="1" kern="1200" dirty="0" smtClean="0">
                <a:solidFill>
                  <a:schemeClr val="tx1"/>
                </a:solidFill>
                <a:effectLst/>
                <a:latin typeface="+mn-lt"/>
                <a:ea typeface="ＭＳ Ｐゴシック" charset="0"/>
                <a:cs typeface="ＭＳ Ｐゴシック" charset="0"/>
              </a:rPr>
              <a:t>UGT</a:t>
            </a:r>
            <a:r>
              <a:rPr lang="en-US" sz="1200" b="0" i="0" kern="1200" dirty="0" smtClean="0">
                <a:solidFill>
                  <a:schemeClr val="tx1"/>
                </a:solidFill>
                <a:effectLst/>
                <a:latin typeface="+mn-lt"/>
                <a:ea typeface="ＭＳ Ｐゴシック" charset="0"/>
                <a:cs typeface="ＭＳ Ｐゴシック" charset="0"/>
              </a:rPr>
              <a:t>). Along with this decrease in enzymatic activity comes an increase in SN-38 concentration. The line on the graph represents the SN-38 concentration threshold for grade 3/4 (severe) toxicity. As depicted, variant carriers have SN-38 concentrations that more commonly cross the toxicity threshold. Similarly, variations in the genes encoding adenosine triphosphate (ATP)–binding cassette proteins ABCB1, ABCC2, and ABCG2 and in solute carrier organic anion transporter family, member 1B1 (SLCO1B1) may decrease transporter activity, also resulting in prolonged exposure to SN-38 and increased side effects (please note that genetic associations between </a:t>
            </a:r>
            <a:r>
              <a:rPr lang="en-US" sz="1200" b="0" i="1" kern="1200" dirty="0" smtClean="0">
                <a:solidFill>
                  <a:schemeClr val="tx1"/>
                </a:solidFill>
                <a:effectLst/>
                <a:latin typeface="+mn-lt"/>
                <a:ea typeface="ＭＳ Ｐゴシック" charset="0"/>
                <a:cs typeface="ＭＳ Ｐゴシック" charset="0"/>
              </a:rPr>
              <a:t>ABC</a:t>
            </a:r>
            <a:r>
              <a:rPr lang="en-US" sz="1200" b="0" i="0" kern="1200" dirty="0" smtClean="0">
                <a:solidFill>
                  <a:schemeClr val="tx1"/>
                </a:solidFill>
                <a:effectLst/>
                <a:latin typeface="+mn-lt"/>
                <a:ea typeface="ＭＳ Ｐゴシック" charset="0"/>
                <a:cs typeface="ＭＳ Ｐゴシック" charset="0"/>
              </a:rPr>
              <a:t> genes and </a:t>
            </a:r>
            <a:r>
              <a:rPr lang="en-US" sz="1200" b="0" i="0" kern="1200" dirty="0" err="1" smtClean="0">
                <a:solidFill>
                  <a:schemeClr val="tx1"/>
                </a:solidFill>
                <a:effectLst/>
                <a:latin typeface="+mn-lt"/>
                <a:ea typeface="ＭＳ Ｐゴシック" charset="0"/>
                <a:cs typeface="ＭＳ Ｐゴシック" charset="0"/>
              </a:rPr>
              <a:t>irinotecan</a:t>
            </a:r>
            <a:r>
              <a:rPr lang="en-US" sz="1200" b="0" i="0" kern="1200" dirty="0" smtClean="0">
                <a:solidFill>
                  <a:schemeClr val="tx1"/>
                </a:solidFill>
                <a:effectLst/>
                <a:latin typeface="+mn-lt"/>
                <a:ea typeface="ＭＳ Ｐゴシック" charset="0"/>
                <a:cs typeface="ＭＳ Ｐゴシック" charset="0"/>
              </a:rPr>
              <a:t>/SN-38 are not as strongly established as those with </a:t>
            </a:r>
            <a:r>
              <a:rPr lang="en-US" sz="1200" b="0" i="1" kern="1200" dirty="0" smtClean="0">
                <a:solidFill>
                  <a:schemeClr val="tx1"/>
                </a:solidFill>
                <a:effectLst/>
                <a:latin typeface="+mn-lt"/>
                <a:ea typeface="ＭＳ Ｐゴシック" charset="0"/>
                <a:cs typeface="ＭＳ Ｐゴシック" charset="0"/>
              </a:rPr>
              <a:t>UGT</a:t>
            </a:r>
            <a:r>
              <a:rPr lang="en-US" sz="1200" b="0" i="0" kern="1200" dirty="0" smtClean="0">
                <a:solidFill>
                  <a:schemeClr val="tx1"/>
                </a:solidFill>
                <a:effectLst/>
                <a:latin typeface="+mn-lt"/>
                <a:ea typeface="ＭＳ Ｐゴシック" charset="0"/>
                <a:cs typeface="ＭＳ Ｐゴシック" charset="0"/>
              </a:rPr>
              <a:t>). V, variant; WT, wild-type.</a:t>
            </a:r>
            <a:endParaRPr lang="cs-CZ" dirty="0"/>
          </a:p>
        </p:txBody>
      </p:sp>
      <p:sp>
        <p:nvSpPr>
          <p:cNvPr id="4" name="Zástupný symbol pro číslo snímku 3"/>
          <p:cNvSpPr>
            <a:spLocks noGrp="1"/>
          </p:cNvSpPr>
          <p:nvPr>
            <p:ph type="sldNum" sz="quarter" idx="10"/>
          </p:nvPr>
        </p:nvSpPr>
        <p:spPr/>
        <p:txBody>
          <a:bodyPr/>
          <a:lstStyle/>
          <a:p>
            <a:fld id="{8F8C197F-113E-421B-83D0-2D7C0703CAE0}" type="slidenum">
              <a:rPr lang="cs-CZ" smtClean="0"/>
              <a:pPr/>
              <a:t>65</a:t>
            </a:fld>
            <a:endParaRPr lang="cs-CZ"/>
          </a:p>
        </p:txBody>
      </p:sp>
    </p:spTree>
    <p:extLst>
      <p:ext uri="{BB962C8B-B14F-4D97-AF65-F5344CB8AC3E}">
        <p14:creationId xmlns:p14="http://schemas.microsoft.com/office/powerpoint/2010/main" val="295053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a:latin typeface="Calibri" charset="0"/>
              </a:rPr>
              <a:t>Rasburicase</a:t>
            </a:r>
            <a:r>
              <a:rPr lang="en-US" dirty="0">
                <a:latin typeface="Calibri" charset="0"/>
              </a:rPr>
              <a:t> - recombinant version of </a:t>
            </a:r>
            <a:r>
              <a:rPr lang="en-US" dirty="0" err="1">
                <a:latin typeface="Calibri" charset="0"/>
              </a:rPr>
              <a:t>urate</a:t>
            </a:r>
            <a:r>
              <a:rPr lang="en-US" dirty="0">
                <a:latin typeface="Calibri" charset="0"/>
              </a:rPr>
              <a:t> oxidase, an enzyme which occurs in many mammals, but not in humans - s approved for use by the U.S. Food and Drug Administration (and European counterparts) for the prevention and treatment of tumor </a:t>
            </a:r>
            <a:r>
              <a:rPr lang="en-US" dirty="0" err="1">
                <a:latin typeface="Calibri" charset="0"/>
              </a:rPr>
              <a:t>lysis</a:t>
            </a:r>
            <a:r>
              <a:rPr lang="en-US" dirty="0">
                <a:latin typeface="Calibri" charset="0"/>
              </a:rPr>
              <a:t> syndrome (TLS)[1] in patients receiving chemotherapy for hematologic cancers such as </a:t>
            </a:r>
            <a:r>
              <a:rPr lang="en-US" dirty="0" err="1">
                <a:latin typeface="Calibri" charset="0"/>
              </a:rPr>
              <a:t>leukemias</a:t>
            </a:r>
            <a:r>
              <a:rPr lang="en-US" dirty="0">
                <a:latin typeface="Calibri" charset="0"/>
              </a:rPr>
              <a:t> and lymphomas. It is also being investigated for treating severe </a:t>
            </a:r>
            <a:r>
              <a:rPr lang="en-US" dirty="0" err="1">
                <a:latin typeface="Calibri" charset="0"/>
              </a:rPr>
              <a:t>hyperuricemia</a:t>
            </a:r>
            <a:r>
              <a:rPr lang="en-US" dirty="0">
                <a:latin typeface="Calibri" charset="0"/>
              </a:rPr>
              <a:t> from other sources</a:t>
            </a:r>
          </a:p>
          <a:p>
            <a:endParaRPr lang="en-US" dirty="0">
              <a:latin typeface="Calibri" charset="0"/>
            </a:endParaRPr>
          </a:p>
          <a:p>
            <a:r>
              <a:rPr lang="en-US" dirty="0">
                <a:latin typeface="Calibri" charset="0"/>
              </a:rPr>
              <a:t>In more than 90% cases CML is caused by chromosomal abnormality resulting in the formation of a so-called Philadelphia chromosome. This abnormality was discovered by Janet Rowley in 1972 and is due to fusion between Abelson (</a:t>
            </a:r>
            <a:r>
              <a:rPr lang="en-US" dirty="0" err="1">
                <a:latin typeface="Calibri" charset="0"/>
              </a:rPr>
              <a:t>Abl</a:t>
            </a:r>
            <a:r>
              <a:rPr lang="en-US" dirty="0">
                <a:latin typeface="Calibri" charset="0"/>
              </a:rPr>
              <a:t>) tyrosine kinase gene at chromosome 9 and break point cluster (</a:t>
            </a:r>
            <a:r>
              <a:rPr lang="en-US" dirty="0" err="1">
                <a:latin typeface="Calibri" charset="0"/>
              </a:rPr>
              <a:t>Bcr</a:t>
            </a:r>
            <a:r>
              <a:rPr lang="en-US" dirty="0">
                <a:latin typeface="Calibri" charset="0"/>
              </a:rPr>
              <a:t>) gene at chromosome 22, resulting in the chimeric oncogene </a:t>
            </a:r>
            <a:r>
              <a:rPr lang="en-US" dirty="0" err="1">
                <a:latin typeface="Calibri" charset="0"/>
              </a:rPr>
              <a:t>Bcr-Abl</a:t>
            </a:r>
            <a:r>
              <a:rPr lang="en-US" dirty="0">
                <a:latin typeface="Calibri" charset="0"/>
              </a:rPr>
              <a:t> and a constitutively active </a:t>
            </a:r>
            <a:r>
              <a:rPr lang="en-US" dirty="0" err="1">
                <a:latin typeface="Calibri" charset="0"/>
              </a:rPr>
              <a:t>Bcr-Abl</a:t>
            </a:r>
            <a:r>
              <a:rPr lang="en-US" dirty="0">
                <a:latin typeface="Calibri" charset="0"/>
              </a:rPr>
              <a:t> tyrosine kinase that has been implicated in the pathogenesis of CML. Compounds have been developed that selectively inhibit this tyrosine kinase</a:t>
            </a:r>
          </a:p>
          <a:p>
            <a:endParaRPr lang="en-US" dirty="0">
              <a:latin typeface="Calibri" charset="0"/>
            </a:endParaRPr>
          </a:p>
          <a:p>
            <a:r>
              <a:rPr lang="en-US" dirty="0" err="1">
                <a:latin typeface="Calibri" charset="0"/>
              </a:rPr>
              <a:t>Pharmacogenetic</a:t>
            </a:r>
            <a:endParaRPr lang="en-US" dirty="0">
              <a:latin typeface="Calibri" charset="0"/>
            </a:endParaRPr>
          </a:p>
          <a:p>
            <a:pPr eaLnBrk="1" fontAlgn="t" hangingPunct="1">
              <a:spcBef>
                <a:spcPct val="0"/>
              </a:spcBef>
            </a:pPr>
            <a:r>
              <a:rPr lang="en-US" dirty="0">
                <a:latin typeface="Calibri" charset="0"/>
              </a:rPr>
              <a:t>NSCLC – non-small cell lung carcinoma</a:t>
            </a:r>
          </a:p>
          <a:p>
            <a:pPr eaLnBrk="1" fontAlgn="t" hangingPunct="1">
              <a:spcBef>
                <a:spcPct val="0"/>
              </a:spcBef>
            </a:pPr>
            <a:r>
              <a:rPr lang="en-US" b="1" dirty="0" err="1">
                <a:solidFill>
                  <a:srgbClr val="FFFFFF"/>
                </a:solidFill>
                <a:latin typeface="Calibri" charset="0"/>
              </a:rPr>
              <a:t>Maravirok</a:t>
            </a:r>
            <a:endParaRPr lang="en-US" dirty="0">
              <a:latin typeface="Arial" charset="0"/>
            </a:endParaRPr>
          </a:p>
          <a:p>
            <a:pPr eaLnBrk="1" fontAlgn="t" hangingPunct="1">
              <a:spcBef>
                <a:spcPct val="0"/>
              </a:spcBef>
            </a:pPr>
            <a:r>
              <a:rPr lang="en-US" b="1" dirty="0">
                <a:solidFill>
                  <a:srgbClr val="FFFFFF"/>
                </a:solidFill>
                <a:latin typeface="Calibri" charset="0"/>
              </a:rPr>
              <a:t>CCR5 – G-</a:t>
            </a:r>
            <a:r>
              <a:rPr lang="en-US" b="1" dirty="0" err="1">
                <a:solidFill>
                  <a:srgbClr val="FFFFFF"/>
                </a:solidFill>
                <a:latin typeface="Calibri" charset="0"/>
              </a:rPr>
              <a:t>proteinový</a:t>
            </a:r>
            <a:r>
              <a:rPr lang="en-US" b="1" dirty="0">
                <a:solidFill>
                  <a:srgbClr val="FFFFFF"/>
                </a:solidFill>
                <a:latin typeface="Calibri" charset="0"/>
              </a:rPr>
              <a:t> receptor </a:t>
            </a:r>
            <a:r>
              <a:rPr lang="en-US" b="1" dirty="0" err="1">
                <a:solidFill>
                  <a:srgbClr val="FFFFFF"/>
                </a:solidFill>
                <a:latin typeface="Calibri" charset="0"/>
              </a:rPr>
              <a:t>na</a:t>
            </a:r>
            <a:r>
              <a:rPr lang="en-US" b="1" dirty="0">
                <a:solidFill>
                  <a:srgbClr val="FFFFFF"/>
                </a:solidFill>
                <a:latin typeface="Calibri" charset="0"/>
              </a:rPr>
              <a:t> </a:t>
            </a:r>
            <a:r>
              <a:rPr lang="en-US" b="1" dirty="0" err="1">
                <a:solidFill>
                  <a:srgbClr val="FFFFFF"/>
                </a:solidFill>
                <a:latin typeface="Calibri" charset="0"/>
              </a:rPr>
              <a:t>lidských</a:t>
            </a:r>
            <a:r>
              <a:rPr lang="en-US" b="1" dirty="0">
                <a:solidFill>
                  <a:srgbClr val="FFFFFF"/>
                </a:solidFill>
                <a:latin typeface="Calibri" charset="0"/>
              </a:rPr>
              <a:t> bb. – </a:t>
            </a:r>
            <a:r>
              <a:rPr lang="en-US" b="1" dirty="0" err="1">
                <a:solidFill>
                  <a:srgbClr val="FFFFFF"/>
                </a:solidFill>
                <a:latin typeface="Calibri" charset="0"/>
              </a:rPr>
              <a:t>zabraňuje</a:t>
            </a:r>
            <a:r>
              <a:rPr lang="en-US" b="1" dirty="0">
                <a:solidFill>
                  <a:srgbClr val="FFFFFF"/>
                </a:solidFill>
                <a:latin typeface="Calibri" charset="0"/>
              </a:rPr>
              <a:t> </a:t>
            </a:r>
            <a:r>
              <a:rPr lang="en-US" b="1" dirty="0" err="1">
                <a:solidFill>
                  <a:srgbClr val="FFFFFF"/>
                </a:solidFill>
                <a:latin typeface="Calibri" charset="0"/>
              </a:rPr>
              <a:t>vstupu</a:t>
            </a:r>
            <a:r>
              <a:rPr lang="en-US" b="1" dirty="0">
                <a:solidFill>
                  <a:srgbClr val="FFFFFF"/>
                </a:solidFill>
                <a:latin typeface="Calibri" charset="0"/>
              </a:rPr>
              <a:t> HIV</a:t>
            </a:r>
            <a:endParaRPr lang="en-US" dirty="0">
              <a:latin typeface="Arial"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09F86461-9130-9547-81B3-99187E3633BD}" type="slidenum">
              <a:rPr lang="cs-CZ" smtClean="0"/>
              <a:pPr>
                <a:defRPr/>
              </a:pPr>
              <a:t>68</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cs-CZ" sz="1200" b="0" i="0" kern="1200" dirty="0" smtClean="0">
                <a:solidFill>
                  <a:schemeClr val="tx1"/>
                </a:solidFill>
                <a:latin typeface="+mn-lt"/>
                <a:ea typeface="+mn-ea"/>
                <a:cs typeface="+mn-cs"/>
              </a:rPr>
              <a:t>Dovolte mi to demonstrovat na příkladu podání 25 mg </a:t>
            </a:r>
            <a:r>
              <a:rPr lang="cs-CZ" sz="1200" b="0" i="0" kern="1200" dirty="0" err="1" smtClean="0">
                <a:solidFill>
                  <a:schemeClr val="tx1"/>
                </a:solidFill>
                <a:latin typeface="+mn-lt"/>
                <a:ea typeface="+mn-ea"/>
                <a:cs typeface="+mn-cs"/>
              </a:rPr>
              <a:t>karvedilolu</a:t>
            </a:r>
            <a:endParaRPr lang="cs-CZ" sz="1200" b="0" i="0" kern="1200" dirty="0" smtClean="0">
              <a:solidFill>
                <a:schemeClr val="tx1"/>
              </a:solidFill>
              <a:latin typeface="+mn-lt"/>
              <a:ea typeface="+mn-ea"/>
              <a:cs typeface="+mn-cs"/>
            </a:endParaRPr>
          </a:p>
          <a:p>
            <a:pPr eaLnBrk="1" hangingPunct="1"/>
            <a:endParaRPr lang="cs-CZ" sz="1200" b="0" i="0" kern="1200" dirty="0" smtClean="0">
              <a:solidFill>
                <a:schemeClr val="tx1"/>
              </a:solidFill>
              <a:latin typeface="+mn-lt"/>
              <a:ea typeface="+mn-ea"/>
              <a:cs typeface="+mn-cs"/>
            </a:endParaRPr>
          </a:p>
          <a:p>
            <a:pPr eaLnBrk="1" hangingPunct="1"/>
            <a:r>
              <a:rPr lang="cs-CZ" sz="1200" b="0" i="0" kern="1200" dirty="0" smtClean="0">
                <a:solidFill>
                  <a:schemeClr val="tx1"/>
                </a:solidFill>
                <a:latin typeface="+mn-lt"/>
                <a:ea typeface="+mn-ea"/>
                <a:cs typeface="+mn-cs"/>
              </a:rPr>
              <a:t>-dávka stejná –ale výrazná variabilita</a:t>
            </a:r>
            <a:r>
              <a:rPr lang="cs-CZ" sz="1200" b="0" i="0" kern="1200" baseline="0" dirty="0" smtClean="0">
                <a:solidFill>
                  <a:schemeClr val="tx1"/>
                </a:solidFill>
                <a:latin typeface="+mn-lt"/>
                <a:ea typeface="+mn-ea"/>
                <a:cs typeface="+mn-cs"/>
              </a:rPr>
              <a:t> ve všech oblastech křivky, především však v eliminace – což znamená, že u nemocných s nízkými koncentracemi – rychlou eliminaci a naopak</a:t>
            </a:r>
          </a:p>
          <a:p>
            <a:pPr eaLnBrk="1" hangingPunct="1"/>
            <a:endParaRPr lang="cs-CZ" sz="1200" b="0" i="0" kern="1200" baseline="0" dirty="0" smtClean="0">
              <a:solidFill>
                <a:schemeClr val="tx1"/>
              </a:solidFill>
              <a:latin typeface="+mn-lt"/>
              <a:ea typeface="+mn-ea"/>
              <a:cs typeface="+mn-cs"/>
            </a:endParaRPr>
          </a:p>
          <a:p>
            <a:pPr eaLnBrk="1" hangingPunct="1"/>
            <a:r>
              <a:rPr lang="cs-CZ" dirty="0" smtClean="0">
                <a:ea typeface="ＭＳ Ｐゴシック" pitchFamily="34" charset="-128"/>
              </a:rPr>
              <a:t>Významné přitom je,</a:t>
            </a:r>
            <a:r>
              <a:rPr lang="cs-CZ" baseline="0" dirty="0" smtClean="0">
                <a:ea typeface="ＭＳ Ｐゴシック" pitchFamily="34" charset="-128"/>
              </a:rPr>
              <a:t> že takováto variabilita může nastat i u relativně zdravého organizmu bez zjevné patologie eliminačních orgánů... </a:t>
            </a:r>
            <a:r>
              <a:rPr lang="cs-CZ" baseline="0" dirty="0" err="1" smtClean="0">
                <a:ea typeface="ＭＳ Ｐゴシック" pitchFamily="34" charset="-128"/>
              </a:rPr>
              <a:t>tj</a:t>
            </a:r>
            <a:r>
              <a:rPr lang="cs-CZ" baseline="0" dirty="0" smtClean="0">
                <a:ea typeface="ＭＳ Ｐゴシック" pitchFamily="34" charset="-128"/>
              </a:rPr>
              <a:t> dá se předpokládat, že pasivní procesy fungují velmi podobně</a:t>
            </a:r>
            <a:endParaRPr lang="cs-CZ" sz="1200" b="0" i="0" kern="1200" dirty="0" smtClean="0">
              <a:solidFill>
                <a:schemeClr val="tx1"/>
              </a:solidFill>
              <a:latin typeface="+mn-lt"/>
              <a:ea typeface="+mn-ea"/>
              <a:cs typeface="+mn-cs"/>
            </a:endParaRPr>
          </a:p>
          <a:p>
            <a:pPr eaLnBrk="1" hangingPunct="1"/>
            <a:endParaRPr lang="cs-CZ" sz="1200" b="0" i="0" kern="1200" dirty="0" smtClean="0">
              <a:solidFill>
                <a:schemeClr val="tx1"/>
              </a:solidFill>
              <a:latin typeface="+mn-lt"/>
              <a:ea typeface="+mn-ea"/>
              <a:cs typeface="+mn-cs"/>
            </a:endParaRPr>
          </a:p>
          <a:p>
            <a:pPr eaLnBrk="1" hangingPunct="1"/>
            <a:r>
              <a:rPr lang="en-US" dirty="0" err="1" smtClean="0"/>
              <a:t>Če</a:t>
            </a:r>
            <a:r>
              <a:rPr lang="cs-CZ" dirty="0" smtClean="0"/>
              <a:t>r</a:t>
            </a:r>
            <a:r>
              <a:rPr lang="en-US" dirty="0" err="1" smtClean="0"/>
              <a:t>vený</a:t>
            </a:r>
            <a:r>
              <a:rPr lang="en-US" dirty="0" smtClean="0"/>
              <a:t> </a:t>
            </a:r>
            <a:r>
              <a:rPr lang="en-US" dirty="0" err="1" smtClean="0"/>
              <a:t>profil</a:t>
            </a:r>
            <a:r>
              <a:rPr lang="en-US" dirty="0" smtClean="0"/>
              <a:t> – </a:t>
            </a:r>
            <a:r>
              <a:rPr lang="en-US" dirty="0" err="1" smtClean="0"/>
              <a:t>spodní</a:t>
            </a:r>
            <a:r>
              <a:rPr lang="en-US" dirty="0" smtClean="0"/>
              <a:t> CYP2D6 *1/*1 (wt/wt), </a:t>
            </a:r>
            <a:r>
              <a:rPr lang="cs-CZ" dirty="0" smtClean="0"/>
              <a:t> </a:t>
            </a:r>
            <a:r>
              <a:rPr lang="en-US" dirty="0" err="1" smtClean="0"/>
              <a:t>prostřední</a:t>
            </a:r>
            <a:r>
              <a:rPr lang="en-US" dirty="0" smtClean="0"/>
              <a:t> CYP2D6 *1/0, </a:t>
            </a:r>
            <a:r>
              <a:rPr lang="en-US" dirty="0" err="1" smtClean="0"/>
              <a:t>horní</a:t>
            </a:r>
            <a:r>
              <a:rPr lang="en-US" dirty="0" smtClean="0"/>
              <a:t> CYP2D6 0/0</a:t>
            </a:r>
            <a:r>
              <a:rPr lang="cs-CZ" dirty="0" smtClean="0"/>
              <a:t>0</a:t>
            </a:r>
            <a:endParaRPr lang="en-US" dirty="0" smtClean="0"/>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4D15A7F-B744-8C46-88D9-0327237C7DCD}" type="slidenum">
              <a:rPr lang="cs-CZ" smtClean="0"/>
              <a:pPr>
                <a:defRPr/>
              </a:pPr>
              <a:t>6</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Carbamazepine</a:t>
            </a:r>
            <a:r>
              <a:rPr lang="cs-CZ" dirty="0" smtClean="0"/>
              <a:t>, </a:t>
            </a:r>
            <a:r>
              <a:rPr lang="cs-CZ" dirty="0" err="1" smtClean="0"/>
              <a:t>HLA</a:t>
            </a:r>
            <a:r>
              <a:rPr lang="cs-CZ" dirty="0" smtClean="0"/>
              <a:t>-B*1502 and risk of </a:t>
            </a:r>
            <a:r>
              <a:rPr lang="cs-CZ" dirty="0" err="1" smtClean="0"/>
              <a:t>Stevens</a:t>
            </a:r>
            <a:r>
              <a:rPr lang="cs-CZ" dirty="0" smtClean="0"/>
              <a:t>–Johnson syndrome and </a:t>
            </a:r>
            <a:r>
              <a:rPr lang="cs-CZ" dirty="0" err="1" smtClean="0"/>
              <a:t>toxic</a:t>
            </a:r>
            <a:r>
              <a:rPr lang="cs-CZ" dirty="0" smtClean="0"/>
              <a:t> </a:t>
            </a:r>
            <a:r>
              <a:rPr lang="cs-CZ" dirty="0" err="1" smtClean="0"/>
              <a:t>epidermal</a:t>
            </a:r>
            <a:r>
              <a:rPr lang="cs-CZ" dirty="0" smtClean="0"/>
              <a:t> </a:t>
            </a:r>
            <a:r>
              <a:rPr lang="cs-CZ" dirty="0" err="1" smtClean="0"/>
              <a:t>necrolysis</a:t>
            </a:r>
            <a:endParaRPr lang="cs-CZ" dirty="0"/>
          </a:p>
        </p:txBody>
      </p:sp>
      <p:sp>
        <p:nvSpPr>
          <p:cNvPr id="4" name="Zástupný symbol pro číslo snímku 3"/>
          <p:cNvSpPr>
            <a:spLocks noGrp="1"/>
          </p:cNvSpPr>
          <p:nvPr>
            <p:ph type="sldNum" sz="quarter" idx="10"/>
          </p:nvPr>
        </p:nvSpPr>
        <p:spPr/>
        <p:txBody>
          <a:bodyPr/>
          <a:lstStyle/>
          <a:p>
            <a:fld id="{8F8C197F-113E-421B-83D0-2D7C0703CAE0}" type="slidenum">
              <a:rPr lang="cs-CZ" smtClean="0"/>
              <a:pPr/>
              <a:t>70</a:t>
            </a:fld>
            <a:endParaRPr lang="cs-CZ"/>
          </a:p>
        </p:txBody>
      </p:sp>
    </p:spTree>
    <p:extLst>
      <p:ext uri="{BB962C8B-B14F-4D97-AF65-F5344CB8AC3E}">
        <p14:creationId xmlns:p14="http://schemas.microsoft.com/office/powerpoint/2010/main" val="4155826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 Otazník  - některé studie prokázaly nižší účinek u nemocnýchs PM, ale existují I studie kde inhibice nepřinesla změnu efektu…</a:t>
            </a:r>
          </a:p>
        </p:txBody>
      </p:sp>
      <p:sp>
        <p:nvSpPr>
          <p:cNvPr id="4" name="Slide Number Placeholder 3"/>
          <p:cNvSpPr>
            <a:spLocks noGrp="1"/>
          </p:cNvSpPr>
          <p:nvPr>
            <p:ph type="sldNum" sz="quarter" idx="5"/>
          </p:nvPr>
        </p:nvSpPr>
        <p:spPr/>
        <p:txBody>
          <a:bodyPr/>
          <a:lstStyle/>
          <a:p>
            <a:pPr>
              <a:defRPr/>
            </a:pPr>
            <a:fld id="{BE9AFDEE-14AB-004A-ACC1-35C3F47485D1}" type="slidenum">
              <a:rPr lang="cs-CZ" smtClean="0"/>
              <a:pPr>
                <a:defRPr/>
              </a:pPr>
              <a:t>71</a:t>
            </a:fld>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mn-lt"/>
                <a:ea typeface="ＭＳ Ｐゴシック" charset="0"/>
                <a:cs typeface="ＭＳ Ｐゴシック" charset="0"/>
              </a:rPr>
              <a:t>Examples of clinically significant cancer </a:t>
            </a:r>
            <a:r>
              <a:rPr lang="en-US" sz="1200" b="1" i="0" kern="1200" dirty="0" err="1" smtClean="0">
                <a:solidFill>
                  <a:schemeClr val="tx1"/>
                </a:solidFill>
                <a:effectLst/>
                <a:latin typeface="+mn-lt"/>
                <a:ea typeface="ＭＳ Ｐゴシック" charset="0"/>
                <a:cs typeface="ＭＳ Ｐゴシック" charset="0"/>
              </a:rPr>
              <a:t>pharmacogenetic</a:t>
            </a:r>
            <a:r>
              <a:rPr lang="en-US" sz="1200" b="1" i="0" kern="1200" dirty="0" smtClean="0">
                <a:solidFill>
                  <a:schemeClr val="tx1"/>
                </a:solidFill>
                <a:effectLst/>
                <a:latin typeface="+mn-lt"/>
                <a:ea typeface="ＭＳ Ｐゴシック" charset="0"/>
                <a:cs typeface="ＭＳ Ｐゴシック" charset="0"/>
              </a:rPr>
              <a:t> associations</a:t>
            </a:r>
          </a:p>
          <a:p>
            <a:endParaRPr lang="cs-CZ" dirty="0"/>
          </a:p>
        </p:txBody>
      </p:sp>
      <p:sp>
        <p:nvSpPr>
          <p:cNvPr id="4" name="Zástupný symbol pro číslo snímku 3"/>
          <p:cNvSpPr>
            <a:spLocks noGrp="1"/>
          </p:cNvSpPr>
          <p:nvPr>
            <p:ph type="sldNum" sz="quarter" idx="10"/>
          </p:nvPr>
        </p:nvSpPr>
        <p:spPr/>
        <p:txBody>
          <a:bodyPr/>
          <a:lstStyle/>
          <a:p>
            <a:fld id="{8F8C197F-113E-421B-83D0-2D7C0703CAE0}" type="slidenum">
              <a:rPr lang="cs-CZ" smtClean="0"/>
              <a:pPr/>
              <a:t>72</a:t>
            </a:fld>
            <a:endParaRPr lang="cs-CZ"/>
          </a:p>
        </p:txBody>
      </p:sp>
    </p:spTree>
    <p:extLst>
      <p:ext uri="{BB962C8B-B14F-4D97-AF65-F5344CB8AC3E}">
        <p14:creationId xmlns:p14="http://schemas.microsoft.com/office/powerpoint/2010/main" val="2320126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lnSpcReduction="10000"/>
          </a:bodyPr>
          <a:lstStyle/>
          <a:p>
            <a:r>
              <a:rPr lang="en-US" sz="1200" b="0" i="0" kern="1200" dirty="0" smtClean="0">
                <a:solidFill>
                  <a:schemeClr val="tx1"/>
                </a:solidFill>
                <a:effectLst/>
                <a:latin typeface="+mn-lt"/>
                <a:ea typeface="ＭＳ Ｐゴシック" charset="0"/>
                <a:cs typeface="ＭＳ Ｐゴシック" charset="0"/>
              </a:rPr>
              <a:t>Example of how next-generation sequencing (NGS) can be used to inform therapeutic decision making. In this example, NGS is performed using both the tumor (somatic) and inherited (germ line) DNA samples. NGS reveals a germ line </a:t>
            </a:r>
            <a:r>
              <a:rPr lang="en-US" sz="1200" b="0" i="0" kern="1200" dirty="0" err="1" smtClean="0">
                <a:solidFill>
                  <a:schemeClr val="tx1"/>
                </a:solidFill>
                <a:effectLst/>
                <a:latin typeface="+mn-lt"/>
                <a:ea typeface="ＭＳ Ｐゴシック" charset="0"/>
                <a:cs typeface="ＭＳ Ｐゴシック" charset="0"/>
              </a:rPr>
              <a:t>mutL</a:t>
            </a:r>
            <a:r>
              <a:rPr lang="en-US" sz="1200" b="0" i="0" kern="1200" dirty="0" smtClean="0">
                <a:solidFill>
                  <a:schemeClr val="tx1"/>
                </a:solidFill>
                <a:effectLst/>
                <a:latin typeface="+mn-lt"/>
                <a:ea typeface="ＭＳ Ｐゴシック" charset="0"/>
                <a:cs typeface="ＭＳ Ｐゴシック" charset="0"/>
              </a:rPr>
              <a:t> homolog 1 (</a:t>
            </a:r>
            <a:r>
              <a:rPr lang="en-US" sz="1200" b="0" i="1" kern="1200" dirty="0" smtClean="0">
                <a:solidFill>
                  <a:schemeClr val="tx1"/>
                </a:solidFill>
                <a:effectLst/>
                <a:latin typeface="+mn-lt"/>
                <a:ea typeface="ＭＳ Ｐゴシック" charset="0"/>
                <a:cs typeface="ＭＳ Ｐゴシック" charset="0"/>
              </a:rPr>
              <a:t>MLH1</a:t>
            </a:r>
            <a:r>
              <a:rPr lang="en-US" sz="1200" b="0" i="0" kern="1200" dirty="0" smtClean="0">
                <a:solidFill>
                  <a:schemeClr val="tx1"/>
                </a:solidFill>
                <a:effectLst/>
                <a:latin typeface="+mn-lt"/>
                <a:ea typeface="ＭＳ Ｐゴシック" charset="0"/>
                <a:cs typeface="ＭＳ Ｐゴシック" charset="0"/>
              </a:rPr>
              <a:t>) variant, which suggests possible Lynch syndrome (see </a:t>
            </a:r>
            <a:r>
              <a:rPr lang="en-US" sz="1200" b="1" i="0" kern="1200" dirty="0" smtClean="0">
                <a:solidFill>
                  <a:schemeClr val="tx1"/>
                </a:solidFill>
                <a:effectLst/>
                <a:latin typeface="+mn-lt"/>
                <a:ea typeface="ＭＳ Ｐゴシック" charset="0"/>
                <a:cs typeface="ＭＳ Ｐゴシック" charset="0"/>
              </a:rPr>
              <a:t>Table 1</a:t>
            </a:r>
            <a:r>
              <a:rPr lang="en-US" sz="1200" b="0" i="0" kern="1200" dirty="0" smtClean="0">
                <a:solidFill>
                  <a:schemeClr val="tx1"/>
                </a:solidFill>
                <a:effectLst/>
                <a:latin typeface="+mn-lt"/>
                <a:ea typeface="ＭＳ Ｐゴシック" charset="0"/>
                <a:cs typeface="ＭＳ Ｐゴシック" charset="0"/>
              </a:rPr>
              <a:t>). The </a:t>
            </a:r>
            <a:r>
              <a:rPr lang="en-US" sz="1200" b="0" i="1" kern="1200" dirty="0" smtClean="0">
                <a:solidFill>
                  <a:schemeClr val="tx1"/>
                </a:solidFill>
                <a:effectLst/>
                <a:latin typeface="+mn-lt"/>
                <a:ea typeface="ＭＳ Ｐゴシック" charset="0"/>
                <a:cs typeface="ＭＳ Ｐゴシック" charset="0"/>
              </a:rPr>
              <a:t>BRAF</a:t>
            </a:r>
            <a:r>
              <a:rPr lang="en-US" sz="1200" b="0" i="0" kern="1200" dirty="0" smtClean="0">
                <a:solidFill>
                  <a:schemeClr val="tx1"/>
                </a:solidFill>
                <a:effectLst/>
                <a:latin typeface="+mn-lt"/>
                <a:ea typeface="ＭＳ Ｐゴシック" charset="0"/>
                <a:cs typeface="ＭＳ Ｐゴシック" charset="0"/>
              </a:rPr>
              <a:t> wild-type tumor provides further evidence for this diagnosis because </a:t>
            </a:r>
            <a:r>
              <a:rPr lang="en-US" sz="1200" b="0" i="1" kern="1200" dirty="0" err="1" smtClean="0">
                <a:solidFill>
                  <a:schemeClr val="tx1"/>
                </a:solidFill>
                <a:effectLst/>
                <a:latin typeface="+mn-lt"/>
                <a:ea typeface="ＭＳ Ｐゴシック" charset="0"/>
                <a:cs typeface="ＭＳ Ｐゴシック" charset="0"/>
              </a:rPr>
              <a:t>BRAF</a:t>
            </a:r>
            <a:r>
              <a:rPr lang="en-US" sz="1200" b="0" i="0" kern="1200" dirty="0" err="1" smtClean="0">
                <a:solidFill>
                  <a:schemeClr val="tx1"/>
                </a:solidFill>
                <a:effectLst/>
                <a:latin typeface="+mn-lt"/>
                <a:ea typeface="ＭＳ Ｐゴシック" charset="0"/>
                <a:cs typeface="ＭＳ Ｐゴシック" charset="0"/>
              </a:rPr>
              <a:t>mutations</a:t>
            </a:r>
            <a:r>
              <a:rPr lang="en-US" sz="1200" b="0" i="0" kern="1200" dirty="0" smtClean="0">
                <a:solidFill>
                  <a:schemeClr val="tx1"/>
                </a:solidFill>
                <a:effectLst/>
                <a:latin typeface="+mn-lt"/>
                <a:ea typeface="ＭＳ Ｐゴシック" charset="0"/>
                <a:cs typeface="ＭＳ Ｐゴシック" charset="0"/>
              </a:rPr>
              <a:t> are extremely uncommon with Lynch syndrome. As a result of Lynch syndrome, the example patient develops colorectal cancer. NGS of a colorectal tumor reveals that the patient is </a:t>
            </a:r>
            <a:r>
              <a:rPr lang="en-US" sz="1200" b="0" i="1" kern="1200" dirty="0" smtClean="0">
                <a:solidFill>
                  <a:schemeClr val="tx1"/>
                </a:solidFill>
                <a:effectLst/>
                <a:latin typeface="+mn-lt"/>
                <a:ea typeface="ＭＳ Ｐゴシック" charset="0"/>
                <a:cs typeface="ＭＳ Ｐゴシック" charset="0"/>
              </a:rPr>
              <a:t>KRAS</a:t>
            </a:r>
            <a:r>
              <a:rPr lang="en-US" sz="1200" b="0" i="0" kern="1200" dirty="0" smtClean="0">
                <a:solidFill>
                  <a:schemeClr val="tx1"/>
                </a:solidFill>
                <a:effectLst/>
                <a:latin typeface="+mn-lt"/>
                <a:ea typeface="ＭＳ Ｐゴシック" charset="0"/>
                <a:cs typeface="ＭＳ Ｐゴシック" charset="0"/>
              </a:rPr>
              <a:t> wild-type and thus is predicted to respond to an epidermal growth factor receptor (EGFR) inhibitor such as </a:t>
            </a:r>
            <a:r>
              <a:rPr lang="en-US" sz="1200" b="0" i="0" kern="1200" dirty="0" err="1" smtClean="0">
                <a:solidFill>
                  <a:schemeClr val="tx1"/>
                </a:solidFill>
                <a:effectLst/>
                <a:latin typeface="+mn-lt"/>
                <a:ea typeface="ＭＳ Ｐゴシック" charset="0"/>
                <a:cs typeface="ＭＳ Ｐゴシック" charset="0"/>
              </a:rPr>
              <a:t>cetuximab</a:t>
            </a:r>
            <a:r>
              <a:rPr lang="en-US" sz="1200" b="0" i="0" kern="1200" dirty="0" smtClean="0">
                <a:solidFill>
                  <a:schemeClr val="tx1"/>
                </a:solidFill>
                <a:effectLst/>
                <a:latin typeface="+mn-lt"/>
                <a:ea typeface="ＭＳ Ｐゴシック" charset="0"/>
                <a:cs typeface="ＭＳ Ｐゴシック" charset="0"/>
              </a:rPr>
              <a:t>. The clinician decides to start the patient on the first-line treatment option of FOLFIRI (</a:t>
            </a:r>
            <a:r>
              <a:rPr lang="en-US" sz="1200" b="0" i="0" kern="1200" dirty="0" err="1" smtClean="0">
                <a:solidFill>
                  <a:schemeClr val="tx1"/>
                </a:solidFill>
                <a:effectLst/>
                <a:latin typeface="+mn-lt"/>
                <a:ea typeface="ＭＳ Ｐゴシック" charset="0"/>
                <a:cs typeface="ＭＳ Ｐゴシック" charset="0"/>
              </a:rPr>
              <a:t>folinic</a:t>
            </a:r>
            <a:r>
              <a:rPr lang="en-US" sz="1200" b="0" i="0" kern="1200" dirty="0" smtClean="0">
                <a:solidFill>
                  <a:schemeClr val="tx1"/>
                </a:solidFill>
                <a:effectLst/>
                <a:latin typeface="+mn-lt"/>
                <a:ea typeface="ＭＳ Ｐゴシック" charset="0"/>
                <a:cs typeface="ＭＳ Ｐゴシック" charset="0"/>
              </a:rPr>
              <a:t> acid (</a:t>
            </a:r>
            <a:r>
              <a:rPr lang="en-US" sz="1200" b="0" i="0" kern="1200" dirty="0" err="1" smtClean="0">
                <a:solidFill>
                  <a:schemeClr val="tx1"/>
                </a:solidFill>
                <a:effectLst/>
                <a:latin typeface="+mn-lt"/>
                <a:ea typeface="ＭＳ Ｐゴシック" charset="0"/>
                <a:cs typeface="ＭＳ Ｐゴシック" charset="0"/>
              </a:rPr>
              <a:t>leucovorin</a:t>
            </a:r>
            <a:r>
              <a:rPr lang="en-US" sz="1200" b="0" i="0" kern="1200" dirty="0" smtClean="0">
                <a:solidFill>
                  <a:schemeClr val="tx1"/>
                </a:solidFill>
                <a:effectLst/>
                <a:latin typeface="+mn-lt"/>
                <a:ea typeface="ＭＳ Ｐゴシック" charset="0"/>
                <a:cs typeface="ＭＳ Ｐゴシック" charset="0"/>
              </a:rPr>
              <a:t>), fluorouracil (5-FU), and </a:t>
            </a:r>
            <a:r>
              <a:rPr lang="en-US" sz="1200" b="0" i="0" kern="1200" dirty="0" err="1" smtClean="0">
                <a:solidFill>
                  <a:schemeClr val="tx1"/>
                </a:solidFill>
                <a:effectLst/>
                <a:latin typeface="+mn-lt"/>
                <a:ea typeface="ＭＳ Ｐゴシック" charset="0"/>
                <a:cs typeface="ＭＳ Ｐゴシック" charset="0"/>
              </a:rPr>
              <a:t>irinotecan</a:t>
            </a:r>
            <a:r>
              <a:rPr lang="en-US" sz="1200" b="0" i="0" kern="1200" dirty="0" smtClean="0">
                <a:solidFill>
                  <a:schemeClr val="tx1"/>
                </a:solidFill>
                <a:effectLst/>
                <a:latin typeface="+mn-lt"/>
                <a:ea typeface="ＭＳ Ｐゴシック" charset="0"/>
                <a:cs typeface="ＭＳ Ｐゴシック" charset="0"/>
              </a:rPr>
              <a:t>) + </a:t>
            </a:r>
            <a:r>
              <a:rPr lang="en-US" sz="1200" b="0" i="0" kern="1200" dirty="0" err="1" smtClean="0">
                <a:solidFill>
                  <a:schemeClr val="tx1"/>
                </a:solidFill>
                <a:effectLst/>
                <a:latin typeface="+mn-lt"/>
                <a:ea typeface="ＭＳ Ｐゴシック" charset="0"/>
                <a:cs typeface="ＭＳ Ｐゴシック" charset="0"/>
              </a:rPr>
              <a:t>cetuximab</a:t>
            </a:r>
            <a:r>
              <a:rPr lang="en-US" sz="1200" b="0" i="0" kern="1200" dirty="0" smtClean="0">
                <a:solidFill>
                  <a:schemeClr val="tx1"/>
                </a:solidFill>
                <a:effectLst/>
                <a:latin typeface="+mn-lt"/>
                <a:ea typeface="ＭＳ Ｐゴシック" charset="0"/>
                <a:cs typeface="ＭＳ Ｐゴシック" charset="0"/>
              </a:rPr>
              <a:t>. Germ line NGS information can be used to further optimize dose selection and management. Specifically, the patient is determined to carry two reduced-activity </a:t>
            </a:r>
            <a:r>
              <a:rPr lang="en-US" sz="1200" b="0" i="0" kern="1200" dirty="0" err="1" smtClean="0">
                <a:solidFill>
                  <a:schemeClr val="tx1"/>
                </a:solidFill>
                <a:effectLst/>
                <a:latin typeface="+mn-lt"/>
                <a:ea typeface="ＭＳ Ｐゴシック" charset="0"/>
                <a:cs typeface="ＭＳ Ｐゴシック" charset="0"/>
              </a:rPr>
              <a:t>uridine</a:t>
            </a:r>
            <a:r>
              <a:rPr lang="en-US" sz="1200" b="0" i="0" kern="1200" dirty="0" smtClean="0">
                <a:solidFill>
                  <a:schemeClr val="tx1"/>
                </a:solidFill>
                <a:effectLst/>
                <a:latin typeface="+mn-lt"/>
                <a:ea typeface="ＭＳ Ｐゴシック" charset="0"/>
                <a:cs typeface="ＭＳ Ｐゴシック" charset="0"/>
              </a:rPr>
              <a:t> </a:t>
            </a:r>
            <a:r>
              <a:rPr lang="en-US" sz="1200" b="0" i="0" kern="1200" dirty="0" err="1" smtClean="0">
                <a:solidFill>
                  <a:schemeClr val="tx1"/>
                </a:solidFill>
                <a:effectLst/>
                <a:latin typeface="+mn-lt"/>
                <a:ea typeface="ＭＳ Ｐゴシック" charset="0"/>
                <a:cs typeface="ＭＳ Ｐゴシック" charset="0"/>
              </a:rPr>
              <a:t>diphosphate</a:t>
            </a:r>
            <a:r>
              <a:rPr lang="en-US" sz="1200" b="0" i="0" kern="1200" dirty="0" smtClean="0">
                <a:solidFill>
                  <a:schemeClr val="tx1"/>
                </a:solidFill>
                <a:effectLst/>
                <a:latin typeface="+mn-lt"/>
                <a:ea typeface="ＭＳ Ｐゴシック" charset="0"/>
                <a:cs typeface="ＭＳ Ｐゴシック" charset="0"/>
              </a:rPr>
              <a:t>–</a:t>
            </a:r>
            <a:r>
              <a:rPr lang="en-US" sz="1200" b="0" i="0" kern="1200" dirty="0" err="1" smtClean="0">
                <a:solidFill>
                  <a:schemeClr val="tx1"/>
                </a:solidFill>
                <a:effectLst/>
                <a:latin typeface="+mn-lt"/>
                <a:ea typeface="ＭＳ Ｐゴシック" charset="0"/>
                <a:cs typeface="ＭＳ Ｐゴシック" charset="0"/>
              </a:rPr>
              <a:t>glucuronosyltransferase</a:t>
            </a:r>
            <a:r>
              <a:rPr lang="en-US" sz="1200" b="0" i="0" kern="1200" dirty="0" smtClean="0">
                <a:solidFill>
                  <a:schemeClr val="tx1"/>
                </a:solidFill>
                <a:effectLst/>
                <a:latin typeface="+mn-lt"/>
                <a:ea typeface="ＭＳ Ｐゴシック" charset="0"/>
                <a:cs typeface="ＭＳ Ｐゴシック" charset="0"/>
              </a:rPr>
              <a:t> </a:t>
            </a:r>
            <a:r>
              <a:rPr lang="en-US" sz="1200" b="0" i="1" kern="1200" dirty="0" smtClean="0">
                <a:solidFill>
                  <a:schemeClr val="tx1"/>
                </a:solidFill>
                <a:effectLst/>
                <a:latin typeface="+mn-lt"/>
                <a:ea typeface="ＭＳ Ｐゴシック" charset="0"/>
                <a:cs typeface="ＭＳ Ｐゴシック" charset="0"/>
              </a:rPr>
              <a:t>UGT1A1</a:t>
            </a:r>
            <a:r>
              <a:rPr lang="en-US" sz="1200" b="0" i="0" kern="1200" dirty="0" smtClean="0">
                <a:solidFill>
                  <a:schemeClr val="tx1"/>
                </a:solidFill>
                <a:effectLst/>
                <a:latin typeface="+mn-lt"/>
                <a:ea typeface="ＭＳ Ｐゴシック" charset="0"/>
                <a:cs typeface="ＭＳ Ｐゴシック" charset="0"/>
              </a:rPr>
              <a:t>alleles (</a:t>
            </a:r>
            <a:r>
              <a:rPr lang="en-US" sz="1200" b="0" i="1" kern="1200" dirty="0" smtClean="0">
                <a:solidFill>
                  <a:schemeClr val="tx1"/>
                </a:solidFill>
                <a:effectLst/>
                <a:latin typeface="+mn-lt"/>
                <a:ea typeface="ＭＳ Ｐゴシック" charset="0"/>
                <a:cs typeface="ＭＳ Ｐゴシック" charset="0"/>
              </a:rPr>
              <a:t>*28/*28</a:t>
            </a:r>
            <a:r>
              <a:rPr lang="en-US" sz="1200" b="0" i="0" kern="1200" dirty="0" smtClean="0">
                <a:solidFill>
                  <a:schemeClr val="tx1"/>
                </a:solidFill>
                <a:effectLst/>
                <a:latin typeface="+mn-lt"/>
                <a:ea typeface="ＭＳ Ｐゴシック" charset="0"/>
                <a:cs typeface="ＭＳ Ｐゴシック" charset="0"/>
              </a:rPr>
              <a:t>), putting him at an increased risk for severe </a:t>
            </a:r>
            <a:r>
              <a:rPr lang="en-US" sz="1200" b="0" i="0" kern="1200" dirty="0" err="1" smtClean="0">
                <a:solidFill>
                  <a:schemeClr val="tx1"/>
                </a:solidFill>
                <a:effectLst/>
                <a:latin typeface="+mn-lt"/>
                <a:ea typeface="ＭＳ Ｐゴシック" charset="0"/>
                <a:cs typeface="ＭＳ Ｐゴシック" charset="0"/>
              </a:rPr>
              <a:t>irinotecan</a:t>
            </a:r>
            <a:r>
              <a:rPr lang="en-US" sz="1200" b="0" i="0" kern="1200" dirty="0" smtClean="0">
                <a:solidFill>
                  <a:schemeClr val="tx1"/>
                </a:solidFill>
                <a:effectLst/>
                <a:latin typeface="+mn-lt"/>
                <a:ea typeface="ＭＳ Ｐゴシック" charset="0"/>
                <a:cs typeface="ＭＳ Ｐゴシック" charset="0"/>
              </a:rPr>
              <a:t> toxicity (neutropenia); a dose reduction is recommended. In addition, the patient carries one inactive </a:t>
            </a:r>
            <a:r>
              <a:rPr lang="en-US" sz="1200" b="0" i="1" kern="1200" dirty="0" smtClean="0">
                <a:solidFill>
                  <a:schemeClr val="tx1"/>
                </a:solidFill>
                <a:effectLst/>
                <a:latin typeface="+mn-lt"/>
                <a:ea typeface="ＭＳ Ｐゴシック" charset="0"/>
                <a:cs typeface="ＭＳ Ｐゴシック" charset="0"/>
              </a:rPr>
              <a:t>DPYD</a:t>
            </a:r>
            <a:r>
              <a:rPr lang="en-US" sz="1200" b="0" i="0" kern="1200" dirty="0" smtClean="0">
                <a:solidFill>
                  <a:schemeClr val="tx1"/>
                </a:solidFill>
                <a:effectLst/>
                <a:latin typeface="+mn-lt"/>
                <a:ea typeface="ＭＳ Ｐゴシック" charset="0"/>
                <a:cs typeface="ＭＳ Ｐゴシック" charset="0"/>
              </a:rPr>
              <a:t> allele, which may warrant a 5-FU dose decrease. If the patient encounters indications for other medications with validated </a:t>
            </a:r>
            <a:r>
              <a:rPr lang="en-US" sz="1200" b="0" i="0" kern="1200" dirty="0" err="1" smtClean="0">
                <a:solidFill>
                  <a:schemeClr val="tx1"/>
                </a:solidFill>
                <a:effectLst/>
                <a:latin typeface="+mn-lt"/>
                <a:ea typeface="ＭＳ Ｐゴシック" charset="0"/>
                <a:cs typeface="ＭＳ Ｐゴシック" charset="0"/>
              </a:rPr>
              <a:t>pharmacogenetic</a:t>
            </a:r>
            <a:r>
              <a:rPr lang="en-US" sz="1200" b="0" i="0" kern="1200" dirty="0" smtClean="0">
                <a:solidFill>
                  <a:schemeClr val="tx1"/>
                </a:solidFill>
                <a:effectLst/>
                <a:latin typeface="+mn-lt"/>
                <a:ea typeface="ＭＳ Ｐゴシック" charset="0"/>
                <a:cs typeface="ＭＳ Ｐゴシック" charset="0"/>
              </a:rPr>
              <a:t> associations (e.g., warfarin or amitriptyline, in this case), this information will also be provided through NGS and should be readily available to inform drug decisions. *Germ line variants may or may not also be present on the somatic genome. AE, adverse event; CRC, colorectal cancer; INR, international normalized ratio; TCA, tricyclic antidepressant; TDM, therapeutic drug monitoring; VTE, venous thromboembolism.</a:t>
            </a:r>
            <a:endParaRPr lang="cs-CZ" sz="1200" b="0" i="0" kern="1200" dirty="0" smtClean="0">
              <a:solidFill>
                <a:schemeClr val="tx1"/>
              </a:solidFill>
              <a:effectLst/>
              <a:latin typeface="+mn-lt"/>
              <a:ea typeface="ＭＳ Ｐゴシック" charset="0"/>
              <a:cs typeface="ＭＳ Ｐゴシック" charset="0"/>
            </a:endParaRPr>
          </a:p>
          <a:p>
            <a:r>
              <a:rPr lang="en-US" sz="1200" b="1" i="0" kern="1200" dirty="0" smtClean="0">
                <a:solidFill>
                  <a:schemeClr val="tx1"/>
                </a:solidFill>
                <a:effectLst/>
                <a:latin typeface="+mn-lt"/>
                <a:ea typeface="ＭＳ Ｐゴシック" charset="0"/>
                <a:cs typeface="ＭＳ Ｐゴシック" charset="0"/>
              </a:rPr>
              <a:t>Lynch syndrome</a:t>
            </a:r>
            <a:r>
              <a:rPr lang="en-US" sz="1200" b="0" i="0" kern="1200" dirty="0" smtClean="0">
                <a:solidFill>
                  <a:schemeClr val="tx1"/>
                </a:solidFill>
                <a:effectLst/>
                <a:latin typeface="+mn-lt"/>
                <a:ea typeface="ＭＳ Ｐゴシック" charset="0"/>
                <a:cs typeface="ＭＳ Ｐゴシック" charset="0"/>
              </a:rPr>
              <a:t>, often called hereditary </a:t>
            </a:r>
            <a:r>
              <a:rPr lang="en-US" sz="1200" b="0" i="0" kern="1200" dirty="0" err="1" smtClean="0">
                <a:solidFill>
                  <a:schemeClr val="tx1"/>
                </a:solidFill>
                <a:effectLst/>
                <a:latin typeface="+mn-lt"/>
                <a:ea typeface="ＭＳ Ｐゴシック" charset="0"/>
                <a:cs typeface="ＭＳ Ｐゴシック" charset="0"/>
              </a:rPr>
              <a:t>nonpolyposis</a:t>
            </a:r>
            <a:r>
              <a:rPr lang="en-US" sz="1200" b="0" i="0" kern="1200" dirty="0" smtClean="0">
                <a:solidFill>
                  <a:schemeClr val="tx1"/>
                </a:solidFill>
                <a:effectLst/>
                <a:latin typeface="+mn-lt"/>
                <a:ea typeface="ＭＳ Ｐゴシック" charset="0"/>
                <a:cs typeface="ＭＳ Ｐゴシック" charset="0"/>
              </a:rPr>
              <a:t> colorectal cancer (HNPCC), is an inherited disorder that increases the risk of many types of cancer, particularly cancers of the </a:t>
            </a:r>
            <a:r>
              <a:rPr lang="en-US" sz="1200" b="0" i="0" kern="1200" dirty="0" err="1" smtClean="0">
                <a:solidFill>
                  <a:schemeClr val="tx1"/>
                </a:solidFill>
                <a:effectLst/>
                <a:latin typeface="+mn-lt"/>
                <a:ea typeface="ＭＳ Ｐゴシック" charset="0"/>
                <a:cs typeface="ＭＳ Ｐゴシック" charset="0"/>
              </a:rPr>
              <a:t>colo</a:t>
            </a:r>
            <a:endParaRPr lang="cs-CZ" dirty="0"/>
          </a:p>
        </p:txBody>
      </p:sp>
      <p:sp>
        <p:nvSpPr>
          <p:cNvPr id="4" name="Zástupný symbol pro číslo snímku 3"/>
          <p:cNvSpPr>
            <a:spLocks noGrp="1"/>
          </p:cNvSpPr>
          <p:nvPr>
            <p:ph type="sldNum" sz="quarter" idx="10"/>
          </p:nvPr>
        </p:nvSpPr>
        <p:spPr/>
        <p:txBody>
          <a:bodyPr/>
          <a:lstStyle/>
          <a:p>
            <a:fld id="{8F8C197F-113E-421B-83D0-2D7C0703CAE0}" type="slidenum">
              <a:rPr lang="cs-CZ" smtClean="0"/>
              <a:pPr/>
              <a:t>76</a:t>
            </a:fld>
            <a:endParaRPr lang="cs-CZ"/>
          </a:p>
        </p:txBody>
      </p:sp>
    </p:spTree>
    <p:extLst>
      <p:ext uri="{BB962C8B-B14F-4D97-AF65-F5344CB8AC3E}">
        <p14:creationId xmlns:p14="http://schemas.microsoft.com/office/powerpoint/2010/main" val="2278349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cs-CZ" smtClean="0">
                <a:ea typeface="ＭＳ Ｐゴシック" pitchFamily="34" charset="-128"/>
              </a:rPr>
              <a:t>podezření je vysloveno na základě výrazné odlišnosti reaktivity hodnoceného nemocného proti populaci</a:t>
            </a:r>
          </a:p>
          <a:p>
            <a:pPr eaLnBrk="1" hangingPunct="1">
              <a:spcBef>
                <a:spcPct val="0"/>
              </a:spcBef>
            </a:pPr>
            <a:r>
              <a:rPr lang="cs-CZ" smtClean="0">
                <a:ea typeface="ＭＳ Ｐゴシック" pitchFamily="34" charset="-128"/>
              </a:rPr>
              <a:t>This unit provides a protocol for performing serial analysis of gene expression (SAGE). SAGE involves the generation of short fragments of DNA, or tags, from a defined point in the sequence of all cDNAs in the sample analyzed. This short tag, because of its presence in a defined point in the sequence, is typically sufficient to uniquely identify every transcript in the sample. SAGE allows one to generate a comprehensive profile of gene expression in any sample desired from as little as 100,000 cells or 1 µg of total RNA. SAGE generates absolute, rather than relative, measurements of RNA abundance levels, and this fact allows an investigator to readily and reliably compare data to those produced by other laboratories, making the SAGE data set increasingly useful as more data is generated and shared. Software tools have also been specifically adapted for SAGE tags to allow cluster analysis of both public and user-generated data.</a:t>
            </a:r>
          </a:p>
          <a:p>
            <a:pPr eaLnBrk="1" hangingPunct="1">
              <a:spcBef>
                <a:spcPct val="0"/>
              </a:spcBef>
            </a:pPr>
            <a:endParaRPr lang="cs-CZ" smtClean="0">
              <a:ea typeface="ＭＳ Ｐゴシック" pitchFamily="34" charset="-128"/>
            </a:endParaRPr>
          </a:p>
          <a:p>
            <a:pPr lvl="1" eaLnBrk="1" hangingPunct="1"/>
            <a:r>
              <a:rPr lang="cs-CZ" smtClean="0">
                <a:ea typeface="ＭＳ Ｐゴシック" pitchFamily="34" charset="-128"/>
              </a:rPr>
              <a:t>PCR analýza DNA – PCR+RFLP, qPCR</a:t>
            </a:r>
          </a:p>
          <a:p>
            <a:pPr lvl="1" eaLnBrk="1" hangingPunct="1"/>
            <a:r>
              <a:rPr lang="cs-CZ" smtClean="0">
                <a:ea typeface="ＭＳ Ｐゴシック" pitchFamily="34" charset="-128"/>
              </a:rPr>
              <a:t>genom-wide, transcriptom-wide – Microarrays, Nextgen sequencing</a:t>
            </a:r>
          </a:p>
          <a:p>
            <a:pPr eaLnBrk="1" hangingPunct="1">
              <a:spcBef>
                <a:spcPct val="0"/>
              </a:spcBef>
            </a:pPr>
            <a:endParaRPr lang="cs-CZ" smtClean="0">
              <a:ea typeface="ＭＳ Ｐゴシック" pitchFamily="34" charset="-128"/>
            </a:endParaRPr>
          </a:p>
          <a:p>
            <a:pPr eaLnBrk="1" hangingPunct="1">
              <a:spcBef>
                <a:spcPct val="0"/>
              </a:spcBef>
            </a:pPr>
            <a:endParaRPr lang="cs-CZ" smtClean="0">
              <a:ea typeface="ＭＳ Ｐゴシック" pitchFamily="34" charset="-128"/>
            </a:endParaRPr>
          </a:p>
        </p:txBody>
      </p:sp>
      <p:sp>
        <p:nvSpPr>
          <p:cNvPr id="28675"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FF0AF14-DCAB-40AA-BC2B-BADA720EBCAA}" type="slidenum">
              <a:rPr lang="cs-CZ" sz="1200"/>
              <a:pPr eaLnBrk="1" hangingPunct="1"/>
              <a:t>77</a:t>
            </a:fld>
            <a:endParaRPr lang="cs-CZ"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a:lnSpc>
                <a:spcPct val="90000"/>
              </a:lnSpc>
            </a:pPr>
            <a:r>
              <a:rPr lang="en-US" dirty="0" smtClean="0">
                <a:ea typeface="ＭＳ Ｐゴシック" pitchFamily="34" charset="-128"/>
              </a:rPr>
              <a:t>S </a:t>
            </a:r>
            <a:r>
              <a:rPr lang="en-US" dirty="0" err="1" smtClean="0">
                <a:ea typeface="ＭＳ Ｐゴシック" pitchFamily="34" charset="-128"/>
              </a:rPr>
              <a:t>adenosyl</a:t>
            </a:r>
            <a:r>
              <a:rPr lang="en-US" dirty="0" smtClean="0">
                <a:ea typeface="ＭＳ Ｐゴシック" pitchFamily="34" charset="-128"/>
              </a:rPr>
              <a:t> methionine</a:t>
            </a:r>
            <a:r>
              <a:rPr lang="en-US" baseline="0" dirty="0" smtClean="0">
                <a:ea typeface="ＭＳ Ｐゴシック" pitchFamily="34" charset="-128"/>
              </a:rPr>
              <a:t> by methylation of agouti genes</a:t>
            </a:r>
            <a:endParaRPr lang="en-US" dirty="0" smtClean="0">
              <a:ea typeface="ＭＳ Ｐゴシック" pitchFamily="34" charset="-128"/>
            </a:endParaRPr>
          </a:p>
          <a:p>
            <a:pPr>
              <a:lnSpc>
                <a:spcPct val="90000"/>
              </a:lnSpc>
            </a:pPr>
            <a:endParaRPr lang="en-US" dirty="0" smtClean="0">
              <a:ea typeface="ＭＳ Ｐゴシック" pitchFamily="34" charset="-128"/>
            </a:endParaRPr>
          </a:p>
          <a:p>
            <a:pPr>
              <a:lnSpc>
                <a:spcPct val="90000"/>
              </a:lnSpc>
            </a:pPr>
            <a:r>
              <a:rPr lang="en-US" dirty="0" err="1" smtClean="0">
                <a:ea typeface="ＭＳ Ｐゴシック" pitchFamily="34" charset="-128"/>
              </a:rPr>
              <a:t>Řada</a:t>
            </a:r>
            <a:r>
              <a:rPr lang="en-US" dirty="0" smtClean="0">
                <a:ea typeface="ＭＳ Ｐゴシック" pitchFamily="34" charset="-128"/>
              </a:rPr>
              <a:t> </a:t>
            </a:r>
            <a:r>
              <a:rPr lang="en-US" dirty="0" err="1" smtClean="0">
                <a:ea typeface="ＭＳ Ｐゴシック" pitchFamily="34" charset="-128"/>
              </a:rPr>
              <a:t>dalších</a:t>
            </a:r>
            <a:r>
              <a:rPr lang="en-US" dirty="0" smtClean="0">
                <a:ea typeface="ＭＳ Ｐゴシック" pitchFamily="34" charset="-128"/>
              </a:rPr>
              <a:t> </a:t>
            </a:r>
            <a:r>
              <a:rPr lang="en-US" dirty="0" err="1" smtClean="0">
                <a:ea typeface="ＭＳ Ｐゴシック" pitchFamily="34" charset="-128"/>
              </a:rPr>
              <a:t>modifukujících</a:t>
            </a:r>
            <a:r>
              <a:rPr lang="en-US" dirty="0" smtClean="0">
                <a:ea typeface="ＭＳ Ｐゴシック" pitchFamily="34" charset="-128"/>
              </a:rPr>
              <a:t> </a:t>
            </a:r>
            <a:r>
              <a:rPr lang="en-US" dirty="0" err="1" smtClean="0">
                <a:ea typeface="ＭＳ Ｐゴシック" pitchFamily="34" charset="-128"/>
              </a:rPr>
              <a:t>vlivů</a:t>
            </a:r>
            <a:endParaRPr lang="en-US" dirty="0" smtClean="0">
              <a:ea typeface="ＭＳ Ｐゴシック" pitchFamily="34" charset="-128"/>
            </a:endParaRPr>
          </a:p>
          <a:p>
            <a:pPr>
              <a:lnSpc>
                <a:spcPct val="90000"/>
              </a:lnSpc>
            </a:pPr>
            <a:r>
              <a:rPr lang="en-US" dirty="0" smtClean="0">
                <a:ea typeface="ＭＳ Ｐゴシック" pitchFamily="34" charset="-128"/>
              </a:rPr>
              <a:t>http://</a:t>
            </a:r>
            <a:r>
              <a:rPr lang="en-US" dirty="0" err="1" smtClean="0">
                <a:ea typeface="ＭＳ Ｐゴシック" pitchFamily="34" charset="-128"/>
              </a:rPr>
              <a:t>www.brainfacts.org</a:t>
            </a:r>
            <a:r>
              <a:rPr lang="en-US" dirty="0" smtClean="0">
                <a:ea typeface="ＭＳ Ｐゴシック" pitchFamily="34" charset="-128"/>
              </a:rPr>
              <a:t>/brain-basics/brain-development/articles/2011/epigenetics/</a:t>
            </a:r>
          </a:p>
          <a:p>
            <a:pPr>
              <a:lnSpc>
                <a:spcPct val="90000"/>
              </a:lnSpc>
            </a:pPr>
            <a:endParaRPr lang="en-US" dirty="0" smtClean="0">
              <a:ea typeface="ＭＳ Ｐゴシック" pitchFamily="34" charset="-128"/>
            </a:endParaRPr>
          </a:p>
          <a:p>
            <a:pPr>
              <a:lnSpc>
                <a:spcPct val="90000"/>
              </a:lnSpc>
            </a:pPr>
            <a:r>
              <a:rPr lang="en-US" dirty="0" smtClean="0">
                <a:ea typeface="ＭＳ Ｐゴシック" pitchFamily="34" charset="-128"/>
              </a:rPr>
              <a:t>In 2003, scientists studying the agouti mouse — a fat, yellow mouse with an increased tendency for diabetes and cancer — found they could change health outcomes for mice by feeding dietary supplements to their mothers before and during pregnancy. The supplements worked by adding a chemical mark to genes, most notably to those involved in coat color and feeding. The result: obese, yellow mothers bore lean, healthy offspring with brown coats.</a:t>
            </a:r>
          </a:p>
          <a:p>
            <a:pPr>
              <a:lnSpc>
                <a:spcPct val="90000"/>
              </a:lnSpc>
            </a:pPr>
            <a:endParaRPr lang="en-US" dirty="0" smtClean="0">
              <a:ea typeface="ＭＳ Ｐゴシック" pitchFamily="34" charset="-128"/>
            </a:endParaRPr>
          </a:p>
          <a:p>
            <a:pPr>
              <a:lnSpc>
                <a:spcPct val="90000"/>
              </a:lnSpc>
            </a:pPr>
            <a:r>
              <a:rPr lang="en-US" dirty="0" smtClean="0">
                <a:ea typeface="ＭＳ Ｐゴシック" pitchFamily="34" charset="-128"/>
              </a:rPr>
              <a:t>Epigenetic Key to a Human Disease</a:t>
            </a:r>
          </a:p>
          <a:p>
            <a:pPr>
              <a:lnSpc>
                <a:spcPct val="90000"/>
              </a:lnSpc>
            </a:pPr>
            <a:r>
              <a:rPr lang="en-US" dirty="0" smtClean="0">
                <a:ea typeface="ＭＳ Ｐゴシック" pitchFamily="34" charset="-128"/>
              </a:rPr>
              <a:t>In addition to shaping behavior, epigenetics also may be involved in brain diseases and disorders. One example is </a:t>
            </a:r>
            <a:r>
              <a:rPr lang="en-US" dirty="0" err="1" smtClean="0">
                <a:ea typeface="ＭＳ Ｐゴシック" pitchFamily="34" charset="-128"/>
              </a:rPr>
              <a:t>Rett</a:t>
            </a:r>
            <a:r>
              <a:rPr lang="en-US" dirty="0" smtClean="0">
                <a:ea typeface="ＭＳ Ｐゴシック" pitchFamily="34" charset="-128"/>
              </a:rPr>
              <a:t> syndrome, a genetic disorder that almost exclusively affects young girls and currently has no cure. In its early stages, </a:t>
            </a:r>
            <a:r>
              <a:rPr lang="en-US" dirty="0" err="1" smtClean="0">
                <a:ea typeface="ＭＳ Ｐゴシック" pitchFamily="34" charset="-128"/>
              </a:rPr>
              <a:t>Rett</a:t>
            </a:r>
            <a:r>
              <a:rPr lang="en-US" dirty="0" smtClean="0">
                <a:ea typeface="ＭＳ Ｐゴシック" pitchFamily="34" charset="-128"/>
              </a:rPr>
              <a:t> syndrome causes autistic-like behaviors; in later stages, girls with </a:t>
            </a:r>
            <a:r>
              <a:rPr lang="en-US" dirty="0" err="1" smtClean="0">
                <a:ea typeface="ＭＳ Ｐゴシック" pitchFamily="34" charset="-128"/>
              </a:rPr>
              <a:t>Rett</a:t>
            </a:r>
            <a:r>
              <a:rPr lang="en-US" dirty="0" smtClean="0">
                <a:ea typeface="ＭＳ Ｐゴシック" pitchFamily="34" charset="-128"/>
              </a:rPr>
              <a:t> syndrome lose the ability to speak or control movement.</a:t>
            </a:r>
          </a:p>
          <a:p>
            <a:pPr>
              <a:lnSpc>
                <a:spcPct val="90000"/>
              </a:lnSpc>
            </a:pPr>
            <a:endParaRPr lang="en-US" dirty="0" smtClean="0">
              <a:ea typeface="ＭＳ Ｐゴシック" pitchFamily="34" charset="-128"/>
            </a:endParaRPr>
          </a:p>
          <a:p>
            <a:pPr>
              <a:lnSpc>
                <a:spcPct val="90000"/>
              </a:lnSpc>
            </a:pPr>
            <a:r>
              <a:rPr lang="en-US" dirty="0" smtClean="0">
                <a:ea typeface="ＭＳ Ｐゴシック" pitchFamily="34" charset="-128"/>
              </a:rPr>
              <a:t>Research showed </a:t>
            </a:r>
            <a:r>
              <a:rPr lang="en-US" dirty="0" err="1" smtClean="0">
                <a:ea typeface="ＭＳ Ｐゴシック" pitchFamily="34" charset="-128"/>
              </a:rPr>
              <a:t>Rett</a:t>
            </a:r>
            <a:r>
              <a:rPr lang="en-US" dirty="0" smtClean="0">
                <a:ea typeface="ＭＳ Ｐゴシック" pitchFamily="34" charset="-128"/>
              </a:rPr>
              <a:t> syndrome was caused by a mutation in the MECP2 gene. The MeCP2 protein binds to and turns off genes with epigenetic tags. Without proper MeCP2 function, some genes get out of sync. By identifying and manipulating other proteins that perform functions similar to MeCP2, researchers hope to one day improve treatment options for </a:t>
            </a:r>
            <a:r>
              <a:rPr lang="en-US" dirty="0" err="1" smtClean="0">
                <a:ea typeface="ＭＳ Ｐゴシック" pitchFamily="34" charset="-128"/>
              </a:rPr>
              <a:t>Rett</a:t>
            </a:r>
            <a:r>
              <a:rPr lang="en-US" dirty="0" smtClean="0">
                <a:ea typeface="ＭＳ Ｐゴシック" pitchFamily="34" charset="-128"/>
              </a:rPr>
              <a:t> syndrome.</a:t>
            </a:r>
          </a:p>
        </p:txBody>
      </p:sp>
      <p:sp>
        <p:nvSpPr>
          <p:cNvPr id="61443" name="Slide Number Placeholder 3"/>
          <p:cNvSpPr>
            <a:spLocks noGrp="1"/>
          </p:cNvSpPr>
          <p:nvPr>
            <p:ph type="sldNum" sz="quarter" idx="5"/>
          </p:nvPr>
        </p:nvSpPr>
        <p:spPr bwMode="auto">
          <a:noFill/>
          <a:ln>
            <a:miter lim="800000"/>
            <a:headEnd/>
            <a:tailEnd/>
          </a:ln>
        </p:spPr>
        <p:txBody>
          <a:bodyPr/>
          <a:lstStyle/>
          <a:p>
            <a:fld id="{ACAE1996-4329-44F9-9D7C-82C4979FCEAD}" type="slidenum">
              <a:rPr lang="cs-CZ"/>
              <a:pPr/>
              <a:t>81</a:t>
            </a:fld>
            <a:endParaRPr 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8EF38FF-6611-44DA-9448-EAB17FD869CB}" type="slidenum">
              <a:rPr lang="en-US"/>
              <a:pPr/>
              <a:t>82</a:t>
            </a:fld>
            <a:endParaRPr lang="en-US"/>
          </a:p>
        </p:txBody>
      </p:sp>
      <p:sp>
        <p:nvSpPr>
          <p:cNvPr id="634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1" name="Rectangle 3"/>
          <p:cNvSpPr>
            <a:spLocks noGrp="1" noChangeArrowheads="1"/>
          </p:cNvSpPr>
          <p:nvPr>
            <p:ph type="body" idx="1"/>
          </p:nvPr>
        </p:nvSpPr>
        <p:spPr bwMode="auto">
          <a:noFill/>
        </p:spPr>
        <p:txBody>
          <a:bodyPr/>
          <a:lstStyle/>
          <a:p>
            <a:endParaRPr lang="en-US" smtClean="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RCT </a:t>
            </a:r>
            <a:r>
              <a:rPr lang="cs-CZ" dirty="0" err="1" smtClean="0"/>
              <a:t>randomized</a:t>
            </a:r>
            <a:r>
              <a:rPr lang="cs-CZ" dirty="0" smtClean="0"/>
              <a:t> </a:t>
            </a:r>
            <a:r>
              <a:rPr lang="cs-CZ" dirty="0" err="1" smtClean="0"/>
              <a:t>clinical</a:t>
            </a:r>
            <a:r>
              <a:rPr lang="cs-CZ" dirty="0" smtClean="0"/>
              <a:t> </a:t>
            </a:r>
            <a:r>
              <a:rPr lang="cs-CZ" smtClean="0"/>
              <a:t>trials</a:t>
            </a:r>
            <a:endParaRPr lang="cs-CZ" dirty="0"/>
          </a:p>
        </p:txBody>
      </p:sp>
      <p:sp>
        <p:nvSpPr>
          <p:cNvPr id="4" name="Zástupný symbol pro číslo snímku 3"/>
          <p:cNvSpPr>
            <a:spLocks noGrp="1"/>
          </p:cNvSpPr>
          <p:nvPr>
            <p:ph type="sldNum" sz="quarter" idx="10"/>
          </p:nvPr>
        </p:nvSpPr>
        <p:spPr/>
        <p:txBody>
          <a:bodyPr/>
          <a:lstStyle/>
          <a:p>
            <a:fld id="{8F8C197F-113E-421B-83D0-2D7C0703CAE0}" type="slidenum">
              <a:rPr lang="cs-CZ" smtClean="0"/>
              <a:pPr/>
              <a:t>83</a:t>
            </a:fld>
            <a:endParaRPr lang="cs-CZ"/>
          </a:p>
        </p:txBody>
      </p:sp>
    </p:spTree>
    <p:extLst>
      <p:ext uri="{BB962C8B-B14F-4D97-AF65-F5344CB8AC3E}">
        <p14:creationId xmlns:p14="http://schemas.microsoft.com/office/powerpoint/2010/main" val="1798251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Do jaké míry jsou enzymy a transportéry důležité</a:t>
            </a:r>
            <a:r>
              <a:rPr lang="cs-CZ" baseline="0" dirty="0" smtClean="0"/>
              <a:t> dokumentuje i míra jejich zapojením do PK léčiv</a:t>
            </a:r>
          </a:p>
          <a:p>
            <a:r>
              <a:rPr lang="cs-CZ" sz="1200" dirty="0" smtClean="0">
                <a:solidFill>
                  <a:schemeClr val="tx2"/>
                </a:solidFill>
                <a:ea typeface="ＭＳ Ｐゴシック" pitchFamily="34" charset="-128"/>
              </a:rPr>
              <a:t>Eliminační procesy pro Top 200 léčiv v USA</a:t>
            </a:r>
          </a:p>
          <a:p>
            <a:endParaRPr lang="cs-CZ" sz="1200" b="0" dirty="0" smtClean="0">
              <a:solidFill>
                <a:schemeClr val="tx2"/>
              </a:solidFill>
              <a:ea typeface="ＭＳ Ｐゴシック" pitchFamily="34" charset="-128"/>
            </a:endParaRPr>
          </a:p>
          <a:p>
            <a:r>
              <a:rPr lang="cs-CZ" sz="1200" b="0" dirty="0" smtClean="0">
                <a:solidFill>
                  <a:schemeClr val="tx2"/>
                </a:solidFill>
                <a:ea typeface="ＭＳ Ｐゴシック" pitchFamily="34" charset="-128"/>
              </a:rPr>
              <a:t>V současnosti 19 UGT, 13 SULT a 20 GST</a:t>
            </a:r>
          </a:p>
          <a:p>
            <a:endParaRPr lang="cs-CZ" sz="1200" b="0" dirty="0" smtClean="0">
              <a:solidFill>
                <a:schemeClr val="tx2"/>
              </a:solidFill>
              <a:ea typeface="ＭＳ Ｐゴシック" pitchFamily="34" charset="-128"/>
            </a:endParaRPr>
          </a:p>
          <a:p>
            <a:r>
              <a:rPr lang="cs-CZ" b="0" dirty="0" smtClean="0"/>
              <a:t>HUGO –</a:t>
            </a:r>
            <a:r>
              <a:rPr lang="cs-CZ" b="0" dirty="0" err="1" smtClean="0"/>
              <a:t>identifies</a:t>
            </a:r>
            <a:r>
              <a:rPr lang="cs-CZ" b="0" dirty="0" smtClean="0"/>
              <a:t> </a:t>
            </a:r>
            <a:r>
              <a:rPr lang="en-US" b="0" dirty="0" smtClean="0"/>
              <a:t>Humans have 57 genes </a:t>
            </a:r>
            <a:r>
              <a:rPr lang="cs-CZ" b="0" dirty="0" smtClean="0"/>
              <a:t> - </a:t>
            </a:r>
            <a:r>
              <a:rPr lang="en-US" b="0" dirty="0" smtClean="0"/>
              <a:t>and more than 59 </a:t>
            </a:r>
            <a:r>
              <a:rPr lang="en-US" b="0" dirty="0" err="1" smtClean="0"/>
              <a:t>pseudogenes</a:t>
            </a:r>
            <a:r>
              <a:rPr lang="en-US" b="0" dirty="0" smtClean="0"/>
              <a:t> </a:t>
            </a:r>
            <a:r>
              <a:rPr lang="cs-CZ" b="0" dirty="0" smtClean="0"/>
              <a:t>- </a:t>
            </a:r>
            <a:r>
              <a:rPr lang="en-US" b="0" dirty="0" smtClean="0"/>
              <a:t>divided among 18 families of </a:t>
            </a:r>
            <a:r>
              <a:rPr lang="en-US" b="0" dirty="0" err="1" smtClean="0"/>
              <a:t>cytochrome</a:t>
            </a:r>
            <a:r>
              <a:rPr lang="en-US" b="0" dirty="0" smtClean="0"/>
              <a:t> P450 genes and 43 subfamilies</a:t>
            </a:r>
            <a:r>
              <a:rPr lang="cs-CZ" b="0" dirty="0" smtClean="0"/>
              <a:t> </a:t>
            </a:r>
          </a:p>
          <a:p>
            <a:endParaRPr lang="cs-CZ" b="0" dirty="0" smtClean="0"/>
          </a:p>
          <a:p>
            <a:r>
              <a:rPr lang="en-US" b="0" dirty="0" err="1" smtClean="0"/>
              <a:t>Cytochrom</a:t>
            </a:r>
            <a:r>
              <a:rPr lang="en-US" b="0" dirty="0" smtClean="0"/>
              <a:t> P450 (</a:t>
            </a:r>
            <a:r>
              <a:rPr lang="en-US" b="0" dirty="0" err="1" smtClean="0"/>
              <a:t>zkratka</a:t>
            </a:r>
            <a:r>
              <a:rPr lang="en-US" b="0" dirty="0" smtClean="0"/>
              <a:t> CYP) </a:t>
            </a:r>
            <a:r>
              <a:rPr lang="en-US" b="0" dirty="0" err="1" smtClean="0"/>
              <a:t>označuje</a:t>
            </a:r>
            <a:r>
              <a:rPr lang="en-US" b="0" dirty="0" smtClean="0"/>
              <a:t> </a:t>
            </a:r>
            <a:r>
              <a:rPr lang="en-US" b="0" dirty="0" err="1" smtClean="0"/>
              <a:t>rozsáhlou</a:t>
            </a:r>
            <a:r>
              <a:rPr lang="en-US" b="0" dirty="0" smtClean="0"/>
              <a:t> </a:t>
            </a:r>
            <a:r>
              <a:rPr lang="en-US" b="0" dirty="0" err="1" smtClean="0"/>
              <a:t>skupinu</a:t>
            </a:r>
            <a:r>
              <a:rPr lang="en-US" b="0" dirty="0" smtClean="0"/>
              <a:t> </a:t>
            </a:r>
            <a:r>
              <a:rPr lang="en-US" b="0" dirty="0" err="1" smtClean="0"/>
              <a:t>hemoproteinových</a:t>
            </a:r>
            <a:r>
              <a:rPr lang="en-US" b="0" dirty="0" smtClean="0"/>
              <a:t> </a:t>
            </a:r>
            <a:r>
              <a:rPr lang="en-US" b="0" dirty="0" err="1" smtClean="0"/>
              <a:t>enzymů</a:t>
            </a:r>
            <a:r>
              <a:rPr lang="en-US" b="0" dirty="0" smtClean="0"/>
              <a:t>, </a:t>
            </a:r>
            <a:r>
              <a:rPr lang="en-US" b="0" dirty="0" err="1" smtClean="0"/>
              <a:t>které</a:t>
            </a:r>
            <a:r>
              <a:rPr lang="en-US" b="0" dirty="0" smtClean="0"/>
              <a:t> </a:t>
            </a:r>
            <a:r>
              <a:rPr lang="en-US" b="0" dirty="0" err="1" smtClean="0"/>
              <a:t>nesou</a:t>
            </a:r>
            <a:r>
              <a:rPr lang="en-US" b="0" dirty="0" smtClean="0"/>
              <a:t> </a:t>
            </a:r>
            <a:r>
              <a:rPr lang="en-US" b="0" dirty="0" err="1" smtClean="0"/>
              <a:t>hemovou</a:t>
            </a:r>
            <a:r>
              <a:rPr lang="en-US" b="0" dirty="0" smtClean="0"/>
              <a:t> </a:t>
            </a:r>
            <a:r>
              <a:rPr lang="en-US" b="0" dirty="0" err="1" smtClean="0"/>
              <a:t>prosthetickou</a:t>
            </a:r>
            <a:r>
              <a:rPr lang="en-US" b="0" dirty="0" smtClean="0"/>
              <a:t> </a:t>
            </a:r>
            <a:r>
              <a:rPr lang="en-US" b="0" dirty="0" err="1" smtClean="0"/>
              <a:t>skupinu</a:t>
            </a:r>
            <a:r>
              <a:rPr lang="en-US" b="0" dirty="0" smtClean="0"/>
              <a:t>. </a:t>
            </a:r>
            <a:r>
              <a:rPr lang="en-US" b="0" dirty="0" err="1" smtClean="0"/>
              <a:t>Název</a:t>
            </a:r>
            <a:r>
              <a:rPr lang="en-US" b="0" dirty="0" smtClean="0"/>
              <a:t> </a:t>
            </a:r>
            <a:r>
              <a:rPr lang="en-US" b="0" dirty="0" err="1" smtClean="0"/>
              <a:t>cytochrom</a:t>
            </a:r>
            <a:r>
              <a:rPr lang="en-US" b="0" dirty="0" smtClean="0"/>
              <a:t> P450 </a:t>
            </a:r>
            <a:r>
              <a:rPr lang="en-US" b="0" dirty="0" err="1" smtClean="0"/>
              <a:t>vychází</a:t>
            </a:r>
            <a:r>
              <a:rPr lang="en-US" b="0" dirty="0" smtClean="0"/>
              <a:t> z </a:t>
            </a:r>
            <a:r>
              <a:rPr lang="en-US" b="0" dirty="0" err="1" smtClean="0"/>
              <a:t>faktu</a:t>
            </a:r>
            <a:r>
              <a:rPr lang="en-US" b="0" dirty="0" smtClean="0"/>
              <a:t>, </a:t>
            </a:r>
            <a:r>
              <a:rPr lang="en-US" b="0" dirty="0" err="1" smtClean="0"/>
              <a:t>že</a:t>
            </a:r>
            <a:r>
              <a:rPr lang="en-US" b="0" dirty="0" smtClean="0"/>
              <a:t> </a:t>
            </a:r>
            <a:r>
              <a:rPr lang="en-US" b="0" dirty="0" err="1" smtClean="0"/>
              <a:t>redukovaná</a:t>
            </a:r>
            <a:r>
              <a:rPr lang="en-US" b="0" dirty="0" smtClean="0"/>
              <a:t> forma </a:t>
            </a:r>
            <a:r>
              <a:rPr lang="en-US" b="0" dirty="0" err="1" smtClean="0"/>
              <a:t>enzymu</a:t>
            </a:r>
            <a:r>
              <a:rPr lang="en-US" b="0" dirty="0" smtClean="0"/>
              <a:t> v </a:t>
            </a:r>
            <a:r>
              <a:rPr lang="en-US" b="0" dirty="0" err="1" smtClean="0"/>
              <a:t>komplexu</a:t>
            </a:r>
            <a:r>
              <a:rPr lang="en-US" b="0" dirty="0" smtClean="0"/>
              <a:t> s </a:t>
            </a:r>
            <a:r>
              <a:rPr lang="en-US" b="0" dirty="0" err="1" smtClean="0"/>
              <a:t>oxidem</a:t>
            </a:r>
            <a:r>
              <a:rPr lang="en-US" b="0" dirty="0" smtClean="0"/>
              <a:t> </a:t>
            </a:r>
            <a:r>
              <a:rPr lang="en-US" b="0" dirty="0" err="1" smtClean="0"/>
              <a:t>uhelnatým</a:t>
            </a:r>
            <a:r>
              <a:rPr lang="en-US" b="0" dirty="0" smtClean="0"/>
              <a:t> </a:t>
            </a:r>
            <a:r>
              <a:rPr lang="en-US" b="0" dirty="0" err="1" smtClean="0"/>
              <a:t>vykazuje</a:t>
            </a:r>
            <a:r>
              <a:rPr lang="en-US" b="0" dirty="0" smtClean="0"/>
              <a:t> </a:t>
            </a:r>
            <a:r>
              <a:rPr lang="en-US" b="0" dirty="0" err="1" smtClean="0"/>
              <a:t>silné</a:t>
            </a:r>
            <a:r>
              <a:rPr lang="en-US" b="0" dirty="0" smtClean="0"/>
              <a:t> </a:t>
            </a:r>
            <a:r>
              <a:rPr lang="en-US" b="0" dirty="0" err="1" smtClean="0"/>
              <a:t>absorpční</a:t>
            </a:r>
            <a:r>
              <a:rPr lang="en-US" b="0" dirty="0" smtClean="0"/>
              <a:t> maximum v UV-VIS </a:t>
            </a:r>
            <a:r>
              <a:rPr lang="en-US" b="0" dirty="0" err="1" smtClean="0"/>
              <a:t>spektru</a:t>
            </a:r>
            <a:r>
              <a:rPr lang="en-US" b="0" dirty="0" smtClean="0"/>
              <a:t> </a:t>
            </a:r>
            <a:r>
              <a:rPr lang="en-US" b="0" dirty="0" err="1" smtClean="0"/>
              <a:t>při</a:t>
            </a:r>
            <a:r>
              <a:rPr lang="en-US" b="0" dirty="0" smtClean="0"/>
              <a:t> 450 nm (</a:t>
            </a:r>
            <a:r>
              <a:rPr lang="en-US" b="0" dirty="0" err="1" smtClean="0"/>
              <a:t>tzv</a:t>
            </a:r>
            <a:r>
              <a:rPr lang="en-US" b="0" dirty="0" smtClean="0"/>
              <a:t>. </a:t>
            </a:r>
            <a:r>
              <a:rPr lang="en-US" b="0" dirty="0" err="1" smtClean="0"/>
              <a:t>Soretův</a:t>
            </a:r>
            <a:r>
              <a:rPr lang="en-US" b="0" dirty="0" smtClean="0"/>
              <a:t> </a:t>
            </a:r>
            <a:r>
              <a:rPr lang="en-US" b="0" dirty="0" err="1" smtClean="0"/>
              <a:t>pík</a:t>
            </a:r>
            <a:r>
              <a:rPr lang="en-US" b="0" dirty="0" smtClean="0"/>
              <a:t>).</a:t>
            </a:r>
            <a:endParaRPr lang="en-US" b="0" dirty="0"/>
          </a:p>
        </p:txBody>
      </p:sp>
      <p:sp>
        <p:nvSpPr>
          <p:cNvPr id="4" name="Zástupný symbol pro číslo snímku 3"/>
          <p:cNvSpPr>
            <a:spLocks noGrp="1"/>
          </p:cNvSpPr>
          <p:nvPr>
            <p:ph type="sldNum" sz="quarter" idx="10"/>
          </p:nvPr>
        </p:nvSpPr>
        <p:spPr/>
        <p:txBody>
          <a:bodyPr/>
          <a:lstStyle/>
          <a:p>
            <a:fld id="{42014482-CD4E-4A59-BF3D-4CA32EA7D6F1}" type="slidenum">
              <a:rPr lang="cs-CZ" smtClean="0"/>
              <a:pPr/>
              <a:t>7</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a:lstStyle/>
          <a:p>
            <a:r>
              <a:rPr lang="cs-CZ" dirty="0" smtClean="0">
                <a:ea typeface="ＭＳ Ｐゴシック" pitchFamily="34" charset="-128"/>
              </a:rPr>
              <a:t>P-</a:t>
            </a:r>
            <a:r>
              <a:rPr lang="cs-CZ" dirty="0" err="1" smtClean="0">
                <a:ea typeface="ＭＳ Ｐゴシック" pitchFamily="34" charset="-128"/>
              </a:rPr>
              <a:t>gp</a:t>
            </a:r>
            <a:r>
              <a:rPr lang="cs-CZ" dirty="0" smtClean="0">
                <a:ea typeface="ＭＳ Ｐゴシック" pitchFamily="34" charset="-128"/>
              </a:rPr>
              <a:t> – 1977 - </a:t>
            </a:r>
            <a:r>
              <a:rPr lang="cs-CZ" dirty="0" err="1" smtClean="0">
                <a:ea typeface="ＭＳ Ｐゴシック" pitchFamily="34" charset="-128"/>
              </a:rPr>
              <a:t>Juliano</a:t>
            </a:r>
            <a:r>
              <a:rPr lang="cs-CZ" dirty="0" smtClean="0">
                <a:ea typeface="ＭＳ Ｐゴシック" pitchFamily="34" charset="-128"/>
              </a:rPr>
              <a:t> a Ling</a:t>
            </a:r>
          </a:p>
          <a:p>
            <a:endParaRPr lang="cs-CZ" dirty="0" smtClean="0">
              <a:ea typeface="ＭＳ Ｐゴシック" pitchFamily="34" charset="-128"/>
            </a:endParaRPr>
          </a:p>
          <a:p>
            <a:r>
              <a:rPr lang="cs-CZ" dirty="0" smtClean="0">
                <a:ea typeface="ＭＳ Ｐゴシック" pitchFamily="34" charset="-128"/>
              </a:rPr>
              <a:t>Transportují hydrofilní metabolity</a:t>
            </a:r>
            <a:r>
              <a:rPr lang="cs-CZ" baseline="0" dirty="0" smtClean="0">
                <a:ea typeface="ＭＳ Ｐゴシック" pitchFamily="34" charset="-128"/>
              </a:rPr>
              <a:t> ale i nezměněná lipofilní léčiva přes </a:t>
            </a:r>
            <a:r>
              <a:rPr lang="cs-CZ" baseline="0" dirty="0" err="1" smtClean="0">
                <a:ea typeface="ＭＳ Ｐゴシック" pitchFamily="34" charset="-128"/>
              </a:rPr>
              <a:t>bazolaterální</a:t>
            </a:r>
            <a:r>
              <a:rPr lang="cs-CZ" baseline="0" dirty="0" smtClean="0">
                <a:ea typeface="ＭＳ Ｐゴシック" pitchFamily="34" charset="-128"/>
              </a:rPr>
              <a:t> a apikální membrány buněk orgánů s </a:t>
            </a:r>
            <a:r>
              <a:rPr lang="cs-CZ" baseline="0" dirty="0" err="1" smtClean="0">
                <a:ea typeface="ＭＳ Ｐゴシック" pitchFamily="34" charset="-128"/>
              </a:rPr>
              <a:t>bariérivou</a:t>
            </a:r>
            <a:r>
              <a:rPr lang="cs-CZ" baseline="0" dirty="0" smtClean="0">
                <a:ea typeface="ＭＳ Ｐゴシック" pitchFamily="34" charset="-128"/>
              </a:rPr>
              <a:t> nebo eliminační funkcí.</a:t>
            </a:r>
          </a:p>
          <a:p>
            <a:endParaRPr lang="en-US" dirty="0" smtClean="0">
              <a:ea typeface="ＭＳ Ｐゴシック" pitchFamily="34" charset="-128"/>
            </a:endParaRPr>
          </a:p>
        </p:txBody>
      </p:sp>
      <p:sp>
        <p:nvSpPr>
          <p:cNvPr id="4" name="Slide Number Placeholder 3"/>
          <p:cNvSpPr>
            <a:spLocks noGrp="1"/>
          </p:cNvSpPr>
          <p:nvPr>
            <p:ph type="sldNum" sz="quarter" idx="5"/>
          </p:nvPr>
        </p:nvSpPr>
        <p:spPr/>
        <p:txBody>
          <a:bodyPr/>
          <a:lstStyle/>
          <a:p>
            <a:fld id="{75D21D3B-800E-4C1D-B8B9-FDF343988FA6}" type="slidenum">
              <a:rPr lang="cs-CZ"/>
              <a:pPr/>
              <a:t>8</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ln>
            <a:miter lim="800000"/>
            <a:headEnd/>
            <a:tailEnd/>
          </a:ln>
        </p:spPr>
        <p:txBody>
          <a:bodyPr/>
          <a:lstStyle/>
          <a:p>
            <a:fld id="{1DD076CA-94FB-4CA3-8B77-504616D30C9B}" type="slidenum">
              <a:rPr lang="cs-CZ"/>
              <a:pPr/>
              <a:t>9</a:t>
            </a:fld>
            <a:endParaRPr lang="cs-CZ"/>
          </a:p>
        </p:txBody>
      </p:sp>
      <p:sp>
        <p:nvSpPr>
          <p:cNvPr id="184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5" name="Rectangle 3"/>
          <p:cNvSpPr>
            <a:spLocks noGrp="1" noChangeArrowheads="1"/>
          </p:cNvSpPr>
          <p:nvPr>
            <p:ph type="body" idx="1"/>
          </p:nvPr>
        </p:nvSpPr>
        <p:spPr bwMode="auto">
          <a:noFill/>
        </p:spPr>
        <p:txBody>
          <a:bodyPr/>
          <a:lstStyle/>
          <a:p>
            <a:pPr eaLnBrk="1" hangingPunct="1">
              <a:spcBef>
                <a:spcPct val="0"/>
              </a:spcBef>
            </a:pPr>
            <a:r>
              <a:rPr lang="cs-CZ" dirty="0" smtClean="0">
                <a:ea typeface="ＭＳ Ｐゴシック" pitchFamily="34" charset="-128"/>
              </a:rPr>
              <a:t>Proto se</a:t>
            </a:r>
            <a:r>
              <a:rPr lang="cs-CZ" baseline="0" dirty="0" smtClean="0">
                <a:ea typeface="ＭＳ Ｐゴシック" pitchFamily="34" charset="-128"/>
              </a:rPr>
              <a:t> pozornost obrací k procesům aktivním – enzymům a transportním proteinům</a:t>
            </a:r>
          </a:p>
          <a:p>
            <a:pPr eaLnBrk="1" hangingPunct="1">
              <a:spcBef>
                <a:spcPct val="0"/>
              </a:spcBef>
            </a:pPr>
            <a:endParaRPr lang="cs-CZ" baseline="0" dirty="0" smtClean="0">
              <a:ea typeface="ＭＳ Ｐゴシック" pitchFamily="34" charset="-128"/>
            </a:endParaRPr>
          </a:p>
          <a:p>
            <a:pPr eaLnBrk="1" hangingPunct="1">
              <a:spcBef>
                <a:spcPct val="0"/>
              </a:spcBef>
            </a:pPr>
            <a:r>
              <a:rPr lang="cs-CZ" dirty="0" smtClean="0">
                <a:ea typeface="ＭＳ Ｐゴシック" pitchFamily="34" charset="-128"/>
              </a:rPr>
              <a:t>Podobně jako</a:t>
            </a:r>
            <a:r>
              <a:rPr lang="cs-CZ" baseline="0" dirty="0" smtClean="0">
                <a:ea typeface="ＭＳ Ｐゴシック" pitchFamily="34" charset="-128"/>
              </a:rPr>
              <a:t> u dalších cílových proteinů i pro ně platí podobné obecné zásady - vykazují substrátovou </a:t>
            </a:r>
            <a:r>
              <a:rPr lang="cs-CZ" baseline="0" dirty="0" err="1" smtClean="0">
                <a:ea typeface="ＭＳ Ｐゴシック" pitchFamily="34" charset="-128"/>
              </a:rPr>
              <a:t>specifitu</a:t>
            </a:r>
            <a:r>
              <a:rPr lang="cs-CZ" baseline="0" dirty="0" smtClean="0">
                <a:ea typeface="ＭＳ Ｐゴシック" pitchFamily="34" charset="-128"/>
              </a:rPr>
              <a:t>, vyskytují se v omezeném množství - omezená kapacita, možnost inhibice/</a:t>
            </a:r>
            <a:r>
              <a:rPr lang="cs-CZ" baseline="0" dirty="0" err="1" smtClean="0">
                <a:ea typeface="ＭＳ Ｐゴシック" pitchFamily="34" charset="-128"/>
              </a:rPr>
              <a:t>kompetice</a:t>
            </a:r>
            <a:r>
              <a:rPr lang="cs-CZ" baseline="0" dirty="0" smtClean="0">
                <a:ea typeface="ＭＳ Ｐゴシック" pitchFamily="34" charset="-128"/>
              </a:rPr>
              <a:t> a často závislost na přítomnosti energie</a:t>
            </a:r>
            <a:endParaRPr lang="cs-CZ" dirty="0" smtClean="0">
              <a:ea typeface="ＭＳ Ｐゴシック" pitchFamily="34" charset="-128"/>
            </a:endParaRPr>
          </a:p>
          <a:p>
            <a:pPr eaLnBrk="1" hangingPunct="1">
              <a:spcBef>
                <a:spcPct val="0"/>
              </a:spcBef>
            </a:pPr>
            <a:endParaRPr lang="cs-CZ" dirty="0" smtClean="0">
              <a:ea typeface="ＭＳ Ｐゴシック" pitchFamily="34" charset="-128"/>
            </a:endParaRPr>
          </a:p>
          <a:p>
            <a:pPr eaLnBrk="1" hangingPunct="1">
              <a:spcBef>
                <a:spcPct val="0"/>
              </a:spcBef>
            </a:pPr>
            <a:r>
              <a:rPr lang="cs-CZ" dirty="0" smtClean="0">
                <a:ea typeface="ＭＳ Ｐゴシック" pitchFamily="34" charset="-128"/>
              </a:rPr>
              <a:t>Průběžně na ně působí modulační faktory,</a:t>
            </a:r>
            <a:r>
              <a:rPr lang="cs-CZ" baseline="0" dirty="0" smtClean="0">
                <a:ea typeface="ＭＳ Ｐゴシック" pitchFamily="34" charset="-128"/>
              </a:rPr>
              <a:t> které je mohou buď přímo inhibovat, měnit expresi, nebo neméně významná je genetická výbava s výskytem mutací</a:t>
            </a:r>
          </a:p>
          <a:p>
            <a:pPr eaLnBrk="1" hangingPunct="1">
              <a:spcBef>
                <a:spcPct val="0"/>
              </a:spcBef>
            </a:pPr>
            <a:endParaRPr lang="cs-CZ" baseline="0" dirty="0" smtClean="0">
              <a:ea typeface="ＭＳ Ｐゴシック" pitchFamily="34" charset="-128"/>
            </a:endParaRPr>
          </a:p>
          <a:p>
            <a:pPr eaLnBrk="1" hangingPunct="1">
              <a:spcBef>
                <a:spcPct val="0"/>
              </a:spcBef>
            </a:pPr>
            <a:r>
              <a:rPr lang="cs-CZ" baseline="0" dirty="0" smtClean="0">
                <a:ea typeface="ＭＳ Ｐゴシック" pitchFamily="34" charset="-128"/>
              </a:rPr>
              <a:t>Pokud pro konkrétní léčivo je konkrétní enzym nebo TP majoritní pro je jeho eliminaci – vzniká výrazná variabilita – a zejména u léčiv s úzkým terapeutickým oknem se to promítá do změn v efektu – při urychlení eliminace a poklesu koncentrací může efekt selhat a naopak při inhibici -kumulace a toxicita</a:t>
            </a:r>
          </a:p>
          <a:p>
            <a:pPr eaLnBrk="1" hangingPunct="1">
              <a:spcBef>
                <a:spcPct val="0"/>
              </a:spcBef>
            </a:pPr>
            <a:endParaRPr lang="cs-CZ" baseline="0" dirty="0" smtClean="0">
              <a:ea typeface="ＭＳ Ｐゴシック" pitchFamily="34" charset="-128"/>
            </a:endParaRPr>
          </a:p>
          <a:p>
            <a:pPr eaLnBrk="1" hangingPunct="1">
              <a:spcBef>
                <a:spcPct val="0"/>
              </a:spcBef>
            </a:pPr>
            <a:r>
              <a:rPr lang="cs-CZ" baseline="0" dirty="0" smtClean="0">
                <a:ea typeface="ＭＳ Ｐゴシック" pitchFamily="34" charset="-128"/>
              </a:rPr>
              <a:t>Význam 3-5 % hospitalizací – NÚ léčby – 80 % z nich typu A – </a:t>
            </a:r>
            <a:r>
              <a:rPr lang="cs-CZ" baseline="0" dirty="0" err="1" smtClean="0">
                <a:ea typeface="ＭＳ Ｐゴシック" pitchFamily="34" charset="-128"/>
              </a:rPr>
              <a:t>tj</a:t>
            </a:r>
            <a:r>
              <a:rPr lang="cs-CZ" baseline="0" dirty="0" smtClean="0">
                <a:ea typeface="ＭＳ Ｐゴシック" pitchFamily="34" charset="-128"/>
              </a:rPr>
              <a:t> nevhodná dávka. Není to úmysl, jen prostě u daného nemocného působí faktory, které se ne vždy dají </a:t>
            </a:r>
            <a:r>
              <a:rPr lang="cs-CZ" baseline="0" dirty="0" err="1" smtClean="0">
                <a:ea typeface="ＭＳ Ｐゴシック" pitchFamily="34" charset="-128"/>
              </a:rPr>
              <a:t>ijnterpretovat</a:t>
            </a:r>
            <a:r>
              <a:rPr lang="cs-CZ" baseline="0" dirty="0" smtClean="0">
                <a:ea typeface="ＭＳ Ｐゴシック" pitchFamily="34" charset="-128"/>
              </a:rPr>
              <a:t> a často jsou nepoznatelné</a:t>
            </a:r>
          </a:p>
          <a:p>
            <a:pPr eaLnBrk="1" hangingPunct="1">
              <a:spcBef>
                <a:spcPct val="0"/>
              </a:spcBef>
            </a:pPr>
            <a:endParaRPr lang="cs-CZ" dirty="0" smtClean="0">
              <a:ea typeface="ＭＳ Ｐゴシック" pitchFamily="34" charset="-128"/>
            </a:endParaRPr>
          </a:p>
          <a:p>
            <a:pPr eaLnBrk="1" hangingPunct="1">
              <a:spcBef>
                <a:spcPct val="0"/>
              </a:spcBef>
            </a:pPr>
            <a:r>
              <a:rPr lang="cs-CZ" sz="800" dirty="0" smtClean="0">
                <a:ea typeface="ＭＳ Ｐゴシック" pitchFamily="34" charset="-128"/>
              </a:rPr>
              <a:t>(Každý ze zapojených vlivů může být</a:t>
            </a:r>
            <a:r>
              <a:rPr lang="cs-CZ" sz="800" baseline="0" dirty="0" smtClean="0">
                <a:ea typeface="ＭＳ Ｐゴシック" pitchFamily="34" charset="-128"/>
              </a:rPr>
              <a:t> velmi významný – </a:t>
            </a:r>
            <a:r>
              <a:rPr lang="cs-CZ" sz="800" baseline="0" dirty="0" err="1" smtClean="0">
                <a:ea typeface="ＭＳ Ｐゴシック" pitchFamily="34" charset="-128"/>
              </a:rPr>
              <a:t>agouti</a:t>
            </a:r>
            <a:r>
              <a:rPr lang="cs-CZ" sz="800" baseline="0" dirty="0" smtClean="0">
                <a:ea typeface="ＭＳ Ｐゴシック" pitchFamily="34" charset="-128"/>
              </a:rPr>
              <a:t> </a:t>
            </a:r>
            <a:r>
              <a:rPr lang="cs-CZ" sz="800" baseline="0" dirty="0" err="1" smtClean="0">
                <a:ea typeface="ＭＳ Ｐゴシック" pitchFamily="34" charset="-128"/>
              </a:rPr>
              <a:t>mouse</a:t>
            </a:r>
            <a:endParaRPr lang="cs-CZ" sz="800" dirty="0" smtClean="0">
              <a:ea typeface="ＭＳ Ｐゴシック" pitchFamily="34" charset="-128"/>
            </a:endParaRPr>
          </a:p>
          <a:p>
            <a:pPr eaLnBrk="1" hangingPunct="1">
              <a:spcBef>
                <a:spcPct val="0"/>
              </a:spcBef>
            </a:pPr>
            <a:endParaRPr lang="cs-CZ" sz="800" dirty="0" smtClean="0">
              <a:ea typeface="ＭＳ Ｐゴシック" pitchFamily="34" charset="-128"/>
            </a:endParaRPr>
          </a:p>
          <a:p>
            <a:pPr eaLnBrk="1" hangingPunct="1">
              <a:spcBef>
                <a:spcPct val="0"/>
              </a:spcBef>
            </a:pPr>
            <a:r>
              <a:rPr lang="cs-CZ" sz="800" dirty="0" smtClean="0">
                <a:ea typeface="ＭＳ Ｐゴシック" pitchFamily="34" charset="-128"/>
              </a:rPr>
              <a:t>Poznávaní příčin této variabilitě pak může napomoct v individualizaci terapie – výběr vhodného léčiva a vhodné dávky)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a:lstStyle/>
          <a:p>
            <a:r>
              <a:rPr lang="en-US" smtClean="0">
                <a:ea typeface="ＭＳ Ｐゴシック" pitchFamily="34" charset="-128"/>
              </a:rPr>
              <a:t>Cílem je poznat hlavní nebo většinu modifikujících faktorů a následně v\brat léčivo a aplikovat dávku která </a:t>
            </a:r>
          </a:p>
        </p:txBody>
      </p:sp>
      <p:sp>
        <p:nvSpPr>
          <p:cNvPr id="4" name="Slide Number Placeholder 3"/>
          <p:cNvSpPr>
            <a:spLocks noGrp="1"/>
          </p:cNvSpPr>
          <p:nvPr>
            <p:ph type="sldNum" sz="quarter" idx="5"/>
          </p:nvPr>
        </p:nvSpPr>
        <p:spPr/>
        <p:txBody>
          <a:bodyPr/>
          <a:lstStyle/>
          <a:p>
            <a:fld id="{A0D48BE2-7DC7-4722-8064-3AFA4CCD661B}" type="slidenum">
              <a:rPr lang="cs-CZ"/>
              <a:pPr/>
              <a:t>10</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Předělová pro Evropu byla konference 12-13 května 2011 v Bruselu – European Perspectives in personalised medicine</a:t>
            </a:r>
          </a:p>
          <a:p>
            <a:r>
              <a:rPr lang="en-US" smtClean="0">
                <a:ea typeface="ＭＳ Ｐゴシック" pitchFamily="34" charset="-128"/>
              </a:rPr>
              <a:t>http://ec.europa.eu/research/health/policy-issues-personalised-medicine_en.html</a:t>
            </a:r>
          </a:p>
          <a:p>
            <a:endParaRPr lang="en-US" smtClean="0">
              <a:ea typeface="ＭＳ Ｐゴシック" pitchFamily="34" charset="-128"/>
            </a:endParaRPr>
          </a:p>
          <a:p>
            <a:endParaRPr lang="en-US" smtClean="0">
              <a:ea typeface="ＭＳ Ｐゴシック" pitchFamily="34" charset="-128"/>
            </a:endParaRPr>
          </a:p>
          <a:p>
            <a:r>
              <a:rPr lang="en-US" smtClean="0">
                <a:ea typeface="ＭＳ Ｐゴシック" pitchFamily="34" charset="-128"/>
              </a:rPr>
              <a:t>Třeba I aplikovat antidota atd.</a:t>
            </a:r>
          </a:p>
          <a:p>
            <a:r>
              <a:rPr lang="en-US" smtClean="0">
                <a:ea typeface="ＭＳ Ｐゴシック" pitchFamily="34" charset="-128"/>
              </a:rPr>
              <a:t>Nutno zdůraznit, že personalizovaná terapie není to samé jako farmakogenetika</a:t>
            </a:r>
          </a:p>
          <a:p>
            <a:endParaRPr lang="en-US" smtClean="0">
              <a:ea typeface="ＭＳ Ｐゴシック" pitchFamily="34" charset="-128"/>
            </a:endParaRPr>
          </a:p>
          <a:p>
            <a:pPr marL="0" lvl="1"/>
            <a:r>
              <a:rPr lang="en-US" smtClean="0">
                <a:ea typeface="ＭＳ Ｐゴシック" pitchFamily="34" charset="-128"/>
              </a:rPr>
              <a:t>Starší termín 1998 -  KK Jain - knihyNapř. TDM, farmakogenetika…. - omics, biochemie, PD…… revitaliza s rozvojem metod</a:t>
            </a:r>
          </a:p>
          <a:p>
            <a:endParaRPr lang="en-US" smtClean="0">
              <a:ea typeface="ＭＳ Ｐゴシック" pitchFamily="34" charset="-128"/>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22A9AA8-2059-4128-ADB9-31D53DBE3A89}" type="slidenum">
              <a:rPr lang="cs-CZ" sz="1200"/>
              <a:pPr eaLnBrk="1" hangingPunct="1"/>
              <a:t>11</a:t>
            </a:fld>
            <a:endParaRPr lang="cs-CZ"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smtClean="0">
                <a:ea typeface="ＭＳ Ｐゴシック" pitchFamily="34" charset="-128"/>
              </a:rPr>
              <a:t>IDIOSYNKRAZIE</a:t>
            </a:r>
          </a:p>
          <a:p>
            <a:r>
              <a:rPr lang="en-US" smtClean="0">
                <a:ea typeface="ＭＳ Ｐゴシック" pitchFamily="34" charset="-128"/>
              </a:rPr>
              <a:t>Cílem není diagnostika onemocnění – mají často jiné spektrum důležitých genů</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A186DC7-D5F5-4268-9B86-EA9A6D37888C}" type="slidenum">
              <a:rPr lang="cs-CZ" sz="1200" smtClean="0"/>
              <a:pPr eaLnBrk="1" hangingPunct="1"/>
              <a:t>13</a:t>
            </a:fld>
            <a:endParaRPr lang="cs-CZ"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84AF1037-099D-4952-925D-3923D2965DA0}" type="slidenum">
              <a:rPr lang="cs-CZ"/>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0A29A37B-0BE0-4B0A-BDE0-CD69697D8E03}" type="slidenum">
              <a:rPr lang="cs-CZ"/>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FC154D87-2EDA-4D30-9F79-940301A82AC9}" type="slidenum">
              <a:rPr lang="cs-CZ"/>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09C47DA6-5229-4351-8F33-186338DC8AB7}" type="slidenum">
              <a:rPr lang="cs-CZ"/>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fld id="{40062434-0DAE-4515-B871-F464645BA156}" type="slidenum">
              <a:rPr lang="cs-CZ"/>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fld id="{1E9E566A-D9B1-4A13-90F9-CA904C43BFFD}" type="slidenum">
              <a:rPr lang="cs-CZ"/>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fld id="{133F7CCE-13CB-450A-A0EE-63C351DADD62}" type="slidenum">
              <a:rPr lang="cs-CZ"/>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fld id="{7489F7DF-B234-48DD-80E1-9D530FE6EBB7}" type="slidenum">
              <a:rPr lang="cs-CZ"/>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fld id="{E90A5A93-5181-4AED-9FE4-31FA723E0658}" type="slidenum">
              <a:rPr lang="cs-CZ"/>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fld id="{F4EAC805-C291-426A-99D3-A7DFF4A89991}" type="slidenum">
              <a:rPr lang="cs-CZ"/>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fld id="{95741CF4-826C-4824-8283-A6B373466785}" type="slidenum">
              <a:rPr lang="cs-CZ"/>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mn-ea"/>
                <a:cs typeface="+mn-cs"/>
              </a:defRPr>
            </a:lvl1pPr>
          </a:lstStyle>
          <a:p>
            <a:pPr>
              <a:defRPr/>
            </a:pPr>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mn-cs"/>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2DA3504-20E2-4554-AA85-5E52F4F59BD1}" type="slidenum">
              <a:rPr lang="cs-CZ"/>
              <a:pPr/>
              <a:t>‹#›</a:t>
            </a:fld>
            <a:endParaRPr lang="cs-CZ"/>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0.wmf"/></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3.png"/><Relationship Id="rId4" Type="http://schemas.openxmlformats.org/officeDocument/2006/relationships/oleObject" Target="../embeddings/oleObject2.bin"/></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6.w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Nadpis 1"/>
          <p:cNvSpPr>
            <a:spLocks noGrp="1"/>
          </p:cNvSpPr>
          <p:nvPr>
            <p:ph type="ctrTitle"/>
          </p:nvPr>
        </p:nvSpPr>
        <p:spPr/>
        <p:txBody>
          <a:bodyPr/>
          <a:lstStyle/>
          <a:p>
            <a:pPr eaLnBrk="1" hangingPunct="1"/>
            <a:r>
              <a:rPr lang="cs-CZ" dirty="0" err="1" smtClean="0">
                <a:solidFill>
                  <a:schemeClr val="tx2"/>
                </a:solidFill>
                <a:ea typeface="ＭＳ Ｐゴシック" pitchFamily="34" charset="-128"/>
              </a:rPr>
              <a:t>Personalized</a:t>
            </a:r>
            <a:r>
              <a:rPr lang="cs-CZ" dirty="0" smtClean="0">
                <a:solidFill>
                  <a:schemeClr val="tx2"/>
                </a:solidFill>
                <a:ea typeface="ＭＳ Ｐゴシック" pitchFamily="34" charset="-128"/>
              </a:rPr>
              <a:t> </a:t>
            </a:r>
            <a:r>
              <a:rPr lang="cs-CZ" dirty="0" err="1" smtClean="0">
                <a:solidFill>
                  <a:schemeClr val="tx2"/>
                </a:solidFill>
                <a:ea typeface="ＭＳ Ｐゴシック" pitchFamily="34" charset="-128"/>
              </a:rPr>
              <a:t>pharmacotherapy</a:t>
            </a:r>
            <a:r>
              <a:rPr lang="cs-CZ" dirty="0" smtClean="0">
                <a:solidFill>
                  <a:schemeClr val="tx2"/>
                </a:solidFill>
                <a:ea typeface="ＭＳ Ｐゴシック" pitchFamily="34" charset="-128"/>
              </a:rPr>
              <a:t/>
            </a:r>
            <a:br>
              <a:rPr lang="cs-CZ" dirty="0" smtClean="0">
                <a:solidFill>
                  <a:schemeClr val="tx2"/>
                </a:solidFill>
                <a:ea typeface="ＭＳ Ｐゴシック" pitchFamily="34" charset="-128"/>
              </a:rPr>
            </a:br>
            <a:r>
              <a:rPr lang="cs-CZ" dirty="0" err="1" smtClean="0">
                <a:solidFill>
                  <a:schemeClr val="tx2"/>
                </a:solidFill>
                <a:ea typeface="ＭＳ Ｐゴシック" pitchFamily="34" charset="-128"/>
              </a:rPr>
              <a:t>PGx</a:t>
            </a:r>
            <a:endParaRPr lang="cs-CZ" dirty="0" smtClean="0">
              <a:solidFill>
                <a:schemeClr val="tx2"/>
              </a:solidFill>
              <a:ea typeface="ＭＳ Ｐゴシック" pitchFamily="34" charset="-128"/>
            </a:endParaRPr>
          </a:p>
        </p:txBody>
      </p:sp>
      <p:sp>
        <p:nvSpPr>
          <p:cNvPr id="3" name="Podnadpis 2"/>
          <p:cNvSpPr>
            <a:spLocks noGrp="1"/>
          </p:cNvSpPr>
          <p:nvPr>
            <p:ph type="subTitle" idx="1"/>
          </p:nvPr>
        </p:nvSpPr>
        <p:spPr/>
        <p:txBody>
          <a:bodyPr rtlCol="0">
            <a:normAutofit/>
          </a:bodyPr>
          <a:lstStyle/>
          <a:p>
            <a:pPr eaLnBrk="1" fontAlgn="auto" hangingPunct="1">
              <a:spcAft>
                <a:spcPts val="0"/>
              </a:spcAft>
              <a:defRPr/>
            </a:pPr>
            <a:endParaRPr lang="cs-CZ" dirty="0" smtClean="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Dokumenty_Micuda_O\My Dropbox\Corel\response of organism-eng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060848"/>
            <a:ext cx="4460320" cy="3228362"/>
          </a:xfrm>
          <a:prstGeom prst="rect">
            <a:avLst/>
          </a:prstGeom>
          <a:noFill/>
          <a:extLst>
            <a:ext uri="{909E8E84-426E-40DD-AFC4-6F175D3DCCD1}">
              <a14:hiddenFill xmlns:a14="http://schemas.microsoft.com/office/drawing/2010/main">
                <a:solidFill>
                  <a:srgbClr val="FFFFFF"/>
                </a:solidFill>
              </a14:hiddenFill>
            </a:ext>
          </a:extLst>
        </p:spPr>
      </p:pic>
      <p:sp>
        <p:nvSpPr>
          <p:cNvPr id="19457" name="Title 1"/>
          <p:cNvSpPr>
            <a:spLocks noGrp="1"/>
          </p:cNvSpPr>
          <p:nvPr>
            <p:ph type="title"/>
          </p:nvPr>
        </p:nvSpPr>
        <p:spPr/>
        <p:txBody>
          <a:bodyPr/>
          <a:lstStyle/>
          <a:p>
            <a:r>
              <a:rPr lang="cs-CZ" sz="3200" dirty="0" err="1" smtClean="0">
                <a:solidFill>
                  <a:schemeClr val="tx2"/>
                </a:solidFill>
                <a:ea typeface="ＭＳ Ｐゴシック" pitchFamily="34" charset="-128"/>
              </a:rPr>
              <a:t>Personalized</a:t>
            </a:r>
            <a:r>
              <a:rPr lang="cs-CZ" sz="3200" dirty="0" smtClean="0">
                <a:solidFill>
                  <a:schemeClr val="tx2"/>
                </a:solidFill>
                <a:ea typeface="ＭＳ Ｐゴシック" pitchFamily="34" charset="-128"/>
              </a:rPr>
              <a:t> </a:t>
            </a:r>
            <a:r>
              <a:rPr lang="cs-CZ" sz="3200" dirty="0" err="1" smtClean="0">
                <a:solidFill>
                  <a:schemeClr val="tx2"/>
                </a:solidFill>
                <a:ea typeface="ＭＳ Ｐゴシック" pitchFamily="34" charset="-128"/>
              </a:rPr>
              <a:t>pharmacotherapy</a:t>
            </a:r>
            <a:r>
              <a:rPr lang="cs-CZ" sz="3200" dirty="0" smtClean="0">
                <a:solidFill>
                  <a:schemeClr val="tx2"/>
                </a:solidFill>
                <a:ea typeface="ＭＳ Ｐゴシック" pitchFamily="34" charset="-128"/>
              </a:rPr>
              <a:t>/</a:t>
            </a:r>
            <a:r>
              <a:rPr lang="cs-CZ" sz="3200" dirty="0" err="1" smtClean="0">
                <a:solidFill>
                  <a:schemeClr val="tx2"/>
                </a:solidFill>
                <a:ea typeface="ＭＳ Ｐゴシック" pitchFamily="34" charset="-128"/>
              </a:rPr>
              <a:t>medicine</a:t>
            </a:r>
            <a:r>
              <a:rPr lang="cs-CZ" sz="3200" dirty="0" smtClean="0">
                <a:solidFill>
                  <a:schemeClr val="tx2"/>
                </a:solidFill>
                <a:ea typeface="ＭＳ Ｐゴシック" pitchFamily="34" charset="-128"/>
              </a:rPr>
              <a:t/>
            </a:r>
            <a:br>
              <a:rPr lang="cs-CZ" sz="3200" dirty="0" smtClean="0">
                <a:solidFill>
                  <a:schemeClr val="tx2"/>
                </a:solidFill>
                <a:ea typeface="ＭＳ Ｐゴシック" pitchFamily="34" charset="-128"/>
              </a:rPr>
            </a:br>
            <a:r>
              <a:rPr lang="cs-CZ" sz="2400" dirty="0" smtClean="0">
                <a:solidFill>
                  <a:schemeClr val="tx2"/>
                </a:solidFill>
                <a:ea typeface="ＭＳ Ｐゴシック" pitchFamily="34" charset="-128"/>
              </a:rPr>
              <a:t>(</a:t>
            </a:r>
            <a:r>
              <a:rPr lang="cs-CZ" sz="2400" dirty="0" err="1" smtClean="0">
                <a:solidFill>
                  <a:schemeClr val="tx2"/>
                </a:solidFill>
                <a:ea typeface="ＭＳ Ｐゴシック" pitchFamily="34" charset="-128"/>
              </a:rPr>
              <a:t>e.g</a:t>
            </a:r>
            <a:r>
              <a:rPr lang="cs-CZ" sz="2400" dirty="0" smtClean="0">
                <a:solidFill>
                  <a:schemeClr val="tx2"/>
                </a:solidFill>
                <a:ea typeface="ＭＳ Ｐゴシック" pitchFamily="34" charset="-128"/>
              </a:rPr>
              <a:t>. variability </a:t>
            </a:r>
            <a:r>
              <a:rPr lang="cs-CZ" sz="2400" dirty="0" err="1" smtClean="0">
                <a:solidFill>
                  <a:schemeClr val="tx2"/>
                </a:solidFill>
                <a:ea typeface="ＭＳ Ｐゴシック" pitchFamily="34" charset="-128"/>
              </a:rPr>
              <a:t>due</a:t>
            </a:r>
            <a:r>
              <a:rPr lang="cs-CZ" sz="2400" dirty="0" smtClean="0">
                <a:solidFill>
                  <a:schemeClr val="tx2"/>
                </a:solidFill>
                <a:ea typeface="ＭＳ Ｐゴシック" pitchFamily="34" charset="-128"/>
              </a:rPr>
              <a:t> to </a:t>
            </a:r>
            <a:r>
              <a:rPr lang="cs-CZ" sz="2400" dirty="0" err="1" smtClean="0">
                <a:solidFill>
                  <a:schemeClr val="tx2"/>
                </a:solidFill>
                <a:ea typeface="ＭＳ Ｐゴシック" pitchFamily="34" charset="-128"/>
              </a:rPr>
              <a:t>elimination</a:t>
            </a:r>
            <a:r>
              <a:rPr lang="cs-CZ" sz="2400" dirty="0" smtClean="0">
                <a:solidFill>
                  <a:schemeClr val="tx2"/>
                </a:solidFill>
                <a:ea typeface="ＭＳ Ｐゴシック" pitchFamily="34" charset="-128"/>
              </a:rPr>
              <a:t>)</a:t>
            </a:r>
            <a:endParaRPr lang="en-US" sz="2400" dirty="0" smtClean="0">
              <a:ea typeface="ＭＳ Ｐゴシック" pitchFamily="34" charset="-128"/>
            </a:endParaRPr>
          </a:p>
        </p:txBody>
      </p:sp>
      <p:cxnSp>
        <p:nvCxnSpPr>
          <p:cNvPr id="5" name="Straight Connector 4"/>
          <p:cNvCxnSpPr>
            <a:cxnSpLocks noChangeShapeType="1"/>
          </p:cNvCxnSpPr>
          <p:nvPr/>
        </p:nvCxnSpPr>
        <p:spPr bwMode="auto">
          <a:xfrm>
            <a:off x="970095" y="2996952"/>
            <a:ext cx="3384549" cy="440927"/>
          </a:xfrm>
          <a:prstGeom prst="line">
            <a:avLst/>
          </a:prstGeom>
          <a:noFill/>
          <a:ln w="25400">
            <a:solidFill>
              <a:srgbClr val="9BBB59"/>
            </a:solidFill>
            <a:round/>
            <a:headEnd/>
            <a:tailEnd/>
          </a:ln>
          <a:effectLst>
            <a:outerShdw dist="20000" dir="5400000" rotWithShape="0">
              <a:srgbClr val="808080">
                <a:alpha val="37999"/>
              </a:srgbClr>
            </a:outerShdw>
          </a:effectLst>
        </p:spPr>
      </p:cxnSp>
      <p:cxnSp>
        <p:nvCxnSpPr>
          <p:cNvPr id="8" name="Straight Connector 7"/>
          <p:cNvCxnSpPr>
            <a:cxnSpLocks noChangeShapeType="1"/>
          </p:cNvCxnSpPr>
          <p:nvPr/>
        </p:nvCxnSpPr>
        <p:spPr bwMode="auto">
          <a:xfrm flipV="1">
            <a:off x="970095" y="3868250"/>
            <a:ext cx="3313112" cy="576263"/>
          </a:xfrm>
          <a:prstGeom prst="line">
            <a:avLst/>
          </a:prstGeom>
          <a:noFill/>
          <a:ln w="25400">
            <a:solidFill>
              <a:srgbClr val="9BBB59"/>
            </a:solidFill>
            <a:round/>
            <a:headEnd/>
            <a:tailEnd/>
          </a:ln>
          <a:effectLst>
            <a:outerShdw dist="20000" dir="5400000" rotWithShape="0">
              <a:srgbClr val="808080">
                <a:alpha val="37999"/>
              </a:srgbClr>
            </a:outerShdw>
          </a:effectLst>
        </p:spPr>
      </p:cxnSp>
      <p:sp>
        <p:nvSpPr>
          <p:cNvPr id="11" name="TextBox 10"/>
          <p:cNvSpPr txBox="1"/>
          <p:nvPr/>
        </p:nvSpPr>
        <p:spPr>
          <a:xfrm>
            <a:off x="107504" y="3213100"/>
            <a:ext cx="2808163" cy="830997"/>
          </a:xfrm>
          <a:prstGeom prst="rect">
            <a:avLst/>
          </a:prstGeom>
          <a:noFill/>
        </p:spPr>
        <p:txBody>
          <a:bodyPr wrap="square">
            <a:spAutoFit/>
          </a:bodyPr>
          <a:lstStyle/>
          <a:p>
            <a:r>
              <a:rPr lang="cs-CZ" dirty="0" err="1" smtClean="0">
                <a:latin typeface="Calibri" pitchFamily="34" charset="0"/>
              </a:rPr>
              <a:t>Optimalized</a:t>
            </a:r>
            <a:endParaRPr lang="cs-CZ" dirty="0" smtClean="0">
              <a:latin typeface="Calibri" pitchFamily="34" charset="0"/>
            </a:endParaRPr>
          </a:p>
          <a:p>
            <a:r>
              <a:rPr lang="cs-CZ" dirty="0" err="1" smtClean="0">
                <a:latin typeface="Calibri" pitchFamily="34" charset="0"/>
              </a:rPr>
              <a:t>effect</a:t>
            </a:r>
            <a:r>
              <a:rPr lang="cs-CZ" dirty="0" smtClean="0">
                <a:latin typeface="Calibri" pitchFamily="34" charset="0"/>
              </a:rPr>
              <a:t> </a:t>
            </a:r>
            <a:r>
              <a:rPr lang="cs-CZ" dirty="0" err="1" smtClean="0">
                <a:latin typeface="Calibri" pitchFamily="34" charset="0"/>
              </a:rPr>
              <a:t>for</a:t>
            </a:r>
            <a:r>
              <a:rPr lang="cs-CZ" dirty="0" smtClean="0">
                <a:latin typeface="Calibri" pitchFamily="34" charset="0"/>
              </a:rPr>
              <a:t> </a:t>
            </a:r>
            <a:r>
              <a:rPr lang="cs-CZ" dirty="0" err="1" smtClean="0">
                <a:latin typeface="Calibri" pitchFamily="34" charset="0"/>
              </a:rPr>
              <a:t>everyone</a:t>
            </a:r>
            <a:endParaRPr lang="en-US" dirty="0">
              <a:latin typeface="Calibri"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229600" cy="863600"/>
          </a:xfrm>
        </p:spPr>
        <p:txBody>
          <a:bodyPr>
            <a:normAutofit/>
          </a:bodyPr>
          <a:lstStyle/>
          <a:p>
            <a:r>
              <a:rPr lang="en-US" sz="4000" dirty="0" err="1" smtClean="0">
                <a:solidFill>
                  <a:schemeClr val="tx2"/>
                </a:solidFill>
                <a:ea typeface="ＭＳ Ｐゴシック" pitchFamily="34" charset="-128"/>
              </a:rPr>
              <a:t>Bioindikátory</a:t>
            </a:r>
            <a:endParaRPr lang="en-US" sz="4000" dirty="0" smtClean="0">
              <a:solidFill>
                <a:schemeClr val="tx2"/>
              </a:solidFill>
              <a:ea typeface="ＭＳ Ｐゴシック" pitchFamily="34" charset="-128"/>
            </a:endParaRPr>
          </a:p>
        </p:txBody>
      </p:sp>
      <p:sp>
        <p:nvSpPr>
          <p:cNvPr id="3" name="Content Placeholder 2"/>
          <p:cNvSpPr>
            <a:spLocks noGrp="1"/>
          </p:cNvSpPr>
          <p:nvPr>
            <p:ph idx="1"/>
          </p:nvPr>
        </p:nvSpPr>
        <p:spPr>
          <a:xfrm>
            <a:off x="457200" y="1341438"/>
            <a:ext cx="8229600" cy="5400675"/>
          </a:xfrm>
        </p:spPr>
        <p:txBody>
          <a:bodyPr>
            <a:normAutofit/>
          </a:bodyPr>
          <a:lstStyle/>
          <a:p>
            <a:r>
              <a:rPr lang="en-US" sz="2600" dirty="0" err="1" smtClean="0">
                <a:solidFill>
                  <a:schemeClr val="accent1"/>
                </a:solidFill>
                <a:ea typeface="ＭＳ Ｐゴシック" pitchFamily="34" charset="-128"/>
              </a:rPr>
              <a:t>Jakýkoliv</a:t>
            </a:r>
            <a:r>
              <a:rPr lang="en-US" sz="2600" dirty="0" smtClean="0">
                <a:solidFill>
                  <a:schemeClr val="accent1"/>
                </a:solidFill>
                <a:ea typeface="ＭＳ Ｐゴシック" pitchFamily="34" charset="-128"/>
              </a:rPr>
              <a:t> </a:t>
            </a:r>
            <a:r>
              <a:rPr lang="en-US" sz="2600" dirty="0" err="1" smtClean="0">
                <a:solidFill>
                  <a:schemeClr val="accent1"/>
                </a:solidFill>
                <a:ea typeface="ＭＳ Ｐゴシック" pitchFamily="34" charset="-128"/>
              </a:rPr>
              <a:t>měřitelný</a:t>
            </a:r>
            <a:r>
              <a:rPr lang="en-US" sz="2600" dirty="0" smtClean="0">
                <a:solidFill>
                  <a:schemeClr val="accent1"/>
                </a:solidFill>
                <a:ea typeface="ＭＳ Ｐゴシック" pitchFamily="34" charset="-128"/>
              </a:rPr>
              <a:t> </a:t>
            </a:r>
            <a:r>
              <a:rPr lang="en-US" sz="2600" dirty="0" err="1" smtClean="0">
                <a:solidFill>
                  <a:schemeClr val="accent1"/>
                </a:solidFill>
                <a:ea typeface="ＭＳ Ｐゴシック" pitchFamily="34" charset="-128"/>
              </a:rPr>
              <a:t>parametr</a:t>
            </a:r>
            <a:r>
              <a:rPr lang="en-US" sz="2600" dirty="0" smtClean="0">
                <a:solidFill>
                  <a:schemeClr val="accent1"/>
                </a:solidFill>
                <a:ea typeface="ＭＳ Ｐゴシック" pitchFamily="34" charset="-128"/>
              </a:rPr>
              <a:t> v </a:t>
            </a:r>
            <a:r>
              <a:rPr lang="en-US" sz="2600" dirty="0" err="1" smtClean="0">
                <a:solidFill>
                  <a:schemeClr val="accent1"/>
                </a:solidFill>
                <a:ea typeface="ＭＳ Ｐゴシック" pitchFamily="34" charset="-128"/>
              </a:rPr>
              <a:t>úzkém</a:t>
            </a:r>
            <a:r>
              <a:rPr lang="en-US" sz="2600" dirty="0" smtClean="0">
                <a:solidFill>
                  <a:schemeClr val="accent1"/>
                </a:solidFill>
                <a:ea typeface="ＭＳ Ｐゴシック" pitchFamily="34" charset="-128"/>
              </a:rPr>
              <a:t> </a:t>
            </a:r>
            <a:r>
              <a:rPr lang="en-US" sz="2600" dirty="0" err="1" smtClean="0">
                <a:solidFill>
                  <a:schemeClr val="accent1"/>
                </a:solidFill>
                <a:ea typeface="ＭＳ Ｐゴシック" pitchFamily="34" charset="-128"/>
              </a:rPr>
              <a:t>vztahu</a:t>
            </a:r>
            <a:r>
              <a:rPr lang="en-US" sz="2600" dirty="0" smtClean="0">
                <a:solidFill>
                  <a:schemeClr val="accent1"/>
                </a:solidFill>
                <a:ea typeface="ＭＳ Ｐゴシック" pitchFamily="34" charset="-128"/>
              </a:rPr>
              <a:t> k PK </a:t>
            </a:r>
            <a:r>
              <a:rPr lang="en-US" sz="2600" dirty="0" err="1" smtClean="0">
                <a:solidFill>
                  <a:schemeClr val="accent1"/>
                </a:solidFill>
                <a:ea typeface="ＭＳ Ｐゴシック" pitchFamily="34" charset="-128"/>
              </a:rPr>
              <a:t>nebo</a:t>
            </a:r>
            <a:r>
              <a:rPr lang="en-US" sz="2600" dirty="0" smtClean="0">
                <a:solidFill>
                  <a:schemeClr val="accent1"/>
                </a:solidFill>
                <a:ea typeface="ＭＳ Ｐゴシック" pitchFamily="34" charset="-128"/>
              </a:rPr>
              <a:t> PD </a:t>
            </a:r>
            <a:r>
              <a:rPr lang="en-US" sz="2600" dirty="0" err="1" smtClean="0">
                <a:solidFill>
                  <a:schemeClr val="accent1"/>
                </a:solidFill>
                <a:ea typeface="ＭＳ Ｐゴシック" pitchFamily="34" charset="-128"/>
              </a:rPr>
              <a:t>léčiva</a:t>
            </a:r>
            <a:endParaRPr lang="en-US" sz="2600" dirty="0" smtClean="0">
              <a:solidFill>
                <a:schemeClr val="accent1"/>
              </a:solidFill>
              <a:ea typeface="ＭＳ Ｐゴシック" pitchFamily="34" charset="-128"/>
            </a:endParaRPr>
          </a:p>
          <a:p>
            <a:pPr lvl="1"/>
            <a:r>
              <a:rPr lang="cs-CZ" sz="2300" dirty="0" smtClean="0">
                <a:ea typeface="ＭＳ Ｐゴシック" pitchFamily="34" charset="-128"/>
              </a:rPr>
              <a:t>Může být ve vztahu ke </a:t>
            </a:r>
            <a:r>
              <a:rPr lang="cs-CZ" sz="2300" dirty="0" err="1" smtClean="0">
                <a:ea typeface="ＭＳ Ｐゴシック" pitchFamily="34" charset="-128"/>
              </a:rPr>
              <a:t>kovariátům</a:t>
            </a:r>
            <a:endParaRPr lang="cs-CZ" sz="2300" dirty="0" smtClean="0">
              <a:ea typeface="ＭＳ Ｐゴシック" pitchFamily="34" charset="-128"/>
            </a:endParaRPr>
          </a:p>
          <a:p>
            <a:pPr lvl="2"/>
            <a:r>
              <a:rPr lang="cs-CZ" sz="1900" dirty="0" smtClean="0">
                <a:ea typeface="ＭＳ Ｐゴシック" pitchFamily="34" charset="-128"/>
              </a:rPr>
              <a:t>Faktory nemocného vedoucí k variabilitě </a:t>
            </a:r>
          </a:p>
          <a:p>
            <a:pPr lvl="1"/>
            <a:r>
              <a:rPr lang="en-US" sz="2300" dirty="0" smtClean="0">
                <a:ea typeface="ＭＳ Ｐゴシック" pitchFamily="34" charset="-128"/>
              </a:rPr>
              <a:t>Ale </a:t>
            </a:r>
            <a:r>
              <a:rPr lang="en-US" sz="2300" dirty="0" err="1" smtClean="0">
                <a:ea typeface="ＭＳ Ｐゴシック" pitchFamily="34" charset="-128"/>
              </a:rPr>
              <a:t>třeba</a:t>
            </a:r>
            <a:r>
              <a:rPr lang="en-US" sz="2300" dirty="0" smtClean="0">
                <a:ea typeface="ＭＳ Ｐゴシック" pitchFamily="34" charset="-128"/>
              </a:rPr>
              <a:t> i k </a:t>
            </a:r>
            <a:r>
              <a:rPr lang="en-US" sz="2300" dirty="0" err="1" smtClean="0">
                <a:ea typeface="ＭＳ Ｐゴシック" pitchFamily="34" charset="-128"/>
              </a:rPr>
              <a:t>prognóze</a:t>
            </a:r>
            <a:r>
              <a:rPr lang="en-US" sz="2300" dirty="0" smtClean="0">
                <a:ea typeface="ＭＳ Ｐゴシック" pitchFamily="34" charset="-128"/>
              </a:rPr>
              <a:t> </a:t>
            </a:r>
            <a:r>
              <a:rPr lang="en-US" sz="2300" dirty="0" err="1" smtClean="0">
                <a:ea typeface="ＭＳ Ｐゴシック" pitchFamily="34" charset="-128"/>
              </a:rPr>
              <a:t>onemocnění</a:t>
            </a:r>
            <a:endParaRPr lang="en-US" sz="2300" dirty="0" smtClean="0">
              <a:ea typeface="ＭＳ Ｐゴシック" pitchFamily="34" charset="-128"/>
            </a:endParaRPr>
          </a:p>
          <a:p>
            <a:r>
              <a:rPr lang="en-US" sz="2600" dirty="0" err="1" smtClean="0">
                <a:solidFill>
                  <a:schemeClr val="accent1"/>
                </a:solidFill>
                <a:ea typeface="ＭＳ Ｐゴシック" pitchFamily="34" charset="-128"/>
              </a:rPr>
              <a:t>Jejich</a:t>
            </a:r>
            <a:r>
              <a:rPr lang="en-US" sz="2600" dirty="0" smtClean="0">
                <a:solidFill>
                  <a:schemeClr val="accent1"/>
                </a:solidFill>
                <a:ea typeface="ＭＳ Ｐゴシック" pitchFamily="34" charset="-128"/>
              </a:rPr>
              <a:t> </a:t>
            </a:r>
            <a:r>
              <a:rPr lang="en-US" sz="2600" dirty="0" err="1" smtClean="0">
                <a:solidFill>
                  <a:schemeClr val="accent1"/>
                </a:solidFill>
                <a:ea typeface="ＭＳ Ｐゴシック" pitchFamily="34" charset="-128"/>
              </a:rPr>
              <a:t>hodnoty</a:t>
            </a:r>
            <a:r>
              <a:rPr lang="en-US" sz="2600" dirty="0" smtClean="0">
                <a:solidFill>
                  <a:schemeClr val="accent1"/>
                </a:solidFill>
                <a:ea typeface="ＭＳ Ｐゴシック" pitchFamily="34" charset="-128"/>
              </a:rPr>
              <a:t> </a:t>
            </a:r>
            <a:r>
              <a:rPr lang="en-US" sz="2600" dirty="0" err="1" smtClean="0">
                <a:solidFill>
                  <a:schemeClr val="accent1"/>
                </a:solidFill>
                <a:ea typeface="ＭＳ Ｐゴシック" pitchFamily="34" charset="-128"/>
              </a:rPr>
              <a:t>umožňují</a:t>
            </a:r>
            <a:r>
              <a:rPr lang="en-US" sz="2600" dirty="0" smtClean="0">
                <a:solidFill>
                  <a:schemeClr val="accent1"/>
                </a:solidFill>
                <a:ea typeface="ＭＳ Ｐゴシック" pitchFamily="34" charset="-128"/>
              </a:rPr>
              <a:t> </a:t>
            </a:r>
            <a:r>
              <a:rPr lang="en-US" sz="2600" dirty="0" err="1" smtClean="0">
                <a:solidFill>
                  <a:schemeClr val="accent1"/>
                </a:solidFill>
                <a:ea typeface="ＭＳ Ｐゴシック" pitchFamily="34" charset="-128"/>
              </a:rPr>
              <a:t>predikci</a:t>
            </a:r>
            <a:r>
              <a:rPr lang="en-US" sz="2600" dirty="0" smtClean="0">
                <a:solidFill>
                  <a:schemeClr val="accent1"/>
                </a:solidFill>
                <a:ea typeface="ＭＳ Ｐゴシック" pitchFamily="34" charset="-128"/>
              </a:rPr>
              <a:t> </a:t>
            </a:r>
            <a:r>
              <a:rPr lang="en-US" sz="2600" dirty="0" err="1" smtClean="0">
                <a:solidFill>
                  <a:schemeClr val="accent1"/>
                </a:solidFill>
                <a:ea typeface="ＭＳ Ｐゴシック" pitchFamily="34" charset="-128"/>
              </a:rPr>
              <a:t>nebo</a:t>
            </a:r>
            <a:r>
              <a:rPr lang="en-US" sz="2600" dirty="0" smtClean="0">
                <a:solidFill>
                  <a:schemeClr val="accent1"/>
                </a:solidFill>
                <a:ea typeface="ＭＳ Ｐゴシック" pitchFamily="34" charset="-128"/>
              </a:rPr>
              <a:t> </a:t>
            </a:r>
            <a:r>
              <a:rPr lang="en-US" sz="2600" dirty="0" err="1" smtClean="0">
                <a:solidFill>
                  <a:schemeClr val="accent1"/>
                </a:solidFill>
                <a:ea typeface="ＭＳ Ｐゴシック" pitchFamily="34" charset="-128"/>
              </a:rPr>
              <a:t>reflektují</a:t>
            </a:r>
            <a:r>
              <a:rPr lang="en-US" sz="2600" dirty="0" smtClean="0">
                <a:solidFill>
                  <a:schemeClr val="accent1"/>
                </a:solidFill>
                <a:ea typeface="ＭＳ Ｐゴシック" pitchFamily="34" charset="-128"/>
              </a:rPr>
              <a:t> </a:t>
            </a:r>
            <a:r>
              <a:rPr lang="en-US" sz="2600" dirty="0" err="1" smtClean="0">
                <a:solidFill>
                  <a:schemeClr val="accent1"/>
                </a:solidFill>
                <a:ea typeface="ＭＳ Ｐゴシック" pitchFamily="34" charset="-128"/>
              </a:rPr>
              <a:t>změny</a:t>
            </a:r>
            <a:r>
              <a:rPr lang="en-US" sz="2600" dirty="0" smtClean="0">
                <a:solidFill>
                  <a:schemeClr val="accent1"/>
                </a:solidFill>
                <a:ea typeface="ＭＳ Ｐゴシック" pitchFamily="34" charset="-128"/>
              </a:rPr>
              <a:t> v PK/PD</a:t>
            </a:r>
          </a:p>
          <a:p>
            <a:r>
              <a:rPr lang="en-US" sz="2600" dirty="0" err="1" smtClean="0">
                <a:solidFill>
                  <a:srgbClr val="8064A2"/>
                </a:solidFill>
                <a:ea typeface="ＭＳ Ｐゴシック" pitchFamily="34" charset="-128"/>
              </a:rPr>
              <a:t>Každé</a:t>
            </a:r>
            <a:r>
              <a:rPr lang="en-US" sz="2600" dirty="0" smtClean="0">
                <a:solidFill>
                  <a:srgbClr val="8064A2"/>
                </a:solidFill>
                <a:ea typeface="ＭＳ Ｐゴシック" pitchFamily="34" charset="-128"/>
              </a:rPr>
              <a:t> </a:t>
            </a:r>
            <a:r>
              <a:rPr lang="en-US" sz="2600" dirty="0" err="1" smtClean="0">
                <a:solidFill>
                  <a:srgbClr val="8064A2"/>
                </a:solidFill>
                <a:ea typeface="ＭＳ Ｐゴシック" pitchFamily="34" charset="-128"/>
              </a:rPr>
              <a:t>léčivo</a:t>
            </a:r>
            <a:r>
              <a:rPr lang="en-US" sz="2600" dirty="0" smtClean="0">
                <a:solidFill>
                  <a:srgbClr val="8064A2"/>
                </a:solidFill>
                <a:ea typeface="ＭＳ Ｐゴシック" pitchFamily="34" charset="-128"/>
              </a:rPr>
              <a:t> </a:t>
            </a:r>
            <a:r>
              <a:rPr lang="en-US" sz="2600" dirty="0" err="1" smtClean="0">
                <a:solidFill>
                  <a:srgbClr val="8064A2"/>
                </a:solidFill>
                <a:ea typeface="ＭＳ Ｐゴシック" pitchFamily="34" charset="-128"/>
              </a:rPr>
              <a:t>obvykle</a:t>
            </a:r>
            <a:r>
              <a:rPr lang="en-US" sz="2600" dirty="0" smtClean="0">
                <a:solidFill>
                  <a:srgbClr val="8064A2"/>
                </a:solidFill>
                <a:ea typeface="ＭＳ Ｐゴシック" pitchFamily="34" charset="-128"/>
              </a:rPr>
              <a:t> </a:t>
            </a:r>
            <a:r>
              <a:rPr lang="en-US" sz="2600" dirty="0" err="1" smtClean="0">
                <a:solidFill>
                  <a:srgbClr val="8064A2"/>
                </a:solidFill>
                <a:ea typeface="ＭＳ Ｐゴシック" pitchFamily="34" charset="-128"/>
              </a:rPr>
              <a:t>vyžaduje</a:t>
            </a:r>
            <a:r>
              <a:rPr lang="en-US" sz="2600" dirty="0" smtClean="0">
                <a:solidFill>
                  <a:srgbClr val="8064A2"/>
                </a:solidFill>
                <a:ea typeface="ＭＳ Ｐゴシック" pitchFamily="34" charset="-128"/>
              </a:rPr>
              <a:t> </a:t>
            </a:r>
            <a:r>
              <a:rPr lang="en-US" sz="2600" dirty="0" err="1" smtClean="0">
                <a:solidFill>
                  <a:srgbClr val="8064A2"/>
                </a:solidFill>
                <a:ea typeface="ＭＳ Ｐゴシック" pitchFamily="34" charset="-128"/>
              </a:rPr>
              <a:t>měření</a:t>
            </a:r>
            <a:r>
              <a:rPr lang="en-US" sz="2600" dirty="0" smtClean="0">
                <a:solidFill>
                  <a:srgbClr val="8064A2"/>
                </a:solidFill>
                <a:ea typeface="ＭＳ Ｐゴシック" pitchFamily="34" charset="-128"/>
              </a:rPr>
              <a:t> </a:t>
            </a:r>
            <a:r>
              <a:rPr lang="en-US" sz="2600" dirty="0" err="1" smtClean="0">
                <a:solidFill>
                  <a:srgbClr val="8064A2"/>
                </a:solidFill>
                <a:ea typeface="ＭＳ Ｐゴシック" pitchFamily="34" charset="-128"/>
              </a:rPr>
              <a:t>jiného</a:t>
            </a:r>
            <a:r>
              <a:rPr lang="en-US" sz="2600" dirty="0" smtClean="0">
                <a:solidFill>
                  <a:srgbClr val="8064A2"/>
                </a:solidFill>
                <a:ea typeface="ＭＳ Ｐゴシック" pitchFamily="34" charset="-128"/>
              </a:rPr>
              <a:t> </a:t>
            </a:r>
            <a:r>
              <a:rPr lang="en-US" sz="2600" dirty="0" err="1" smtClean="0">
                <a:solidFill>
                  <a:srgbClr val="8064A2"/>
                </a:solidFill>
                <a:ea typeface="ＭＳ Ｐゴシック" pitchFamily="34" charset="-128"/>
              </a:rPr>
              <a:t>indikátoru</a:t>
            </a:r>
            <a:r>
              <a:rPr lang="en-US" sz="2600" dirty="0" smtClean="0">
                <a:solidFill>
                  <a:srgbClr val="8064A2"/>
                </a:solidFill>
                <a:ea typeface="ＭＳ Ｐゴシック" pitchFamily="34" charset="-128"/>
              </a:rPr>
              <a:t> </a:t>
            </a:r>
          </a:p>
          <a:p>
            <a:pPr lvl="1"/>
            <a:r>
              <a:rPr lang="en-US" sz="2300" dirty="0" err="1" smtClean="0">
                <a:ea typeface="ＭＳ Ｐゴシック" pitchFamily="34" charset="-128"/>
              </a:rPr>
              <a:t>nebo</a:t>
            </a:r>
            <a:r>
              <a:rPr lang="en-US" sz="2300" dirty="0" smtClean="0">
                <a:ea typeface="ＭＳ Ｐゴシック" pitchFamily="34" charset="-128"/>
              </a:rPr>
              <a:t> </a:t>
            </a:r>
            <a:r>
              <a:rPr lang="en-US" sz="2300" dirty="0" err="1" smtClean="0">
                <a:ea typeface="ＭＳ Ｐゴシック" pitchFamily="34" charset="-128"/>
              </a:rPr>
              <a:t>jeich</a:t>
            </a:r>
            <a:r>
              <a:rPr lang="en-US" sz="2300" dirty="0" smtClean="0">
                <a:ea typeface="ＭＳ Ｐゴシック" pitchFamily="34" charset="-128"/>
              </a:rPr>
              <a:t> </a:t>
            </a:r>
            <a:r>
              <a:rPr lang="en-US" sz="2300" dirty="0" err="1" smtClean="0">
                <a:ea typeface="ＭＳ Ｐゴシック" pitchFamily="34" charset="-128"/>
              </a:rPr>
              <a:t>kombinace</a:t>
            </a:r>
            <a:endParaRPr lang="en-US" sz="2300" dirty="0" smtClean="0">
              <a:ea typeface="ＭＳ Ｐゴシック" pitchFamily="34" charset="-128"/>
            </a:endParaRPr>
          </a:p>
          <a:p>
            <a:pPr lvl="1"/>
            <a:r>
              <a:rPr lang="en-US" sz="2300" dirty="0" err="1" smtClean="0">
                <a:ea typeface="ＭＳ Ｐゴシック" pitchFamily="34" charset="-128"/>
              </a:rPr>
              <a:t>Řada</a:t>
            </a:r>
            <a:r>
              <a:rPr lang="en-US" sz="2300" dirty="0" smtClean="0">
                <a:ea typeface="ＭＳ Ｐゴシック" pitchFamily="34" charset="-128"/>
              </a:rPr>
              <a:t> je </a:t>
            </a:r>
            <a:r>
              <a:rPr lang="en-US" sz="2300" dirty="0" err="1" smtClean="0">
                <a:ea typeface="ＭＳ Ｐゴシック" pitchFamily="34" charset="-128"/>
              </a:rPr>
              <a:t>však</a:t>
            </a:r>
            <a:r>
              <a:rPr lang="en-US" sz="2300" dirty="0" smtClean="0">
                <a:ea typeface="ＭＳ Ｐゴシック" pitchFamily="34" charset="-128"/>
              </a:rPr>
              <a:t> </a:t>
            </a:r>
            <a:r>
              <a:rPr lang="en-US" sz="2300" dirty="0" err="1" smtClean="0">
                <a:ea typeface="ＭＳ Ｐゴシック" pitchFamily="34" charset="-128"/>
              </a:rPr>
              <a:t>univerzálních</a:t>
            </a:r>
            <a:r>
              <a:rPr lang="en-US" sz="2300" dirty="0" smtClean="0">
                <a:ea typeface="ＭＳ Ｐゴシック" pitchFamily="34" charset="-128"/>
              </a:rPr>
              <a:t> – </a:t>
            </a:r>
            <a:r>
              <a:rPr lang="en-US" sz="2300" dirty="0" err="1" smtClean="0">
                <a:ea typeface="ＭＳ Ｐゴシック" pitchFamily="34" charset="-128"/>
              </a:rPr>
              <a:t>např</a:t>
            </a:r>
            <a:r>
              <a:rPr lang="en-US" sz="2300" dirty="0" smtClean="0">
                <a:ea typeface="ＭＳ Ｐゴシック" pitchFamily="34" charset="-128"/>
              </a:rPr>
              <a:t>. </a:t>
            </a:r>
            <a:r>
              <a:rPr lang="en-US" sz="2300" dirty="0" err="1" smtClean="0">
                <a:ea typeface="ＭＳ Ｐゴシック" pitchFamily="34" charset="-128"/>
              </a:rPr>
              <a:t>genetika</a:t>
            </a:r>
            <a:r>
              <a:rPr lang="en-US" sz="2300" dirty="0" smtClean="0">
                <a:ea typeface="ＭＳ Ｐゴシック" pitchFamily="34" charset="-128"/>
              </a:rPr>
              <a:t> </a:t>
            </a:r>
            <a:r>
              <a:rPr lang="en-US" sz="2300" dirty="0" err="1" smtClean="0">
                <a:ea typeface="ＭＳ Ｐゴシック" pitchFamily="34" charset="-128"/>
              </a:rPr>
              <a:t>mtb</a:t>
            </a:r>
            <a:r>
              <a:rPr lang="en-US" sz="2300" dirty="0" smtClean="0">
                <a:ea typeface="ＭＳ Ｐゴシック" pitchFamily="34" charset="-128"/>
              </a:rPr>
              <a:t> </a:t>
            </a:r>
            <a:r>
              <a:rPr lang="en-US" sz="2300" dirty="0" err="1" smtClean="0">
                <a:ea typeface="ＭＳ Ｐゴシック" pitchFamily="34" charset="-128"/>
              </a:rPr>
              <a:t>enzymů</a:t>
            </a:r>
            <a:endParaRPr lang="en-US" sz="2300" dirty="0" smtClean="0">
              <a:ea typeface="ＭＳ Ｐゴシック" pitchFamily="34" charset="-128"/>
            </a:endParaRPr>
          </a:p>
        </p:txBody>
      </p:sp>
    </p:spTree>
    <p:extLst>
      <p:ext uri="{BB962C8B-B14F-4D97-AF65-F5344CB8AC3E}">
        <p14:creationId xmlns:p14="http://schemas.microsoft.com/office/powerpoint/2010/main" val="3491588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p:cNvPicPr>
            <a:picLocks noChangeAspect="1"/>
          </p:cNvPicPr>
          <p:nvPr/>
        </p:nvPicPr>
        <p:blipFill>
          <a:blip r:embed="rId2">
            <a:extLst>
              <a:ext uri="{28A0092B-C50C-407E-A947-70E740481C1C}">
                <a14:useLocalDpi xmlns:a14="http://schemas.microsoft.com/office/drawing/2010/main" val="0"/>
              </a:ext>
            </a:extLst>
          </a:blip>
          <a:srcRect l="3055" r="8139"/>
          <a:stretch>
            <a:fillRect/>
          </a:stretch>
        </p:blipFill>
        <p:spPr bwMode="auto">
          <a:xfrm>
            <a:off x="5148263" y="3181350"/>
            <a:ext cx="3995737"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1"/>
          <p:cNvSpPr>
            <a:spLocks noGrp="1"/>
          </p:cNvSpPr>
          <p:nvPr>
            <p:ph type="title"/>
          </p:nvPr>
        </p:nvSpPr>
        <p:spPr>
          <a:xfrm>
            <a:off x="457200" y="274638"/>
            <a:ext cx="8229600" cy="922337"/>
          </a:xfrm>
        </p:spPr>
        <p:txBody>
          <a:bodyPr/>
          <a:lstStyle/>
          <a:p>
            <a:r>
              <a:rPr lang="en-US" smtClean="0">
                <a:solidFill>
                  <a:schemeClr val="tx2"/>
                </a:solidFill>
                <a:ea typeface="ＭＳ Ｐゴシック" pitchFamily="34" charset="-128"/>
              </a:rPr>
              <a:t>Co může být bioindikátorem?</a:t>
            </a:r>
          </a:p>
        </p:txBody>
      </p:sp>
      <p:sp>
        <p:nvSpPr>
          <p:cNvPr id="3" name="Content Placeholder 2"/>
          <p:cNvSpPr>
            <a:spLocks noGrp="1"/>
          </p:cNvSpPr>
          <p:nvPr>
            <p:ph idx="1"/>
          </p:nvPr>
        </p:nvSpPr>
        <p:spPr>
          <a:xfrm>
            <a:off x="457200" y="1341438"/>
            <a:ext cx="8229600" cy="4784725"/>
          </a:xfrm>
        </p:spPr>
        <p:txBody>
          <a:bodyPr>
            <a:normAutofit/>
          </a:bodyPr>
          <a:lstStyle/>
          <a:p>
            <a:pPr>
              <a:lnSpc>
                <a:spcPct val="80000"/>
              </a:lnSpc>
            </a:pPr>
            <a:r>
              <a:rPr lang="en-US" sz="2700" smtClean="0">
                <a:solidFill>
                  <a:schemeClr val="accent1"/>
                </a:solidFill>
                <a:ea typeface="ＭＳ Ｐゴシック" pitchFamily="34" charset="-128"/>
              </a:rPr>
              <a:t>Nyní hlavně z -omics !!!!</a:t>
            </a:r>
          </a:p>
          <a:p>
            <a:pPr lvl="1">
              <a:lnSpc>
                <a:spcPct val="80000"/>
              </a:lnSpc>
            </a:pPr>
            <a:r>
              <a:rPr lang="en-US" sz="2400" smtClean="0">
                <a:ea typeface="ＭＳ Ｐゴシック" pitchFamily="34" charset="-128"/>
              </a:rPr>
              <a:t>Genomika, epigenomika, proteomika,</a:t>
            </a:r>
          </a:p>
          <a:p>
            <a:pPr lvl="2">
              <a:lnSpc>
                <a:spcPct val="80000"/>
              </a:lnSpc>
            </a:pPr>
            <a:r>
              <a:rPr lang="en-US" sz="2000" smtClean="0">
                <a:ea typeface="ＭＳ Ｐゴシック" pitchFamily="34" charset="-128"/>
              </a:rPr>
              <a:t>Metabolomika…???</a:t>
            </a:r>
          </a:p>
          <a:p>
            <a:pPr lvl="1">
              <a:lnSpc>
                <a:spcPct val="80000"/>
              </a:lnSpc>
            </a:pPr>
            <a:r>
              <a:rPr lang="en-US" sz="2400" smtClean="0">
                <a:ea typeface="ＭＳ Ｐゴシック" pitchFamily="34" charset="-128"/>
              </a:rPr>
              <a:t>Extrémní šíře metod – rapidní rozvoj</a:t>
            </a:r>
          </a:p>
          <a:p>
            <a:pPr lvl="2">
              <a:lnSpc>
                <a:spcPct val="80000"/>
              </a:lnSpc>
            </a:pPr>
            <a:r>
              <a:rPr lang="en-US" sz="2000" smtClean="0">
                <a:ea typeface="ＭＳ Ｐゴシック" pitchFamily="34" charset="-128"/>
              </a:rPr>
              <a:t>Často </a:t>
            </a:r>
            <a:r>
              <a:rPr lang="en-US" altLang="en-US" sz="2000" smtClean="0">
                <a:ea typeface="ＭＳ Ｐゴシック" pitchFamily="34" charset="-128"/>
              </a:rPr>
              <a:t>“</a:t>
            </a:r>
            <a:r>
              <a:rPr lang="en-US" sz="2000" smtClean="0">
                <a:ea typeface="ＭＳ Ｐゴシック" pitchFamily="34" charset="-128"/>
              </a:rPr>
              <a:t>ready to use</a:t>
            </a:r>
            <a:r>
              <a:rPr lang="en-US" altLang="en-US" sz="2000" smtClean="0">
                <a:ea typeface="ＭＳ Ｐゴシック" pitchFamily="34" charset="-128"/>
              </a:rPr>
              <a:t>”</a:t>
            </a:r>
            <a:endParaRPr lang="en-US" sz="2000" smtClean="0">
              <a:ea typeface="ＭＳ Ｐゴシック" pitchFamily="34" charset="-128"/>
            </a:endParaRPr>
          </a:p>
          <a:p>
            <a:pPr>
              <a:lnSpc>
                <a:spcPct val="80000"/>
              </a:lnSpc>
            </a:pPr>
            <a:r>
              <a:rPr lang="en-US" sz="2700" smtClean="0">
                <a:solidFill>
                  <a:srgbClr val="4F81BD"/>
                </a:solidFill>
                <a:ea typeface="ＭＳ Ｐゴシック" pitchFamily="34" charset="-128"/>
              </a:rPr>
              <a:t>Farmakokinetické – TDM</a:t>
            </a:r>
          </a:p>
          <a:p>
            <a:pPr lvl="1">
              <a:lnSpc>
                <a:spcPct val="80000"/>
              </a:lnSpc>
            </a:pPr>
            <a:r>
              <a:rPr lang="en-US" sz="2400" smtClean="0">
                <a:ea typeface="ＭＳ Ｐゴシック" pitchFamily="34" charset="-128"/>
              </a:rPr>
              <a:t>Mateřská látka, metabolity, Css vs AUC</a:t>
            </a:r>
          </a:p>
          <a:p>
            <a:pPr>
              <a:lnSpc>
                <a:spcPct val="80000"/>
              </a:lnSpc>
            </a:pPr>
            <a:r>
              <a:rPr lang="en-US" sz="2700" smtClean="0">
                <a:solidFill>
                  <a:srgbClr val="4F81BD"/>
                </a:solidFill>
                <a:ea typeface="ＭＳ Ｐゴシック" pitchFamily="34" charset="-128"/>
              </a:rPr>
              <a:t>Farmakodynamické</a:t>
            </a:r>
          </a:p>
          <a:p>
            <a:pPr lvl="1">
              <a:lnSpc>
                <a:spcPct val="80000"/>
              </a:lnSpc>
            </a:pPr>
            <a:r>
              <a:rPr lang="en-US" sz="2400" smtClean="0">
                <a:ea typeface="ＭＳ Ｐゴシック" pitchFamily="34" charset="-128"/>
              </a:rPr>
              <a:t>TK, EKG, …..</a:t>
            </a:r>
          </a:p>
          <a:p>
            <a:pPr>
              <a:lnSpc>
                <a:spcPct val="80000"/>
              </a:lnSpc>
            </a:pPr>
            <a:r>
              <a:rPr lang="en-US" sz="2700" smtClean="0">
                <a:solidFill>
                  <a:srgbClr val="4F81BD"/>
                </a:solidFill>
                <a:ea typeface="ＭＳ Ｐゴシック" pitchFamily="34" charset="-128"/>
              </a:rPr>
              <a:t>Biochemické</a:t>
            </a:r>
          </a:p>
          <a:p>
            <a:pPr lvl="1">
              <a:lnSpc>
                <a:spcPct val="80000"/>
              </a:lnSpc>
            </a:pPr>
            <a:r>
              <a:rPr lang="en-US" sz="2400" smtClean="0">
                <a:ea typeface="ＭＳ Ｐゴシック" pitchFamily="34" charset="-128"/>
              </a:rPr>
              <a:t>glukóza, cholesterol</a:t>
            </a:r>
          </a:p>
          <a:p>
            <a:pPr>
              <a:lnSpc>
                <a:spcPct val="80000"/>
              </a:lnSpc>
            </a:pPr>
            <a:r>
              <a:rPr lang="en-US" sz="2700" smtClean="0">
                <a:ea typeface="ＭＳ Ｐゴシック" pitchFamily="34" charset="-128"/>
              </a:rPr>
              <a:t>…….???</a:t>
            </a:r>
          </a:p>
          <a:p>
            <a:pPr>
              <a:lnSpc>
                <a:spcPct val="80000"/>
              </a:lnSpc>
            </a:pPr>
            <a:endParaRPr lang="en-US" sz="2700" smtClean="0">
              <a:ea typeface="ＭＳ Ｐゴシック" pitchFamily="34" charset="-128"/>
            </a:endParaRPr>
          </a:p>
        </p:txBody>
      </p:sp>
    </p:spTree>
    <p:extLst>
      <p:ext uri="{BB962C8B-B14F-4D97-AF65-F5344CB8AC3E}">
        <p14:creationId xmlns:p14="http://schemas.microsoft.com/office/powerpoint/2010/main" val="506263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solidFill>
                  <a:schemeClr val="tx2"/>
                </a:solidFill>
                <a:ea typeface="ＭＳ Ｐゴシック" pitchFamily="34" charset="-128"/>
              </a:rPr>
              <a:t>FARMAKOGENETIKA</a:t>
            </a:r>
            <a:br>
              <a:rPr lang="en-US" smtClean="0">
                <a:solidFill>
                  <a:schemeClr val="tx2"/>
                </a:solidFill>
                <a:ea typeface="ＭＳ Ｐゴシック" pitchFamily="34" charset="-128"/>
              </a:rPr>
            </a:br>
            <a:r>
              <a:rPr lang="en-US" sz="2800" smtClean="0">
                <a:solidFill>
                  <a:schemeClr val="tx2"/>
                </a:solidFill>
                <a:ea typeface="ＭＳ Ｐゴシック" pitchFamily="34" charset="-128"/>
              </a:rPr>
              <a:t>http://www.pharmgkb.org/ </a:t>
            </a:r>
          </a:p>
        </p:txBody>
      </p:sp>
      <p:sp>
        <p:nvSpPr>
          <p:cNvPr id="15363" name="Content Placeholder 2"/>
          <p:cNvSpPr>
            <a:spLocks noGrp="1"/>
          </p:cNvSpPr>
          <p:nvPr>
            <p:ph idx="1"/>
          </p:nvPr>
        </p:nvSpPr>
        <p:spPr>
          <a:xfrm>
            <a:off x="457200" y="1412875"/>
            <a:ext cx="8229600" cy="5184775"/>
          </a:xfrm>
        </p:spPr>
        <p:txBody>
          <a:bodyPr/>
          <a:lstStyle/>
          <a:p>
            <a:r>
              <a:rPr lang="en-US" sz="3000" smtClean="0">
                <a:solidFill>
                  <a:schemeClr val="accent1"/>
                </a:solidFill>
                <a:ea typeface="ＭＳ Ｐゴシック" pitchFamily="34" charset="-128"/>
              </a:rPr>
              <a:t>studium geneticky podmíněné variability v odpovědi organizmu na léčivo </a:t>
            </a:r>
          </a:p>
          <a:p>
            <a:pPr lvl="1"/>
            <a:r>
              <a:rPr lang="en-US" sz="2600" smtClean="0">
                <a:ea typeface="ＭＳ Ｐゴシック" pitchFamily="34" charset="-128"/>
              </a:rPr>
              <a:t>Primárně se nevěnuje studiu mutací ve vztahu k etiopatogenezi onemocnění</a:t>
            </a:r>
          </a:p>
          <a:p>
            <a:r>
              <a:rPr lang="en-US" sz="3000" smtClean="0">
                <a:solidFill>
                  <a:schemeClr val="accent1"/>
                </a:solidFill>
                <a:ea typeface="ＭＳ Ｐゴシック" pitchFamily="34" charset="-128"/>
              </a:rPr>
              <a:t>Genetický polymorfismus </a:t>
            </a:r>
          </a:p>
          <a:p>
            <a:pPr lvl="1"/>
            <a:r>
              <a:rPr lang="en-US" sz="2600" smtClean="0">
                <a:solidFill>
                  <a:srgbClr val="8064A2"/>
                </a:solidFill>
                <a:ea typeface="ＭＳ Ｐゴシック" pitchFamily="34" charset="-128"/>
              </a:rPr>
              <a:t>monogenně determinovaný znak</a:t>
            </a:r>
            <a:r>
              <a:rPr lang="en-US" sz="2600" smtClean="0">
                <a:ea typeface="ＭＳ Ｐゴシック" pitchFamily="34" charset="-128"/>
              </a:rPr>
              <a:t>, </a:t>
            </a:r>
          </a:p>
          <a:p>
            <a:pPr lvl="2"/>
            <a:r>
              <a:rPr lang="en-US" sz="2200" smtClean="0">
                <a:ea typeface="ＭＳ Ｐゴシック" pitchFamily="34" charset="-128"/>
              </a:rPr>
              <a:t>Nejvíce SNP – single nucleotide polymorphisms</a:t>
            </a:r>
          </a:p>
          <a:p>
            <a:pPr lvl="1"/>
            <a:r>
              <a:rPr lang="en-US" sz="2600" smtClean="0">
                <a:solidFill>
                  <a:srgbClr val="8064A2"/>
                </a:solidFill>
                <a:ea typeface="ＭＳ Ｐゴシック" pitchFamily="34" charset="-128"/>
              </a:rPr>
              <a:t>vyjádřený v populaci nejméně dvěma fenotypy </a:t>
            </a:r>
          </a:p>
          <a:p>
            <a:pPr lvl="2"/>
            <a:r>
              <a:rPr lang="en-US" sz="2200" smtClean="0">
                <a:ea typeface="ＭＳ Ｐゴシック" pitchFamily="34" charset="-128"/>
              </a:rPr>
              <a:t>s frekvencí výskytu minimálně 1%</a:t>
            </a:r>
          </a:p>
          <a:p>
            <a:pPr lvl="1"/>
            <a:r>
              <a:rPr lang="en-US" sz="2600" smtClean="0">
                <a:solidFill>
                  <a:srgbClr val="8064A2"/>
                </a:solidFill>
                <a:ea typeface="ＭＳ Ｐゴシック" pitchFamily="34" charset="-128"/>
              </a:rPr>
              <a:t>projeví se v kinetice, dynamice, predispozicí k toxicitě</a:t>
            </a:r>
          </a:p>
          <a:p>
            <a:pPr lvl="2"/>
            <a:r>
              <a:rPr lang="en-US" sz="2200" smtClean="0">
                <a:ea typeface="ＭＳ Ｐゴシック" pitchFamily="34" charset="-128"/>
              </a:rPr>
              <a:t>PK – enzymy, transportéry; PD – receptory, imunita …..</a:t>
            </a:r>
          </a:p>
          <a:p>
            <a:endParaRPr lang="en-US" sz="3000" smtClean="0">
              <a:ea typeface="ＭＳ Ｐゴシック" pitchFamily="34" charset="-128"/>
            </a:endParaRPr>
          </a:p>
          <a:p>
            <a:endParaRPr lang="en-US" sz="3000" smtClean="0">
              <a:ea typeface="ＭＳ Ｐゴシック" pitchFamily="34" charset="-128"/>
            </a:endParaRPr>
          </a:p>
        </p:txBody>
      </p:sp>
    </p:spTree>
    <p:extLst>
      <p:ext uri="{BB962C8B-B14F-4D97-AF65-F5344CB8AC3E}">
        <p14:creationId xmlns:p14="http://schemas.microsoft.com/office/powerpoint/2010/main" val="4031418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0" y="228600"/>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cs-CZ" sz="3600">
                <a:solidFill>
                  <a:schemeClr val="tx2"/>
                </a:solidFill>
              </a:rPr>
              <a:t>Analysis of information flow in cells</a:t>
            </a:r>
            <a:endParaRPr lang="de-DE" sz="3600">
              <a:solidFill>
                <a:schemeClr val="tx2"/>
              </a:solidFill>
            </a:endParaRPr>
          </a:p>
        </p:txBody>
      </p:sp>
      <p:sp>
        <p:nvSpPr>
          <p:cNvPr id="56323" name="Freeform 3"/>
          <p:cNvSpPr>
            <a:spLocks/>
          </p:cNvSpPr>
          <p:nvPr/>
        </p:nvSpPr>
        <p:spPr bwMode="auto">
          <a:xfrm>
            <a:off x="130175" y="1495425"/>
            <a:ext cx="3883025" cy="4916488"/>
          </a:xfrm>
          <a:custGeom>
            <a:avLst/>
            <a:gdLst>
              <a:gd name="T0" fmla="*/ 2147483647 w 5007"/>
              <a:gd name="T1" fmla="*/ 2147483647 h 3434"/>
              <a:gd name="T2" fmla="*/ 2147483647 w 5007"/>
              <a:gd name="T3" fmla="*/ 0 h 3434"/>
              <a:gd name="T4" fmla="*/ 2147483647 w 5007"/>
              <a:gd name="T5" fmla="*/ 2147483647 h 3434"/>
              <a:gd name="T6" fmla="*/ 2147483647 w 5007"/>
              <a:gd name="T7" fmla="*/ 2147483647 h 3434"/>
              <a:gd name="T8" fmla="*/ 2147483647 w 5007"/>
              <a:gd name="T9" fmla="*/ 2147483647 h 3434"/>
              <a:gd name="T10" fmla="*/ 2147483647 w 5007"/>
              <a:gd name="T11" fmla="*/ 2147483647 h 3434"/>
              <a:gd name="T12" fmla="*/ 2147483647 w 5007"/>
              <a:gd name="T13" fmla="*/ 2147483647 h 3434"/>
              <a:gd name="T14" fmla="*/ 2147483647 w 5007"/>
              <a:gd name="T15" fmla="*/ 2147483647 h 3434"/>
              <a:gd name="T16" fmla="*/ 2147483647 w 5007"/>
              <a:gd name="T17" fmla="*/ 2147483647 h 3434"/>
              <a:gd name="T18" fmla="*/ 2147483647 w 5007"/>
              <a:gd name="T19" fmla="*/ 2147483647 h 3434"/>
              <a:gd name="T20" fmla="*/ 2147483647 w 5007"/>
              <a:gd name="T21" fmla="*/ 2147483647 h 3434"/>
              <a:gd name="T22" fmla="*/ 2147483647 w 5007"/>
              <a:gd name="T23" fmla="*/ 2147483647 h 3434"/>
              <a:gd name="T24" fmla="*/ 2147483647 w 5007"/>
              <a:gd name="T25" fmla="*/ 2147483647 h 3434"/>
              <a:gd name="T26" fmla="*/ 2147483647 w 5007"/>
              <a:gd name="T27" fmla="*/ 2147483647 h 3434"/>
              <a:gd name="T28" fmla="*/ 2147483647 w 5007"/>
              <a:gd name="T29" fmla="*/ 2147483647 h 3434"/>
              <a:gd name="T30" fmla="*/ 2147483647 w 5007"/>
              <a:gd name="T31" fmla="*/ 2147483647 h 3434"/>
              <a:gd name="T32" fmla="*/ 2147483647 w 5007"/>
              <a:gd name="T33" fmla="*/ 2147483647 h 3434"/>
              <a:gd name="T34" fmla="*/ 2147483647 w 5007"/>
              <a:gd name="T35" fmla="*/ 2147483647 h 3434"/>
              <a:gd name="T36" fmla="*/ 2147483647 w 5007"/>
              <a:gd name="T37" fmla="*/ 2147483647 h 3434"/>
              <a:gd name="T38" fmla="*/ 2147483647 w 5007"/>
              <a:gd name="T39" fmla="*/ 2147483647 h 3434"/>
              <a:gd name="T40" fmla="*/ 2147483647 w 5007"/>
              <a:gd name="T41" fmla="*/ 2147483647 h 3434"/>
              <a:gd name="T42" fmla="*/ 2147483647 w 5007"/>
              <a:gd name="T43" fmla="*/ 2147483647 h 3434"/>
              <a:gd name="T44" fmla="*/ 2147483647 w 5007"/>
              <a:gd name="T45" fmla="*/ 2147483647 h 3434"/>
              <a:gd name="T46" fmla="*/ 2147483647 w 5007"/>
              <a:gd name="T47" fmla="*/ 2147483647 h 3434"/>
              <a:gd name="T48" fmla="*/ 2147483647 w 5007"/>
              <a:gd name="T49" fmla="*/ 2147483647 h 3434"/>
              <a:gd name="T50" fmla="*/ 2147483647 w 5007"/>
              <a:gd name="T51" fmla="*/ 2147483647 h 3434"/>
              <a:gd name="T52" fmla="*/ 2147483647 w 5007"/>
              <a:gd name="T53" fmla="*/ 2147483647 h 3434"/>
              <a:gd name="T54" fmla="*/ 2147483647 w 5007"/>
              <a:gd name="T55" fmla="*/ 2147483647 h 3434"/>
              <a:gd name="T56" fmla="*/ 2147483647 w 5007"/>
              <a:gd name="T57" fmla="*/ 2147483647 h 3434"/>
              <a:gd name="T58" fmla="*/ 2147483647 w 5007"/>
              <a:gd name="T59" fmla="*/ 2147483647 h 3434"/>
              <a:gd name="T60" fmla="*/ 2147483647 w 5007"/>
              <a:gd name="T61" fmla="*/ 2147483647 h 3434"/>
              <a:gd name="T62" fmla="*/ 2147483647 w 5007"/>
              <a:gd name="T63" fmla="*/ 2147483647 h 3434"/>
              <a:gd name="T64" fmla="*/ 2147483647 w 5007"/>
              <a:gd name="T65" fmla="*/ 2147483647 h 3434"/>
              <a:gd name="T66" fmla="*/ 2147483647 w 5007"/>
              <a:gd name="T67" fmla="*/ 2147483647 h 3434"/>
              <a:gd name="T68" fmla="*/ 2147483647 w 5007"/>
              <a:gd name="T69" fmla="*/ 2147483647 h 3434"/>
              <a:gd name="T70" fmla="*/ 2147483647 w 5007"/>
              <a:gd name="T71" fmla="*/ 2147483647 h 3434"/>
              <a:gd name="T72" fmla="*/ 2147483647 w 5007"/>
              <a:gd name="T73" fmla="*/ 2147483647 h 3434"/>
              <a:gd name="T74" fmla="*/ 0 w 5007"/>
              <a:gd name="T75" fmla="*/ 2147483647 h 3434"/>
              <a:gd name="T76" fmla="*/ 2147483647 w 5007"/>
              <a:gd name="T77" fmla="*/ 2147483647 h 3434"/>
              <a:gd name="T78" fmla="*/ 2147483647 w 5007"/>
              <a:gd name="T79" fmla="*/ 2147483647 h 34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007"/>
              <a:gd name="T121" fmla="*/ 0 h 3434"/>
              <a:gd name="T122" fmla="*/ 5007 w 5007"/>
              <a:gd name="T123" fmla="*/ 3434 h 34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007" h="3434">
                <a:moveTo>
                  <a:pt x="372" y="186"/>
                </a:moveTo>
                <a:cubicBezTo>
                  <a:pt x="393" y="155"/>
                  <a:pt x="414" y="124"/>
                  <a:pt x="435" y="93"/>
                </a:cubicBezTo>
                <a:cubicBezTo>
                  <a:pt x="449" y="72"/>
                  <a:pt x="476" y="66"/>
                  <a:pt x="497" y="52"/>
                </a:cubicBezTo>
                <a:cubicBezTo>
                  <a:pt x="544" y="21"/>
                  <a:pt x="640" y="9"/>
                  <a:pt x="693" y="0"/>
                </a:cubicBezTo>
                <a:cubicBezTo>
                  <a:pt x="783" y="3"/>
                  <a:pt x="872" y="4"/>
                  <a:pt x="962" y="10"/>
                </a:cubicBezTo>
                <a:cubicBezTo>
                  <a:pt x="1008" y="13"/>
                  <a:pt x="1097" y="41"/>
                  <a:pt x="1097" y="41"/>
                </a:cubicBezTo>
                <a:cubicBezTo>
                  <a:pt x="1145" y="66"/>
                  <a:pt x="1189" y="69"/>
                  <a:pt x="1241" y="83"/>
                </a:cubicBezTo>
                <a:cubicBezTo>
                  <a:pt x="1320" y="105"/>
                  <a:pt x="1398" y="129"/>
                  <a:pt x="1479" y="145"/>
                </a:cubicBezTo>
                <a:cubicBezTo>
                  <a:pt x="1610" y="142"/>
                  <a:pt x="1741" y="141"/>
                  <a:pt x="1872" y="135"/>
                </a:cubicBezTo>
                <a:cubicBezTo>
                  <a:pt x="1972" y="130"/>
                  <a:pt x="2055" y="50"/>
                  <a:pt x="2152" y="31"/>
                </a:cubicBezTo>
                <a:cubicBezTo>
                  <a:pt x="2273" y="41"/>
                  <a:pt x="2393" y="52"/>
                  <a:pt x="2514" y="62"/>
                </a:cubicBezTo>
                <a:cubicBezTo>
                  <a:pt x="2558" y="71"/>
                  <a:pt x="2605" y="70"/>
                  <a:pt x="2648" y="83"/>
                </a:cubicBezTo>
                <a:cubicBezTo>
                  <a:pt x="2667" y="89"/>
                  <a:pt x="2682" y="106"/>
                  <a:pt x="2700" y="114"/>
                </a:cubicBezTo>
                <a:cubicBezTo>
                  <a:pt x="2744" y="134"/>
                  <a:pt x="2769" y="136"/>
                  <a:pt x="2814" y="145"/>
                </a:cubicBezTo>
                <a:cubicBezTo>
                  <a:pt x="2835" y="155"/>
                  <a:pt x="2855" y="167"/>
                  <a:pt x="2876" y="176"/>
                </a:cubicBezTo>
                <a:cubicBezTo>
                  <a:pt x="2886" y="180"/>
                  <a:pt x="2898" y="179"/>
                  <a:pt x="2907" y="186"/>
                </a:cubicBezTo>
                <a:cubicBezTo>
                  <a:pt x="2955" y="223"/>
                  <a:pt x="2980" y="269"/>
                  <a:pt x="3021" y="310"/>
                </a:cubicBezTo>
                <a:cubicBezTo>
                  <a:pt x="3077" y="428"/>
                  <a:pt x="3148" y="463"/>
                  <a:pt x="3248" y="538"/>
                </a:cubicBezTo>
                <a:cubicBezTo>
                  <a:pt x="3283" y="564"/>
                  <a:pt x="3298" y="586"/>
                  <a:pt x="3341" y="600"/>
                </a:cubicBezTo>
                <a:cubicBezTo>
                  <a:pt x="3482" y="695"/>
                  <a:pt x="3719" y="668"/>
                  <a:pt x="3858" y="672"/>
                </a:cubicBezTo>
                <a:cubicBezTo>
                  <a:pt x="3897" y="686"/>
                  <a:pt x="3934" y="700"/>
                  <a:pt x="3972" y="714"/>
                </a:cubicBezTo>
                <a:cubicBezTo>
                  <a:pt x="4037" y="738"/>
                  <a:pt x="3991" y="711"/>
                  <a:pt x="4045" y="734"/>
                </a:cubicBezTo>
                <a:cubicBezTo>
                  <a:pt x="4122" y="767"/>
                  <a:pt x="4050" y="746"/>
                  <a:pt x="4127" y="765"/>
                </a:cubicBezTo>
                <a:cubicBezTo>
                  <a:pt x="4174" y="797"/>
                  <a:pt x="4218" y="830"/>
                  <a:pt x="4272" y="848"/>
                </a:cubicBezTo>
                <a:cubicBezTo>
                  <a:pt x="4293" y="862"/>
                  <a:pt x="4313" y="876"/>
                  <a:pt x="4334" y="890"/>
                </a:cubicBezTo>
                <a:cubicBezTo>
                  <a:pt x="4344" y="897"/>
                  <a:pt x="4365" y="910"/>
                  <a:pt x="4365" y="910"/>
                </a:cubicBezTo>
                <a:cubicBezTo>
                  <a:pt x="4400" y="962"/>
                  <a:pt x="4458" y="986"/>
                  <a:pt x="4500" y="1034"/>
                </a:cubicBezTo>
                <a:cubicBezTo>
                  <a:pt x="4521" y="1058"/>
                  <a:pt x="4543" y="1081"/>
                  <a:pt x="4562" y="1107"/>
                </a:cubicBezTo>
                <a:cubicBezTo>
                  <a:pt x="4638" y="1212"/>
                  <a:pt x="4580" y="1168"/>
                  <a:pt x="4645" y="1210"/>
                </a:cubicBezTo>
                <a:cubicBezTo>
                  <a:pt x="4652" y="1224"/>
                  <a:pt x="4657" y="1239"/>
                  <a:pt x="4665" y="1252"/>
                </a:cubicBezTo>
                <a:cubicBezTo>
                  <a:pt x="4678" y="1273"/>
                  <a:pt x="4707" y="1314"/>
                  <a:pt x="4707" y="1314"/>
                </a:cubicBezTo>
                <a:cubicBezTo>
                  <a:pt x="4737" y="1407"/>
                  <a:pt x="4687" y="1265"/>
                  <a:pt x="4748" y="1386"/>
                </a:cubicBezTo>
                <a:cubicBezTo>
                  <a:pt x="4754" y="1399"/>
                  <a:pt x="4752" y="1414"/>
                  <a:pt x="4758" y="1427"/>
                </a:cubicBezTo>
                <a:cubicBezTo>
                  <a:pt x="4766" y="1443"/>
                  <a:pt x="4780" y="1454"/>
                  <a:pt x="4789" y="1469"/>
                </a:cubicBezTo>
                <a:cubicBezTo>
                  <a:pt x="4811" y="1504"/>
                  <a:pt x="4818" y="1538"/>
                  <a:pt x="4841" y="1572"/>
                </a:cubicBezTo>
                <a:cubicBezTo>
                  <a:pt x="4861" y="1635"/>
                  <a:pt x="4888" y="1698"/>
                  <a:pt x="4914" y="1758"/>
                </a:cubicBezTo>
                <a:cubicBezTo>
                  <a:pt x="4935" y="1807"/>
                  <a:pt x="4913" y="1776"/>
                  <a:pt x="4934" y="1841"/>
                </a:cubicBezTo>
                <a:cubicBezTo>
                  <a:pt x="4947" y="1881"/>
                  <a:pt x="4966" y="1913"/>
                  <a:pt x="4976" y="1955"/>
                </a:cubicBezTo>
                <a:cubicBezTo>
                  <a:pt x="4993" y="2029"/>
                  <a:pt x="5007" y="2182"/>
                  <a:pt x="5007" y="2182"/>
                </a:cubicBezTo>
                <a:cubicBezTo>
                  <a:pt x="5003" y="2248"/>
                  <a:pt x="5002" y="2314"/>
                  <a:pt x="4996" y="2379"/>
                </a:cubicBezTo>
                <a:cubicBezTo>
                  <a:pt x="4993" y="2416"/>
                  <a:pt x="4979" y="2413"/>
                  <a:pt x="4955" y="2441"/>
                </a:cubicBezTo>
                <a:cubicBezTo>
                  <a:pt x="4947" y="2451"/>
                  <a:pt x="4942" y="2463"/>
                  <a:pt x="4934" y="2472"/>
                </a:cubicBezTo>
                <a:cubicBezTo>
                  <a:pt x="4911" y="2497"/>
                  <a:pt x="4886" y="2520"/>
                  <a:pt x="4862" y="2544"/>
                </a:cubicBezTo>
                <a:cubicBezTo>
                  <a:pt x="4844" y="2562"/>
                  <a:pt x="4818" y="2568"/>
                  <a:pt x="4800" y="2586"/>
                </a:cubicBezTo>
                <a:cubicBezTo>
                  <a:pt x="4766" y="2620"/>
                  <a:pt x="4705" y="2668"/>
                  <a:pt x="4676" y="2710"/>
                </a:cubicBezTo>
                <a:cubicBezTo>
                  <a:pt x="4662" y="2731"/>
                  <a:pt x="4634" y="2772"/>
                  <a:pt x="4634" y="2772"/>
                </a:cubicBezTo>
                <a:cubicBezTo>
                  <a:pt x="4603" y="2901"/>
                  <a:pt x="4654" y="2679"/>
                  <a:pt x="4614" y="3000"/>
                </a:cubicBezTo>
                <a:cubicBezTo>
                  <a:pt x="4605" y="3075"/>
                  <a:pt x="4549" y="3136"/>
                  <a:pt x="4489" y="3175"/>
                </a:cubicBezTo>
                <a:cubicBezTo>
                  <a:pt x="4461" y="3219"/>
                  <a:pt x="4411" y="3232"/>
                  <a:pt x="4365" y="3258"/>
                </a:cubicBezTo>
                <a:cubicBezTo>
                  <a:pt x="4325" y="3281"/>
                  <a:pt x="4273" y="3327"/>
                  <a:pt x="4231" y="3341"/>
                </a:cubicBezTo>
                <a:cubicBezTo>
                  <a:pt x="4180" y="3358"/>
                  <a:pt x="4138" y="3372"/>
                  <a:pt x="4086" y="3382"/>
                </a:cubicBezTo>
                <a:cubicBezTo>
                  <a:pt x="3794" y="3373"/>
                  <a:pt x="3541" y="3365"/>
                  <a:pt x="3248" y="3372"/>
                </a:cubicBezTo>
                <a:cubicBezTo>
                  <a:pt x="3136" y="3385"/>
                  <a:pt x="3029" y="3419"/>
                  <a:pt x="2917" y="3434"/>
                </a:cubicBezTo>
                <a:cubicBezTo>
                  <a:pt x="2658" y="3417"/>
                  <a:pt x="2400" y="3397"/>
                  <a:pt x="2141" y="3372"/>
                </a:cubicBezTo>
                <a:cubicBezTo>
                  <a:pt x="2044" y="3353"/>
                  <a:pt x="1948" y="3334"/>
                  <a:pt x="1852" y="3310"/>
                </a:cubicBezTo>
                <a:cubicBezTo>
                  <a:pt x="1794" y="3296"/>
                  <a:pt x="1676" y="3279"/>
                  <a:pt x="1676" y="3279"/>
                </a:cubicBezTo>
                <a:cubicBezTo>
                  <a:pt x="1608" y="3256"/>
                  <a:pt x="1573" y="3237"/>
                  <a:pt x="1531" y="3175"/>
                </a:cubicBezTo>
                <a:cubicBezTo>
                  <a:pt x="1515" y="3109"/>
                  <a:pt x="1529" y="3148"/>
                  <a:pt x="1479" y="3072"/>
                </a:cubicBezTo>
                <a:cubicBezTo>
                  <a:pt x="1432" y="3001"/>
                  <a:pt x="1389" y="2914"/>
                  <a:pt x="1303" y="2886"/>
                </a:cubicBezTo>
                <a:cubicBezTo>
                  <a:pt x="1214" y="2826"/>
                  <a:pt x="1121" y="2816"/>
                  <a:pt x="1024" y="2782"/>
                </a:cubicBezTo>
                <a:cubicBezTo>
                  <a:pt x="837" y="2790"/>
                  <a:pt x="774" y="2788"/>
                  <a:pt x="621" y="2824"/>
                </a:cubicBezTo>
                <a:cubicBezTo>
                  <a:pt x="555" y="2840"/>
                  <a:pt x="597" y="2828"/>
                  <a:pt x="517" y="2855"/>
                </a:cubicBezTo>
                <a:cubicBezTo>
                  <a:pt x="496" y="2862"/>
                  <a:pt x="455" y="2875"/>
                  <a:pt x="455" y="2875"/>
                </a:cubicBezTo>
                <a:cubicBezTo>
                  <a:pt x="415" y="2872"/>
                  <a:pt x="311" y="2868"/>
                  <a:pt x="259" y="2855"/>
                </a:cubicBezTo>
                <a:cubicBezTo>
                  <a:pt x="238" y="2850"/>
                  <a:pt x="197" y="2834"/>
                  <a:pt x="197" y="2834"/>
                </a:cubicBezTo>
                <a:cubicBezTo>
                  <a:pt x="128" y="2765"/>
                  <a:pt x="105" y="2668"/>
                  <a:pt x="52" y="2586"/>
                </a:cubicBezTo>
                <a:cubicBezTo>
                  <a:pt x="48" y="2572"/>
                  <a:pt x="45" y="2558"/>
                  <a:pt x="41" y="2544"/>
                </a:cubicBezTo>
                <a:cubicBezTo>
                  <a:pt x="35" y="2523"/>
                  <a:pt x="21" y="2482"/>
                  <a:pt x="21" y="2482"/>
                </a:cubicBezTo>
                <a:cubicBezTo>
                  <a:pt x="29" y="2323"/>
                  <a:pt x="32" y="2125"/>
                  <a:pt x="52" y="1955"/>
                </a:cubicBezTo>
                <a:cubicBezTo>
                  <a:pt x="60" y="1886"/>
                  <a:pt x="53" y="1907"/>
                  <a:pt x="83" y="1862"/>
                </a:cubicBezTo>
                <a:cubicBezTo>
                  <a:pt x="100" y="1809"/>
                  <a:pt x="133" y="1766"/>
                  <a:pt x="155" y="1717"/>
                </a:cubicBezTo>
                <a:cubicBezTo>
                  <a:pt x="164" y="1697"/>
                  <a:pt x="169" y="1676"/>
                  <a:pt x="176" y="1655"/>
                </a:cubicBezTo>
                <a:cubicBezTo>
                  <a:pt x="179" y="1645"/>
                  <a:pt x="186" y="1624"/>
                  <a:pt x="186" y="1624"/>
                </a:cubicBezTo>
                <a:cubicBezTo>
                  <a:pt x="179" y="1535"/>
                  <a:pt x="178" y="1442"/>
                  <a:pt x="155" y="1355"/>
                </a:cubicBezTo>
                <a:cubicBezTo>
                  <a:pt x="139" y="1224"/>
                  <a:pt x="93" y="1113"/>
                  <a:pt x="41" y="993"/>
                </a:cubicBezTo>
                <a:cubicBezTo>
                  <a:pt x="15" y="933"/>
                  <a:pt x="9" y="850"/>
                  <a:pt x="0" y="786"/>
                </a:cubicBezTo>
                <a:cubicBezTo>
                  <a:pt x="3" y="752"/>
                  <a:pt x="5" y="717"/>
                  <a:pt x="10" y="683"/>
                </a:cubicBezTo>
                <a:cubicBezTo>
                  <a:pt x="27" y="572"/>
                  <a:pt x="168" y="442"/>
                  <a:pt x="259" y="383"/>
                </a:cubicBezTo>
                <a:cubicBezTo>
                  <a:pt x="286" y="342"/>
                  <a:pt x="314" y="301"/>
                  <a:pt x="341" y="259"/>
                </a:cubicBezTo>
                <a:cubicBezTo>
                  <a:pt x="353" y="241"/>
                  <a:pt x="355" y="218"/>
                  <a:pt x="362" y="197"/>
                </a:cubicBezTo>
                <a:cubicBezTo>
                  <a:pt x="364" y="192"/>
                  <a:pt x="369" y="190"/>
                  <a:pt x="372" y="186"/>
                </a:cubicBezTo>
                <a:close/>
              </a:path>
            </a:pathLst>
          </a:custGeom>
          <a:gradFill rotWithShape="0">
            <a:gsLst>
              <a:gs pos="0">
                <a:srgbClr val="777777"/>
              </a:gs>
              <a:gs pos="100000">
                <a:srgbClr val="969696"/>
              </a:gs>
            </a:gsLst>
            <a:path path="rect">
              <a:fillToRect l="50000" t="50000" r="50000" b="50000"/>
            </a:path>
          </a:gradFill>
          <a:ln w="9525">
            <a:solidFill>
              <a:schemeClr val="tx1"/>
            </a:solidFill>
            <a:round/>
            <a:headEnd/>
            <a:tailEnd/>
          </a:ln>
        </p:spPr>
        <p:txBody>
          <a:bodyPr wrap="none" anchor="ctr"/>
          <a:lstStyle/>
          <a:p>
            <a:endParaRPr lang="cs-CZ"/>
          </a:p>
        </p:txBody>
      </p:sp>
      <p:sp>
        <p:nvSpPr>
          <p:cNvPr id="56324" name="Oval 4"/>
          <p:cNvSpPr>
            <a:spLocks noChangeArrowheads="1"/>
          </p:cNvSpPr>
          <p:nvPr/>
        </p:nvSpPr>
        <p:spPr bwMode="auto">
          <a:xfrm>
            <a:off x="415925" y="1773238"/>
            <a:ext cx="2273300" cy="2217737"/>
          </a:xfrm>
          <a:prstGeom prst="ellipse">
            <a:avLst/>
          </a:prstGeom>
          <a:gradFill rotWithShape="0">
            <a:gsLst>
              <a:gs pos="0">
                <a:schemeClr val="bg2"/>
              </a:gs>
              <a:gs pos="100000">
                <a:srgbClr val="DDDDDD"/>
              </a:gs>
            </a:gsLst>
            <a:path path="shape">
              <a:fillToRect l="50000" t="50000" r="50000" b="50000"/>
            </a:path>
          </a:gradFill>
          <a:ln>
            <a:noFill/>
          </a:ln>
          <a:extLst>
            <a:ext uri="{91240B29-F687-4F45-9708-019B960494DF}">
              <a14:hiddenLine xmlns:a14="http://schemas.microsoft.com/office/drawing/2010/main" w="12700">
                <a:solidFill>
                  <a:srgbClr val="000000"/>
                </a:solidFill>
                <a:prstDash val="lgDash"/>
                <a:round/>
                <a:headEnd/>
                <a:tailEnd/>
              </a14:hiddenLine>
            </a:ext>
          </a:extLst>
        </p:spPr>
        <p:txBody>
          <a:bodyPr wrap="none" anchor="ctr"/>
          <a:lstStyle/>
          <a:p>
            <a:endParaRPr lang="cs-CZ" i="1"/>
          </a:p>
        </p:txBody>
      </p:sp>
      <p:sp>
        <p:nvSpPr>
          <p:cNvPr id="56325" name="Text Box 5"/>
          <p:cNvSpPr txBox="1">
            <a:spLocks noChangeArrowheads="1"/>
          </p:cNvSpPr>
          <p:nvPr/>
        </p:nvSpPr>
        <p:spPr bwMode="auto">
          <a:xfrm>
            <a:off x="687388" y="2336800"/>
            <a:ext cx="14716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sz="1600">
                <a:solidFill>
                  <a:srgbClr val="000066"/>
                </a:solidFill>
              </a:rPr>
              <a:t>DNA </a:t>
            </a:r>
            <a:r>
              <a:rPr lang="de-DE" sz="1600">
                <a:solidFill>
                  <a:srgbClr val="FF0000"/>
                </a:solidFill>
              </a:rPr>
              <a:t>(Genom)</a:t>
            </a:r>
            <a:endParaRPr lang="de-DE" sz="1600">
              <a:solidFill>
                <a:srgbClr val="000066"/>
              </a:solidFill>
            </a:endParaRPr>
          </a:p>
        </p:txBody>
      </p:sp>
      <p:sp>
        <p:nvSpPr>
          <p:cNvPr id="56326" name="Text Box 6"/>
          <p:cNvSpPr txBox="1">
            <a:spLocks noChangeArrowheads="1"/>
          </p:cNvSpPr>
          <p:nvPr/>
        </p:nvSpPr>
        <p:spPr bwMode="auto">
          <a:xfrm>
            <a:off x="933450" y="2916238"/>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sz="1600">
                <a:solidFill>
                  <a:srgbClr val="000066"/>
                </a:solidFill>
              </a:rPr>
              <a:t>pre-mRNA</a:t>
            </a:r>
          </a:p>
        </p:txBody>
      </p:sp>
      <p:sp>
        <p:nvSpPr>
          <p:cNvPr id="56327" name="Text Box 7"/>
          <p:cNvSpPr txBox="1">
            <a:spLocks noChangeArrowheads="1"/>
          </p:cNvSpPr>
          <p:nvPr/>
        </p:nvSpPr>
        <p:spPr bwMode="auto">
          <a:xfrm>
            <a:off x="1177925" y="3521075"/>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sz="1600">
                <a:solidFill>
                  <a:srgbClr val="000066"/>
                </a:solidFill>
              </a:rPr>
              <a:t>mRNA</a:t>
            </a:r>
          </a:p>
        </p:txBody>
      </p:sp>
      <p:sp>
        <p:nvSpPr>
          <p:cNvPr id="25608" name="Text Box 8"/>
          <p:cNvSpPr txBox="1">
            <a:spLocks noChangeArrowheads="1"/>
          </p:cNvSpPr>
          <p:nvPr/>
        </p:nvSpPr>
        <p:spPr bwMode="auto">
          <a:xfrm>
            <a:off x="1595438" y="4141788"/>
            <a:ext cx="2160587" cy="336550"/>
          </a:xfrm>
          <a:prstGeom prst="rect">
            <a:avLst/>
          </a:prstGeom>
          <a:noFill/>
          <a:ln w="9525">
            <a:noFill/>
            <a:miter lim="800000"/>
            <a:headEnd/>
            <a:tailEnd/>
          </a:ln>
          <a:effectLst/>
        </p:spPr>
        <p:txBody>
          <a:bodyPr wrap="none">
            <a:spAutoFit/>
          </a:bodyPr>
          <a:lstStyle/>
          <a:p>
            <a:pPr>
              <a:defRPr/>
            </a:pPr>
            <a:r>
              <a:rPr lang="de-DE" sz="1600" dirty="0" err="1">
                <a:solidFill>
                  <a:srgbClr val="0000CC"/>
                </a:solidFill>
                <a:latin typeface="Arial" charset="0"/>
                <a:ea typeface="ＭＳ Ｐゴシック" charset="0"/>
                <a:cs typeface="ＭＳ Ｐゴシック" charset="0"/>
              </a:rPr>
              <a:t>mRNA</a:t>
            </a:r>
            <a:r>
              <a:rPr lang="de-DE" sz="1600" dirty="0">
                <a:solidFill>
                  <a:srgbClr val="0000CC"/>
                </a:solidFill>
                <a:latin typeface="Arial" charset="0"/>
                <a:ea typeface="ＭＳ Ｐゴシック" charset="0"/>
                <a:cs typeface="ＭＳ Ｐゴシック" charset="0"/>
              </a:rPr>
              <a:t> </a:t>
            </a:r>
            <a:r>
              <a:rPr lang="de-DE" sz="1600" dirty="0">
                <a:solidFill>
                  <a:schemeClr val="accent2">
                    <a:lumMod val="60000"/>
                    <a:lumOff val="40000"/>
                  </a:schemeClr>
                </a:solidFill>
                <a:latin typeface="Arial" charset="0"/>
                <a:ea typeface="ＭＳ Ｐゴシック" charset="0"/>
                <a:cs typeface="ＭＳ Ｐゴシック" charset="0"/>
              </a:rPr>
              <a:t>(Trans</a:t>
            </a:r>
            <a:r>
              <a:rPr lang="cs-CZ" sz="1600" dirty="0">
                <a:solidFill>
                  <a:schemeClr val="accent2">
                    <a:lumMod val="60000"/>
                    <a:lumOff val="40000"/>
                  </a:schemeClr>
                </a:solidFill>
                <a:latin typeface="Arial" charset="0"/>
                <a:ea typeface="ＭＳ Ｐゴシック" charset="0"/>
                <a:cs typeface="ＭＳ Ｐゴシック" charset="0"/>
              </a:rPr>
              <a:t>k</a:t>
            </a:r>
            <a:r>
              <a:rPr lang="de-DE" sz="1600" dirty="0" err="1">
                <a:solidFill>
                  <a:schemeClr val="accent2">
                    <a:lumMod val="60000"/>
                    <a:lumOff val="40000"/>
                  </a:schemeClr>
                </a:solidFill>
                <a:latin typeface="Arial" charset="0"/>
                <a:ea typeface="ＭＳ Ｐゴシック" charset="0"/>
                <a:cs typeface="ＭＳ Ｐゴシック" charset="0"/>
              </a:rPr>
              <a:t>riptom</a:t>
            </a:r>
            <a:r>
              <a:rPr lang="de-DE" sz="1600" dirty="0">
                <a:solidFill>
                  <a:schemeClr val="accent2">
                    <a:lumMod val="60000"/>
                    <a:lumOff val="40000"/>
                  </a:schemeClr>
                </a:solidFill>
                <a:latin typeface="Arial" charset="0"/>
                <a:ea typeface="ＭＳ Ｐゴシック" charset="0"/>
                <a:cs typeface="ＭＳ Ｐゴシック" charset="0"/>
              </a:rPr>
              <a:t>)</a:t>
            </a:r>
          </a:p>
        </p:txBody>
      </p:sp>
      <p:sp>
        <p:nvSpPr>
          <p:cNvPr id="25609" name="Text Box 9"/>
          <p:cNvSpPr txBox="1">
            <a:spLocks noChangeArrowheads="1"/>
          </p:cNvSpPr>
          <p:nvPr/>
        </p:nvSpPr>
        <p:spPr bwMode="auto">
          <a:xfrm>
            <a:off x="1887538" y="4732338"/>
            <a:ext cx="1890712" cy="336550"/>
          </a:xfrm>
          <a:prstGeom prst="rect">
            <a:avLst/>
          </a:prstGeom>
          <a:noFill/>
          <a:ln w="9525">
            <a:noFill/>
            <a:miter lim="800000"/>
            <a:headEnd/>
            <a:tailEnd/>
          </a:ln>
          <a:effectLst/>
        </p:spPr>
        <p:txBody>
          <a:bodyPr wrap="none">
            <a:spAutoFit/>
          </a:bodyPr>
          <a:lstStyle/>
          <a:p>
            <a:pPr>
              <a:defRPr/>
            </a:pPr>
            <a:r>
              <a:rPr lang="de-DE" sz="1600" dirty="0">
                <a:solidFill>
                  <a:srgbClr val="0000CC"/>
                </a:solidFill>
                <a:latin typeface="Arial" charset="0"/>
                <a:ea typeface="ＭＳ Ｐゴシック" charset="0"/>
                <a:cs typeface="ＭＳ Ｐゴシック" charset="0"/>
              </a:rPr>
              <a:t>Protein</a:t>
            </a:r>
            <a:r>
              <a:rPr lang="cs-CZ" sz="1600" dirty="0">
                <a:solidFill>
                  <a:srgbClr val="0000CC"/>
                </a:solidFill>
                <a:latin typeface="Arial" charset="0"/>
                <a:ea typeface="ＭＳ Ｐゴシック" charset="0"/>
                <a:cs typeface="ＭＳ Ｐゴシック" charset="0"/>
              </a:rPr>
              <a:t>y</a:t>
            </a:r>
            <a:r>
              <a:rPr lang="de-DE" sz="1600" dirty="0">
                <a:solidFill>
                  <a:srgbClr val="FFFF00"/>
                </a:solidFill>
                <a:latin typeface="Arial" charset="0"/>
                <a:ea typeface="ＭＳ Ｐゴシック" charset="0"/>
                <a:cs typeface="ＭＳ Ｐゴシック" charset="0"/>
              </a:rPr>
              <a:t> </a:t>
            </a:r>
            <a:r>
              <a:rPr lang="de-DE" sz="1600" dirty="0">
                <a:solidFill>
                  <a:schemeClr val="accent2">
                    <a:lumMod val="60000"/>
                    <a:lumOff val="40000"/>
                  </a:schemeClr>
                </a:solidFill>
                <a:latin typeface="Arial" charset="0"/>
                <a:ea typeface="ＭＳ Ｐゴシック" charset="0"/>
                <a:cs typeface="ＭＳ Ｐゴシック" charset="0"/>
              </a:rPr>
              <a:t>(</a:t>
            </a:r>
            <a:r>
              <a:rPr lang="de-DE" sz="1600" dirty="0" err="1">
                <a:solidFill>
                  <a:schemeClr val="accent2">
                    <a:lumMod val="60000"/>
                    <a:lumOff val="40000"/>
                  </a:schemeClr>
                </a:solidFill>
                <a:latin typeface="Arial" charset="0"/>
                <a:ea typeface="ＭＳ Ｐゴシック" charset="0"/>
                <a:cs typeface="ＭＳ Ｐゴシック" charset="0"/>
              </a:rPr>
              <a:t>Proteom</a:t>
            </a:r>
            <a:r>
              <a:rPr lang="de-DE" sz="1600" dirty="0">
                <a:solidFill>
                  <a:schemeClr val="accent2">
                    <a:lumMod val="60000"/>
                    <a:lumOff val="40000"/>
                  </a:schemeClr>
                </a:solidFill>
                <a:latin typeface="Arial" charset="0"/>
                <a:ea typeface="ＭＳ Ｐゴシック" charset="0"/>
                <a:cs typeface="ＭＳ Ｐゴシック" charset="0"/>
              </a:rPr>
              <a:t>)</a:t>
            </a:r>
          </a:p>
        </p:txBody>
      </p:sp>
      <p:sp>
        <p:nvSpPr>
          <p:cNvPr id="56330" name="AutoShape 10"/>
          <p:cNvSpPr>
            <a:spLocks noChangeArrowheads="1"/>
          </p:cNvSpPr>
          <p:nvPr/>
        </p:nvSpPr>
        <p:spPr bwMode="auto">
          <a:xfrm rot="-1432679">
            <a:off x="1087438" y="2611438"/>
            <a:ext cx="152400" cy="284162"/>
          </a:xfrm>
          <a:prstGeom prst="downArrow">
            <a:avLst>
              <a:gd name="adj1" fmla="val 50000"/>
              <a:gd name="adj2" fmla="val 46615"/>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56331" name="AutoShape 11"/>
          <p:cNvSpPr>
            <a:spLocks noChangeArrowheads="1"/>
          </p:cNvSpPr>
          <p:nvPr/>
        </p:nvSpPr>
        <p:spPr bwMode="auto">
          <a:xfrm rot="-1432679">
            <a:off x="1377950" y="3201988"/>
            <a:ext cx="153988" cy="284162"/>
          </a:xfrm>
          <a:prstGeom prst="downArrow">
            <a:avLst>
              <a:gd name="adj1" fmla="val 50000"/>
              <a:gd name="adj2" fmla="val 46134"/>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56332" name="AutoShape 12"/>
          <p:cNvSpPr>
            <a:spLocks noChangeArrowheads="1"/>
          </p:cNvSpPr>
          <p:nvPr/>
        </p:nvSpPr>
        <p:spPr bwMode="auto">
          <a:xfrm rot="-1432679">
            <a:off x="1731963" y="3856038"/>
            <a:ext cx="152400" cy="284162"/>
          </a:xfrm>
          <a:prstGeom prst="downArrow">
            <a:avLst>
              <a:gd name="adj1" fmla="val 50000"/>
              <a:gd name="adj2" fmla="val 46615"/>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56333" name="AutoShape 13"/>
          <p:cNvSpPr>
            <a:spLocks noChangeArrowheads="1"/>
          </p:cNvSpPr>
          <p:nvPr/>
        </p:nvSpPr>
        <p:spPr bwMode="auto">
          <a:xfrm rot="-1432679">
            <a:off x="2020888" y="4437063"/>
            <a:ext cx="155575" cy="284162"/>
          </a:xfrm>
          <a:prstGeom prst="downArrow">
            <a:avLst>
              <a:gd name="adj1" fmla="val 50000"/>
              <a:gd name="adj2" fmla="val 45663"/>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25614" name="Text Box 14"/>
          <p:cNvSpPr txBox="1">
            <a:spLocks noChangeArrowheads="1"/>
          </p:cNvSpPr>
          <p:nvPr/>
        </p:nvSpPr>
        <p:spPr bwMode="auto">
          <a:xfrm>
            <a:off x="2152650" y="5311775"/>
            <a:ext cx="1325563" cy="581025"/>
          </a:xfrm>
          <a:prstGeom prst="rect">
            <a:avLst/>
          </a:prstGeom>
          <a:noFill/>
          <a:ln w="9525">
            <a:noFill/>
            <a:miter lim="800000"/>
            <a:headEnd/>
            <a:tailEnd/>
          </a:ln>
          <a:effectLst/>
        </p:spPr>
        <p:txBody>
          <a:bodyPr wrap="none">
            <a:spAutoFit/>
          </a:bodyPr>
          <a:lstStyle/>
          <a:p>
            <a:pPr>
              <a:defRPr/>
            </a:pPr>
            <a:r>
              <a:rPr lang="de-DE" sz="1600" dirty="0">
                <a:solidFill>
                  <a:srgbClr val="0000CC"/>
                </a:solidFill>
                <a:latin typeface="Arial" charset="0"/>
                <a:ea typeface="ＭＳ Ｐゴシック" charset="0"/>
                <a:cs typeface="ＭＳ Ｐゴシック" charset="0"/>
              </a:rPr>
              <a:t>Metabolit</a:t>
            </a:r>
            <a:r>
              <a:rPr lang="cs-CZ" sz="1600" dirty="0">
                <a:solidFill>
                  <a:srgbClr val="0000CC"/>
                </a:solidFill>
                <a:latin typeface="Arial" charset="0"/>
                <a:ea typeface="ＭＳ Ｐゴシック" charset="0"/>
                <a:cs typeface="ＭＳ Ｐゴシック" charset="0"/>
              </a:rPr>
              <a:t>y</a:t>
            </a:r>
            <a:endParaRPr lang="de-DE" sz="1600" dirty="0">
              <a:solidFill>
                <a:srgbClr val="FFFF00"/>
              </a:solidFill>
              <a:latin typeface="Arial" charset="0"/>
              <a:ea typeface="ＭＳ Ｐゴシック" charset="0"/>
              <a:cs typeface="ＭＳ Ｐゴシック" charset="0"/>
            </a:endParaRPr>
          </a:p>
          <a:p>
            <a:pPr>
              <a:defRPr/>
            </a:pPr>
            <a:r>
              <a:rPr lang="de-DE" sz="1600" dirty="0">
                <a:solidFill>
                  <a:schemeClr val="accent2">
                    <a:lumMod val="60000"/>
                    <a:lumOff val="40000"/>
                  </a:schemeClr>
                </a:solidFill>
                <a:latin typeface="Arial" charset="0"/>
                <a:ea typeface="ＭＳ Ｐゴシック" charset="0"/>
                <a:cs typeface="ＭＳ Ｐゴシック" charset="0"/>
              </a:rPr>
              <a:t>(</a:t>
            </a:r>
            <a:r>
              <a:rPr lang="de-DE" sz="1600" dirty="0" err="1">
                <a:solidFill>
                  <a:schemeClr val="accent2">
                    <a:lumMod val="60000"/>
                    <a:lumOff val="40000"/>
                  </a:schemeClr>
                </a:solidFill>
                <a:latin typeface="Arial" charset="0"/>
                <a:ea typeface="ＭＳ Ｐゴシック" charset="0"/>
                <a:cs typeface="ＭＳ Ｐゴシック" charset="0"/>
              </a:rPr>
              <a:t>Metabolom</a:t>
            </a:r>
            <a:r>
              <a:rPr lang="de-DE" sz="1600" dirty="0">
                <a:solidFill>
                  <a:schemeClr val="accent2">
                    <a:lumMod val="60000"/>
                    <a:lumOff val="40000"/>
                  </a:schemeClr>
                </a:solidFill>
                <a:latin typeface="Arial" charset="0"/>
                <a:ea typeface="ＭＳ Ｐゴシック" charset="0"/>
                <a:cs typeface="ＭＳ Ｐゴシック" charset="0"/>
              </a:rPr>
              <a:t>)</a:t>
            </a:r>
          </a:p>
        </p:txBody>
      </p:sp>
      <p:sp>
        <p:nvSpPr>
          <p:cNvPr id="56335" name="AutoShape 15"/>
          <p:cNvSpPr>
            <a:spLocks noChangeArrowheads="1"/>
          </p:cNvSpPr>
          <p:nvPr/>
        </p:nvSpPr>
        <p:spPr bwMode="auto">
          <a:xfrm rot="-1432679">
            <a:off x="2320925" y="5046663"/>
            <a:ext cx="153988" cy="284162"/>
          </a:xfrm>
          <a:prstGeom prst="downArrow">
            <a:avLst>
              <a:gd name="adj1" fmla="val 50000"/>
              <a:gd name="adj2" fmla="val 46134"/>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nvGrpSpPr>
          <p:cNvPr id="56336" name="Group 16"/>
          <p:cNvGrpSpPr>
            <a:grpSpLocks/>
          </p:cNvGrpSpPr>
          <p:nvPr/>
        </p:nvGrpSpPr>
        <p:grpSpPr bwMode="auto">
          <a:xfrm>
            <a:off x="474663" y="2841625"/>
            <a:ext cx="1717675" cy="2295525"/>
            <a:chOff x="299" y="1790"/>
            <a:chExt cx="1082" cy="1446"/>
          </a:xfrm>
        </p:grpSpPr>
        <p:sp>
          <p:nvSpPr>
            <p:cNvPr id="56360" name="Text Box 17"/>
            <p:cNvSpPr txBox="1">
              <a:spLocks noChangeArrowheads="1"/>
            </p:cNvSpPr>
            <p:nvPr/>
          </p:nvSpPr>
          <p:spPr bwMode="auto">
            <a:xfrm rot="3755359">
              <a:off x="27" y="2472"/>
              <a:ext cx="7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a:solidFill>
                    <a:srgbClr val="CC0000"/>
                  </a:solidFill>
                </a:rPr>
                <a:t>Regula</a:t>
              </a:r>
              <a:r>
                <a:rPr lang="cs-CZ">
                  <a:solidFill>
                    <a:srgbClr val="CC0000"/>
                  </a:solidFill>
                </a:rPr>
                <a:t>ce</a:t>
              </a:r>
              <a:endParaRPr lang="de-DE">
                <a:solidFill>
                  <a:srgbClr val="CC0000"/>
                </a:solidFill>
              </a:endParaRPr>
            </a:p>
          </p:txBody>
        </p:sp>
        <p:sp>
          <p:nvSpPr>
            <p:cNvPr id="56361" name="Line 18"/>
            <p:cNvSpPr>
              <a:spLocks noChangeShapeType="1"/>
            </p:cNvSpPr>
            <p:nvPr/>
          </p:nvSpPr>
          <p:spPr bwMode="auto">
            <a:xfrm flipV="1">
              <a:off x="389" y="1790"/>
              <a:ext cx="233" cy="53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6362" name="Line 19"/>
            <p:cNvSpPr>
              <a:spLocks noChangeShapeType="1"/>
            </p:cNvSpPr>
            <p:nvPr/>
          </p:nvSpPr>
          <p:spPr bwMode="auto">
            <a:xfrm flipV="1">
              <a:off x="497" y="2121"/>
              <a:ext cx="349" cy="339"/>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6363" name="Line 20"/>
            <p:cNvSpPr>
              <a:spLocks noChangeShapeType="1"/>
            </p:cNvSpPr>
            <p:nvPr/>
          </p:nvSpPr>
          <p:spPr bwMode="auto">
            <a:xfrm flipV="1">
              <a:off x="590" y="2534"/>
              <a:ext cx="434" cy="60"/>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6364" name="Line 21"/>
            <p:cNvSpPr>
              <a:spLocks noChangeShapeType="1"/>
            </p:cNvSpPr>
            <p:nvPr/>
          </p:nvSpPr>
          <p:spPr bwMode="auto">
            <a:xfrm>
              <a:off x="622" y="2727"/>
              <a:ext cx="581" cy="137"/>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6365" name="Line 22"/>
            <p:cNvSpPr>
              <a:spLocks noChangeShapeType="1"/>
            </p:cNvSpPr>
            <p:nvPr/>
          </p:nvSpPr>
          <p:spPr bwMode="auto">
            <a:xfrm>
              <a:off x="698" y="2875"/>
              <a:ext cx="683" cy="361"/>
            </a:xfrm>
            <a:prstGeom prst="line">
              <a:avLst/>
            </a:prstGeom>
            <a:noFill/>
            <a:ln w="1905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sp>
        <p:nvSpPr>
          <p:cNvPr id="56337" name="Text Box 23"/>
          <p:cNvSpPr txBox="1">
            <a:spLocks noChangeArrowheads="1"/>
          </p:cNvSpPr>
          <p:nvPr/>
        </p:nvSpPr>
        <p:spPr bwMode="auto">
          <a:xfrm>
            <a:off x="1104900" y="1884363"/>
            <a:ext cx="627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cs-CZ" sz="1400">
                <a:solidFill>
                  <a:srgbClr val="000000"/>
                </a:solidFill>
              </a:rPr>
              <a:t>Jádro</a:t>
            </a:r>
            <a:endParaRPr lang="de-DE" sz="1400">
              <a:solidFill>
                <a:srgbClr val="000000"/>
              </a:solidFill>
            </a:endParaRPr>
          </a:p>
        </p:txBody>
      </p:sp>
      <p:sp>
        <p:nvSpPr>
          <p:cNvPr id="56338" name="Text Box 24"/>
          <p:cNvSpPr txBox="1">
            <a:spLocks noChangeArrowheads="1"/>
          </p:cNvSpPr>
          <p:nvPr/>
        </p:nvSpPr>
        <p:spPr bwMode="auto">
          <a:xfrm>
            <a:off x="2590800" y="3044825"/>
            <a:ext cx="1120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sz="1400">
                <a:solidFill>
                  <a:schemeClr val="bg1"/>
                </a:solidFill>
              </a:rPr>
              <a:t>Cytoplasm</a:t>
            </a:r>
            <a:r>
              <a:rPr lang="cs-CZ" sz="1400">
                <a:solidFill>
                  <a:schemeClr val="bg1"/>
                </a:solidFill>
              </a:rPr>
              <a:t>a</a:t>
            </a:r>
            <a:endParaRPr lang="de-DE" sz="1400">
              <a:solidFill>
                <a:schemeClr val="bg1"/>
              </a:solidFill>
            </a:endParaRPr>
          </a:p>
        </p:txBody>
      </p:sp>
      <p:grpSp>
        <p:nvGrpSpPr>
          <p:cNvPr id="56339" name="Group 25"/>
          <p:cNvGrpSpPr>
            <a:grpSpLocks/>
          </p:cNvGrpSpPr>
          <p:nvPr/>
        </p:nvGrpSpPr>
        <p:grpSpPr bwMode="auto">
          <a:xfrm>
            <a:off x="3467100" y="5302250"/>
            <a:ext cx="4592638" cy="1123950"/>
            <a:chOff x="2184" y="3340"/>
            <a:chExt cx="2893" cy="708"/>
          </a:xfrm>
        </p:grpSpPr>
        <p:pic>
          <p:nvPicPr>
            <p:cNvPr id="56357" name="Picture 26" descr="H:\EigeneDateien\Graphiken\Sonstiges\tofsp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 y="3340"/>
              <a:ext cx="960" cy="7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6358" name="Text Box 27"/>
            <p:cNvSpPr txBox="1">
              <a:spLocks noChangeArrowheads="1"/>
            </p:cNvSpPr>
            <p:nvPr/>
          </p:nvSpPr>
          <p:spPr bwMode="auto">
            <a:xfrm>
              <a:off x="3643" y="3353"/>
              <a:ext cx="143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Tx/>
                <a:buChar char="•"/>
              </a:pPr>
              <a:r>
                <a:rPr lang="de-DE" sz="1400"/>
                <a:t> </a:t>
              </a:r>
              <a:r>
                <a:rPr lang="de-DE" sz="1400" b="1"/>
                <a:t>Chromatogra</a:t>
              </a:r>
              <a:r>
                <a:rPr lang="cs-CZ" sz="1400" b="1"/>
                <a:t>fie</a:t>
              </a:r>
              <a:endParaRPr lang="de-DE" sz="1400" b="1"/>
            </a:p>
            <a:p>
              <a:pPr eaLnBrk="1" hangingPunct="1">
                <a:buFontTx/>
                <a:buChar char="•"/>
              </a:pPr>
              <a:r>
                <a:rPr lang="de-DE" sz="1400" b="1"/>
                <a:t> </a:t>
              </a:r>
              <a:r>
                <a:rPr lang="cs-CZ" sz="1400" b="1"/>
                <a:t>Hmotová spektrometrie</a:t>
              </a:r>
              <a:endParaRPr lang="de-DE" sz="1400" b="1"/>
            </a:p>
            <a:p>
              <a:pPr eaLnBrk="1" hangingPunct="1">
                <a:buFontTx/>
                <a:buChar char="•"/>
              </a:pPr>
              <a:r>
                <a:rPr lang="de-DE" sz="1400" b="1"/>
                <a:t> NMR</a:t>
              </a:r>
            </a:p>
          </p:txBody>
        </p:sp>
        <p:sp>
          <p:nvSpPr>
            <p:cNvPr id="56359" name="Line 28"/>
            <p:cNvSpPr>
              <a:spLocks noChangeShapeType="1"/>
            </p:cNvSpPr>
            <p:nvPr/>
          </p:nvSpPr>
          <p:spPr bwMode="auto">
            <a:xfrm>
              <a:off x="2184" y="3457"/>
              <a:ext cx="458" cy="0"/>
            </a:xfrm>
            <a:prstGeom prst="line">
              <a:avLst/>
            </a:prstGeom>
            <a:noFill/>
            <a:ln w="19050">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grpSp>
        <p:nvGrpSpPr>
          <p:cNvPr id="56340" name="Group 29"/>
          <p:cNvGrpSpPr>
            <a:grpSpLocks/>
          </p:cNvGrpSpPr>
          <p:nvPr/>
        </p:nvGrpSpPr>
        <p:grpSpPr bwMode="auto">
          <a:xfrm>
            <a:off x="3165475" y="2263775"/>
            <a:ext cx="4670425" cy="1892300"/>
            <a:chOff x="1994" y="1426"/>
            <a:chExt cx="2942" cy="1192"/>
          </a:xfrm>
        </p:grpSpPr>
        <p:pic>
          <p:nvPicPr>
            <p:cNvPr id="56354" name="Picture 30" descr="C:\Eigene Dateien\Graphiken\microarrays\GenomeChipSma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 y="1438"/>
              <a:ext cx="960" cy="9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6355" name="Text Box 31"/>
            <p:cNvSpPr txBox="1">
              <a:spLocks noChangeArrowheads="1"/>
            </p:cNvSpPr>
            <p:nvPr/>
          </p:nvSpPr>
          <p:spPr bwMode="auto">
            <a:xfrm>
              <a:off x="3643" y="1426"/>
              <a:ext cx="1293"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Tx/>
                <a:buChar char="•"/>
              </a:pPr>
              <a:r>
                <a:rPr lang="de-DE" sz="1400"/>
                <a:t> </a:t>
              </a:r>
              <a:r>
                <a:rPr lang="de-DE" sz="1400" b="1"/>
                <a:t>DNA array</a:t>
              </a:r>
              <a:r>
                <a:rPr lang="cs-CZ" sz="1400" b="1"/>
                <a:t>e</a:t>
              </a:r>
              <a:r>
                <a:rPr lang="de-DE" sz="1400" b="1"/>
                <a:t> a </a:t>
              </a:r>
              <a:r>
                <a:rPr lang="cs-CZ" sz="1400" b="1"/>
                <a:t>č</a:t>
              </a:r>
              <a:r>
                <a:rPr lang="de-DE" sz="1400" b="1"/>
                <a:t>ip</a:t>
              </a:r>
              <a:r>
                <a:rPr lang="cs-CZ" sz="1400" b="1"/>
                <a:t>y</a:t>
              </a:r>
              <a:endParaRPr lang="de-DE" sz="1400" b="1"/>
            </a:p>
            <a:p>
              <a:pPr eaLnBrk="1" hangingPunct="1">
                <a:buFontTx/>
                <a:buChar char="•"/>
              </a:pPr>
              <a:r>
                <a:rPr lang="de-DE" sz="1400"/>
                <a:t> </a:t>
              </a:r>
              <a:r>
                <a:rPr lang="cs-CZ" sz="1400"/>
                <a:t>(semi) qRT-</a:t>
              </a:r>
              <a:r>
                <a:rPr lang="de-DE" sz="1400"/>
                <a:t>PCR</a:t>
              </a:r>
            </a:p>
            <a:p>
              <a:pPr eaLnBrk="1" hangingPunct="1">
                <a:buFontTx/>
                <a:buChar char="•"/>
              </a:pPr>
              <a:r>
                <a:rPr lang="de-DE" sz="1400"/>
                <a:t> Northern</a:t>
              </a:r>
              <a:r>
                <a:rPr lang="cs-CZ" sz="1400"/>
                <a:t> blot + hybrid.</a:t>
              </a:r>
              <a:endParaRPr lang="de-DE" sz="1400"/>
            </a:p>
            <a:p>
              <a:pPr eaLnBrk="1" hangingPunct="1">
                <a:buFontTx/>
                <a:buChar char="•"/>
              </a:pPr>
              <a:r>
                <a:rPr lang="de-DE" sz="1400"/>
                <a:t> Trans</a:t>
              </a:r>
              <a:r>
                <a:rPr lang="cs-CZ" sz="1400"/>
                <a:t>k</a:t>
              </a:r>
              <a:r>
                <a:rPr lang="de-DE" sz="1400"/>
                <a:t>rip</a:t>
              </a:r>
              <a:r>
                <a:rPr lang="cs-CZ" sz="1400"/>
                <a:t>ční</a:t>
              </a:r>
              <a:r>
                <a:rPr lang="de-DE" sz="1400"/>
                <a:t> f</a:t>
              </a:r>
              <a:r>
                <a:rPr lang="cs-CZ" sz="1400"/>
                <a:t>úze</a:t>
              </a:r>
              <a:endParaRPr lang="de-DE" sz="1400"/>
            </a:p>
          </p:txBody>
        </p:sp>
        <p:sp>
          <p:nvSpPr>
            <p:cNvPr id="56356" name="Line 32"/>
            <p:cNvSpPr>
              <a:spLocks noChangeShapeType="1"/>
            </p:cNvSpPr>
            <p:nvPr/>
          </p:nvSpPr>
          <p:spPr bwMode="auto">
            <a:xfrm flipV="1">
              <a:off x="1994" y="1928"/>
              <a:ext cx="654" cy="690"/>
            </a:xfrm>
            <a:prstGeom prst="line">
              <a:avLst/>
            </a:prstGeom>
            <a:noFill/>
            <a:ln w="19050">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grpSp>
        <p:nvGrpSpPr>
          <p:cNvPr id="56341" name="Group 33"/>
          <p:cNvGrpSpPr>
            <a:grpSpLocks/>
          </p:cNvGrpSpPr>
          <p:nvPr/>
        </p:nvGrpSpPr>
        <p:grpSpPr bwMode="auto">
          <a:xfrm>
            <a:off x="7894638" y="2290763"/>
            <a:ext cx="1343025" cy="4149725"/>
            <a:chOff x="4973" y="1443"/>
            <a:chExt cx="846" cy="2614"/>
          </a:xfrm>
        </p:grpSpPr>
        <p:sp>
          <p:nvSpPr>
            <p:cNvPr id="56352" name="AutoShape 34"/>
            <p:cNvSpPr>
              <a:spLocks/>
            </p:cNvSpPr>
            <p:nvPr/>
          </p:nvSpPr>
          <p:spPr bwMode="auto">
            <a:xfrm>
              <a:off x="4973" y="1443"/>
              <a:ext cx="150" cy="2614"/>
            </a:xfrm>
            <a:prstGeom prst="rightBrace">
              <a:avLst>
                <a:gd name="adj1" fmla="val 145222"/>
                <a:gd name="adj2" fmla="val 50000"/>
              </a:avLst>
            </a:prstGeom>
            <a:noFill/>
            <a:ln w="12700">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cs-CZ">
                <a:solidFill>
                  <a:schemeClr val="accent2"/>
                </a:solidFill>
              </a:endParaRPr>
            </a:p>
          </p:txBody>
        </p:sp>
        <p:sp>
          <p:nvSpPr>
            <p:cNvPr id="56353" name="Text Box 35"/>
            <p:cNvSpPr txBox="1">
              <a:spLocks noChangeArrowheads="1"/>
            </p:cNvSpPr>
            <p:nvPr/>
          </p:nvSpPr>
          <p:spPr bwMode="auto">
            <a:xfrm>
              <a:off x="5106" y="2564"/>
              <a:ext cx="71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sz="1600" b="1">
                  <a:solidFill>
                    <a:schemeClr val="accent2"/>
                  </a:solidFill>
                </a:rPr>
                <a:t>Fun</a:t>
              </a:r>
              <a:r>
                <a:rPr lang="cs-CZ" sz="1600" b="1">
                  <a:solidFill>
                    <a:schemeClr val="accent2"/>
                  </a:solidFill>
                </a:rPr>
                <a:t>kční</a:t>
              </a:r>
              <a:endParaRPr lang="de-DE" sz="1600" b="1">
                <a:solidFill>
                  <a:schemeClr val="accent2"/>
                </a:solidFill>
              </a:endParaRPr>
            </a:p>
            <a:p>
              <a:pPr eaLnBrk="1" hangingPunct="1"/>
              <a:r>
                <a:rPr lang="de-DE" sz="1600" b="1">
                  <a:solidFill>
                    <a:schemeClr val="accent2"/>
                  </a:solidFill>
                </a:rPr>
                <a:t>genomi</a:t>
              </a:r>
              <a:r>
                <a:rPr lang="cs-CZ" sz="1600" b="1">
                  <a:solidFill>
                    <a:schemeClr val="accent2"/>
                  </a:solidFill>
                </a:rPr>
                <a:t>ka</a:t>
              </a:r>
              <a:endParaRPr lang="de-DE" sz="1600" b="1">
                <a:solidFill>
                  <a:schemeClr val="accent2"/>
                </a:solidFill>
              </a:endParaRPr>
            </a:p>
          </p:txBody>
        </p:sp>
      </p:grpSp>
      <p:grpSp>
        <p:nvGrpSpPr>
          <p:cNvPr id="56342" name="Group 36"/>
          <p:cNvGrpSpPr>
            <a:grpSpLocks/>
          </p:cNvGrpSpPr>
          <p:nvPr/>
        </p:nvGrpSpPr>
        <p:grpSpPr bwMode="auto">
          <a:xfrm>
            <a:off x="3827463" y="3894138"/>
            <a:ext cx="4179887" cy="1368425"/>
            <a:chOff x="2411" y="2453"/>
            <a:chExt cx="2633" cy="862"/>
          </a:xfrm>
        </p:grpSpPr>
        <p:sp>
          <p:nvSpPr>
            <p:cNvPr id="56349" name="Text Box 37"/>
            <p:cNvSpPr txBox="1">
              <a:spLocks noChangeArrowheads="1"/>
            </p:cNvSpPr>
            <p:nvPr/>
          </p:nvSpPr>
          <p:spPr bwMode="auto">
            <a:xfrm>
              <a:off x="3643" y="2453"/>
              <a:ext cx="1401"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Tx/>
                <a:buChar char="•"/>
              </a:pPr>
              <a:r>
                <a:rPr lang="de-DE" sz="1400"/>
                <a:t> </a:t>
              </a:r>
              <a:r>
                <a:rPr lang="de-DE" sz="1400" b="1"/>
                <a:t>2D ele</a:t>
              </a:r>
              <a:r>
                <a:rPr lang="cs-CZ" sz="1400" b="1"/>
                <a:t>k</a:t>
              </a:r>
              <a:r>
                <a:rPr lang="de-DE" sz="1400" b="1"/>
                <a:t>tro</a:t>
              </a:r>
              <a:r>
                <a:rPr lang="cs-CZ" sz="1400" b="1"/>
                <a:t>f</a:t>
              </a:r>
              <a:r>
                <a:rPr lang="de-DE" sz="1400" b="1"/>
                <a:t>or</a:t>
              </a:r>
              <a:r>
                <a:rPr lang="cs-CZ" sz="1400" b="1"/>
                <a:t>éza</a:t>
              </a:r>
              <a:endParaRPr lang="de-DE" sz="1400" b="1"/>
            </a:p>
            <a:p>
              <a:pPr eaLnBrk="1" hangingPunct="1"/>
              <a:r>
                <a:rPr lang="cs-CZ" sz="1400"/>
                <a:t> </a:t>
              </a:r>
              <a:r>
                <a:rPr lang="de-DE" sz="1400"/>
                <a:t> </a:t>
              </a:r>
              <a:r>
                <a:rPr lang="cs-CZ" sz="1400"/>
                <a:t> Hmotová spektrometrie</a:t>
              </a:r>
              <a:endParaRPr lang="de-DE" sz="1400"/>
            </a:p>
            <a:p>
              <a:pPr eaLnBrk="1" hangingPunct="1"/>
              <a:r>
                <a:rPr lang="cs-CZ" sz="1400"/>
                <a:t>  </a:t>
              </a:r>
              <a:r>
                <a:rPr lang="de-DE" sz="1400"/>
                <a:t> Protein</a:t>
              </a:r>
              <a:r>
                <a:rPr lang="cs-CZ" sz="1400"/>
                <a:t>ové sekvenování</a:t>
              </a:r>
            </a:p>
            <a:p>
              <a:pPr eaLnBrk="1" hangingPunct="1">
                <a:buFontTx/>
                <a:buChar char="•"/>
              </a:pPr>
              <a:r>
                <a:rPr lang="cs-CZ" sz="1400"/>
                <a:t> Translačí fůze</a:t>
              </a:r>
            </a:p>
            <a:p>
              <a:pPr eaLnBrk="1" hangingPunct="1">
                <a:buFontTx/>
                <a:buChar char="•"/>
              </a:pPr>
              <a:r>
                <a:rPr lang="cs-CZ" sz="1400"/>
                <a:t> Immunodetekce</a:t>
              </a:r>
            </a:p>
            <a:p>
              <a:pPr eaLnBrk="1" hangingPunct="1">
                <a:buFontTx/>
                <a:buChar char="•"/>
              </a:pPr>
              <a:r>
                <a:rPr lang="cs-CZ" sz="1400"/>
                <a:t> Enzymové aktivity, …</a:t>
              </a:r>
              <a:endParaRPr lang="de-DE" sz="1400"/>
            </a:p>
          </p:txBody>
        </p:sp>
        <p:sp>
          <p:nvSpPr>
            <p:cNvPr id="56350" name="Line 38"/>
            <p:cNvSpPr>
              <a:spLocks noChangeShapeType="1"/>
            </p:cNvSpPr>
            <p:nvPr/>
          </p:nvSpPr>
          <p:spPr bwMode="auto">
            <a:xfrm flipV="1">
              <a:off x="2411" y="2820"/>
              <a:ext cx="255" cy="234"/>
            </a:xfrm>
            <a:prstGeom prst="line">
              <a:avLst/>
            </a:prstGeom>
            <a:noFill/>
            <a:ln w="19050">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pic>
          <p:nvPicPr>
            <p:cNvPr id="56351" name="Picture 39" descr="C:\Eigene Dateien\hippo\tocd\Rm2011.WT-alt LP.jpg"/>
            <p:cNvPicPr>
              <a:picLocks noChangeAspect="1" noChangeArrowheads="1"/>
            </p:cNvPicPr>
            <p:nvPr/>
          </p:nvPicPr>
          <p:blipFill>
            <a:blip r:embed="rId4" cstate="print">
              <a:extLst>
                <a:ext uri="{28A0092B-C50C-407E-A947-70E740481C1C}">
                  <a14:useLocalDpi xmlns:a14="http://schemas.microsoft.com/office/drawing/2010/main" val="0"/>
                </a:ext>
              </a:extLst>
            </a:blip>
            <a:srcRect l="12598" t="12061" r="12309" b="7617"/>
            <a:stretch>
              <a:fillRect/>
            </a:stretch>
          </p:blipFill>
          <p:spPr bwMode="auto">
            <a:xfrm>
              <a:off x="2695" y="2489"/>
              <a:ext cx="960" cy="7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6343" name="Group 40"/>
          <p:cNvGrpSpPr>
            <a:grpSpLocks/>
          </p:cNvGrpSpPr>
          <p:nvPr/>
        </p:nvGrpSpPr>
        <p:grpSpPr bwMode="auto">
          <a:xfrm>
            <a:off x="2235200" y="1063625"/>
            <a:ext cx="6831013" cy="1379538"/>
            <a:chOff x="1408" y="670"/>
            <a:chExt cx="4303" cy="869"/>
          </a:xfrm>
        </p:grpSpPr>
        <p:sp>
          <p:nvSpPr>
            <p:cNvPr id="56344" name="AutoShape 41"/>
            <p:cNvSpPr>
              <a:spLocks/>
            </p:cNvSpPr>
            <p:nvPr/>
          </p:nvSpPr>
          <p:spPr bwMode="auto">
            <a:xfrm>
              <a:off x="4974" y="692"/>
              <a:ext cx="141" cy="568"/>
            </a:xfrm>
            <a:prstGeom prst="rightBrace">
              <a:avLst>
                <a:gd name="adj1" fmla="val 33570"/>
                <a:gd name="adj2" fmla="val 50000"/>
              </a:avLst>
            </a:prstGeom>
            <a:noFill/>
            <a:ln w="12700">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56345" name="Text Box 42"/>
            <p:cNvSpPr txBox="1">
              <a:spLocks noChangeArrowheads="1"/>
            </p:cNvSpPr>
            <p:nvPr/>
          </p:nvSpPr>
          <p:spPr bwMode="auto">
            <a:xfrm>
              <a:off x="3683" y="670"/>
              <a:ext cx="1463"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FontTx/>
                <a:buChar char="•"/>
              </a:pPr>
              <a:r>
                <a:rPr lang="de-DE" sz="1400"/>
                <a:t> </a:t>
              </a:r>
              <a:r>
                <a:rPr lang="de-DE" sz="1400" b="1"/>
                <a:t>Genom</a:t>
              </a:r>
              <a:r>
                <a:rPr lang="cs-CZ" sz="1400" b="1"/>
                <a:t>ové mapování</a:t>
              </a:r>
              <a:endParaRPr lang="de-DE" sz="1400" b="1"/>
            </a:p>
            <a:p>
              <a:pPr eaLnBrk="1" hangingPunct="1">
                <a:buFontTx/>
                <a:buChar char="•"/>
              </a:pPr>
              <a:r>
                <a:rPr lang="de-DE" sz="1400" b="1"/>
                <a:t> Genom</a:t>
              </a:r>
              <a:r>
                <a:rPr lang="cs-CZ" sz="1400" b="1"/>
                <a:t>ové sekvenování</a:t>
              </a:r>
              <a:endParaRPr lang="de-DE" sz="1400" b="1"/>
            </a:p>
            <a:p>
              <a:pPr eaLnBrk="1" hangingPunct="1">
                <a:buFontTx/>
                <a:buChar char="•"/>
              </a:pPr>
              <a:r>
                <a:rPr lang="de-DE" sz="1400" b="1"/>
                <a:t> </a:t>
              </a:r>
              <a:r>
                <a:rPr lang="cs-CZ" sz="1400" b="1"/>
                <a:t>Anotace g</a:t>
              </a:r>
              <a:r>
                <a:rPr lang="de-DE" sz="1400" b="1"/>
                <a:t>enom</a:t>
              </a:r>
              <a:r>
                <a:rPr lang="cs-CZ" sz="1400" b="1"/>
                <a:t>u</a:t>
              </a:r>
              <a:endParaRPr lang="de-DE" sz="1400" b="1"/>
            </a:p>
          </p:txBody>
        </p:sp>
        <p:sp>
          <p:nvSpPr>
            <p:cNvPr id="56346" name="Line 43"/>
            <p:cNvSpPr>
              <a:spLocks noChangeShapeType="1"/>
            </p:cNvSpPr>
            <p:nvPr/>
          </p:nvSpPr>
          <p:spPr bwMode="auto">
            <a:xfrm flipV="1">
              <a:off x="1408" y="986"/>
              <a:ext cx="1173" cy="553"/>
            </a:xfrm>
            <a:prstGeom prst="line">
              <a:avLst/>
            </a:prstGeom>
            <a:noFill/>
            <a:ln w="19050">
              <a:solidFill>
                <a:srgbClr val="FFCC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56347" name="Text Box 44"/>
            <p:cNvSpPr txBox="1">
              <a:spLocks noChangeArrowheads="1"/>
            </p:cNvSpPr>
            <p:nvPr/>
          </p:nvSpPr>
          <p:spPr bwMode="auto">
            <a:xfrm>
              <a:off x="5106" y="803"/>
              <a:ext cx="60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sz="1400">
                  <a:solidFill>
                    <a:schemeClr val="accent2"/>
                  </a:solidFill>
                </a:rPr>
                <a:t>Stru</a:t>
              </a:r>
              <a:r>
                <a:rPr lang="cs-CZ" sz="1400">
                  <a:solidFill>
                    <a:schemeClr val="accent2"/>
                  </a:solidFill>
                </a:rPr>
                <a:t>k</a:t>
              </a:r>
              <a:r>
                <a:rPr lang="de-DE" sz="1400">
                  <a:solidFill>
                    <a:schemeClr val="accent2"/>
                  </a:solidFill>
                </a:rPr>
                <a:t>tur</a:t>
              </a:r>
              <a:r>
                <a:rPr lang="cs-CZ" sz="1400">
                  <a:solidFill>
                    <a:schemeClr val="accent2"/>
                  </a:solidFill>
                </a:rPr>
                <a:t>ní</a:t>
              </a:r>
              <a:endParaRPr lang="de-DE" sz="1400">
                <a:solidFill>
                  <a:schemeClr val="accent2"/>
                </a:solidFill>
              </a:endParaRPr>
            </a:p>
            <a:p>
              <a:pPr eaLnBrk="1" hangingPunct="1"/>
              <a:r>
                <a:rPr lang="de-DE" sz="1400">
                  <a:solidFill>
                    <a:schemeClr val="accent2"/>
                  </a:solidFill>
                </a:rPr>
                <a:t>genomi</a:t>
              </a:r>
              <a:r>
                <a:rPr lang="cs-CZ" sz="1400">
                  <a:solidFill>
                    <a:schemeClr val="accent2"/>
                  </a:solidFill>
                </a:rPr>
                <a:t>ka</a:t>
              </a:r>
              <a:endParaRPr lang="de-DE" sz="800">
                <a:solidFill>
                  <a:schemeClr val="accent2"/>
                </a:solidFill>
              </a:endParaRPr>
            </a:p>
          </p:txBody>
        </p:sp>
        <p:pic>
          <p:nvPicPr>
            <p:cNvPr id="56348" name="Picture 4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 y="713"/>
              <a:ext cx="968" cy="541"/>
            </a:xfrm>
            <a:prstGeom prst="rect">
              <a:avLst/>
            </a:prstGeom>
            <a:solidFill>
              <a:srgbClr val="919191"/>
            </a:solidFill>
            <a:ln w="3175">
              <a:solidFill>
                <a:srgbClr val="919191"/>
              </a:solidFill>
              <a:miter lim="800000"/>
              <a:headEnd/>
              <a:tailEnd/>
            </a:ln>
          </p:spPr>
        </p:pic>
      </p:grpSp>
    </p:spTree>
    <p:extLst>
      <p:ext uri="{BB962C8B-B14F-4D97-AF65-F5344CB8AC3E}">
        <p14:creationId xmlns:p14="http://schemas.microsoft.com/office/powerpoint/2010/main" val="19908840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Nadpis 1"/>
          <p:cNvSpPr>
            <a:spLocks noGrp="1"/>
          </p:cNvSpPr>
          <p:nvPr>
            <p:ph type="title"/>
          </p:nvPr>
        </p:nvSpPr>
        <p:spPr/>
        <p:txBody>
          <a:bodyPr/>
          <a:lstStyle/>
          <a:p>
            <a:r>
              <a:rPr lang="cs-CZ" smtClean="0">
                <a:solidFill>
                  <a:schemeClr val="tx2"/>
                </a:solidFill>
                <a:ea typeface="ＭＳ Ｐゴシック" pitchFamily="34" charset="-128"/>
              </a:rPr>
              <a:t>Genom</a:t>
            </a:r>
          </a:p>
        </p:txBody>
      </p:sp>
      <p:sp>
        <p:nvSpPr>
          <p:cNvPr id="91138" name="Zástupný symbol pro obsah 2"/>
          <p:cNvSpPr>
            <a:spLocks noGrp="1"/>
          </p:cNvSpPr>
          <p:nvPr>
            <p:ph idx="1"/>
          </p:nvPr>
        </p:nvSpPr>
        <p:spPr/>
        <p:txBody>
          <a:bodyPr/>
          <a:lstStyle/>
          <a:p>
            <a:r>
              <a:rPr lang="cs-CZ" dirty="0" smtClean="0">
                <a:ea typeface="ＭＳ Ｐゴシック" pitchFamily="34" charset="-128"/>
              </a:rPr>
              <a:t>HUGO - </a:t>
            </a:r>
            <a:r>
              <a:rPr lang="en-US" dirty="0" smtClean="0">
                <a:ea typeface="ＭＳ Ｐゴシック" pitchFamily="34" charset="-128"/>
              </a:rPr>
              <a:t>the human genome</a:t>
            </a:r>
            <a:r>
              <a:rPr lang="cs-CZ" dirty="0" smtClean="0">
                <a:ea typeface="ＭＳ Ｐゴシック" pitchFamily="34" charset="-128"/>
              </a:rPr>
              <a:t> </a:t>
            </a:r>
            <a:r>
              <a:rPr lang="en-US" dirty="0" smtClean="0">
                <a:ea typeface="ＭＳ Ｐゴシック" pitchFamily="34" charset="-128"/>
              </a:rPr>
              <a:t>project</a:t>
            </a:r>
          </a:p>
          <a:p>
            <a:r>
              <a:rPr lang="en-US" dirty="0" smtClean="0">
                <a:ea typeface="ＭＳ Ｐゴシック" pitchFamily="34" charset="-128"/>
              </a:rPr>
              <a:t>1990</a:t>
            </a:r>
            <a:r>
              <a:rPr lang="cs-CZ" dirty="0" smtClean="0">
                <a:ea typeface="ＭＳ Ｐゴシック" pitchFamily="34" charset="-128"/>
              </a:rPr>
              <a:t> - 2001</a:t>
            </a:r>
            <a:endParaRPr lang="en-US" dirty="0" smtClean="0">
              <a:ea typeface="ＭＳ Ｐゴシック" pitchFamily="34" charset="-128"/>
            </a:endParaRPr>
          </a:p>
          <a:p>
            <a:r>
              <a:rPr lang="en-US" dirty="0" smtClean="0">
                <a:ea typeface="ＭＳ Ｐゴシック" pitchFamily="34" charset="-128"/>
              </a:rPr>
              <a:t>30</a:t>
            </a:r>
            <a:r>
              <a:rPr lang="cs-CZ" dirty="0" smtClean="0">
                <a:ea typeface="ＭＳ Ｐゴシック" pitchFamily="34" charset="-128"/>
              </a:rPr>
              <a:t> </a:t>
            </a:r>
            <a:r>
              <a:rPr lang="en-US" dirty="0" smtClean="0">
                <a:ea typeface="ＭＳ Ｐゴシック" pitchFamily="34" charset="-128"/>
              </a:rPr>
              <a:t>000 gen</a:t>
            </a:r>
            <a:r>
              <a:rPr lang="cs-CZ" dirty="0" smtClean="0">
                <a:ea typeface="ＭＳ Ｐゴシック" pitchFamily="34" charset="-128"/>
              </a:rPr>
              <a:t>es </a:t>
            </a:r>
            <a:r>
              <a:rPr lang="cs-CZ" dirty="0" err="1" smtClean="0">
                <a:ea typeface="ＭＳ Ｐゴシック" pitchFamily="34" charset="-128"/>
              </a:rPr>
              <a:t>identified</a:t>
            </a:r>
            <a:endParaRPr lang="en-US" dirty="0" smtClean="0">
              <a:ea typeface="ＭＳ Ｐゴシック" pitchFamily="34" charset="-128"/>
            </a:endParaRPr>
          </a:p>
          <a:p>
            <a:r>
              <a:rPr lang="en-US" dirty="0" smtClean="0">
                <a:ea typeface="ＭＳ Ｐゴシック" pitchFamily="34" charset="-128"/>
              </a:rPr>
              <a:t>3</a:t>
            </a:r>
            <a:r>
              <a:rPr lang="cs-CZ" dirty="0" smtClean="0">
                <a:ea typeface="ＭＳ Ｐゴシック" pitchFamily="34" charset="-128"/>
              </a:rPr>
              <a:t>,2 bilion </a:t>
            </a:r>
            <a:r>
              <a:rPr lang="cs-CZ" dirty="0" err="1" smtClean="0">
                <a:ea typeface="ＭＳ Ｐゴシック" pitchFamily="34" charset="-128"/>
              </a:rPr>
              <a:t>of</a:t>
            </a:r>
            <a:r>
              <a:rPr lang="cs-CZ" dirty="0" smtClean="0">
                <a:ea typeface="ＭＳ Ｐゴシック" pitchFamily="34" charset="-128"/>
              </a:rPr>
              <a:t> </a:t>
            </a:r>
            <a:r>
              <a:rPr lang="en-US" dirty="0" smtClean="0">
                <a:ea typeface="ＭＳ Ｐゴシック" pitchFamily="34" charset="-128"/>
              </a:rPr>
              <a:t>DNA base pairs</a:t>
            </a:r>
            <a:r>
              <a:rPr lang="cs-CZ" dirty="0" smtClean="0">
                <a:ea typeface="ＭＳ Ｐゴシック" pitchFamily="34" charset="-128"/>
              </a:rPr>
              <a:t> (3,2 </a:t>
            </a:r>
            <a:r>
              <a:rPr lang="cs-CZ" dirty="0" err="1" smtClean="0">
                <a:ea typeface="ＭＳ Ｐゴシック" pitchFamily="34" charset="-128"/>
              </a:rPr>
              <a:t>Gbp</a:t>
            </a:r>
            <a:r>
              <a:rPr lang="cs-CZ" dirty="0" smtClean="0">
                <a:ea typeface="ＭＳ Ｐゴシック" pitchFamily="34" charset="-128"/>
              </a:rPr>
              <a:t>)</a:t>
            </a:r>
            <a:endParaRPr lang="en-US" dirty="0" smtClean="0">
              <a:ea typeface="ＭＳ Ｐゴシック" pitchFamily="34" charset="-128"/>
            </a:endParaRPr>
          </a:p>
          <a:p>
            <a:r>
              <a:rPr lang="en-US" dirty="0" smtClean="0">
                <a:ea typeface="ＭＳ Ｐゴシック" pitchFamily="34" charset="-128"/>
              </a:rPr>
              <a:t>2% </a:t>
            </a:r>
            <a:r>
              <a:rPr lang="cs-CZ" dirty="0" err="1" smtClean="0">
                <a:ea typeface="ＭＳ Ｐゴシック" pitchFamily="34" charset="-128"/>
              </a:rPr>
              <a:t>of</a:t>
            </a:r>
            <a:r>
              <a:rPr lang="cs-CZ" dirty="0" smtClean="0">
                <a:ea typeface="ＭＳ Ｐゴシック" pitchFamily="34" charset="-128"/>
              </a:rPr>
              <a:t> </a:t>
            </a:r>
            <a:r>
              <a:rPr lang="en-US" dirty="0" err="1" smtClean="0">
                <a:ea typeface="ＭＳ Ｐゴシック" pitchFamily="34" charset="-128"/>
              </a:rPr>
              <a:t>genom</a:t>
            </a:r>
            <a:r>
              <a:rPr lang="cs-CZ" dirty="0" smtClean="0">
                <a:ea typeface="ＭＳ Ｐゴシック" pitchFamily="34" charset="-128"/>
              </a:rPr>
              <a:t>e – </a:t>
            </a:r>
            <a:r>
              <a:rPr lang="cs-CZ" dirty="0" err="1" smtClean="0">
                <a:ea typeface="ＭＳ Ｐゴシック" pitchFamily="34" charset="-128"/>
              </a:rPr>
              <a:t>coding</a:t>
            </a:r>
            <a:r>
              <a:rPr lang="cs-CZ" dirty="0" smtClean="0">
                <a:ea typeface="ＭＳ Ｐゴシック" pitchFamily="34" charset="-128"/>
              </a:rPr>
              <a:t> </a:t>
            </a:r>
            <a:r>
              <a:rPr lang="cs-CZ" dirty="0" err="1" smtClean="0">
                <a:ea typeface="ＭＳ Ｐゴシック" pitchFamily="34" charset="-128"/>
              </a:rPr>
              <a:t>sequences</a:t>
            </a:r>
            <a:endParaRPr lang="cs-CZ" dirty="0" smtClean="0">
              <a:ea typeface="ＭＳ Ｐゴシック" pitchFamily="34" charset="-128"/>
            </a:endParaRPr>
          </a:p>
          <a:p>
            <a:r>
              <a:rPr lang="cs-CZ" dirty="0" err="1" smtClean="0">
                <a:ea typeface="ＭＳ Ｐゴシック" pitchFamily="34" charset="-128"/>
              </a:rPr>
              <a:t>Methods</a:t>
            </a:r>
            <a:endParaRPr lang="cs-CZ" dirty="0" smtClean="0">
              <a:ea typeface="ＭＳ Ｐゴシック" pitchFamily="34" charset="-128"/>
            </a:endParaRPr>
          </a:p>
          <a:p>
            <a:pPr lvl="1"/>
            <a:r>
              <a:rPr lang="cs-CZ" dirty="0" err="1" smtClean="0">
                <a:ea typeface="ＭＳ Ｐゴシック" pitchFamily="34" charset="-128"/>
              </a:rPr>
              <a:t>sequencing</a:t>
            </a:r>
            <a:r>
              <a:rPr lang="cs-CZ" dirty="0" smtClean="0">
                <a:ea typeface="ＭＳ Ｐゴシック" pitchFamily="34" charset="-128"/>
              </a:rPr>
              <a:t>, </a:t>
            </a:r>
            <a:r>
              <a:rPr lang="cs-CZ" dirty="0" err="1" smtClean="0">
                <a:ea typeface="ＭＳ Ｐゴシック" pitchFamily="34" charset="-128"/>
              </a:rPr>
              <a:t>microarrays</a:t>
            </a:r>
            <a:r>
              <a:rPr lang="cs-CZ" dirty="0" smtClean="0">
                <a:ea typeface="ＭＳ Ｐゴシック" pitchFamily="34" charset="-128"/>
              </a:rPr>
              <a:t>, </a:t>
            </a:r>
            <a:r>
              <a:rPr lang="cs-CZ" dirty="0" err="1" smtClean="0">
                <a:ea typeface="ＭＳ Ｐゴシック" pitchFamily="34" charset="-128"/>
              </a:rPr>
              <a:t>qPCR</a:t>
            </a:r>
            <a:endParaRPr lang="cs-CZ" dirty="0" smtClean="0">
              <a:ea typeface="ＭＳ Ｐゴシック" pitchFamily="34" charset="-128"/>
            </a:endParaRPr>
          </a:p>
          <a:p>
            <a:r>
              <a:rPr lang="cs-CZ" dirty="0" smtClean="0">
                <a:ea typeface="ＭＳ Ｐゴシック" pitchFamily="34" charset="-128"/>
              </a:rPr>
              <a:t>15 </a:t>
            </a:r>
            <a:r>
              <a:rPr lang="cs-CZ" dirty="0" err="1" smtClean="0">
                <a:ea typeface="ＭＳ Ｐゴシック" pitchFamily="34" charset="-128"/>
              </a:rPr>
              <a:t>milions</a:t>
            </a:r>
            <a:r>
              <a:rPr lang="cs-CZ" dirty="0" smtClean="0">
                <a:ea typeface="ＭＳ Ｐゴシック" pitchFamily="34" charset="-128"/>
              </a:rPr>
              <a:t> </a:t>
            </a:r>
            <a:r>
              <a:rPr lang="cs-CZ" dirty="0" err="1" smtClean="0">
                <a:ea typeface="ＭＳ Ｐゴシック" pitchFamily="34" charset="-128"/>
              </a:rPr>
              <a:t>of</a:t>
            </a:r>
            <a:r>
              <a:rPr lang="cs-CZ" dirty="0" smtClean="0">
                <a:ea typeface="ＭＳ Ｐゴシック" pitchFamily="34" charset="-128"/>
              </a:rPr>
              <a:t> </a:t>
            </a:r>
            <a:r>
              <a:rPr lang="cs-CZ" dirty="0" err="1" smtClean="0">
                <a:ea typeface="ＭＳ Ｐゴシック" pitchFamily="34" charset="-128"/>
              </a:rPr>
              <a:t>SNPs</a:t>
            </a:r>
            <a:r>
              <a:rPr lang="cs-CZ" dirty="0" smtClean="0">
                <a:ea typeface="ＭＳ Ｐゴシック" pitchFamily="34" charset="-128"/>
              </a:rPr>
              <a:t> </a:t>
            </a:r>
            <a:r>
              <a:rPr lang="cs-CZ" dirty="0" err="1" smtClean="0">
                <a:ea typeface="ＭＳ Ｐゴシック" pitchFamily="34" charset="-128"/>
              </a:rPr>
              <a:t>detected</a:t>
            </a:r>
            <a:endParaRPr lang="cs-CZ" dirty="0" smtClean="0">
              <a:ea typeface="ＭＳ Ｐゴシック" pitchFamily="34" charset="-128"/>
            </a:endParaRPr>
          </a:p>
          <a:p>
            <a:pPr>
              <a:buFont typeface="Arial" pitchFamily="34" charset="0"/>
              <a:buNone/>
            </a:pPr>
            <a:endParaRPr lang="cs-CZ" dirty="0" smtClean="0">
              <a:ea typeface="ＭＳ Ｐゴシック" pitchFamily="34" charset="-128"/>
            </a:endParaRPr>
          </a:p>
        </p:txBody>
      </p:sp>
    </p:spTree>
    <p:extLst>
      <p:ext uri="{BB962C8B-B14F-4D97-AF65-F5344CB8AC3E}">
        <p14:creationId xmlns:p14="http://schemas.microsoft.com/office/powerpoint/2010/main" val="268915068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457200"/>
            <a:ext cx="7772400" cy="762000"/>
          </a:xfrm>
        </p:spPr>
        <p:txBody>
          <a:bodyPr/>
          <a:lstStyle/>
          <a:p>
            <a:r>
              <a:rPr lang="en-US" dirty="0" smtClean="0">
                <a:solidFill>
                  <a:schemeClr val="tx2"/>
                </a:solidFill>
                <a:latin typeface="Skia" pitchFamily="-84" charset="0"/>
                <a:ea typeface="ＭＳ Ｐゴシック" pitchFamily="34" charset="-128"/>
              </a:rPr>
              <a:t>The Sanger Technique</a:t>
            </a:r>
            <a:endParaRPr lang="en-US" dirty="0" smtClean="0">
              <a:solidFill>
                <a:schemeClr val="tx2"/>
              </a:solidFill>
              <a:ea typeface="ＭＳ Ｐゴシック" pitchFamily="34" charset="-128"/>
            </a:endParaRPr>
          </a:p>
        </p:txBody>
      </p:sp>
      <p:sp>
        <p:nvSpPr>
          <p:cNvPr id="4099" name="Rectangle 3"/>
          <p:cNvSpPr>
            <a:spLocks noGrp="1" noChangeArrowheads="1"/>
          </p:cNvSpPr>
          <p:nvPr>
            <p:ph type="body" idx="1"/>
          </p:nvPr>
        </p:nvSpPr>
        <p:spPr>
          <a:xfrm>
            <a:off x="685800" y="1295400"/>
            <a:ext cx="7772400" cy="4800600"/>
          </a:xfrm>
        </p:spPr>
        <p:txBody>
          <a:bodyPr/>
          <a:lstStyle/>
          <a:p>
            <a:pPr>
              <a:buFont typeface="Arial" charset="0"/>
              <a:buChar char="•"/>
              <a:defRPr/>
            </a:pPr>
            <a:r>
              <a:rPr lang="en-US" sz="2800" dirty="0">
                <a:latin typeface="Skia" charset="0"/>
              </a:rPr>
              <a:t>Uses </a:t>
            </a:r>
            <a:r>
              <a:rPr lang="en-US" sz="2800" dirty="0" err="1">
                <a:solidFill>
                  <a:schemeClr val="tx2">
                    <a:lumMod val="60000"/>
                    <a:lumOff val="40000"/>
                  </a:schemeClr>
                </a:solidFill>
                <a:latin typeface="Skia" charset="0"/>
              </a:rPr>
              <a:t>dideoxynucleotides</a:t>
            </a:r>
            <a:r>
              <a:rPr lang="en-US" sz="2800" dirty="0">
                <a:latin typeface="Skia" charset="0"/>
              </a:rPr>
              <a:t> (</a:t>
            </a:r>
            <a:r>
              <a:rPr lang="en-US" sz="2800" dirty="0" err="1">
                <a:latin typeface="Skia" charset="0"/>
              </a:rPr>
              <a:t>dideoxyadenine</a:t>
            </a:r>
            <a:r>
              <a:rPr lang="en-US" sz="2800" dirty="0">
                <a:latin typeface="Skia" charset="0"/>
              </a:rPr>
              <a:t>, </a:t>
            </a:r>
            <a:r>
              <a:rPr lang="en-US" sz="2800" dirty="0" err="1">
                <a:latin typeface="Skia" charset="0"/>
              </a:rPr>
              <a:t>dideoxyguanine</a:t>
            </a:r>
            <a:r>
              <a:rPr lang="en-US" sz="2800" dirty="0">
                <a:latin typeface="Skia" charset="0"/>
              </a:rPr>
              <a:t>, etc)</a:t>
            </a:r>
          </a:p>
          <a:p>
            <a:pPr>
              <a:buFont typeface="Arial" charset="0"/>
              <a:buChar char="•"/>
              <a:defRPr/>
            </a:pPr>
            <a:r>
              <a:rPr lang="en-US" sz="2800" dirty="0">
                <a:latin typeface="Skia" charset="0"/>
              </a:rPr>
              <a:t>These are molecules that resemble normal nucleotides but </a:t>
            </a:r>
            <a:r>
              <a:rPr lang="en-US" sz="2800" dirty="0">
                <a:solidFill>
                  <a:schemeClr val="tx2">
                    <a:lumMod val="60000"/>
                    <a:lumOff val="40000"/>
                  </a:schemeClr>
                </a:solidFill>
                <a:latin typeface="Skia" charset="0"/>
              </a:rPr>
              <a:t>lack the normal -OH group</a:t>
            </a:r>
            <a:r>
              <a:rPr lang="en-US" sz="2800" dirty="0"/>
              <a:t>.</a:t>
            </a:r>
            <a:endParaRPr lang="en-US" dirty="0"/>
          </a:p>
        </p:txBody>
      </p:sp>
      <p:pic>
        <p:nvPicPr>
          <p:cNvPr id="5837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159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76600"/>
            <a:ext cx="351472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2118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685800" y="762000"/>
            <a:ext cx="7772400" cy="3810000"/>
          </a:xfrm>
        </p:spPr>
        <p:txBody>
          <a:bodyPr/>
          <a:lstStyle/>
          <a:p>
            <a:pPr>
              <a:buFont typeface="Arial" charset="0"/>
              <a:buChar char="•"/>
              <a:defRPr/>
            </a:pPr>
            <a:r>
              <a:rPr lang="en-US" dirty="0">
                <a:latin typeface="Skia" charset="0"/>
              </a:rPr>
              <a:t>Because they lack the -OH (which allows nucleotides to join a growing DNA strand), </a:t>
            </a:r>
            <a:r>
              <a:rPr lang="en-US" b="1" dirty="0">
                <a:solidFill>
                  <a:schemeClr val="tx2">
                    <a:lumMod val="60000"/>
                    <a:lumOff val="40000"/>
                  </a:schemeClr>
                </a:solidFill>
                <a:latin typeface="Skia" charset="0"/>
              </a:rPr>
              <a:t>replication stops.</a:t>
            </a:r>
          </a:p>
          <a:p>
            <a:pPr>
              <a:buFontTx/>
              <a:buNone/>
              <a:defRPr/>
            </a:pPr>
            <a:endParaRPr lang="en-US" dirty="0">
              <a:latin typeface="Skia" charset="0"/>
            </a:endParaRPr>
          </a:p>
          <a:p>
            <a:pPr>
              <a:buFontTx/>
              <a:buNone/>
              <a:defRPr/>
            </a:pPr>
            <a:endParaRPr lang="en-US" dirty="0"/>
          </a:p>
        </p:txBody>
      </p:sp>
      <p:sp>
        <p:nvSpPr>
          <p:cNvPr id="5127" name="Text Box 7"/>
          <p:cNvSpPr txBox="1">
            <a:spLocks noChangeArrowheads="1"/>
          </p:cNvSpPr>
          <p:nvPr/>
        </p:nvSpPr>
        <p:spPr bwMode="auto">
          <a:xfrm>
            <a:off x="533400" y="3124200"/>
            <a:ext cx="3681413" cy="1692275"/>
          </a:xfrm>
          <a:prstGeom prst="rect">
            <a:avLst/>
          </a:prstGeom>
          <a:noFill/>
          <a:ln w="9525">
            <a:noFill/>
            <a:miter lim="800000"/>
            <a:headEnd/>
            <a:tailEnd/>
          </a:ln>
          <a:effectLst/>
        </p:spPr>
        <p:txBody>
          <a:bodyPr>
            <a:spAutoFit/>
          </a:bodyPr>
          <a:lstStyle/>
          <a:p>
            <a:pPr>
              <a:defRPr/>
            </a:pPr>
            <a:r>
              <a:rPr lang="en-US" sz="2000" dirty="0">
                <a:latin typeface="Arial" charset="0"/>
                <a:ea typeface="ＭＳ Ｐゴシック" charset="0"/>
                <a:cs typeface="ＭＳ Ｐゴシック" charset="0"/>
              </a:rPr>
              <a:t>Normally, this would</a:t>
            </a:r>
          </a:p>
          <a:p>
            <a:pPr>
              <a:defRPr/>
            </a:pPr>
            <a:r>
              <a:rPr lang="en-US" sz="2000" dirty="0">
                <a:latin typeface="Arial" charset="0"/>
                <a:ea typeface="ＭＳ Ｐゴシック" charset="0"/>
                <a:cs typeface="ＭＳ Ｐゴシック" charset="0"/>
              </a:rPr>
              <a:t>be where </a:t>
            </a:r>
            <a:r>
              <a:rPr lang="en-US" sz="2000" b="1" dirty="0">
                <a:solidFill>
                  <a:schemeClr val="tx2">
                    <a:lumMod val="60000"/>
                    <a:lumOff val="40000"/>
                  </a:schemeClr>
                </a:solidFill>
                <a:latin typeface="Arial" charset="0"/>
                <a:ea typeface="ＭＳ Ｐゴシック" charset="0"/>
                <a:cs typeface="ＭＳ Ｐゴシック" charset="0"/>
              </a:rPr>
              <a:t>another phosphate</a:t>
            </a:r>
          </a:p>
          <a:p>
            <a:pPr>
              <a:defRPr/>
            </a:pPr>
            <a:r>
              <a:rPr lang="en-US" sz="2000" dirty="0">
                <a:latin typeface="Arial" charset="0"/>
                <a:ea typeface="ＭＳ Ｐゴシック" charset="0"/>
                <a:cs typeface="ＭＳ Ｐゴシック" charset="0"/>
              </a:rPr>
              <a:t>Is attached, but with no -OH</a:t>
            </a:r>
          </a:p>
          <a:p>
            <a:pPr>
              <a:defRPr/>
            </a:pPr>
            <a:r>
              <a:rPr lang="en-US" sz="2000" dirty="0">
                <a:latin typeface="Arial" charset="0"/>
                <a:ea typeface="ＭＳ Ｐゴシック" charset="0"/>
                <a:cs typeface="ＭＳ Ｐゴシック" charset="0"/>
              </a:rPr>
              <a:t>group, a bond can not form and replication stops </a:t>
            </a:r>
            <a:r>
              <a:rPr lang="en-US" dirty="0">
                <a:latin typeface="Arial" charset="0"/>
                <a:ea typeface="ＭＳ Ｐゴシック" charset="0"/>
                <a:cs typeface="ＭＳ Ｐゴシック" charset="0"/>
              </a:rPr>
              <a:t> </a:t>
            </a:r>
          </a:p>
        </p:txBody>
      </p:sp>
      <p:sp>
        <p:nvSpPr>
          <p:cNvPr id="59396" name="Line 8"/>
          <p:cNvSpPr>
            <a:spLocks noChangeShapeType="1"/>
          </p:cNvSpPr>
          <p:nvPr/>
        </p:nvSpPr>
        <p:spPr bwMode="auto">
          <a:xfrm>
            <a:off x="4191000" y="4495800"/>
            <a:ext cx="12954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pic>
        <p:nvPicPr>
          <p:cNvPr id="5939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2438400"/>
            <a:ext cx="257492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2991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188640"/>
            <a:ext cx="7772400" cy="914400"/>
          </a:xfrm>
        </p:spPr>
        <p:txBody>
          <a:bodyPr/>
          <a:lstStyle/>
          <a:p>
            <a:r>
              <a:rPr lang="cs-CZ" dirty="0" err="1">
                <a:solidFill>
                  <a:schemeClr val="tx2"/>
                </a:solidFill>
              </a:rPr>
              <a:t>Sagnerova</a:t>
            </a:r>
            <a:r>
              <a:rPr lang="cs-CZ" dirty="0">
                <a:solidFill>
                  <a:schemeClr val="tx2"/>
                </a:solidFill>
              </a:rPr>
              <a:t> metoda</a:t>
            </a:r>
            <a:endParaRPr lang="en-US" dirty="0">
              <a:solidFill>
                <a:schemeClr val="tx2"/>
              </a:solidFill>
            </a:endParaRPr>
          </a:p>
        </p:txBody>
      </p:sp>
      <p:sp>
        <p:nvSpPr>
          <p:cNvPr id="7171" name="Rectangle 3"/>
          <p:cNvSpPr>
            <a:spLocks noGrp="1" noChangeArrowheads="1"/>
          </p:cNvSpPr>
          <p:nvPr>
            <p:ph type="body" idx="1"/>
          </p:nvPr>
        </p:nvSpPr>
        <p:spPr>
          <a:xfrm>
            <a:off x="609600" y="1219200"/>
            <a:ext cx="7772400" cy="4724400"/>
          </a:xfrm>
        </p:spPr>
        <p:txBody>
          <a:bodyPr/>
          <a:lstStyle/>
          <a:p>
            <a:pPr>
              <a:lnSpc>
                <a:spcPct val="90000"/>
              </a:lnSpc>
            </a:pPr>
            <a:r>
              <a:rPr lang="cs-CZ" dirty="0"/>
              <a:t>namnožení cílového úseku </a:t>
            </a:r>
            <a:r>
              <a:rPr lang="cs-CZ" dirty="0" err="1"/>
              <a:t>PCR</a:t>
            </a:r>
            <a:endParaRPr lang="cs-CZ" dirty="0"/>
          </a:p>
          <a:p>
            <a:pPr lvl="1">
              <a:lnSpc>
                <a:spcPct val="90000"/>
              </a:lnSpc>
            </a:pPr>
            <a:r>
              <a:rPr lang="cs-CZ" dirty="0"/>
              <a:t>vyžadován větší počet kopií</a:t>
            </a:r>
            <a:r>
              <a:rPr lang="en-US" dirty="0"/>
              <a:t> </a:t>
            </a:r>
            <a:endParaRPr lang="cs-CZ" dirty="0"/>
          </a:p>
          <a:p>
            <a:pPr>
              <a:lnSpc>
                <a:spcPct val="90000"/>
              </a:lnSpc>
            </a:pPr>
            <a:r>
              <a:rPr lang="cs-CZ" dirty="0" err="1"/>
              <a:t>primer</a:t>
            </a:r>
            <a:r>
              <a:rPr lang="cs-CZ" dirty="0"/>
              <a:t> </a:t>
            </a:r>
          </a:p>
          <a:p>
            <a:pPr>
              <a:lnSpc>
                <a:spcPct val="90000"/>
              </a:lnSpc>
            </a:pPr>
            <a:r>
              <a:rPr lang="cs-CZ" dirty="0"/>
              <a:t>termostabilní DNA </a:t>
            </a:r>
            <a:r>
              <a:rPr lang="cs-CZ" dirty="0" err="1"/>
              <a:t>polymerasa</a:t>
            </a:r>
            <a:r>
              <a:rPr lang="cs-CZ" dirty="0"/>
              <a:t> </a:t>
            </a:r>
            <a:r>
              <a:rPr lang="cs-CZ" dirty="0" err="1"/>
              <a:t>Therm</a:t>
            </a:r>
            <a:endParaRPr lang="cs-CZ" dirty="0"/>
          </a:p>
          <a:p>
            <a:pPr>
              <a:lnSpc>
                <a:spcPct val="90000"/>
              </a:lnSpc>
            </a:pPr>
            <a:r>
              <a:rPr lang="cs-CZ" dirty="0"/>
              <a:t>pool </a:t>
            </a:r>
            <a:r>
              <a:rPr lang="en-US" dirty="0"/>
              <a:t>normal</a:t>
            </a:r>
            <a:r>
              <a:rPr lang="cs-CZ" dirty="0" err="1"/>
              <a:t>ních</a:t>
            </a:r>
            <a:r>
              <a:rPr lang="en-US" dirty="0"/>
              <a:t> </a:t>
            </a:r>
            <a:r>
              <a:rPr lang="en-US" dirty="0" err="1"/>
              <a:t>nucleotid</a:t>
            </a:r>
            <a:r>
              <a:rPr lang="cs-CZ" dirty="0"/>
              <a:t>ů</a:t>
            </a:r>
            <a:endParaRPr lang="en-US" dirty="0"/>
          </a:p>
          <a:p>
            <a:pPr>
              <a:lnSpc>
                <a:spcPct val="90000"/>
              </a:lnSpc>
            </a:pPr>
            <a:r>
              <a:rPr lang="cs-CZ" dirty="0"/>
              <a:t>menší množství </a:t>
            </a:r>
            <a:r>
              <a:rPr lang="en-US" dirty="0" err="1"/>
              <a:t>dideoxynu</a:t>
            </a:r>
            <a:r>
              <a:rPr lang="cs-CZ" dirty="0"/>
              <a:t>k</a:t>
            </a:r>
            <a:r>
              <a:rPr lang="en-US" dirty="0" err="1"/>
              <a:t>leotid</a:t>
            </a:r>
            <a:r>
              <a:rPr lang="cs-CZ" dirty="0"/>
              <a:t>ů</a:t>
            </a:r>
            <a:r>
              <a:rPr lang="en-US" dirty="0"/>
              <a:t> </a:t>
            </a:r>
            <a:r>
              <a:rPr lang="cs-CZ" dirty="0"/>
              <a:t>značených </a:t>
            </a:r>
            <a:r>
              <a:rPr lang="en-US" dirty="0" err="1"/>
              <a:t>radioa</a:t>
            </a:r>
            <a:r>
              <a:rPr lang="cs-CZ" dirty="0"/>
              <a:t>k</a:t>
            </a:r>
            <a:r>
              <a:rPr lang="en-US" dirty="0" err="1"/>
              <a:t>tiv</a:t>
            </a:r>
            <a:r>
              <a:rPr lang="cs-CZ" dirty="0"/>
              <a:t>ně</a:t>
            </a:r>
            <a:r>
              <a:rPr lang="en-US" dirty="0"/>
              <a:t> </a:t>
            </a:r>
            <a:r>
              <a:rPr lang="cs-CZ" dirty="0"/>
              <a:t>nebo </a:t>
            </a:r>
            <a:r>
              <a:rPr lang="cs-CZ" dirty="0" err="1"/>
              <a:t>flurescenčně</a:t>
            </a:r>
            <a:endParaRPr lang="en-US" dirty="0"/>
          </a:p>
        </p:txBody>
      </p:sp>
    </p:spTree>
    <p:extLst>
      <p:ext uri="{BB962C8B-B14F-4D97-AF65-F5344CB8AC3E}">
        <p14:creationId xmlns:p14="http://schemas.microsoft.com/office/powerpoint/2010/main" val="42472331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1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717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17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7171">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685800" y="609600"/>
            <a:ext cx="7772400" cy="5410200"/>
          </a:xfrm>
        </p:spPr>
        <p:txBody>
          <a:bodyPr/>
          <a:lstStyle/>
          <a:p>
            <a:r>
              <a:rPr lang="cs-CZ" dirty="0"/>
              <a:t>při </a:t>
            </a:r>
            <a:r>
              <a:rPr lang="cs-CZ" dirty="0" err="1"/>
              <a:t>PCR</a:t>
            </a:r>
            <a:r>
              <a:rPr lang="cs-CZ" dirty="0"/>
              <a:t> se elonguje </a:t>
            </a:r>
            <a:r>
              <a:rPr lang="cs-CZ" dirty="0" smtClean="0"/>
              <a:t>řetězec </a:t>
            </a:r>
            <a:r>
              <a:rPr lang="cs-CZ" dirty="0"/>
              <a:t>s normálními nukleotidy</a:t>
            </a:r>
          </a:p>
          <a:p>
            <a:r>
              <a:rPr lang="cs-CZ" dirty="0"/>
              <a:t>náhodná inkorporace značeného </a:t>
            </a:r>
            <a:r>
              <a:rPr lang="cs-CZ" dirty="0" err="1"/>
              <a:t>dideoxynukleotidy</a:t>
            </a:r>
            <a:r>
              <a:rPr lang="cs-CZ" dirty="0"/>
              <a:t> zastaví replikaci</a:t>
            </a:r>
          </a:p>
          <a:p>
            <a:r>
              <a:rPr lang="cs-CZ" dirty="0"/>
              <a:t>výsledkem </a:t>
            </a:r>
            <a:r>
              <a:rPr lang="cs-CZ" dirty="0" err="1"/>
              <a:t>PCR</a:t>
            </a:r>
            <a:r>
              <a:rPr lang="cs-CZ" dirty="0"/>
              <a:t> je směs různě dlouhých řetězců DNA s konci značenými </a:t>
            </a:r>
            <a:r>
              <a:rPr lang="cs-CZ" dirty="0" err="1"/>
              <a:t>DD</a:t>
            </a:r>
            <a:endParaRPr lang="cs-CZ" dirty="0"/>
          </a:p>
          <a:p>
            <a:r>
              <a:rPr lang="cs-CZ" dirty="0"/>
              <a:t>rozliší se elektroforeticky</a:t>
            </a:r>
            <a:endParaRPr lang="en-US" dirty="0"/>
          </a:p>
        </p:txBody>
      </p:sp>
    </p:spTree>
    <p:extLst>
      <p:ext uri="{BB962C8B-B14F-4D97-AF65-F5344CB8AC3E}">
        <p14:creationId xmlns:p14="http://schemas.microsoft.com/office/powerpoint/2010/main" val="5375003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a:xfrm>
            <a:off x="457200" y="274638"/>
            <a:ext cx="8229600" cy="711200"/>
          </a:xfrm>
        </p:spPr>
        <p:txBody>
          <a:bodyPr>
            <a:noAutofit/>
          </a:bodyPr>
          <a:lstStyle/>
          <a:p>
            <a:r>
              <a:rPr lang="cs-CZ" sz="3600" dirty="0" smtClean="0">
                <a:solidFill>
                  <a:schemeClr val="tx2"/>
                </a:solidFill>
                <a:latin typeface="Calibri" charset="0"/>
              </a:rPr>
              <a:t>Základní farmakologie – průměrný nemocný</a:t>
            </a:r>
            <a:endParaRPr lang="en-US" sz="3600" dirty="0">
              <a:latin typeface="Calibri" charset="0"/>
            </a:endParaRPr>
          </a:p>
        </p:txBody>
      </p:sp>
      <p:pic>
        <p:nvPicPr>
          <p:cNvPr id="1026" name="Picture 2"/>
          <p:cNvPicPr>
            <a:picLocks noChangeAspect="1" noChangeArrowheads="1"/>
          </p:cNvPicPr>
          <p:nvPr/>
        </p:nvPicPr>
        <p:blipFill>
          <a:blip r:embed="rId3"/>
          <a:srcRect/>
          <a:stretch>
            <a:fillRect/>
          </a:stretch>
        </p:blipFill>
        <p:spPr bwMode="auto">
          <a:xfrm>
            <a:off x="400048" y="1282277"/>
            <a:ext cx="8319180" cy="5099051"/>
          </a:xfrm>
          <a:prstGeom prst="rect">
            <a:avLst/>
          </a:prstGeom>
          <a:noFill/>
          <a:ln w="9525">
            <a:noFill/>
            <a:miter lim="800000"/>
            <a:headEnd/>
            <a:tailEnd/>
          </a:ln>
          <a:effectLst/>
        </p:spPr>
      </p:pic>
      <p:pic>
        <p:nvPicPr>
          <p:cNvPr id="6" name="Picture 14" descr="kineti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71582" cy="1320155"/>
          </a:xfrm>
          <a:prstGeom prst="rect">
            <a:avLst/>
          </a:prstGeom>
        </p:spPr>
      </p:pic>
    </p:spTree>
    <p:extLst>
      <p:ext uri="{BB962C8B-B14F-4D97-AF65-F5344CB8AC3E}">
        <p14:creationId xmlns:p14="http://schemas.microsoft.com/office/powerpoint/2010/main" val="3610770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758950" y="381000"/>
          <a:ext cx="5630863" cy="6661150"/>
        </p:xfrm>
        <a:graphic>
          <a:graphicData uri="http://schemas.openxmlformats.org/presentationml/2006/ole">
            <mc:AlternateContent xmlns:mc="http://schemas.openxmlformats.org/markup-compatibility/2006">
              <mc:Choice xmlns:v="urn:schemas-microsoft-com:vml" Requires="v">
                <p:oleObj spid="_x0000_s1026" name="Document" r:id="rId3" imgW="6112933" imgH="7234767" progId="Word.Document.8">
                  <p:embed/>
                </p:oleObj>
              </mc:Choice>
              <mc:Fallback>
                <p:oleObj name="Document" r:id="rId3" imgW="6112933" imgH="7234767"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381000"/>
                        <a:ext cx="5630863" cy="666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4927490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6"/>
          <p:cNvSpPr>
            <a:spLocks noChangeShapeType="1"/>
          </p:cNvSpPr>
          <p:nvPr/>
        </p:nvSpPr>
        <p:spPr bwMode="auto">
          <a:xfrm flipH="1">
            <a:off x="6248400" y="4191000"/>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pic>
        <p:nvPicPr>
          <p:cNvPr id="624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66738"/>
            <a:ext cx="7162800"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86949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74750"/>
            <a:ext cx="60198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4"/>
          <p:cNvSpPr txBox="1">
            <a:spLocks noChangeArrowheads="1"/>
          </p:cNvSpPr>
          <p:nvPr/>
        </p:nvSpPr>
        <p:spPr bwMode="auto">
          <a:xfrm>
            <a:off x="2286000" y="5715000"/>
            <a:ext cx="4467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A schematic of sequencing </a:t>
            </a:r>
          </a:p>
        </p:txBody>
      </p:sp>
    </p:spTree>
    <p:extLst>
      <p:ext uri="{BB962C8B-B14F-4D97-AF65-F5344CB8AC3E}">
        <p14:creationId xmlns:p14="http://schemas.microsoft.com/office/powerpoint/2010/main" val="12263383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685800" y="476250"/>
            <a:ext cx="7772400" cy="720725"/>
          </a:xfrm>
        </p:spPr>
        <p:txBody>
          <a:bodyPr/>
          <a:lstStyle/>
          <a:p>
            <a:r>
              <a:rPr lang="cs-CZ" sz="2800" dirty="0" err="1" smtClean="0">
                <a:solidFill>
                  <a:schemeClr val="tx2"/>
                </a:solidFill>
                <a:latin typeface="Skia" pitchFamily="-84" charset="0"/>
                <a:ea typeface="ＭＳ Ｐゴシック" pitchFamily="34" charset="-128"/>
              </a:rPr>
              <a:t>Sequencing</a:t>
            </a:r>
            <a:r>
              <a:rPr lang="cs-CZ" sz="2800" dirty="0" smtClean="0">
                <a:solidFill>
                  <a:schemeClr val="tx2"/>
                </a:solidFill>
                <a:latin typeface="Skia" pitchFamily="-84" charset="0"/>
                <a:ea typeface="ＭＳ Ｐゴシック" pitchFamily="34" charset="-128"/>
              </a:rPr>
              <a:t> – </a:t>
            </a:r>
            <a:r>
              <a:rPr lang="cs-CZ" sz="2800" dirty="0" err="1" smtClean="0">
                <a:solidFill>
                  <a:schemeClr val="tx2"/>
                </a:solidFill>
                <a:latin typeface="Skia" pitchFamily="-84" charset="0"/>
                <a:ea typeface="ＭＳ Ｐゴシック" pitchFamily="34" charset="-128"/>
              </a:rPr>
              <a:t>electrophoretic</a:t>
            </a:r>
            <a:r>
              <a:rPr lang="cs-CZ" sz="2800" dirty="0" smtClean="0">
                <a:solidFill>
                  <a:schemeClr val="tx2"/>
                </a:solidFill>
                <a:latin typeface="Skia" pitchFamily="-84" charset="0"/>
                <a:ea typeface="ＭＳ Ｐゴシック" pitchFamily="34" charset="-128"/>
              </a:rPr>
              <a:t>/</a:t>
            </a:r>
            <a:r>
              <a:rPr lang="cs-CZ" sz="2800" dirty="0" err="1" smtClean="0">
                <a:solidFill>
                  <a:schemeClr val="tx2"/>
                </a:solidFill>
                <a:latin typeface="Skia" pitchFamily="-84" charset="0"/>
                <a:ea typeface="ＭＳ Ｐゴシック" pitchFamily="34" charset="-128"/>
              </a:rPr>
              <a:t>capilary</a:t>
            </a:r>
            <a:r>
              <a:rPr lang="cs-CZ" sz="2800" dirty="0" smtClean="0">
                <a:solidFill>
                  <a:schemeClr val="tx2"/>
                </a:solidFill>
                <a:latin typeface="Skia" pitchFamily="-84" charset="0"/>
                <a:ea typeface="ＭＳ Ｐゴシック" pitchFamily="34" charset="-128"/>
              </a:rPr>
              <a:t> </a:t>
            </a:r>
            <a:r>
              <a:rPr lang="cs-CZ" sz="2800" dirty="0" err="1" smtClean="0">
                <a:solidFill>
                  <a:schemeClr val="tx2"/>
                </a:solidFill>
                <a:latin typeface="Skia" pitchFamily="-84" charset="0"/>
                <a:ea typeface="ＭＳ Ｐゴシック" pitchFamily="34" charset="-128"/>
              </a:rPr>
              <a:t>methods</a:t>
            </a:r>
            <a:endParaRPr lang="en-NZ" sz="2800" dirty="0" smtClean="0">
              <a:solidFill>
                <a:schemeClr val="tx2"/>
              </a:solidFill>
              <a:latin typeface="Skia" pitchFamily="-84" charset="0"/>
              <a:ea typeface="ＭＳ Ｐゴシック" pitchFamily="34" charset="-128"/>
            </a:endParaRPr>
          </a:p>
        </p:txBody>
      </p:sp>
      <p:pic>
        <p:nvPicPr>
          <p:cNvPr id="92162"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7584" y="1108074"/>
            <a:ext cx="7448314" cy="5417269"/>
          </a:xfrm>
        </p:spPr>
      </p:pic>
    </p:spTree>
    <p:extLst>
      <p:ext uri="{BB962C8B-B14F-4D97-AF65-F5344CB8AC3E}">
        <p14:creationId xmlns:p14="http://schemas.microsoft.com/office/powerpoint/2010/main" val="210704253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Nadpis 3"/>
          <p:cNvSpPr>
            <a:spLocks noGrp="1"/>
          </p:cNvSpPr>
          <p:nvPr>
            <p:ph type="title"/>
          </p:nvPr>
        </p:nvSpPr>
        <p:spPr>
          <a:xfrm>
            <a:off x="395288" y="0"/>
            <a:ext cx="8229600" cy="1143000"/>
          </a:xfrm>
        </p:spPr>
        <p:txBody>
          <a:bodyPr/>
          <a:lstStyle/>
          <a:p>
            <a:r>
              <a:rPr lang="cs-CZ" dirty="0" err="1" smtClean="0">
                <a:solidFill>
                  <a:schemeClr val="tx2"/>
                </a:solidFill>
                <a:ea typeface="ＭＳ Ｐゴシック" pitchFamily="34" charset="-128"/>
              </a:rPr>
              <a:t>Next</a:t>
            </a:r>
            <a:r>
              <a:rPr lang="cs-CZ" dirty="0" smtClean="0">
                <a:solidFill>
                  <a:schemeClr val="tx2"/>
                </a:solidFill>
                <a:ea typeface="ＭＳ Ｐゴシック" pitchFamily="34" charset="-128"/>
              </a:rPr>
              <a:t> </a:t>
            </a:r>
            <a:r>
              <a:rPr lang="cs-CZ" dirty="0" err="1" smtClean="0">
                <a:solidFill>
                  <a:schemeClr val="tx2"/>
                </a:solidFill>
                <a:ea typeface="ＭＳ Ｐゴシック" pitchFamily="34" charset="-128"/>
              </a:rPr>
              <a:t>generation</a:t>
            </a:r>
            <a:r>
              <a:rPr lang="cs-CZ" dirty="0" smtClean="0">
                <a:solidFill>
                  <a:schemeClr val="tx2"/>
                </a:solidFill>
                <a:ea typeface="ＭＳ Ｐゴシック" pitchFamily="34" charset="-128"/>
              </a:rPr>
              <a:t> </a:t>
            </a:r>
            <a:r>
              <a:rPr lang="cs-CZ" dirty="0" err="1" smtClean="0">
                <a:solidFill>
                  <a:schemeClr val="tx2"/>
                </a:solidFill>
                <a:ea typeface="ＭＳ Ｐゴシック" pitchFamily="34" charset="-128"/>
              </a:rPr>
              <a:t>sequencing</a:t>
            </a:r>
            <a:endParaRPr lang="cs-CZ" dirty="0" smtClean="0">
              <a:solidFill>
                <a:schemeClr val="tx2"/>
              </a:solidFill>
              <a:ea typeface="ＭＳ Ｐゴシック" pitchFamily="34" charset="-128"/>
            </a:endParaRPr>
          </a:p>
        </p:txBody>
      </p:sp>
      <p:pic>
        <p:nvPicPr>
          <p:cNvPr id="94210" name="Picture 2" descr="Schematic illustrating principles of next-generation seque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52513"/>
            <a:ext cx="72802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ovéPole 5"/>
          <p:cNvSpPr txBox="1">
            <a:spLocks noChangeArrowheads="1"/>
          </p:cNvSpPr>
          <p:nvPr/>
        </p:nvSpPr>
        <p:spPr bwMode="auto">
          <a:xfrm>
            <a:off x="5940152" y="3716338"/>
            <a:ext cx="33427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cs-CZ" sz="2000" dirty="0"/>
              <a:t>10 mil </a:t>
            </a:r>
            <a:r>
              <a:rPr lang="cs-CZ" sz="2000" dirty="0" err="1"/>
              <a:t>templatu</a:t>
            </a:r>
            <a:r>
              <a:rPr lang="cs-CZ" sz="2000" dirty="0"/>
              <a:t> </a:t>
            </a:r>
            <a:r>
              <a:rPr lang="cs-CZ" sz="2000" dirty="0" err="1" smtClean="0"/>
              <a:t>at</a:t>
            </a:r>
            <a:r>
              <a:rPr lang="cs-CZ" sz="2000" dirty="0" smtClean="0"/>
              <a:t> </a:t>
            </a:r>
            <a:r>
              <a:rPr lang="cs-CZ" sz="2000" dirty="0" err="1" smtClean="0"/>
              <a:t>once</a:t>
            </a:r>
            <a:endParaRPr lang="cs-CZ" sz="2000" dirty="0"/>
          </a:p>
          <a:p>
            <a:pPr eaLnBrk="1" hangingPunct="1"/>
            <a:r>
              <a:rPr lang="cs-CZ" sz="2000" dirty="0"/>
              <a:t>100 </a:t>
            </a:r>
            <a:r>
              <a:rPr lang="cs-CZ" sz="2000" dirty="0" err="1"/>
              <a:t>bp</a:t>
            </a:r>
            <a:endParaRPr lang="cs-CZ" sz="2000" dirty="0"/>
          </a:p>
          <a:p>
            <a:pPr eaLnBrk="1" hangingPunct="1"/>
            <a:endParaRPr lang="cs-CZ" sz="2000" dirty="0"/>
          </a:p>
          <a:p>
            <a:pPr eaLnBrk="1" hangingPunct="1"/>
            <a:r>
              <a:rPr lang="cs-CZ" sz="2000" dirty="0"/>
              <a:t>1 </a:t>
            </a:r>
            <a:r>
              <a:rPr lang="cs-CZ" sz="2000" dirty="0" err="1" smtClean="0"/>
              <a:t>device</a:t>
            </a:r>
            <a:r>
              <a:rPr lang="cs-CZ" sz="2000" dirty="0" smtClean="0"/>
              <a:t>– </a:t>
            </a:r>
            <a:r>
              <a:rPr lang="cs-CZ" sz="2000" dirty="0"/>
              <a:t>10 </a:t>
            </a:r>
            <a:r>
              <a:rPr lang="cs-CZ" sz="2000" dirty="0" err="1" smtClean="0"/>
              <a:t>humans</a:t>
            </a:r>
            <a:r>
              <a:rPr lang="cs-CZ" sz="2000" dirty="0" smtClean="0"/>
              <a:t>/</a:t>
            </a:r>
            <a:r>
              <a:rPr lang="cs-CZ" sz="2000" dirty="0" err="1" smtClean="0"/>
              <a:t>Week</a:t>
            </a:r>
            <a:endParaRPr lang="cs-CZ" sz="2000" dirty="0"/>
          </a:p>
          <a:p>
            <a:pPr eaLnBrk="1" hangingPunct="1"/>
            <a:r>
              <a:rPr lang="cs-CZ" sz="2000" dirty="0"/>
              <a:t>HUGO – 1 </a:t>
            </a:r>
            <a:r>
              <a:rPr lang="cs-CZ" sz="2000" dirty="0" smtClean="0"/>
              <a:t>man/5 </a:t>
            </a:r>
            <a:r>
              <a:rPr lang="cs-CZ" sz="2000" dirty="0" err="1" smtClean="0"/>
              <a:t>years</a:t>
            </a:r>
            <a:endParaRPr lang="cs-CZ" sz="2000" dirty="0"/>
          </a:p>
          <a:p>
            <a:pPr eaLnBrk="1" hangingPunct="1"/>
            <a:endParaRPr lang="cs-CZ" sz="2000" dirty="0"/>
          </a:p>
          <a:p>
            <a:pPr eaLnBrk="1" hangingPunct="1"/>
            <a:r>
              <a:rPr lang="cs-CZ" sz="2000" dirty="0" err="1" smtClean="0"/>
              <a:t>quantitative</a:t>
            </a:r>
            <a:r>
              <a:rPr lang="cs-CZ" sz="2000" dirty="0" smtClean="0"/>
              <a:t>!!!! </a:t>
            </a:r>
            <a:r>
              <a:rPr lang="cs-CZ" sz="2000" dirty="0" err="1"/>
              <a:t>mRNA</a:t>
            </a:r>
            <a:endParaRPr lang="cs-CZ" sz="2000" dirty="0"/>
          </a:p>
        </p:txBody>
      </p:sp>
      <p:sp>
        <p:nvSpPr>
          <p:cNvPr id="94212" name="TextovéPole 6"/>
          <p:cNvSpPr txBox="1">
            <a:spLocks noChangeArrowheads="1"/>
          </p:cNvSpPr>
          <p:nvPr/>
        </p:nvSpPr>
        <p:spPr bwMode="auto">
          <a:xfrm>
            <a:off x="5183188" y="6488113"/>
            <a:ext cx="3960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cs-CZ" sz="1800"/>
              <a:t>http://molonc.bccrc.ca/?page_id=191</a:t>
            </a:r>
          </a:p>
        </p:txBody>
      </p:sp>
    </p:spTree>
    <p:extLst>
      <p:ext uri="{BB962C8B-B14F-4D97-AF65-F5344CB8AC3E}">
        <p14:creationId xmlns:p14="http://schemas.microsoft.com/office/powerpoint/2010/main" val="4269753167"/>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DNA </a:t>
            </a:r>
            <a:r>
              <a:rPr lang="cs-CZ" dirty="0" err="1" smtClean="0"/>
              <a:t>arrays</a:t>
            </a:r>
            <a:endParaRPr lang="cs-CZ" dirty="0"/>
          </a:p>
        </p:txBody>
      </p:sp>
      <p:pic>
        <p:nvPicPr>
          <p:cNvPr id="44034" name="Picture 2" descr="http://upload.wikimedia.org/wikipedia/en/thumb/a/a8/NA_hybrid.svg/1280px-NA_hybrid.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85139"/>
            <a:ext cx="8231560" cy="4868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07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Affimetrix</a:t>
            </a:r>
            <a:r>
              <a:rPr lang="cs-CZ" dirty="0" smtClean="0"/>
              <a:t> – </a:t>
            </a:r>
            <a:r>
              <a:rPr lang="cs-CZ" dirty="0" err="1" smtClean="0"/>
              <a:t>DMET</a:t>
            </a:r>
            <a:r>
              <a:rPr lang="cs-CZ" dirty="0" smtClean="0"/>
              <a:t> </a:t>
            </a:r>
            <a:r>
              <a:rPr lang="cs-CZ" dirty="0" err="1" smtClean="0"/>
              <a:t>array</a:t>
            </a:r>
            <a:endParaRPr lang="cs-CZ"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16832"/>
            <a:ext cx="3486150"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106" y="2564904"/>
            <a:ext cx="201930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796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908720"/>
          </a:xfrm>
        </p:spPr>
        <p:txBody>
          <a:bodyPr/>
          <a:lstStyle/>
          <a:p>
            <a:r>
              <a:rPr lang="cs-CZ" dirty="0" err="1"/>
              <a:t>Affimetrix</a:t>
            </a:r>
            <a:r>
              <a:rPr lang="cs-CZ" dirty="0"/>
              <a:t> – </a:t>
            </a:r>
            <a:r>
              <a:rPr lang="cs-CZ" dirty="0" err="1"/>
              <a:t>DMET</a:t>
            </a:r>
            <a:r>
              <a:rPr lang="cs-CZ" dirty="0"/>
              <a:t> </a:t>
            </a:r>
            <a:r>
              <a:rPr lang="cs-CZ" dirty="0" err="1"/>
              <a:t>array</a:t>
            </a:r>
            <a:endParaRPr lang="cs-CZ"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12778"/>
            <a:ext cx="8254156" cy="614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9234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lstStyle/>
          <a:p>
            <a:r>
              <a:rPr lang="cs-CZ" dirty="0" err="1" smtClean="0"/>
              <a:t>NGS</a:t>
            </a:r>
            <a:r>
              <a:rPr lang="cs-CZ" dirty="0" smtClean="0"/>
              <a:t> panel</a:t>
            </a:r>
            <a:endParaRPr lang="cs-CZ" dirty="0"/>
          </a:p>
        </p:txBody>
      </p:sp>
      <p:pic>
        <p:nvPicPr>
          <p:cNvPr id="3" name="Obrázek 2"/>
          <p:cNvPicPr>
            <a:picLocks noChangeAspect="1"/>
          </p:cNvPicPr>
          <p:nvPr/>
        </p:nvPicPr>
        <p:blipFill>
          <a:blip r:embed="rId2"/>
          <a:stretch>
            <a:fillRect/>
          </a:stretch>
        </p:blipFill>
        <p:spPr>
          <a:xfrm>
            <a:off x="399390" y="908720"/>
            <a:ext cx="8345220" cy="5344849"/>
          </a:xfrm>
          <a:prstGeom prst="rect">
            <a:avLst/>
          </a:prstGeom>
        </p:spPr>
      </p:pic>
      <p:sp>
        <p:nvSpPr>
          <p:cNvPr id="4" name="Obdélník 3"/>
          <p:cNvSpPr/>
          <p:nvPr/>
        </p:nvSpPr>
        <p:spPr>
          <a:xfrm>
            <a:off x="755576" y="6512559"/>
            <a:ext cx="8838728" cy="369332"/>
          </a:xfrm>
          <a:prstGeom prst="rect">
            <a:avLst/>
          </a:prstGeom>
        </p:spPr>
        <p:txBody>
          <a:bodyPr wrap="square">
            <a:spAutoFit/>
          </a:bodyPr>
          <a:lstStyle/>
          <a:p>
            <a:r>
              <a:rPr lang="cs-CZ" sz="1800" dirty="0" smtClean="0"/>
              <a:t>114 </a:t>
            </a:r>
            <a:r>
              <a:rPr lang="cs-CZ" sz="1800" dirty="0" err="1" smtClean="0"/>
              <a:t>genes</a:t>
            </a:r>
            <a:r>
              <a:rPr lang="cs-CZ" sz="1800" dirty="0" smtClean="0"/>
              <a:t> - </a:t>
            </a:r>
            <a:r>
              <a:rPr lang="cs-CZ" sz="1800" dirty="0" err="1" smtClean="0"/>
              <a:t>Clinical</a:t>
            </a:r>
            <a:r>
              <a:rPr lang="cs-CZ" sz="1800" dirty="0" smtClean="0"/>
              <a:t> </a:t>
            </a:r>
            <a:r>
              <a:rPr lang="cs-CZ" sz="1800" dirty="0" err="1"/>
              <a:t>Pharmacology</a:t>
            </a:r>
            <a:r>
              <a:rPr lang="cs-CZ" sz="1800" dirty="0"/>
              <a:t> &amp; </a:t>
            </a:r>
            <a:r>
              <a:rPr lang="cs-CZ" sz="1800" dirty="0" err="1" smtClean="0"/>
              <a:t>Therapeutics</a:t>
            </a:r>
            <a:r>
              <a:rPr lang="cs-CZ" sz="1800" dirty="0"/>
              <a:t> -  </a:t>
            </a:r>
            <a:r>
              <a:rPr lang="cs-CZ" sz="1800" dirty="0" err="1"/>
              <a:t>doi:10.1002</a:t>
            </a:r>
            <a:r>
              <a:rPr lang="cs-CZ" sz="1800" dirty="0"/>
              <a:t>/</a:t>
            </a:r>
            <a:r>
              <a:rPr lang="cs-CZ" sz="1800" dirty="0" err="1"/>
              <a:t>cpt.532</a:t>
            </a:r>
            <a:endParaRPr lang="cs-CZ" sz="1800" dirty="0"/>
          </a:p>
        </p:txBody>
      </p:sp>
    </p:spTree>
    <p:extLst>
      <p:ext uri="{BB962C8B-B14F-4D97-AF65-F5344CB8AC3E}">
        <p14:creationId xmlns:p14="http://schemas.microsoft.com/office/powerpoint/2010/main" val="3171412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214313" y="71438"/>
            <a:ext cx="6475412" cy="6503987"/>
          </a:xfrm>
          <a:prstGeom prst="rect">
            <a:avLst/>
          </a:prstGeom>
          <a:noFill/>
          <a:ln w="12700">
            <a:noFill/>
            <a:miter lim="800000"/>
            <a:headEnd type="none" w="sm" len="sm"/>
            <a:tailEnd type="none" w="sm" len="sm"/>
          </a:ln>
        </p:spPr>
      </p:pic>
      <p:pic>
        <p:nvPicPr>
          <p:cNvPr id="68611" name="Picture 3"/>
          <p:cNvPicPr>
            <a:picLocks noChangeAspect="1" noChangeArrowheads="1"/>
          </p:cNvPicPr>
          <p:nvPr/>
        </p:nvPicPr>
        <p:blipFill>
          <a:blip r:embed="rId3" cstate="print"/>
          <a:srcRect/>
          <a:stretch>
            <a:fillRect/>
          </a:stretch>
        </p:blipFill>
        <p:spPr bwMode="auto">
          <a:xfrm>
            <a:off x="5905500" y="1857375"/>
            <a:ext cx="3238500" cy="2409825"/>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3919645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000" dirty="0" err="1" smtClean="0">
                <a:solidFill>
                  <a:schemeClr val="tx2"/>
                </a:solidFill>
              </a:rPr>
              <a:t>Clinical</a:t>
            </a:r>
            <a:r>
              <a:rPr lang="cs-CZ" sz="4000" dirty="0" smtClean="0">
                <a:solidFill>
                  <a:schemeClr val="tx2"/>
                </a:solidFill>
              </a:rPr>
              <a:t> </a:t>
            </a:r>
            <a:r>
              <a:rPr lang="cs-CZ" sz="4000" dirty="0" err="1" smtClean="0">
                <a:solidFill>
                  <a:schemeClr val="tx2"/>
                </a:solidFill>
              </a:rPr>
              <a:t>Pharmacology</a:t>
            </a:r>
            <a:r>
              <a:rPr lang="cs-CZ" sz="4000" dirty="0" smtClean="0">
                <a:solidFill>
                  <a:schemeClr val="tx2"/>
                </a:solidFill>
              </a:rPr>
              <a:t> – </a:t>
            </a:r>
            <a:r>
              <a:rPr lang="cs-CZ" sz="4000" dirty="0" err="1" smtClean="0">
                <a:solidFill>
                  <a:schemeClr val="tx2"/>
                </a:solidFill>
              </a:rPr>
              <a:t>individualized</a:t>
            </a:r>
            <a:r>
              <a:rPr lang="cs-CZ" sz="4000" dirty="0" smtClean="0">
                <a:solidFill>
                  <a:schemeClr val="tx2"/>
                </a:solidFill>
              </a:rPr>
              <a:t> </a:t>
            </a:r>
            <a:r>
              <a:rPr lang="cs-CZ" sz="4000" dirty="0" err="1" smtClean="0">
                <a:solidFill>
                  <a:schemeClr val="tx2"/>
                </a:solidFill>
              </a:rPr>
              <a:t>therapy</a:t>
            </a:r>
            <a:endParaRPr lang="cs-CZ" sz="4000" dirty="0">
              <a:solidFill>
                <a:schemeClr val="tx2"/>
              </a:solidFill>
            </a:endParaRPr>
          </a:p>
        </p:txBody>
      </p:sp>
      <p:sp>
        <p:nvSpPr>
          <p:cNvPr id="3" name="Zástupný symbol pro obsah 2"/>
          <p:cNvSpPr>
            <a:spLocks noGrp="1"/>
          </p:cNvSpPr>
          <p:nvPr>
            <p:ph idx="1"/>
          </p:nvPr>
        </p:nvSpPr>
        <p:spPr>
          <a:xfrm>
            <a:off x="457200" y="1412776"/>
            <a:ext cx="8229600" cy="5256584"/>
          </a:xfrm>
        </p:spPr>
        <p:txBody>
          <a:bodyPr>
            <a:normAutofit fontScale="70000" lnSpcReduction="20000"/>
          </a:bodyPr>
          <a:lstStyle/>
          <a:p>
            <a:r>
              <a:rPr lang="en-US" dirty="0" smtClean="0">
                <a:solidFill>
                  <a:schemeClr val="accent1"/>
                </a:solidFill>
              </a:rPr>
              <a:t>Before therapy</a:t>
            </a:r>
          </a:p>
          <a:p>
            <a:pPr lvl="1"/>
            <a:r>
              <a:rPr lang="en-US" dirty="0" smtClean="0">
                <a:solidFill>
                  <a:schemeClr val="accent4"/>
                </a:solidFill>
              </a:rPr>
              <a:t>Rational drug selection</a:t>
            </a:r>
          </a:p>
          <a:p>
            <a:pPr lvl="2"/>
            <a:r>
              <a:rPr lang="en-US" dirty="0" smtClean="0"/>
              <a:t> drug, dosage, route, </a:t>
            </a:r>
            <a:r>
              <a:rPr lang="cs-CZ" dirty="0" err="1" smtClean="0"/>
              <a:t>duration</a:t>
            </a:r>
            <a:r>
              <a:rPr lang="cs-CZ" dirty="0" smtClean="0"/>
              <a:t>, </a:t>
            </a:r>
            <a:r>
              <a:rPr lang="en-US" dirty="0" smtClean="0"/>
              <a:t>combination</a:t>
            </a:r>
          </a:p>
          <a:p>
            <a:pPr lvl="1"/>
            <a:r>
              <a:rPr lang="en-US" dirty="0" smtClean="0">
                <a:solidFill>
                  <a:schemeClr val="accent4"/>
                </a:solidFill>
              </a:rPr>
              <a:t>Consider patient factors - covariates</a:t>
            </a:r>
          </a:p>
          <a:p>
            <a:pPr lvl="2"/>
            <a:r>
              <a:rPr lang="en-US" dirty="0" smtClean="0"/>
              <a:t>age, gender, </a:t>
            </a:r>
            <a:r>
              <a:rPr lang="cs-CZ" dirty="0" smtClean="0"/>
              <a:t>genome, </a:t>
            </a:r>
            <a:r>
              <a:rPr lang="cs-CZ" dirty="0" err="1" smtClean="0"/>
              <a:t>simultaneous</a:t>
            </a:r>
            <a:r>
              <a:rPr lang="cs-CZ" dirty="0" smtClean="0"/>
              <a:t> </a:t>
            </a:r>
            <a:r>
              <a:rPr lang="cs-CZ" dirty="0" err="1" smtClean="0"/>
              <a:t>therapy</a:t>
            </a:r>
            <a:endParaRPr lang="en-US" dirty="0" smtClean="0"/>
          </a:p>
          <a:p>
            <a:pPr lvl="2"/>
            <a:r>
              <a:rPr lang="en-US" dirty="0" smtClean="0"/>
              <a:t>disease – especially excretory organs, </a:t>
            </a:r>
            <a:r>
              <a:rPr lang="cs-CZ" dirty="0" err="1" smtClean="0"/>
              <a:t>distribution</a:t>
            </a:r>
            <a:r>
              <a:rPr lang="cs-CZ" dirty="0" smtClean="0"/>
              <a:t>, </a:t>
            </a:r>
            <a:r>
              <a:rPr lang="cs-CZ" dirty="0" err="1" smtClean="0"/>
              <a:t>reactivity</a:t>
            </a:r>
            <a:endParaRPr lang="en-US" dirty="0" smtClean="0"/>
          </a:p>
          <a:p>
            <a:pPr lvl="2"/>
            <a:r>
              <a:rPr lang="en-US" dirty="0" smtClean="0"/>
              <a:t>compliance ability – mental status, oral administration</a:t>
            </a:r>
            <a:r>
              <a:rPr lang="cs-CZ" dirty="0" smtClean="0"/>
              <a:t> </a:t>
            </a:r>
            <a:r>
              <a:rPr lang="cs-CZ" dirty="0" err="1" smtClean="0"/>
              <a:t>ability</a:t>
            </a:r>
            <a:endParaRPr lang="en-US" dirty="0" smtClean="0"/>
          </a:p>
          <a:p>
            <a:pPr lvl="1"/>
            <a:r>
              <a:rPr lang="en-US" dirty="0" smtClean="0">
                <a:solidFill>
                  <a:schemeClr val="accent4"/>
                </a:solidFill>
              </a:rPr>
              <a:t>Consider drug factors</a:t>
            </a:r>
          </a:p>
          <a:p>
            <a:pPr lvl="2"/>
            <a:r>
              <a:rPr lang="en-US" dirty="0" smtClean="0"/>
              <a:t>PK/PD characteristics, drug formula</a:t>
            </a:r>
            <a:r>
              <a:rPr lang="cs-CZ" dirty="0" smtClean="0"/>
              <a:t>, </a:t>
            </a:r>
            <a:r>
              <a:rPr lang="cs-CZ" dirty="0" err="1" smtClean="0"/>
              <a:t>repeat</a:t>
            </a:r>
            <a:r>
              <a:rPr lang="cs-CZ" dirty="0" smtClean="0"/>
              <a:t> </a:t>
            </a:r>
            <a:r>
              <a:rPr lang="cs-CZ" dirty="0" err="1" smtClean="0"/>
              <a:t>dosing</a:t>
            </a:r>
            <a:r>
              <a:rPr lang="cs-CZ" dirty="0" smtClean="0"/>
              <a:t>, </a:t>
            </a:r>
            <a:r>
              <a:rPr lang="cs-CZ" dirty="0" err="1" smtClean="0"/>
              <a:t>combinations</a:t>
            </a:r>
            <a:endParaRPr lang="en-US" dirty="0" smtClean="0"/>
          </a:p>
          <a:p>
            <a:pPr lvl="2"/>
            <a:r>
              <a:rPr lang="en-US" dirty="0" smtClean="0"/>
              <a:t>adverse effect anticipation - information</a:t>
            </a:r>
          </a:p>
          <a:p>
            <a:pPr lvl="1"/>
            <a:r>
              <a:rPr lang="en-US" dirty="0" smtClean="0">
                <a:solidFill>
                  <a:schemeClr val="accent4"/>
                </a:solidFill>
              </a:rPr>
              <a:t>Cost-efficacy</a:t>
            </a:r>
          </a:p>
          <a:p>
            <a:r>
              <a:rPr lang="cs-CZ" dirty="0" err="1" smtClean="0">
                <a:solidFill>
                  <a:schemeClr val="accent1"/>
                </a:solidFill>
              </a:rPr>
              <a:t>During</a:t>
            </a:r>
            <a:r>
              <a:rPr lang="cs-CZ" dirty="0" smtClean="0">
                <a:solidFill>
                  <a:schemeClr val="accent1"/>
                </a:solidFill>
              </a:rPr>
              <a:t> t</a:t>
            </a:r>
            <a:r>
              <a:rPr lang="en-US" dirty="0" err="1" smtClean="0">
                <a:solidFill>
                  <a:schemeClr val="accent1"/>
                </a:solidFill>
              </a:rPr>
              <a:t>herapy</a:t>
            </a:r>
            <a:endParaRPr lang="en-US" dirty="0" smtClean="0">
              <a:solidFill>
                <a:schemeClr val="accent1"/>
              </a:solidFill>
            </a:endParaRPr>
          </a:p>
          <a:p>
            <a:pPr lvl="1"/>
            <a:r>
              <a:rPr lang="en-US" dirty="0" smtClean="0">
                <a:solidFill>
                  <a:schemeClr val="accent4"/>
                </a:solidFill>
              </a:rPr>
              <a:t>Monitoring – PK/PD - </a:t>
            </a:r>
            <a:r>
              <a:rPr lang="en-US" dirty="0" err="1" smtClean="0">
                <a:solidFill>
                  <a:schemeClr val="accent4"/>
                </a:solidFill>
              </a:rPr>
              <a:t>bioindicators</a:t>
            </a:r>
            <a:endParaRPr lang="en-US" dirty="0" smtClean="0">
              <a:solidFill>
                <a:schemeClr val="accent4"/>
              </a:solidFill>
            </a:endParaRPr>
          </a:p>
          <a:p>
            <a:pPr lvl="1"/>
            <a:r>
              <a:rPr lang="en-US" dirty="0" smtClean="0"/>
              <a:t>React to changes</a:t>
            </a:r>
          </a:p>
          <a:p>
            <a:r>
              <a:rPr lang="cs-CZ" dirty="0" err="1" smtClean="0">
                <a:solidFill>
                  <a:schemeClr val="accent1"/>
                </a:solidFill>
              </a:rPr>
              <a:t>After</a:t>
            </a:r>
            <a:r>
              <a:rPr lang="cs-CZ" dirty="0" smtClean="0">
                <a:solidFill>
                  <a:schemeClr val="accent1"/>
                </a:solidFill>
              </a:rPr>
              <a:t> </a:t>
            </a:r>
            <a:r>
              <a:rPr lang="cs-CZ" dirty="0" err="1" smtClean="0">
                <a:solidFill>
                  <a:schemeClr val="accent1"/>
                </a:solidFill>
              </a:rPr>
              <a:t>therapy</a:t>
            </a:r>
            <a:endParaRPr lang="en-US" dirty="0" smtClean="0">
              <a:solidFill>
                <a:schemeClr val="accent1"/>
              </a:solidFill>
            </a:endParaRPr>
          </a:p>
          <a:p>
            <a:pPr lvl="1"/>
            <a:r>
              <a:rPr lang="en-US" dirty="0" smtClean="0">
                <a:solidFill>
                  <a:schemeClr val="accent4"/>
                </a:solidFill>
              </a:rPr>
              <a:t>Was the therapy effective?</a:t>
            </a:r>
          </a:p>
          <a:p>
            <a:pPr lvl="2"/>
            <a:r>
              <a:rPr lang="en-US" dirty="0" smtClean="0"/>
              <a:t>Adverse reaction</a:t>
            </a:r>
            <a:r>
              <a:rPr lang="cs-CZ" dirty="0" smtClean="0"/>
              <a:t>s</a:t>
            </a:r>
            <a:r>
              <a:rPr lang="en-US" dirty="0" smtClean="0"/>
              <a:t>?</a:t>
            </a:r>
            <a:endParaRPr lang="en-US" dirty="0"/>
          </a:p>
        </p:txBody>
      </p:sp>
      <p:pic>
        <p:nvPicPr>
          <p:cNvPr id="4" name="Picture 7" descr="opakovane podani"/>
          <p:cNvPicPr>
            <a:picLocks noChangeAspect="1" noChangeArrowheads="1"/>
          </p:cNvPicPr>
          <p:nvPr/>
        </p:nvPicPr>
        <p:blipFill>
          <a:blip r:embed="rId2" cstate="print"/>
          <a:srcRect/>
          <a:stretch>
            <a:fillRect/>
          </a:stretch>
        </p:blipFill>
        <p:spPr bwMode="auto">
          <a:xfrm>
            <a:off x="5299282" y="4114800"/>
            <a:ext cx="3844718" cy="2743200"/>
          </a:xfrm>
          <a:prstGeom prst="rect">
            <a:avLst/>
          </a:prstGeom>
          <a:noFill/>
          <a:ln w="9525">
            <a:noFill/>
            <a:miter lim="800000"/>
            <a:headEnd/>
            <a:tailEnd/>
          </a:ln>
        </p:spPr>
      </p:pic>
    </p:spTree>
    <p:extLst>
      <p:ext uri="{BB962C8B-B14F-4D97-AF65-F5344CB8AC3E}">
        <p14:creationId xmlns:p14="http://schemas.microsoft.com/office/powerpoint/2010/main" val="2870877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4"/>
          <p:cNvSpPr>
            <a:spLocks noGrp="1"/>
          </p:cNvSpPr>
          <p:nvPr>
            <p:ph type="title"/>
          </p:nvPr>
        </p:nvSpPr>
        <p:spPr/>
        <p:txBody>
          <a:bodyPr/>
          <a:lstStyle/>
          <a:p>
            <a:pPr eaLnBrk="1" hangingPunct="1"/>
            <a:r>
              <a:rPr lang="cs-CZ" smtClean="0">
                <a:solidFill>
                  <a:schemeClr val="tx2"/>
                </a:solidFill>
                <a:ea typeface="ＭＳ Ｐゴシック" pitchFamily="34" charset="-128"/>
              </a:rPr>
              <a:t>Jak se projeví genetický vliv - typy přenosu</a:t>
            </a:r>
          </a:p>
        </p:txBody>
      </p:sp>
      <p:sp>
        <p:nvSpPr>
          <p:cNvPr id="20483" name="Zástupný symbol pro obsah 5"/>
          <p:cNvSpPr>
            <a:spLocks noGrp="1"/>
          </p:cNvSpPr>
          <p:nvPr>
            <p:ph idx="1"/>
          </p:nvPr>
        </p:nvSpPr>
        <p:spPr/>
        <p:txBody>
          <a:bodyPr/>
          <a:lstStyle/>
          <a:p>
            <a:pPr eaLnBrk="1" hangingPunct="1">
              <a:lnSpc>
                <a:spcPct val="90000"/>
              </a:lnSpc>
            </a:pPr>
            <a:r>
              <a:rPr lang="cs-CZ" sz="3000" dirty="0" err="1" smtClean="0">
                <a:solidFill>
                  <a:schemeClr val="accent1"/>
                </a:solidFill>
                <a:ea typeface="ＭＳ Ｐゴシック" pitchFamily="34" charset="-128"/>
              </a:rPr>
              <a:t>Monogenní</a:t>
            </a:r>
            <a:endParaRPr lang="cs-CZ" sz="3000" dirty="0" smtClean="0">
              <a:solidFill>
                <a:schemeClr val="accent1"/>
              </a:solidFill>
              <a:ea typeface="ＭＳ Ｐゴシック" pitchFamily="34" charset="-128"/>
            </a:endParaRPr>
          </a:p>
          <a:p>
            <a:pPr lvl="1" eaLnBrk="1" hangingPunct="1">
              <a:lnSpc>
                <a:spcPct val="90000"/>
              </a:lnSpc>
            </a:pPr>
            <a:r>
              <a:rPr lang="cs-CZ" sz="2600" dirty="0" smtClean="0">
                <a:solidFill>
                  <a:schemeClr val="accent4"/>
                </a:solidFill>
                <a:ea typeface="ＭＳ Ｐゴシック" pitchFamily="34" charset="-128"/>
              </a:rPr>
              <a:t>Přímý vztah mezi genotypem - fenotypem</a:t>
            </a:r>
          </a:p>
          <a:p>
            <a:pPr lvl="2" eaLnBrk="1" hangingPunct="1">
              <a:lnSpc>
                <a:spcPct val="90000"/>
              </a:lnSpc>
            </a:pPr>
            <a:r>
              <a:rPr lang="cs-CZ" sz="2200" dirty="0" smtClean="0">
                <a:ea typeface="ＭＳ Ｐゴシック" pitchFamily="34" charset="-128"/>
              </a:rPr>
              <a:t>se řídí Mendelovými zákony </a:t>
            </a:r>
          </a:p>
          <a:p>
            <a:pPr lvl="1" eaLnBrk="1" hangingPunct="1">
              <a:lnSpc>
                <a:spcPct val="90000"/>
              </a:lnSpc>
            </a:pPr>
            <a:r>
              <a:rPr lang="cs-CZ" sz="2600" dirty="0" smtClean="0">
                <a:solidFill>
                  <a:srgbClr val="8064A2"/>
                </a:solidFill>
                <a:ea typeface="ＭＳ Ｐゴシック" pitchFamily="34" charset="-128"/>
              </a:rPr>
              <a:t>výsledný fenotyp podmiňuje rozdělení populace na poměrně vyhraněné skupiny </a:t>
            </a:r>
          </a:p>
          <a:p>
            <a:pPr lvl="2" eaLnBrk="1" hangingPunct="1">
              <a:lnSpc>
                <a:spcPct val="90000"/>
              </a:lnSpc>
            </a:pPr>
            <a:r>
              <a:rPr lang="cs-CZ" sz="2200" dirty="0" smtClean="0">
                <a:ea typeface="ＭＳ Ｐゴシック" pitchFamily="34" charset="-128"/>
              </a:rPr>
              <a:t>s kvantitativně nebo kvalitativně odlišnou expresí sledovaného  znaku </a:t>
            </a:r>
          </a:p>
          <a:p>
            <a:pPr lvl="3" eaLnBrk="1" hangingPunct="1">
              <a:lnSpc>
                <a:spcPct val="90000"/>
              </a:lnSpc>
            </a:pPr>
            <a:r>
              <a:rPr lang="cs-CZ" sz="1800" dirty="0" smtClean="0">
                <a:ea typeface="ＭＳ Ｐゴシック" pitchFamily="34" charset="-128"/>
              </a:rPr>
              <a:t>např. pomalí a rychlí </a:t>
            </a:r>
            <a:r>
              <a:rPr lang="cs-CZ" sz="1800" dirty="0" err="1" smtClean="0">
                <a:ea typeface="ＭＳ Ｐゴシック" pitchFamily="34" charset="-128"/>
              </a:rPr>
              <a:t>metabolizátoři</a:t>
            </a:r>
            <a:r>
              <a:rPr lang="cs-CZ" sz="1800" dirty="0" smtClean="0">
                <a:ea typeface="ＭＳ Ｐゴシック" pitchFamily="34" charset="-128"/>
              </a:rPr>
              <a:t> - viz níže</a:t>
            </a:r>
          </a:p>
          <a:p>
            <a:pPr eaLnBrk="1" hangingPunct="1">
              <a:lnSpc>
                <a:spcPct val="90000"/>
              </a:lnSpc>
            </a:pPr>
            <a:r>
              <a:rPr lang="cs-CZ" sz="3000" dirty="0" smtClean="0">
                <a:solidFill>
                  <a:schemeClr val="accent1"/>
                </a:solidFill>
                <a:ea typeface="ＭＳ Ｐゴシック" pitchFamily="34" charset="-128"/>
              </a:rPr>
              <a:t> Polygenní</a:t>
            </a:r>
          </a:p>
          <a:p>
            <a:pPr lvl="1" eaLnBrk="1" hangingPunct="1">
              <a:lnSpc>
                <a:spcPct val="90000"/>
              </a:lnSpc>
            </a:pPr>
            <a:r>
              <a:rPr lang="cs-CZ" sz="2600" dirty="0" smtClean="0">
                <a:solidFill>
                  <a:srgbClr val="8064A2"/>
                </a:solidFill>
                <a:ea typeface="ＭＳ Ｐゴシック" pitchFamily="34" charset="-128"/>
              </a:rPr>
              <a:t>distribuce daného znaku v populaci je </a:t>
            </a:r>
            <a:r>
              <a:rPr lang="cs-CZ" sz="2600" dirty="0" err="1" smtClean="0">
                <a:solidFill>
                  <a:srgbClr val="8064A2"/>
                </a:solidFill>
                <a:ea typeface="ＭＳ Ｐゴシック" pitchFamily="34" charset="-128"/>
              </a:rPr>
              <a:t>unimodální</a:t>
            </a:r>
            <a:r>
              <a:rPr lang="cs-CZ" sz="2600" dirty="0" smtClean="0">
                <a:solidFill>
                  <a:srgbClr val="8064A2"/>
                </a:solidFill>
                <a:ea typeface="ＭＳ Ｐゴシック" pitchFamily="34" charset="-128"/>
              </a:rPr>
              <a:t> </a:t>
            </a:r>
          </a:p>
          <a:p>
            <a:pPr lvl="2" eaLnBrk="1" hangingPunct="1">
              <a:lnSpc>
                <a:spcPct val="90000"/>
              </a:lnSpc>
            </a:pPr>
            <a:r>
              <a:rPr lang="cs-CZ" sz="2200" dirty="0" smtClean="0">
                <a:ea typeface="ＭＳ Ｐゴシック" pitchFamily="34" charset="-128"/>
              </a:rPr>
              <a:t>Nicméně s velkými rozdíly mezi jednotlivci v daném znaku</a:t>
            </a:r>
          </a:p>
          <a:p>
            <a:pPr lvl="1" eaLnBrk="1" hangingPunct="1">
              <a:lnSpc>
                <a:spcPct val="90000"/>
              </a:lnSpc>
            </a:pPr>
            <a:r>
              <a:rPr lang="cs-CZ" sz="2600" dirty="0" err="1" smtClean="0">
                <a:solidFill>
                  <a:schemeClr val="accent4"/>
                </a:solidFill>
                <a:ea typeface="ＭＳ Ｐゴシック" pitchFamily="34" charset="-128"/>
              </a:rPr>
              <a:t>Spolupodíl</a:t>
            </a:r>
            <a:r>
              <a:rPr lang="cs-CZ" sz="2600" dirty="0" smtClean="0">
                <a:solidFill>
                  <a:schemeClr val="accent4"/>
                </a:solidFill>
                <a:ea typeface="ＭＳ Ｐゴシック" pitchFamily="34" charset="-128"/>
              </a:rPr>
              <a:t> více faktorů/genů a jejich regulací</a:t>
            </a:r>
          </a:p>
          <a:p>
            <a:pPr eaLnBrk="1" hangingPunct="1">
              <a:lnSpc>
                <a:spcPct val="90000"/>
              </a:lnSpc>
            </a:pPr>
            <a:endParaRPr lang="cs-CZ" sz="3000" dirty="0" smtClean="0">
              <a:ea typeface="ＭＳ Ｐゴシック" pitchFamily="34" charset="-128"/>
            </a:endParaRPr>
          </a:p>
        </p:txBody>
      </p:sp>
    </p:spTree>
    <p:extLst>
      <p:ext uri="{BB962C8B-B14F-4D97-AF65-F5344CB8AC3E}">
        <p14:creationId xmlns:p14="http://schemas.microsoft.com/office/powerpoint/2010/main" val="30546907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noChangeArrowheads="1"/>
          </p:cNvPicPr>
          <p:nvPr/>
        </p:nvPicPr>
        <p:blipFill>
          <a:blip r:embed="rId3"/>
          <a:srcRect/>
          <a:stretch>
            <a:fillRect/>
          </a:stretch>
        </p:blipFill>
        <p:spPr bwMode="auto">
          <a:xfrm>
            <a:off x="319414" y="1592914"/>
            <a:ext cx="6418102" cy="4657574"/>
          </a:xfrm>
          <a:prstGeom prst="rect">
            <a:avLst/>
          </a:prstGeom>
          <a:noFill/>
          <a:ln w="9525">
            <a:noFill/>
            <a:miter lim="800000"/>
            <a:headEnd/>
            <a:tailEnd/>
          </a:ln>
          <a:effectLst/>
        </p:spPr>
      </p:pic>
      <p:sp>
        <p:nvSpPr>
          <p:cNvPr id="4" name="Title 3"/>
          <p:cNvSpPr>
            <a:spLocks noGrp="1"/>
          </p:cNvSpPr>
          <p:nvPr>
            <p:ph type="title"/>
          </p:nvPr>
        </p:nvSpPr>
        <p:spPr>
          <a:xfrm>
            <a:off x="457200" y="221716"/>
            <a:ext cx="8229600" cy="544022"/>
          </a:xfrm>
        </p:spPr>
        <p:txBody>
          <a:bodyPr>
            <a:normAutofit fontScale="90000"/>
          </a:bodyPr>
          <a:lstStyle/>
          <a:p>
            <a:r>
              <a:rPr lang="en-US" dirty="0" err="1" smtClean="0">
                <a:solidFill>
                  <a:schemeClr val="tx2"/>
                </a:solidFill>
              </a:rPr>
              <a:t>Farmakogenetika</a:t>
            </a:r>
            <a:endParaRPr lang="en-US" dirty="0">
              <a:solidFill>
                <a:schemeClr val="tx2"/>
              </a:solidFill>
            </a:endParaRPr>
          </a:p>
        </p:txBody>
      </p:sp>
      <p:grpSp>
        <p:nvGrpSpPr>
          <p:cNvPr id="8" name="Skupina 7"/>
          <p:cNvGrpSpPr/>
          <p:nvPr/>
        </p:nvGrpSpPr>
        <p:grpSpPr>
          <a:xfrm>
            <a:off x="2610130" y="939364"/>
            <a:ext cx="6533870" cy="5870761"/>
            <a:chOff x="2610130" y="939364"/>
            <a:chExt cx="6533870" cy="5870761"/>
          </a:xfrm>
        </p:grpSpPr>
        <p:sp>
          <p:nvSpPr>
            <p:cNvPr id="5" name="Rectangle 4"/>
            <p:cNvSpPr/>
            <p:nvPr/>
          </p:nvSpPr>
          <p:spPr>
            <a:xfrm>
              <a:off x="2610130" y="6502348"/>
              <a:ext cx="6533870" cy="307777"/>
            </a:xfrm>
            <a:prstGeom prst="rect">
              <a:avLst/>
            </a:prstGeom>
          </p:spPr>
          <p:txBody>
            <a:bodyPr wrap="square">
              <a:spAutoFit/>
            </a:bodyPr>
            <a:lstStyle/>
            <a:p>
              <a:pPr algn="r"/>
              <a:r>
                <a:rPr lang="cs-CZ" sz="1400" dirty="0" err="1" smtClean="0"/>
                <a:t>Kirchheiner</a:t>
              </a:r>
              <a:r>
                <a:rPr lang="cs-CZ" sz="1400" dirty="0" smtClean="0"/>
                <a:t> J. </a:t>
              </a:r>
              <a:r>
                <a:rPr lang="en-US" sz="1400" dirty="0" smtClean="0"/>
                <a:t>Nature </a:t>
              </a:r>
              <a:r>
                <a:rPr lang="en-US" sz="1400" dirty="0"/>
                <a:t>Reviews Drug </a:t>
              </a:r>
              <a:r>
                <a:rPr lang="en-US" sz="1400" dirty="0" smtClean="0"/>
                <a:t>Discovery 2005</a:t>
              </a:r>
              <a:r>
                <a:rPr lang="en-US" sz="1400" i="1" dirty="0" smtClean="0"/>
                <a:t>; </a:t>
              </a:r>
              <a:r>
                <a:rPr lang="en-US" sz="1400" b="1" dirty="0"/>
                <a:t>4</a:t>
              </a:r>
              <a:r>
                <a:rPr lang="en-US" sz="1400" dirty="0"/>
                <a:t>, 639-</a:t>
              </a:r>
              <a:r>
                <a:rPr lang="en-US" sz="1400" dirty="0" smtClean="0"/>
                <a:t>647</a:t>
              </a:r>
              <a:endParaRPr lang="en-US" sz="1400" dirty="0"/>
            </a:p>
          </p:txBody>
        </p:sp>
        <p:pic>
          <p:nvPicPr>
            <p:cNvPr id="24578" name="Picture 2" descr="Pharmacogenetics-based therapeutic recommendations |[mdash]| ready for clinical practice?"/>
            <p:cNvPicPr>
              <a:picLocks noChangeAspect="1" noChangeArrowheads="1"/>
            </p:cNvPicPr>
            <p:nvPr/>
          </p:nvPicPr>
          <p:blipFill>
            <a:blip r:embed="rId4"/>
            <a:srcRect l="2703" t="2290" b="17307"/>
            <a:stretch>
              <a:fillRect/>
            </a:stretch>
          </p:blipFill>
          <p:spPr bwMode="auto">
            <a:xfrm>
              <a:off x="4796329" y="939364"/>
              <a:ext cx="4347671" cy="3401142"/>
            </a:xfrm>
            <a:prstGeom prst="rect">
              <a:avLst/>
            </a:prstGeom>
            <a:noFill/>
          </p:spPr>
        </p:pic>
      </p:grpSp>
      <p:sp>
        <p:nvSpPr>
          <p:cNvPr id="9" name="Obdélník 8"/>
          <p:cNvSpPr/>
          <p:nvPr/>
        </p:nvSpPr>
        <p:spPr>
          <a:xfrm>
            <a:off x="0" y="6546810"/>
            <a:ext cx="6858000" cy="307777"/>
          </a:xfrm>
          <a:prstGeom prst="rect">
            <a:avLst/>
          </a:prstGeom>
        </p:spPr>
        <p:txBody>
          <a:bodyPr wrap="square">
            <a:spAutoFit/>
          </a:bodyPr>
          <a:lstStyle/>
          <a:p>
            <a:r>
              <a:rPr lang="cs-CZ" sz="1400" dirty="0" err="1" smtClean="0"/>
              <a:t>Mahgoub</a:t>
            </a:r>
            <a:r>
              <a:rPr lang="cs-CZ" sz="1400" dirty="0" smtClean="0"/>
              <a:t> A, Lancet. 1977 </a:t>
            </a:r>
            <a:r>
              <a:rPr lang="cs-CZ" sz="1400" dirty="0" err="1" smtClean="0"/>
              <a:t>Sep</a:t>
            </a:r>
            <a:r>
              <a:rPr lang="cs-CZ" sz="1400" dirty="0" smtClean="0"/>
              <a:t> 17;2(8038):584-6.</a:t>
            </a:r>
            <a:endParaRPr lang="cs-CZ" sz="1400" dirty="0"/>
          </a:p>
        </p:txBody>
      </p:sp>
    </p:spTree>
    <p:extLst>
      <p:ext uri="{BB962C8B-B14F-4D97-AF65-F5344CB8AC3E}">
        <p14:creationId xmlns:p14="http://schemas.microsoft.com/office/powerpoint/2010/main" val="1724753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167958"/>
            <a:ext cx="8229600" cy="912845"/>
          </a:xfrm>
        </p:spPr>
        <p:txBody>
          <a:bodyPr>
            <a:normAutofit fontScale="90000"/>
          </a:bodyPr>
          <a:lstStyle/>
          <a:p>
            <a:r>
              <a:rPr lang="cs-CZ" sz="3600" dirty="0" err="1" smtClean="0">
                <a:solidFill>
                  <a:schemeClr val="tx2"/>
                </a:solidFill>
                <a:ea typeface="ＭＳ Ｐゴシック" pitchFamily="34" charset="-128"/>
              </a:rPr>
              <a:t>Intra</a:t>
            </a:r>
            <a:r>
              <a:rPr lang="cs-CZ" sz="3600" dirty="0" smtClean="0">
                <a:solidFill>
                  <a:schemeClr val="tx2"/>
                </a:solidFill>
                <a:ea typeface="ＭＳ Ｐゴシック" pitchFamily="34" charset="-128"/>
              </a:rPr>
              <a:t>/</a:t>
            </a:r>
            <a:r>
              <a:rPr lang="cs-CZ" sz="3600" dirty="0" err="1" smtClean="0">
                <a:solidFill>
                  <a:schemeClr val="tx2"/>
                </a:solidFill>
                <a:ea typeface="ＭＳ Ｐゴシック" pitchFamily="34" charset="-128"/>
              </a:rPr>
              <a:t>interindividuální</a:t>
            </a:r>
            <a:r>
              <a:rPr lang="cs-CZ" sz="3600" dirty="0" smtClean="0">
                <a:solidFill>
                  <a:schemeClr val="tx2"/>
                </a:solidFill>
                <a:ea typeface="ＭＳ Ｐゴシック" pitchFamily="34" charset="-128"/>
              </a:rPr>
              <a:t> variabilita v eliminaci</a:t>
            </a:r>
            <a:endParaRPr lang="en-US" sz="3600" dirty="0">
              <a:solidFill>
                <a:schemeClr val="tx2"/>
              </a:solidFill>
              <a:latin typeface="Calibri" charset="0"/>
            </a:endParaRPr>
          </a:p>
        </p:txBody>
      </p:sp>
      <p:sp>
        <p:nvSpPr>
          <p:cNvPr id="88068" name="Rectangle 4"/>
          <p:cNvSpPr>
            <a:spLocks noChangeArrowheads="1"/>
          </p:cNvSpPr>
          <p:nvPr/>
        </p:nvSpPr>
        <p:spPr bwMode="auto">
          <a:xfrm>
            <a:off x="4004310" y="6493669"/>
            <a:ext cx="5124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err="1"/>
              <a:t>Sehrt</a:t>
            </a:r>
            <a:r>
              <a:rPr lang="en-US" sz="1800" dirty="0"/>
              <a:t> D. </a:t>
            </a:r>
            <a:r>
              <a:rPr lang="en-US" sz="1800" dirty="0" err="1"/>
              <a:t>Pharmacogenomics</a:t>
            </a:r>
            <a:r>
              <a:rPr lang="en-US" sz="1800" dirty="0"/>
              <a:t>. 2011 Jun;12(6):783-95</a:t>
            </a:r>
          </a:p>
        </p:txBody>
      </p:sp>
      <p:pic>
        <p:nvPicPr>
          <p:cNvPr id="40962" name="Picture 2" descr="http://www.futuremedicine.com/na101/home/literatum/publisher/fum/journals/content/pgs/2011/pgs.2011.12.issue-6/pgs.11.20/production/images/large/figure1.jpeg"/>
          <p:cNvPicPr>
            <a:picLocks noChangeAspect="1" noChangeArrowheads="1"/>
          </p:cNvPicPr>
          <p:nvPr/>
        </p:nvPicPr>
        <p:blipFill>
          <a:blip r:embed="rId3"/>
          <a:srcRect/>
          <a:stretch>
            <a:fillRect/>
          </a:stretch>
        </p:blipFill>
        <p:spPr bwMode="auto">
          <a:xfrm>
            <a:off x="289367" y="1156425"/>
            <a:ext cx="8563947" cy="5128630"/>
          </a:xfrm>
          <a:prstGeom prst="rect">
            <a:avLst/>
          </a:prstGeom>
          <a:noFill/>
        </p:spPr>
      </p:pic>
    </p:spTree>
    <p:extLst>
      <p:ext uri="{BB962C8B-B14F-4D97-AF65-F5344CB8AC3E}">
        <p14:creationId xmlns:p14="http://schemas.microsoft.com/office/powerpoint/2010/main" val="2581524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lstStyle/>
          <a:p>
            <a:r>
              <a:rPr lang="cs-CZ" dirty="0" smtClean="0">
                <a:solidFill>
                  <a:schemeClr val="tx2"/>
                </a:solidFill>
              </a:rPr>
              <a:t>CYP450 </a:t>
            </a:r>
            <a:r>
              <a:rPr lang="cs-CZ" dirty="0" err="1" smtClean="0">
                <a:solidFill>
                  <a:schemeClr val="tx2"/>
                </a:solidFill>
              </a:rPr>
              <a:t>enzymes</a:t>
            </a:r>
            <a:endParaRPr lang="cs-CZ" dirty="0">
              <a:solidFill>
                <a:schemeClr val="tx2"/>
              </a:solidFill>
            </a:endParaRPr>
          </a:p>
        </p:txBody>
      </p:sp>
      <p:pic>
        <p:nvPicPr>
          <p:cNvPr id="40962"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7560840" cy="483893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491880" y="6570944"/>
            <a:ext cx="5654979" cy="276999"/>
          </a:xfrm>
          <a:prstGeom prst="rect">
            <a:avLst/>
          </a:prstGeom>
        </p:spPr>
        <p:txBody>
          <a:bodyPr wrap="square">
            <a:spAutoFit/>
          </a:bodyPr>
          <a:lstStyle/>
          <a:p>
            <a:r>
              <a:rPr lang="cs-CZ" sz="1200" i="1" dirty="0" err="1" smtClean="0"/>
              <a:t>Zanger</a:t>
            </a:r>
            <a:r>
              <a:rPr lang="cs-CZ" sz="1200" i="1" dirty="0" smtClean="0"/>
              <a:t> UM. </a:t>
            </a:r>
            <a:r>
              <a:rPr lang="en-US" sz="1200" i="1" dirty="0" smtClean="0"/>
              <a:t>Clinical </a:t>
            </a:r>
            <a:r>
              <a:rPr lang="en-US" sz="1200" i="1" dirty="0"/>
              <a:t>Pharmacology &amp; Therapeutics</a:t>
            </a:r>
            <a:r>
              <a:rPr lang="en-US" sz="1200" dirty="0"/>
              <a:t> (2014); </a:t>
            </a:r>
            <a:r>
              <a:rPr lang="en-US" sz="1200" b="1" dirty="0"/>
              <a:t>95</a:t>
            </a:r>
            <a:r>
              <a:rPr lang="en-US" sz="1200" dirty="0"/>
              <a:t> 3, 258–261.</a:t>
            </a:r>
            <a:endParaRPr lang="cs-CZ" sz="1200" dirty="0"/>
          </a:p>
        </p:txBody>
      </p:sp>
    </p:spTree>
    <p:extLst>
      <p:ext uri="{BB962C8B-B14F-4D97-AF65-F5344CB8AC3E}">
        <p14:creationId xmlns:p14="http://schemas.microsoft.com/office/powerpoint/2010/main" val="3086509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chemeClr val="tx2"/>
                </a:solidFill>
              </a:rPr>
              <a:t>CYP450 </a:t>
            </a:r>
            <a:r>
              <a:rPr lang="cs-CZ" dirty="0" err="1">
                <a:solidFill>
                  <a:schemeClr val="tx2"/>
                </a:solidFill>
              </a:rPr>
              <a:t>enzymes</a:t>
            </a:r>
            <a:endParaRPr lang="cs-CZ" dirty="0"/>
          </a:p>
        </p:txBody>
      </p:sp>
      <p:pic>
        <p:nvPicPr>
          <p:cNvPr id="41986"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31460"/>
            <a:ext cx="8540220" cy="395290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491880" y="6570944"/>
            <a:ext cx="5654979" cy="276999"/>
          </a:xfrm>
          <a:prstGeom prst="rect">
            <a:avLst/>
          </a:prstGeom>
        </p:spPr>
        <p:txBody>
          <a:bodyPr wrap="square">
            <a:spAutoFit/>
          </a:bodyPr>
          <a:lstStyle/>
          <a:p>
            <a:r>
              <a:rPr lang="cs-CZ" sz="1200" i="1" dirty="0" err="1" smtClean="0"/>
              <a:t>Zanger</a:t>
            </a:r>
            <a:r>
              <a:rPr lang="cs-CZ" sz="1200" i="1" dirty="0" smtClean="0"/>
              <a:t> UM. </a:t>
            </a:r>
            <a:r>
              <a:rPr lang="en-US" sz="1200" i="1" dirty="0" smtClean="0"/>
              <a:t>Clinical </a:t>
            </a:r>
            <a:r>
              <a:rPr lang="en-US" sz="1200" i="1" dirty="0"/>
              <a:t>Pharmacology &amp; Therapeutics</a:t>
            </a:r>
            <a:r>
              <a:rPr lang="en-US" sz="1200" dirty="0"/>
              <a:t> (2014); </a:t>
            </a:r>
            <a:r>
              <a:rPr lang="en-US" sz="1200" b="1" dirty="0"/>
              <a:t>95</a:t>
            </a:r>
            <a:r>
              <a:rPr lang="en-US" sz="1200" dirty="0"/>
              <a:t> 3, 258–261.</a:t>
            </a:r>
            <a:endParaRPr lang="cs-CZ" sz="1200" dirty="0"/>
          </a:p>
        </p:txBody>
      </p:sp>
    </p:spTree>
    <p:extLst>
      <p:ext uri="{BB962C8B-B14F-4D97-AF65-F5344CB8AC3E}">
        <p14:creationId xmlns:p14="http://schemas.microsoft.com/office/powerpoint/2010/main" val="1519016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tx2"/>
                </a:solidFill>
              </a:rPr>
              <a:t>Warfarin</a:t>
            </a:r>
            <a:endParaRPr lang="cs-CZ" dirty="0">
              <a:solidFill>
                <a:schemeClr val="tx2"/>
              </a:solidFill>
            </a:endParaRPr>
          </a:p>
        </p:txBody>
      </p:sp>
      <p:sp>
        <p:nvSpPr>
          <p:cNvPr id="5" name="Zástupný symbol pro obsah 4"/>
          <p:cNvSpPr>
            <a:spLocks noGrp="1"/>
          </p:cNvSpPr>
          <p:nvPr>
            <p:ph sz="half" idx="1"/>
          </p:nvPr>
        </p:nvSpPr>
        <p:spPr>
          <a:xfrm>
            <a:off x="25152" y="1340768"/>
            <a:ext cx="3322712" cy="4741987"/>
          </a:xfrm>
        </p:spPr>
        <p:txBody>
          <a:bodyPr>
            <a:normAutofit fontScale="85000" lnSpcReduction="20000"/>
          </a:bodyPr>
          <a:lstStyle/>
          <a:p>
            <a:r>
              <a:rPr lang="en-US" dirty="0"/>
              <a:t>Despite 60 years of clinical experience, warfarin remains a leading cause of ADRs, </a:t>
            </a:r>
            <a:endParaRPr lang="cs-CZ" dirty="0" smtClean="0"/>
          </a:p>
          <a:p>
            <a:r>
              <a:rPr lang="en-US" dirty="0" smtClean="0">
                <a:solidFill>
                  <a:schemeClr val="accent1"/>
                </a:solidFill>
              </a:rPr>
              <a:t>hemorrhage </a:t>
            </a:r>
            <a:r>
              <a:rPr lang="en-US" dirty="0">
                <a:solidFill>
                  <a:schemeClr val="accent1"/>
                </a:solidFill>
              </a:rPr>
              <a:t>or thromboembolism</a:t>
            </a:r>
            <a:r>
              <a:rPr lang="en-US" dirty="0"/>
              <a:t>; </a:t>
            </a:r>
            <a:endParaRPr lang="cs-CZ" dirty="0" smtClean="0"/>
          </a:p>
          <a:p>
            <a:pPr lvl="1"/>
            <a:r>
              <a:rPr lang="en-US" dirty="0" smtClean="0">
                <a:solidFill>
                  <a:schemeClr val="accent4"/>
                </a:solidFill>
              </a:rPr>
              <a:t>the </a:t>
            </a:r>
            <a:r>
              <a:rPr lang="en-US" dirty="0">
                <a:solidFill>
                  <a:schemeClr val="accent4"/>
                </a:solidFill>
              </a:rPr>
              <a:t>risks for both are INR </a:t>
            </a:r>
            <a:r>
              <a:rPr lang="en-US" dirty="0" smtClean="0">
                <a:solidFill>
                  <a:schemeClr val="accent4"/>
                </a:solidFill>
              </a:rPr>
              <a:t>dependent.</a:t>
            </a:r>
            <a:endParaRPr lang="cs-CZ" baseline="30000" dirty="0" smtClean="0">
              <a:solidFill>
                <a:schemeClr val="accent4"/>
              </a:solidFill>
            </a:endParaRPr>
          </a:p>
          <a:p>
            <a:r>
              <a:rPr lang="en-US" dirty="0" smtClean="0">
                <a:solidFill>
                  <a:schemeClr val="accent1"/>
                </a:solidFill>
              </a:rPr>
              <a:t>Clinical </a:t>
            </a:r>
            <a:r>
              <a:rPr lang="en-US" dirty="0">
                <a:solidFill>
                  <a:schemeClr val="accent1"/>
                </a:solidFill>
              </a:rPr>
              <a:t>factors together account for ~26% of </a:t>
            </a:r>
            <a:r>
              <a:rPr lang="en-US" dirty="0" err="1">
                <a:solidFill>
                  <a:schemeClr val="accent1"/>
                </a:solidFill>
              </a:rPr>
              <a:t>interindividual</a:t>
            </a:r>
            <a:r>
              <a:rPr lang="en-US" dirty="0">
                <a:solidFill>
                  <a:schemeClr val="accent1"/>
                </a:solidFill>
              </a:rPr>
              <a:t> warfarin therapeutic dose variability.</a:t>
            </a:r>
            <a:endParaRPr lang="cs-CZ" dirty="0">
              <a:solidFill>
                <a:schemeClr val="accent1"/>
              </a:solidFill>
            </a:endParaRPr>
          </a:p>
        </p:txBody>
      </p:sp>
      <p:sp>
        <p:nvSpPr>
          <p:cNvPr id="6" name="Zástupný symbol pro obsah 5"/>
          <p:cNvSpPr>
            <a:spLocks noGrp="1"/>
          </p:cNvSpPr>
          <p:nvPr>
            <p:ph sz="half" idx="2"/>
          </p:nvPr>
        </p:nvSpPr>
        <p:spPr/>
        <p:txBody>
          <a:bodyPr/>
          <a:lstStyle/>
          <a:p>
            <a:endParaRPr lang="cs-CZ"/>
          </a:p>
        </p:txBody>
      </p:sp>
      <p:pic>
        <p:nvPicPr>
          <p:cNvPr id="46082"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8588" y="1628800"/>
            <a:ext cx="5697336" cy="3456384"/>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995936" y="6525344"/>
            <a:ext cx="5148064" cy="276999"/>
          </a:xfrm>
          <a:prstGeom prst="rect">
            <a:avLst/>
          </a:prstGeom>
        </p:spPr>
        <p:txBody>
          <a:bodyPr wrap="square">
            <a:spAutoFit/>
          </a:bodyPr>
          <a:lstStyle/>
          <a:p>
            <a:r>
              <a:rPr lang="cs-CZ" sz="1200" i="1" dirty="0" smtClean="0"/>
              <a:t>Turner RM. </a:t>
            </a:r>
            <a:r>
              <a:rPr lang="en-US" sz="1200" i="1" dirty="0" smtClean="0"/>
              <a:t>Clinical </a:t>
            </a:r>
            <a:r>
              <a:rPr lang="en-US" sz="1200" i="1" dirty="0"/>
              <a:t>Pharmacology &amp; Therapeutics</a:t>
            </a:r>
            <a:r>
              <a:rPr lang="en-US" sz="1200" dirty="0"/>
              <a:t> (2014); </a:t>
            </a:r>
            <a:r>
              <a:rPr lang="en-US" sz="1200" b="1" dirty="0"/>
              <a:t>95</a:t>
            </a:r>
            <a:r>
              <a:rPr lang="en-US" sz="1200" dirty="0"/>
              <a:t> 3, 281–293</a:t>
            </a:r>
            <a:endParaRPr lang="cs-CZ" sz="1200" dirty="0"/>
          </a:p>
        </p:txBody>
      </p:sp>
    </p:spTree>
    <p:extLst>
      <p:ext uri="{BB962C8B-B14F-4D97-AF65-F5344CB8AC3E}">
        <p14:creationId xmlns:p14="http://schemas.microsoft.com/office/powerpoint/2010/main" val="3887438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44624"/>
            <a:ext cx="8229600" cy="1143000"/>
          </a:xfrm>
        </p:spPr>
        <p:txBody>
          <a:bodyPr/>
          <a:lstStyle/>
          <a:p>
            <a:r>
              <a:rPr lang="en-US" i="1" dirty="0" smtClean="0">
                <a:solidFill>
                  <a:schemeClr val="tx2"/>
                </a:solidFill>
              </a:rPr>
              <a:t>VKORC1</a:t>
            </a:r>
            <a:r>
              <a:rPr lang="cs-CZ" i="1" dirty="0" smtClean="0">
                <a:solidFill>
                  <a:schemeClr val="tx2"/>
                </a:solidFill>
              </a:rPr>
              <a:t> </a:t>
            </a:r>
            <a:r>
              <a:rPr lang="cs-CZ" dirty="0" err="1" smtClean="0">
                <a:solidFill>
                  <a:schemeClr val="tx2"/>
                </a:solidFill>
              </a:rPr>
              <a:t>vs</a:t>
            </a:r>
            <a:r>
              <a:rPr lang="cs-CZ" dirty="0" smtClean="0">
                <a:solidFill>
                  <a:schemeClr val="tx2"/>
                </a:solidFill>
              </a:rPr>
              <a:t> </a:t>
            </a:r>
            <a:r>
              <a:rPr lang="cs-CZ" dirty="0" err="1" smtClean="0">
                <a:solidFill>
                  <a:schemeClr val="tx2"/>
                </a:solidFill>
              </a:rPr>
              <a:t>Warfarin</a:t>
            </a:r>
            <a:endParaRPr lang="cs-CZ" dirty="0">
              <a:solidFill>
                <a:schemeClr val="tx2"/>
              </a:solidFill>
            </a:endParaRPr>
          </a:p>
        </p:txBody>
      </p:sp>
      <p:sp>
        <p:nvSpPr>
          <p:cNvPr id="6" name="Zástupný symbol pro obsah 5"/>
          <p:cNvSpPr>
            <a:spLocks noGrp="1"/>
          </p:cNvSpPr>
          <p:nvPr>
            <p:ph idx="1"/>
          </p:nvPr>
        </p:nvSpPr>
        <p:spPr>
          <a:xfrm>
            <a:off x="457200" y="1124745"/>
            <a:ext cx="8229600" cy="5677598"/>
          </a:xfrm>
        </p:spPr>
        <p:txBody>
          <a:bodyPr>
            <a:normAutofit fontScale="77500" lnSpcReduction="20000"/>
          </a:bodyPr>
          <a:lstStyle/>
          <a:p>
            <a:r>
              <a:rPr lang="en-US" dirty="0" smtClean="0">
                <a:solidFill>
                  <a:schemeClr val="accent1"/>
                </a:solidFill>
              </a:rPr>
              <a:t>encodes vitamin </a:t>
            </a:r>
            <a:r>
              <a:rPr lang="en-US" dirty="0">
                <a:solidFill>
                  <a:schemeClr val="accent1"/>
                </a:solidFill>
              </a:rPr>
              <a:t>K epoxide </a:t>
            </a:r>
            <a:r>
              <a:rPr lang="en-US" dirty="0" err="1">
                <a:solidFill>
                  <a:schemeClr val="accent1"/>
                </a:solidFill>
              </a:rPr>
              <a:t>reductase</a:t>
            </a:r>
            <a:r>
              <a:rPr lang="en-US" dirty="0">
                <a:solidFill>
                  <a:schemeClr val="accent1"/>
                </a:solidFill>
              </a:rPr>
              <a:t> complex subunit </a:t>
            </a:r>
            <a:r>
              <a:rPr lang="en-US" dirty="0" smtClean="0">
                <a:solidFill>
                  <a:schemeClr val="accent1"/>
                </a:solidFill>
              </a:rPr>
              <a:t>1</a:t>
            </a:r>
            <a:endParaRPr lang="cs-CZ" dirty="0">
              <a:solidFill>
                <a:schemeClr val="accent1"/>
              </a:solidFill>
            </a:endParaRPr>
          </a:p>
          <a:p>
            <a:pPr lvl="1"/>
            <a:r>
              <a:rPr lang="en-US" dirty="0" smtClean="0"/>
              <a:t>the </a:t>
            </a:r>
            <a:r>
              <a:rPr lang="en-US" dirty="0"/>
              <a:t>rate-limiting enzyme of the vitamin K </a:t>
            </a:r>
            <a:r>
              <a:rPr lang="en-US" dirty="0" smtClean="0"/>
              <a:t>cycle</a:t>
            </a:r>
            <a:endParaRPr lang="cs-CZ" dirty="0" smtClean="0"/>
          </a:p>
          <a:p>
            <a:r>
              <a:rPr lang="en-US" dirty="0" smtClean="0">
                <a:solidFill>
                  <a:schemeClr val="accent1"/>
                </a:solidFill>
              </a:rPr>
              <a:t>The </a:t>
            </a:r>
            <a:r>
              <a:rPr lang="en-US" dirty="0">
                <a:solidFill>
                  <a:schemeClr val="accent1"/>
                </a:solidFill>
              </a:rPr>
              <a:t>noncoding </a:t>
            </a:r>
            <a:r>
              <a:rPr lang="cs-CZ" dirty="0" smtClean="0">
                <a:solidFill>
                  <a:schemeClr val="accent1"/>
                </a:solidFill>
              </a:rPr>
              <a:t> </a:t>
            </a:r>
            <a:r>
              <a:rPr lang="en-US" dirty="0" smtClean="0">
                <a:solidFill>
                  <a:schemeClr val="accent1"/>
                </a:solidFill>
              </a:rPr>
              <a:t>SNP </a:t>
            </a:r>
            <a:r>
              <a:rPr lang="en-US" dirty="0">
                <a:solidFill>
                  <a:schemeClr val="accent1"/>
                </a:solidFill>
              </a:rPr>
              <a:t>rs9923231 (−1639G&gt;A; G3673A), </a:t>
            </a:r>
            <a:endParaRPr lang="cs-CZ" dirty="0" smtClean="0">
              <a:solidFill>
                <a:schemeClr val="accent1"/>
              </a:solidFill>
            </a:endParaRPr>
          </a:p>
          <a:p>
            <a:pPr lvl="1"/>
            <a:r>
              <a:rPr lang="en-US" dirty="0" smtClean="0"/>
              <a:t>alters </a:t>
            </a:r>
            <a:r>
              <a:rPr lang="en-US" dirty="0"/>
              <a:t>a </a:t>
            </a:r>
            <a:r>
              <a:rPr lang="en-US" i="1" dirty="0"/>
              <a:t>VKORC1</a:t>
            </a:r>
            <a:r>
              <a:rPr lang="en-US" dirty="0"/>
              <a:t> transcription binding site in the </a:t>
            </a:r>
            <a:r>
              <a:rPr lang="en-US" i="1" dirty="0" err="1" smtClean="0"/>
              <a:t>VKORC1</a:t>
            </a:r>
            <a:r>
              <a:rPr lang="cs-CZ" i="1" dirty="0" smtClean="0"/>
              <a:t> </a:t>
            </a:r>
            <a:r>
              <a:rPr lang="en-US" dirty="0" smtClean="0"/>
              <a:t>promoter region </a:t>
            </a:r>
            <a:endParaRPr lang="cs-CZ" dirty="0" smtClean="0"/>
          </a:p>
          <a:p>
            <a:r>
              <a:rPr lang="en-US" dirty="0" err="1">
                <a:solidFill>
                  <a:schemeClr val="accent1"/>
                </a:solidFill>
              </a:rPr>
              <a:t>rs9923231</a:t>
            </a:r>
            <a:r>
              <a:rPr lang="en-US" dirty="0">
                <a:solidFill>
                  <a:schemeClr val="accent1"/>
                </a:solidFill>
              </a:rPr>
              <a:t> </a:t>
            </a:r>
            <a:r>
              <a:rPr lang="en-US" dirty="0" smtClean="0">
                <a:solidFill>
                  <a:schemeClr val="accent1"/>
                </a:solidFill>
              </a:rPr>
              <a:t>explains </a:t>
            </a:r>
            <a:r>
              <a:rPr lang="en-US" dirty="0">
                <a:solidFill>
                  <a:schemeClr val="accent1"/>
                </a:solidFill>
              </a:rPr>
              <a:t>~20–25% of the variance in warfarin </a:t>
            </a:r>
            <a:endParaRPr lang="cs-CZ" dirty="0" smtClean="0">
              <a:solidFill>
                <a:schemeClr val="accent1"/>
              </a:solidFill>
            </a:endParaRPr>
          </a:p>
          <a:p>
            <a:pPr lvl="1"/>
            <a:r>
              <a:rPr lang="en-US" dirty="0" smtClean="0">
                <a:solidFill>
                  <a:schemeClr val="accent4"/>
                </a:solidFill>
              </a:rPr>
              <a:t>39</a:t>
            </a:r>
            <a:r>
              <a:rPr lang="cs-CZ" dirty="0" smtClean="0">
                <a:solidFill>
                  <a:schemeClr val="accent4"/>
                </a:solidFill>
              </a:rPr>
              <a:t> %</a:t>
            </a:r>
            <a:r>
              <a:rPr lang="en-US" dirty="0" smtClean="0">
                <a:solidFill>
                  <a:schemeClr val="accent4"/>
                </a:solidFill>
              </a:rPr>
              <a:t> </a:t>
            </a:r>
            <a:r>
              <a:rPr lang="en-US" dirty="0">
                <a:solidFill>
                  <a:schemeClr val="accent4"/>
                </a:solidFill>
              </a:rPr>
              <a:t>in </a:t>
            </a:r>
            <a:r>
              <a:rPr lang="en-US" dirty="0" smtClean="0">
                <a:solidFill>
                  <a:schemeClr val="accent4"/>
                </a:solidFill>
              </a:rPr>
              <a:t>Caucasians</a:t>
            </a:r>
            <a:endParaRPr lang="cs-CZ" dirty="0" smtClean="0">
              <a:solidFill>
                <a:schemeClr val="accent1"/>
              </a:solidFill>
            </a:endParaRPr>
          </a:p>
          <a:p>
            <a:r>
              <a:rPr lang="en-US" dirty="0" err="1" smtClean="0">
                <a:solidFill>
                  <a:schemeClr val="accent1"/>
                </a:solidFill>
              </a:rPr>
              <a:t>1639A</a:t>
            </a:r>
            <a:r>
              <a:rPr lang="en-US" dirty="0" smtClean="0">
                <a:solidFill>
                  <a:schemeClr val="accent1"/>
                </a:solidFill>
              </a:rPr>
              <a:t> carrier</a:t>
            </a:r>
            <a:r>
              <a:rPr lang="cs-CZ" dirty="0" smtClean="0">
                <a:solidFill>
                  <a:schemeClr val="accent1"/>
                </a:solidFill>
              </a:rPr>
              <a:t> - </a:t>
            </a:r>
            <a:r>
              <a:rPr lang="en-US" dirty="0" smtClean="0">
                <a:solidFill>
                  <a:schemeClr val="accent1"/>
                </a:solidFill>
              </a:rPr>
              <a:t>decreased </a:t>
            </a:r>
            <a:r>
              <a:rPr lang="en-US" dirty="0">
                <a:solidFill>
                  <a:schemeClr val="accent1"/>
                </a:solidFill>
              </a:rPr>
              <a:t>enzyme </a:t>
            </a:r>
            <a:r>
              <a:rPr lang="en-US" dirty="0" smtClean="0">
                <a:solidFill>
                  <a:schemeClr val="accent1"/>
                </a:solidFill>
              </a:rPr>
              <a:t>expression</a:t>
            </a:r>
            <a:r>
              <a:rPr lang="en-US" dirty="0">
                <a:solidFill>
                  <a:schemeClr val="accent1"/>
                </a:solidFill>
              </a:rPr>
              <a:t> and lower warfarin dose </a:t>
            </a:r>
            <a:r>
              <a:rPr lang="en-US" dirty="0" smtClean="0">
                <a:solidFill>
                  <a:schemeClr val="accent1"/>
                </a:solidFill>
              </a:rPr>
              <a:t>requirements</a:t>
            </a:r>
            <a:endParaRPr lang="cs-CZ" dirty="0" smtClean="0">
              <a:solidFill>
                <a:schemeClr val="accent1"/>
              </a:solidFill>
            </a:endParaRPr>
          </a:p>
          <a:p>
            <a:pPr lvl="1"/>
            <a:r>
              <a:rPr lang="en-US" dirty="0" smtClean="0"/>
              <a:t>in </a:t>
            </a:r>
            <a:r>
              <a:rPr lang="en-US" dirty="0"/>
              <a:t>Caucasian and Asian populations, </a:t>
            </a:r>
            <a:endParaRPr lang="cs-CZ" dirty="0" smtClean="0"/>
          </a:p>
          <a:p>
            <a:pPr lvl="1"/>
            <a:r>
              <a:rPr lang="en-US" dirty="0" smtClean="0">
                <a:solidFill>
                  <a:schemeClr val="accent4"/>
                </a:solidFill>
              </a:rPr>
              <a:t>accounts </a:t>
            </a:r>
            <a:r>
              <a:rPr lang="en-US" dirty="0">
                <a:solidFill>
                  <a:schemeClr val="accent4"/>
                </a:solidFill>
              </a:rPr>
              <a:t>for only ~6% of dose variability in African Americans</a:t>
            </a:r>
            <a:r>
              <a:rPr lang="en-US" dirty="0"/>
              <a:t>, </a:t>
            </a:r>
            <a:endParaRPr lang="cs-CZ" dirty="0" smtClean="0"/>
          </a:p>
          <a:p>
            <a:pPr lvl="2"/>
            <a:r>
              <a:rPr lang="en-US" dirty="0" smtClean="0"/>
              <a:t>attributable </a:t>
            </a:r>
            <a:r>
              <a:rPr lang="en-US" dirty="0"/>
              <a:t>to their lower −1639A allele </a:t>
            </a:r>
            <a:r>
              <a:rPr lang="en-US" dirty="0" smtClean="0"/>
              <a:t>frequency</a:t>
            </a:r>
            <a:r>
              <a:rPr lang="cs-CZ" dirty="0" smtClean="0"/>
              <a:t> - </a:t>
            </a:r>
            <a:r>
              <a:rPr lang="en-US" dirty="0" smtClean="0"/>
              <a:t>0.11 </a:t>
            </a:r>
            <a:endParaRPr lang="cs-CZ" dirty="0" smtClean="0">
              <a:solidFill>
                <a:schemeClr val="accent4"/>
              </a:solidFill>
            </a:endParaRPr>
          </a:p>
          <a:p>
            <a:r>
              <a:rPr lang="en-US" dirty="0" smtClean="0">
                <a:solidFill>
                  <a:schemeClr val="accent1"/>
                </a:solidFill>
              </a:rPr>
              <a:t>Several </a:t>
            </a:r>
            <a:r>
              <a:rPr lang="en-US" dirty="0">
                <a:solidFill>
                  <a:schemeClr val="accent1"/>
                </a:solidFill>
              </a:rPr>
              <a:t>rare </a:t>
            </a:r>
            <a:r>
              <a:rPr lang="en-US" dirty="0" err="1">
                <a:solidFill>
                  <a:schemeClr val="accent1"/>
                </a:solidFill>
              </a:rPr>
              <a:t>nonsynonymous</a:t>
            </a:r>
            <a:r>
              <a:rPr lang="en-US" dirty="0">
                <a:solidFill>
                  <a:schemeClr val="accent1"/>
                </a:solidFill>
              </a:rPr>
              <a:t> </a:t>
            </a:r>
            <a:r>
              <a:rPr lang="en-US" i="1" dirty="0">
                <a:solidFill>
                  <a:schemeClr val="accent1"/>
                </a:solidFill>
              </a:rPr>
              <a:t>VKORC1</a:t>
            </a:r>
            <a:r>
              <a:rPr lang="en-US" dirty="0">
                <a:solidFill>
                  <a:schemeClr val="accent1"/>
                </a:solidFill>
              </a:rPr>
              <a:t> polymorphisms have been identified that confer warfarin </a:t>
            </a:r>
            <a:r>
              <a:rPr lang="en-US" dirty="0" smtClean="0">
                <a:solidFill>
                  <a:schemeClr val="accent1"/>
                </a:solidFill>
              </a:rPr>
              <a:t>resistance </a:t>
            </a:r>
            <a:endParaRPr lang="cs-CZ" dirty="0" smtClean="0">
              <a:solidFill>
                <a:schemeClr val="accent1"/>
              </a:solidFill>
            </a:endParaRPr>
          </a:p>
          <a:p>
            <a:pPr lvl="1"/>
            <a:r>
              <a:rPr lang="en-US" dirty="0" smtClean="0"/>
              <a:t>higher </a:t>
            </a:r>
            <a:r>
              <a:rPr lang="en-US" dirty="0"/>
              <a:t>dose </a:t>
            </a:r>
            <a:r>
              <a:rPr lang="en-US" dirty="0" smtClean="0"/>
              <a:t>requirements</a:t>
            </a:r>
            <a:endParaRPr lang="en-US" dirty="0"/>
          </a:p>
          <a:p>
            <a:endParaRPr lang="cs-CZ" dirty="0"/>
          </a:p>
        </p:txBody>
      </p:sp>
      <p:sp>
        <p:nvSpPr>
          <p:cNvPr id="7" name="Obdélník 6"/>
          <p:cNvSpPr/>
          <p:nvPr/>
        </p:nvSpPr>
        <p:spPr>
          <a:xfrm>
            <a:off x="3989784" y="0"/>
            <a:ext cx="5148064" cy="276999"/>
          </a:xfrm>
          <a:prstGeom prst="rect">
            <a:avLst/>
          </a:prstGeom>
        </p:spPr>
        <p:txBody>
          <a:bodyPr wrap="square">
            <a:spAutoFit/>
          </a:bodyPr>
          <a:lstStyle/>
          <a:p>
            <a:r>
              <a:rPr lang="cs-CZ" sz="1200" i="1" dirty="0" smtClean="0"/>
              <a:t>Turner RM. </a:t>
            </a:r>
            <a:r>
              <a:rPr lang="en-US" sz="1200" i="1" dirty="0" smtClean="0"/>
              <a:t>Clinical </a:t>
            </a:r>
            <a:r>
              <a:rPr lang="en-US" sz="1200" i="1" dirty="0"/>
              <a:t>Pharmacology &amp; Therapeutics</a:t>
            </a:r>
            <a:r>
              <a:rPr lang="en-US" sz="1200" dirty="0"/>
              <a:t> (2014); </a:t>
            </a:r>
            <a:r>
              <a:rPr lang="en-US" sz="1200" b="1" dirty="0"/>
              <a:t>95</a:t>
            </a:r>
            <a:r>
              <a:rPr lang="en-US" sz="1200" dirty="0"/>
              <a:t> 3, 281–293</a:t>
            </a:r>
            <a:endParaRPr lang="cs-CZ" sz="1200" dirty="0"/>
          </a:p>
        </p:txBody>
      </p:sp>
    </p:spTree>
    <p:extLst>
      <p:ext uri="{BB962C8B-B14F-4D97-AF65-F5344CB8AC3E}">
        <p14:creationId xmlns:p14="http://schemas.microsoft.com/office/powerpoint/2010/main" val="3133281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2074"/>
          </a:xfrm>
        </p:spPr>
        <p:txBody>
          <a:bodyPr/>
          <a:lstStyle/>
          <a:p>
            <a:r>
              <a:rPr lang="cs-CZ" dirty="0" smtClean="0">
                <a:solidFill>
                  <a:schemeClr val="tx2"/>
                </a:solidFill>
              </a:rPr>
              <a:t>CYP2C9 </a:t>
            </a:r>
            <a:r>
              <a:rPr lang="cs-CZ" dirty="0" err="1" smtClean="0">
                <a:solidFill>
                  <a:schemeClr val="tx2"/>
                </a:solidFill>
              </a:rPr>
              <a:t>vs</a:t>
            </a:r>
            <a:r>
              <a:rPr lang="cs-CZ" dirty="0" smtClean="0">
                <a:solidFill>
                  <a:schemeClr val="tx2"/>
                </a:solidFill>
              </a:rPr>
              <a:t> </a:t>
            </a:r>
            <a:r>
              <a:rPr lang="cs-CZ" dirty="0" err="1" smtClean="0">
                <a:solidFill>
                  <a:schemeClr val="tx2"/>
                </a:solidFill>
              </a:rPr>
              <a:t>Warfarin</a:t>
            </a:r>
            <a:endParaRPr lang="cs-CZ" dirty="0">
              <a:solidFill>
                <a:schemeClr val="tx2"/>
              </a:solidFill>
            </a:endParaRPr>
          </a:p>
        </p:txBody>
      </p:sp>
      <p:sp>
        <p:nvSpPr>
          <p:cNvPr id="3" name="Zástupný symbol pro obsah 2"/>
          <p:cNvSpPr>
            <a:spLocks noGrp="1"/>
          </p:cNvSpPr>
          <p:nvPr>
            <p:ph idx="1"/>
          </p:nvPr>
        </p:nvSpPr>
        <p:spPr>
          <a:xfrm>
            <a:off x="457200" y="980728"/>
            <a:ext cx="8229600" cy="5805264"/>
          </a:xfrm>
        </p:spPr>
        <p:txBody>
          <a:bodyPr>
            <a:normAutofit fontScale="70000" lnSpcReduction="20000"/>
          </a:bodyPr>
          <a:lstStyle/>
          <a:p>
            <a:pPr>
              <a:lnSpc>
                <a:spcPct val="120000"/>
              </a:lnSpc>
            </a:pPr>
            <a:r>
              <a:rPr lang="en-US" i="1" dirty="0" err="1">
                <a:solidFill>
                  <a:schemeClr val="accent1"/>
                </a:solidFill>
              </a:rPr>
              <a:t>CYP2C9</a:t>
            </a:r>
            <a:r>
              <a:rPr lang="cs-CZ" i="1" dirty="0">
                <a:solidFill>
                  <a:schemeClr val="accent1"/>
                </a:solidFill>
              </a:rPr>
              <a:t> </a:t>
            </a:r>
            <a:r>
              <a:rPr lang="en-US" dirty="0">
                <a:solidFill>
                  <a:schemeClr val="accent1"/>
                </a:solidFill>
              </a:rPr>
              <a:t>genotype accounts for ~7–10% of warfarin dose variability</a:t>
            </a:r>
            <a:endParaRPr lang="cs-CZ" dirty="0">
              <a:solidFill>
                <a:schemeClr val="accent1"/>
              </a:solidFill>
            </a:endParaRPr>
          </a:p>
          <a:p>
            <a:pPr>
              <a:lnSpc>
                <a:spcPct val="120000"/>
              </a:lnSpc>
            </a:pPr>
            <a:r>
              <a:rPr lang="en-US" dirty="0" smtClean="0">
                <a:solidFill>
                  <a:schemeClr val="accent1"/>
                </a:solidFill>
              </a:rPr>
              <a:t>metabolizes </a:t>
            </a:r>
            <a:r>
              <a:rPr lang="en-US" dirty="0">
                <a:solidFill>
                  <a:schemeClr val="accent1"/>
                </a:solidFill>
              </a:rPr>
              <a:t>the more potent S-warfarin </a:t>
            </a:r>
            <a:r>
              <a:rPr lang="en-US" dirty="0" smtClean="0">
                <a:solidFill>
                  <a:schemeClr val="accent1"/>
                </a:solidFill>
              </a:rPr>
              <a:t>enantiomer</a:t>
            </a:r>
            <a:endParaRPr lang="cs-CZ" dirty="0" smtClean="0">
              <a:solidFill>
                <a:schemeClr val="accent1"/>
              </a:solidFill>
            </a:endParaRPr>
          </a:p>
          <a:p>
            <a:pPr lvl="1">
              <a:lnSpc>
                <a:spcPct val="120000"/>
              </a:lnSpc>
            </a:pPr>
            <a:r>
              <a:rPr lang="cs-CZ" dirty="0" err="1" smtClean="0">
                <a:solidFill>
                  <a:schemeClr val="accent4"/>
                </a:solidFill>
              </a:rPr>
              <a:t>Also</a:t>
            </a:r>
            <a:r>
              <a:rPr lang="cs-CZ" dirty="0" smtClean="0">
                <a:solidFill>
                  <a:schemeClr val="accent4"/>
                </a:solidFill>
              </a:rPr>
              <a:t> </a:t>
            </a:r>
            <a:r>
              <a:rPr lang="cs-CZ" dirty="0" err="1" smtClean="0">
                <a:solidFill>
                  <a:schemeClr val="accent4"/>
                </a:solidFill>
              </a:rPr>
              <a:t>NSAIDs</a:t>
            </a:r>
            <a:r>
              <a:rPr lang="cs-CZ" dirty="0" smtClean="0">
                <a:solidFill>
                  <a:schemeClr val="accent4"/>
                </a:solidFill>
              </a:rPr>
              <a:t>, AT1 </a:t>
            </a:r>
            <a:r>
              <a:rPr lang="cs-CZ" dirty="0" err="1" smtClean="0">
                <a:solidFill>
                  <a:schemeClr val="accent4"/>
                </a:solidFill>
              </a:rPr>
              <a:t>blockers</a:t>
            </a:r>
            <a:r>
              <a:rPr lang="cs-CZ" dirty="0" smtClean="0">
                <a:solidFill>
                  <a:schemeClr val="accent4"/>
                </a:solidFill>
              </a:rPr>
              <a:t>, oral </a:t>
            </a:r>
            <a:r>
              <a:rPr lang="cs-CZ" dirty="0" err="1" smtClean="0">
                <a:solidFill>
                  <a:schemeClr val="accent4"/>
                </a:solidFill>
              </a:rPr>
              <a:t>antidiabetic</a:t>
            </a:r>
            <a:r>
              <a:rPr lang="cs-CZ" dirty="0" smtClean="0">
                <a:solidFill>
                  <a:schemeClr val="accent4"/>
                </a:solidFill>
              </a:rPr>
              <a:t> </a:t>
            </a:r>
            <a:r>
              <a:rPr lang="cs-CZ" dirty="0" err="1" smtClean="0">
                <a:solidFill>
                  <a:schemeClr val="accent4"/>
                </a:solidFill>
              </a:rPr>
              <a:t>drus</a:t>
            </a:r>
            <a:endParaRPr lang="cs-CZ" dirty="0" smtClean="0">
              <a:solidFill>
                <a:schemeClr val="accent4"/>
              </a:solidFill>
            </a:endParaRPr>
          </a:p>
          <a:p>
            <a:pPr>
              <a:lnSpc>
                <a:spcPct val="120000"/>
              </a:lnSpc>
            </a:pPr>
            <a:r>
              <a:rPr lang="en-US" dirty="0" smtClean="0">
                <a:solidFill>
                  <a:schemeClr val="accent1"/>
                </a:solidFill>
              </a:rPr>
              <a:t>more </a:t>
            </a:r>
            <a:r>
              <a:rPr lang="en-US" dirty="0">
                <a:solidFill>
                  <a:schemeClr val="accent1"/>
                </a:solidFill>
              </a:rPr>
              <a:t>than 30 allelic variants are </a:t>
            </a:r>
            <a:r>
              <a:rPr lang="en-US" dirty="0" smtClean="0">
                <a:solidFill>
                  <a:schemeClr val="accent1"/>
                </a:solidFill>
              </a:rPr>
              <a:t>recognized</a:t>
            </a:r>
            <a:endParaRPr lang="cs-CZ" dirty="0" smtClean="0">
              <a:solidFill>
                <a:schemeClr val="accent1"/>
              </a:solidFill>
            </a:endParaRPr>
          </a:p>
          <a:p>
            <a:pPr>
              <a:lnSpc>
                <a:spcPct val="120000"/>
              </a:lnSpc>
            </a:pPr>
            <a:r>
              <a:rPr lang="en-US" i="1" dirty="0" smtClean="0">
                <a:solidFill>
                  <a:schemeClr val="accent1"/>
                </a:solidFill>
              </a:rPr>
              <a:t>CYP2C9*2</a:t>
            </a:r>
            <a:r>
              <a:rPr lang="en-US" dirty="0">
                <a:solidFill>
                  <a:schemeClr val="accent1"/>
                </a:solidFill>
              </a:rPr>
              <a:t> (rs1799853) and </a:t>
            </a:r>
            <a:r>
              <a:rPr lang="en-US" i="1" dirty="0">
                <a:solidFill>
                  <a:schemeClr val="accent1"/>
                </a:solidFill>
              </a:rPr>
              <a:t>CYP2C9*3</a:t>
            </a:r>
            <a:r>
              <a:rPr lang="en-US" dirty="0">
                <a:solidFill>
                  <a:schemeClr val="accent1"/>
                </a:solidFill>
              </a:rPr>
              <a:t> (rs1057910) </a:t>
            </a:r>
            <a:endParaRPr lang="cs-CZ" dirty="0" smtClean="0">
              <a:solidFill>
                <a:schemeClr val="accent1"/>
              </a:solidFill>
            </a:endParaRPr>
          </a:p>
          <a:p>
            <a:pPr lvl="1">
              <a:lnSpc>
                <a:spcPct val="120000"/>
              </a:lnSpc>
            </a:pPr>
            <a:r>
              <a:rPr lang="cs-CZ" dirty="0" err="1" smtClean="0">
                <a:solidFill>
                  <a:schemeClr val="accent4"/>
                </a:solidFill>
              </a:rPr>
              <a:t>Caucasians</a:t>
            </a:r>
            <a:r>
              <a:rPr lang="cs-CZ" dirty="0" smtClean="0">
                <a:solidFill>
                  <a:schemeClr val="accent4"/>
                </a:solidFill>
              </a:rPr>
              <a:t> - </a:t>
            </a:r>
            <a:r>
              <a:rPr lang="en-US" dirty="0" smtClean="0">
                <a:solidFill>
                  <a:schemeClr val="accent4"/>
                </a:solidFill>
              </a:rPr>
              <a:t>frequencies </a:t>
            </a:r>
            <a:r>
              <a:rPr lang="en-US" dirty="0">
                <a:solidFill>
                  <a:schemeClr val="accent4"/>
                </a:solidFill>
              </a:rPr>
              <a:t>of 0.13 and 0.07, </a:t>
            </a:r>
            <a:r>
              <a:rPr lang="en-US" dirty="0" smtClean="0">
                <a:solidFill>
                  <a:schemeClr val="accent4"/>
                </a:solidFill>
              </a:rPr>
              <a:t>respectively</a:t>
            </a:r>
            <a:r>
              <a:rPr lang="en-US" dirty="0"/>
              <a:t> </a:t>
            </a:r>
            <a:endParaRPr lang="cs-CZ" dirty="0"/>
          </a:p>
          <a:p>
            <a:pPr lvl="2">
              <a:lnSpc>
                <a:spcPct val="120000"/>
              </a:lnSpc>
            </a:pPr>
            <a:r>
              <a:rPr lang="en-US" dirty="0" smtClean="0"/>
              <a:t>two </a:t>
            </a:r>
            <a:r>
              <a:rPr lang="en-US" dirty="0"/>
              <a:t>most frequent minor </a:t>
            </a:r>
            <a:r>
              <a:rPr lang="en-US" i="1" dirty="0"/>
              <a:t>CYP2C9</a:t>
            </a:r>
            <a:r>
              <a:rPr lang="en-US" dirty="0"/>
              <a:t> alleles in </a:t>
            </a:r>
            <a:r>
              <a:rPr lang="en-US" dirty="0" smtClean="0"/>
              <a:t>Caucasians</a:t>
            </a:r>
            <a:endParaRPr lang="cs-CZ" dirty="0" smtClean="0"/>
          </a:p>
          <a:p>
            <a:pPr lvl="2">
              <a:lnSpc>
                <a:spcPct val="120000"/>
              </a:lnSpc>
            </a:pPr>
            <a:r>
              <a:rPr lang="cs-CZ" dirty="0" smtClean="0"/>
              <a:t>In </a:t>
            </a:r>
            <a:r>
              <a:rPr lang="en-US" dirty="0" smtClean="0"/>
              <a:t>Asians</a:t>
            </a:r>
            <a:r>
              <a:rPr lang="en-US" dirty="0"/>
              <a:t>, </a:t>
            </a:r>
            <a:r>
              <a:rPr lang="en-US" i="1" dirty="0"/>
              <a:t>CYP2C9*2</a:t>
            </a:r>
            <a:r>
              <a:rPr lang="en-US" dirty="0"/>
              <a:t> is very rare, and the frequency of </a:t>
            </a:r>
            <a:r>
              <a:rPr lang="en-US" i="1" dirty="0"/>
              <a:t>CYP2C9*3</a:t>
            </a:r>
            <a:r>
              <a:rPr lang="en-US" dirty="0"/>
              <a:t> is </a:t>
            </a:r>
            <a:r>
              <a:rPr lang="en-US" dirty="0" smtClean="0"/>
              <a:t>0.04</a:t>
            </a:r>
            <a:endParaRPr lang="cs-CZ" dirty="0" smtClean="0"/>
          </a:p>
          <a:p>
            <a:pPr lvl="2">
              <a:lnSpc>
                <a:spcPct val="120000"/>
              </a:lnSpc>
            </a:pPr>
            <a:r>
              <a:rPr lang="en-US" dirty="0" smtClean="0"/>
              <a:t>in </a:t>
            </a:r>
            <a:r>
              <a:rPr lang="en-US" dirty="0"/>
              <a:t>African Americans, both </a:t>
            </a:r>
            <a:r>
              <a:rPr lang="en-US" i="1" dirty="0"/>
              <a:t>CYP2C9*2</a:t>
            </a:r>
            <a:r>
              <a:rPr lang="en-US" dirty="0"/>
              <a:t> and</a:t>
            </a:r>
            <a:r>
              <a:rPr lang="en-US" i="1" dirty="0"/>
              <a:t>CYP2C9*3</a:t>
            </a:r>
            <a:r>
              <a:rPr lang="en-US" dirty="0"/>
              <a:t> are absent or rare </a:t>
            </a:r>
            <a:endParaRPr lang="cs-CZ" dirty="0" smtClean="0"/>
          </a:p>
          <a:p>
            <a:pPr lvl="3">
              <a:lnSpc>
                <a:spcPct val="120000"/>
              </a:lnSpc>
            </a:pPr>
            <a:r>
              <a:rPr lang="en-US" dirty="0" smtClean="0"/>
              <a:t>allele </a:t>
            </a:r>
            <a:r>
              <a:rPr lang="en-US" dirty="0"/>
              <a:t>frequencies 0–0.036 and 0.003–0.02, </a:t>
            </a:r>
            <a:r>
              <a:rPr lang="en-US" dirty="0" smtClean="0"/>
              <a:t>respectively</a:t>
            </a:r>
            <a:endParaRPr lang="cs-CZ" dirty="0" smtClean="0"/>
          </a:p>
          <a:p>
            <a:pPr lvl="1">
              <a:lnSpc>
                <a:spcPct val="120000"/>
              </a:lnSpc>
            </a:pPr>
            <a:r>
              <a:rPr lang="cs-CZ" dirty="0" err="1" smtClean="0">
                <a:solidFill>
                  <a:schemeClr val="accent4"/>
                </a:solidFill>
              </a:rPr>
              <a:t>Both</a:t>
            </a:r>
            <a:r>
              <a:rPr lang="cs-CZ" dirty="0" smtClean="0">
                <a:solidFill>
                  <a:schemeClr val="accent4"/>
                </a:solidFill>
              </a:rPr>
              <a:t> </a:t>
            </a:r>
            <a:r>
              <a:rPr lang="en-US" dirty="0" err="1" smtClean="0">
                <a:solidFill>
                  <a:schemeClr val="accent4"/>
                </a:solidFill>
              </a:rPr>
              <a:t>nonsynonymous</a:t>
            </a:r>
            <a:r>
              <a:rPr lang="en-US" dirty="0" smtClean="0">
                <a:solidFill>
                  <a:schemeClr val="accent4"/>
                </a:solidFill>
              </a:rPr>
              <a:t> </a:t>
            </a:r>
            <a:r>
              <a:rPr lang="en-US" dirty="0">
                <a:solidFill>
                  <a:schemeClr val="accent4"/>
                </a:solidFill>
              </a:rPr>
              <a:t>SNP </a:t>
            </a:r>
            <a:r>
              <a:rPr lang="cs-CZ" dirty="0" smtClean="0">
                <a:solidFill>
                  <a:schemeClr val="accent4"/>
                </a:solidFill>
              </a:rPr>
              <a:t>- </a:t>
            </a:r>
            <a:r>
              <a:rPr lang="en-US" dirty="0" smtClean="0">
                <a:solidFill>
                  <a:schemeClr val="accent4"/>
                </a:solidFill>
              </a:rPr>
              <a:t>encode </a:t>
            </a:r>
            <a:r>
              <a:rPr lang="en-US" dirty="0">
                <a:solidFill>
                  <a:schemeClr val="accent4"/>
                </a:solidFill>
              </a:rPr>
              <a:t>proteins whose enzymatic activity is reduced by ~30–40 and ~80–90%, respectively</a:t>
            </a:r>
            <a:r>
              <a:rPr lang="en-US" dirty="0" smtClean="0"/>
              <a:t>.</a:t>
            </a:r>
            <a:endParaRPr lang="cs-CZ" dirty="0" smtClean="0"/>
          </a:p>
          <a:p>
            <a:pPr>
              <a:lnSpc>
                <a:spcPct val="120000"/>
              </a:lnSpc>
            </a:pPr>
            <a:r>
              <a:rPr lang="cs-CZ" dirty="0" smtClean="0">
                <a:solidFill>
                  <a:schemeClr val="accent1"/>
                </a:solidFill>
              </a:rPr>
              <a:t>m/m -</a:t>
            </a:r>
            <a:r>
              <a:rPr lang="en-US" dirty="0" smtClean="0">
                <a:solidFill>
                  <a:schemeClr val="accent1"/>
                </a:solidFill>
              </a:rPr>
              <a:t> </a:t>
            </a:r>
            <a:r>
              <a:rPr lang="en-US" dirty="0">
                <a:solidFill>
                  <a:schemeClr val="accent1"/>
                </a:solidFill>
              </a:rPr>
              <a:t>prolonged warfarin half-life, </a:t>
            </a:r>
            <a:endParaRPr lang="cs-CZ" dirty="0" smtClean="0">
              <a:solidFill>
                <a:schemeClr val="accent1"/>
              </a:solidFill>
            </a:endParaRPr>
          </a:p>
          <a:p>
            <a:pPr lvl="1">
              <a:lnSpc>
                <a:spcPct val="120000"/>
              </a:lnSpc>
            </a:pPr>
            <a:r>
              <a:rPr lang="en-US" dirty="0" smtClean="0">
                <a:solidFill>
                  <a:schemeClr val="accent4"/>
                </a:solidFill>
              </a:rPr>
              <a:t>increased </a:t>
            </a:r>
            <a:r>
              <a:rPr lang="en-US" dirty="0">
                <a:solidFill>
                  <a:schemeClr val="accent4"/>
                </a:solidFill>
              </a:rPr>
              <a:t>time to reach therapeutic INR levels, </a:t>
            </a:r>
            <a:endParaRPr lang="cs-CZ" dirty="0" smtClean="0">
              <a:solidFill>
                <a:schemeClr val="accent4"/>
              </a:solidFill>
            </a:endParaRPr>
          </a:p>
          <a:p>
            <a:pPr lvl="1">
              <a:lnSpc>
                <a:spcPct val="120000"/>
              </a:lnSpc>
            </a:pPr>
            <a:r>
              <a:rPr lang="en-US" dirty="0" smtClean="0">
                <a:solidFill>
                  <a:schemeClr val="accent4"/>
                </a:solidFill>
              </a:rPr>
              <a:t>reduced </a:t>
            </a:r>
            <a:r>
              <a:rPr lang="en-US" dirty="0">
                <a:solidFill>
                  <a:schemeClr val="accent4"/>
                </a:solidFill>
              </a:rPr>
              <a:t>warfarin dose </a:t>
            </a:r>
            <a:r>
              <a:rPr lang="en-US" dirty="0" smtClean="0">
                <a:solidFill>
                  <a:schemeClr val="accent4"/>
                </a:solidFill>
              </a:rPr>
              <a:t>requirements</a:t>
            </a:r>
            <a:endParaRPr lang="cs-CZ" dirty="0">
              <a:solidFill>
                <a:schemeClr val="accent4"/>
              </a:solidFill>
            </a:endParaRPr>
          </a:p>
          <a:p>
            <a:pPr lvl="1">
              <a:lnSpc>
                <a:spcPct val="120000"/>
              </a:lnSpc>
            </a:pPr>
            <a:r>
              <a:rPr lang="en-US" dirty="0" smtClean="0"/>
              <a:t>for </a:t>
            </a:r>
            <a:r>
              <a:rPr lang="en-US" dirty="0"/>
              <a:t>patients with </a:t>
            </a:r>
            <a:r>
              <a:rPr lang="en-US" i="1" dirty="0"/>
              <a:t>CYP2C9*3</a:t>
            </a:r>
            <a:r>
              <a:rPr lang="en-US" dirty="0"/>
              <a:t>, an increased risk of bleeding </a:t>
            </a:r>
            <a:endParaRPr lang="cs-CZ" dirty="0" smtClean="0"/>
          </a:p>
        </p:txBody>
      </p:sp>
    </p:spTree>
    <p:extLst>
      <p:ext uri="{BB962C8B-B14F-4D97-AF65-F5344CB8AC3E}">
        <p14:creationId xmlns:p14="http://schemas.microsoft.com/office/powerpoint/2010/main" val="162434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endParaRPr lang="cs-CZ"/>
          </a:p>
        </p:txBody>
      </p:sp>
      <p:graphicFrame>
        <p:nvGraphicFramePr>
          <p:cNvPr id="5" name="Tabulka 4"/>
          <p:cNvGraphicFramePr>
            <a:graphicFrameLocks noGrp="1"/>
          </p:cNvGraphicFramePr>
          <p:nvPr>
            <p:extLst>
              <p:ext uri="{D42A27DB-BD31-4B8C-83A1-F6EECF244321}">
                <p14:modId xmlns:p14="http://schemas.microsoft.com/office/powerpoint/2010/main" val="4001956090"/>
              </p:ext>
            </p:extLst>
          </p:nvPr>
        </p:nvGraphicFramePr>
        <p:xfrm>
          <a:off x="179515" y="764704"/>
          <a:ext cx="8856981" cy="5207924"/>
        </p:xfrm>
        <a:graphic>
          <a:graphicData uri="http://schemas.openxmlformats.org/drawingml/2006/table">
            <a:tbl>
              <a:tblPr/>
              <a:tblGrid>
                <a:gridCol w="936103">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792086">
                  <a:extLst>
                    <a:ext uri="{9D8B030D-6E8A-4147-A177-3AD203B41FA5}">
                      <a16:colId xmlns:a16="http://schemas.microsoft.com/office/drawing/2014/main" val="20006"/>
                    </a:ext>
                  </a:extLst>
                </a:gridCol>
              </a:tblGrid>
              <a:tr h="269601">
                <a:tc gridSpan="7">
                  <a:txBody>
                    <a:bodyPr/>
                    <a:lstStyle/>
                    <a:p>
                      <a:pPr algn="ctr"/>
                      <a:r>
                        <a:rPr lang="en-US" sz="1400" b="1">
                          <a:solidFill>
                            <a:srgbClr val="003366"/>
                          </a:solidFill>
                          <a:effectLst/>
                        </a:rPr>
                        <a:t> GENETIC POLYMORPHISMS OF CYTOCHROME P450 (CYP) 2C9</a:t>
                      </a:r>
                      <a:br>
                        <a:rPr lang="en-US" sz="1400" b="1">
                          <a:solidFill>
                            <a:srgbClr val="003366"/>
                          </a:solidFill>
                          <a:effectLst/>
                        </a:rPr>
                      </a:br>
                      <a:r>
                        <a:rPr lang="en-US" sz="1400" b="1">
                          <a:solidFill>
                            <a:srgbClr val="003366"/>
                          </a:solidFill>
                          <a:effectLst/>
                        </a:rPr>
                        <a:t>Copyright Pharmacology Weekly Inc</a:t>
                      </a:r>
                      <a:r>
                        <a:rPr lang="en-US" sz="1400">
                          <a:solidFill>
                            <a:srgbClr val="003366"/>
                          </a:solidFill>
                          <a:effectLst/>
                        </a:rPr>
                        <a:t/>
                      </a:r>
                      <a:br>
                        <a:rPr lang="en-US" sz="1400">
                          <a:solidFill>
                            <a:srgbClr val="003366"/>
                          </a:solidFill>
                          <a:effectLst/>
                        </a:rPr>
                      </a:br>
                      <a:endParaRPr lang="en-US" sz="1400">
                        <a:effectLst/>
                      </a:endParaRPr>
                    </a:p>
                  </a:txBody>
                  <a:tcPr marL="28630" marR="28630" marT="5965" marB="596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543974">
                <a:tc>
                  <a:txBody>
                    <a:bodyPr/>
                    <a:lstStyle/>
                    <a:p>
                      <a:pPr algn="ctr"/>
                      <a:r>
                        <a:rPr lang="cs-CZ" sz="1400" b="1">
                          <a:solidFill>
                            <a:srgbClr val="003366"/>
                          </a:solidFill>
                          <a:effectLst/>
                        </a:rPr>
                        <a:t> Allele</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b="1">
                          <a:solidFill>
                            <a:srgbClr val="003366"/>
                          </a:solidFill>
                          <a:effectLst/>
                        </a:rPr>
                        <a:t>Population </a:t>
                      </a:r>
                      <a:br>
                        <a:rPr lang="cs-CZ" sz="1400" b="1">
                          <a:solidFill>
                            <a:srgbClr val="003366"/>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b="1">
                          <a:solidFill>
                            <a:srgbClr val="003366"/>
                          </a:solidFill>
                          <a:effectLst/>
                        </a:rPr>
                        <a:t>Single Nucleotide</a:t>
                      </a:r>
                      <a:br>
                        <a:rPr lang="cs-CZ" sz="1400" b="1">
                          <a:solidFill>
                            <a:srgbClr val="003366"/>
                          </a:solidFill>
                          <a:effectLst/>
                        </a:rPr>
                      </a:br>
                      <a:r>
                        <a:rPr lang="cs-CZ" sz="1400" b="1">
                          <a:solidFill>
                            <a:srgbClr val="003366"/>
                          </a:solidFill>
                          <a:effectLst/>
                        </a:rPr>
                        <a:t>Polymorphism</a:t>
                      </a:r>
                      <a:br>
                        <a:rPr lang="cs-CZ" sz="1400" b="1">
                          <a:solidFill>
                            <a:srgbClr val="003366"/>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b="1">
                          <a:solidFill>
                            <a:srgbClr val="003366"/>
                          </a:solidFill>
                          <a:effectLst/>
                        </a:rPr>
                        <a:t>Location </a:t>
                      </a:r>
                      <a:br>
                        <a:rPr lang="cs-CZ" sz="1400" b="1">
                          <a:solidFill>
                            <a:srgbClr val="003366"/>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b="1" dirty="0">
                          <a:solidFill>
                            <a:srgbClr val="003366"/>
                          </a:solidFill>
                          <a:effectLst/>
                        </a:rPr>
                        <a:t>2C9 Enzyme</a:t>
                      </a:r>
                      <a:br>
                        <a:rPr lang="cs-CZ" sz="1400" b="1" dirty="0">
                          <a:solidFill>
                            <a:srgbClr val="003366"/>
                          </a:solidFill>
                          <a:effectLst/>
                        </a:rPr>
                      </a:br>
                      <a:r>
                        <a:rPr lang="cs-CZ" sz="1400" b="1" dirty="0" err="1">
                          <a:solidFill>
                            <a:srgbClr val="003366"/>
                          </a:solidFill>
                          <a:effectLst/>
                        </a:rPr>
                        <a:t>Activity</a:t>
                      </a:r>
                      <a:r>
                        <a:rPr lang="cs-CZ" sz="1400" b="1" dirty="0">
                          <a:solidFill>
                            <a:srgbClr val="003366"/>
                          </a:solidFill>
                          <a:effectLst/>
                        </a:rPr>
                        <a:t/>
                      </a:r>
                      <a:br>
                        <a:rPr lang="cs-CZ" sz="1400" b="1" dirty="0">
                          <a:solidFill>
                            <a:srgbClr val="003366"/>
                          </a:solidFill>
                          <a:effectLst/>
                        </a:rPr>
                      </a:br>
                      <a:endParaRPr lang="cs-CZ" sz="1400" dirty="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b="1" dirty="0">
                          <a:solidFill>
                            <a:srgbClr val="003366"/>
                          </a:solidFill>
                          <a:effectLst/>
                        </a:rPr>
                        <a:t>Km </a:t>
                      </a:r>
                      <a:br>
                        <a:rPr lang="cs-CZ" sz="1400" b="1" dirty="0">
                          <a:solidFill>
                            <a:srgbClr val="003366"/>
                          </a:solidFill>
                          <a:effectLst/>
                        </a:rPr>
                      </a:br>
                      <a:endParaRPr lang="cs-CZ" sz="1400" dirty="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b="1">
                          <a:solidFill>
                            <a:srgbClr val="003366"/>
                          </a:solidFill>
                          <a:effectLst/>
                        </a:rPr>
                        <a:t>Vmax </a:t>
                      </a:r>
                      <a:br>
                        <a:rPr lang="cs-CZ" sz="1400" b="1">
                          <a:solidFill>
                            <a:srgbClr val="003366"/>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58084">
                <a:tc>
                  <a:txBody>
                    <a:bodyPr/>
                    <a:lstStyle/>
                    <a:p>
                      <a:pPr algn="ctr"/>
                      <a:r>
                        <a:rPr lang="cs-CZ" sz="1400" i="1">
                          <a:solidFill>
                            <a:srgbClr val="333333"/>
                          </a:solidFill>
                          <a:effectLst/>
                        </a:rPr>
                        <a:t> CYP2C9*1</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General Population</a:t>
                      </a:r>
                      <a:br>
                        <a:rPr lang="cs-CZ" sz="1400">
                          <a:solidFill>
                            <a:srgbClr val="333333"/>
                          </a:solidFill>
                          <a:effectLst/>
                        </a:rPr>
                      </a:br>
                      <a:endParaRPr lang="cs-CZ" sz="1400">
                        <a:effectLst/>
                      </a:endParaRPr>
                    </a:p>
                  </a:txBody>
                  <a:tcPr marL="28630" marR="28630" marT="5965" marB="596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Wild-type; 50,720 base pairs</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10q24.1</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Normal</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28</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0.22</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84946">
                <a:tc>
                  <a:txBody>
                    <a:bodyPr/>
                    <a:lstStyle/>
                    <a:p>
                      <a:pPr algn="ctr"/>
                      <a:r>
                        <a:rPr lang="cs-CZ" sz="1400" i="1">
                          <a:solidFill>
                            <a:srgbClr val="333333"/>
                          </a:solidFill>
                          <a:effectLst/>
                        </a:rPr>
                        <a:t> CYP2C9*2</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es-ES" sz="1400">
                          <a:solidFill>
                            <a:srgbClr val="333333"/>
                          </a:solidFill>
                          <a:effectLst/>
                        </a:rPr>
                        <a:t> 12.8% European Descent</a:t>
                      </a:r>
                      <a:br>
                        <a:rPr lang="es-ES" sz="1400">
                          <a:solidFill>
                            <a:srgbClr val="333333"/>
                          </a:solidFill>
                          <a:effectLst/>
                        </a:rPr>
                      </a:br>
                      <a:r>
                        <a:rPr lang="es-ES" sz="1400">
                          <a:solidFill>
                            <a:srgbClr val="333333"/>
                          </a:solidFill>
                          <a:effectLst/>
                        </a:rPr>
                        <a:t>1.3% African Americans</a:t>
                      </a:r>
                      <a:endParaRPr lang="es-ES" sz="1400">
                        <a:effectLst/>
                      </a:endParaRPr>
                    </a:p>
                  </a:txBody>
                  <a:tcPr marL="28630" marR="28630" marT="5965" marB="596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R144C (3608C→T)</a:t>
                      </a:r>
                      <a:br>
                        <a:rPr lang="cs-CZ" sz="1400">
                          <a:solidFill>
                            <a:srgbClr val="333333"/>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Exon 3</a:t>
                      </a:r>
                      <a:br>
                        <a:rPr lang="cs-CZ" sz="1400">
                          <a:solidFill>
                            <a:srgbClr val="333333"/>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42618">
                <a:tc>
                  <a:txBody>
                    <a:bodyPr/>
                    <a:lstStyle/>
                    <a:p>
                      <a:pPr algn="ctr"/>
                      <a:r>
                        <a:rPr lang="cs-CZ" sz="1400" i="1">
                          <a:solidFill>
                            <a:srgbClr val="333333"/>
                          </a:solidFill>
                          <a:effectLst/>
                        </a:rPr>
                        <a:t> CYP2C9*3</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en-US" sz="1400">
                          <a:solidFill>
                            <a:srgbClr val="333333"/>
                          </a:solidFill>
                          <a:effectLst/>
                        </a:rPr>
                        <a:t> 6.3% European Descent</a:t>
                      </a:r>
                      <a:br>
                        <a:rPr lang="en-US" sz="1400">
                          <a:solidFill>
                            <a:srgbClr val="333333"/>
                          </a:solidFill>
                          <a:effectLst/>
                        </a:rPr>
                      </a:br>
                      <a:r>
                        <a:rPr lang="en-US" sz="1400">
                          <a:solidFill>
                            <a:srgbClr val="333333"/>
                          </a:solidFill>
                          <a:effectLst/>
                        </a:rPr>
                        <a:t>1.9% African Americans</a:t>
                      </a:r>
                      <a:br>
                        <a:rPr lang="en-US" sz="1400">
                          <a:solidFill>
                            <a:srgbClr val="333333"/>
                          </a:solidFill>
                          <a:effectLst/>
                        </a:rPr>
                      </a:br>
                      <a:r>
                        <a:rPr lang="en-US" sz="1400">
                          <a:solidFill>
                            <a:srgbClr val="333333"/>
                          </a:solidFill>
                          <a:effectLst/>
                        </a:rPr>
                        <a:t>2-4% Asians</a:t>
                      </a:r>
                      <a:br>
                        <a:rPr lang="en-US" sz="1400">
                          <a:solidFill>
                            <a:srgbClr val="333333"/>
                          </a:solidFill>
                          <a:effectLst/>
                        </a:rPr>
                      </a:br>
                      <a:endParaRPr lang="en-US" sz="1400">
                        <a:effectLst/>
                      </a:endParaRPr>
                    </a:p>
                  </a:txBody>
                  <a:tcPr marL="28630" marR="28630" marT="5965" marB="596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I359L (42614A→C)</a:t>
                      </a:r>
                      <a:br>
                        <a:rPr lang="cs-CZ" sz="1400">
                          <a:solidFill>
                            <a:srgbClr val="333333"/>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Exon 7</a:t>
                      </a:r>
                      <a:br>
                        <a:rPr lang="cs-CZ" sz="1400">
                          <a:solidFill>
                            <a:srgbClr val="333333"/>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41383">
                <a:tc>
                  <a:txBody>
                    <a:bodyPr/>
                    <a:lstStyle/>
                    <a:p>
                      <a:pPr algn="ctr"/>
                      <a:r>
                        <a:rPr lang="cs-CZ" sz="1400" i="1">
                          <a:solidFill>
                            <a:srgbClr val="333333"/>
                          </a:solidFill>
                          <a:effectLst/>
                        </a:rPr>
                        <a:t> CYP2C9*5</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0.9-1.8% African </a:t>
                      </a:r>
                      <a:br>
                        <a:rPr lang="cs-CZ" sz="1400">
                          <a:solidFill>
                            <a:srgbClr val="333333"/>
                          </a:solidFill>
                          <a:effectLst/>
                        </a:rPr>
                      </a:br>
                      <a:r>
                        <a:rPr lang="cs-CZ" sz="1400">
                          <a:solidFill>
                            <a:srgbClr val="333333"/>
                          </a:solidFill>
                          <a:effectLst/>
                        </a:rPr>
                        <a:t>Americans</a:t>
                      </a:r>
                      <a:endParaRPr lang="cs-CZ" sz="1400">
                        <a:effectLst/>
                      </a:endParaRPr>
                    </a:p>
                  </a:txBody>
                  <a:tcPr marL="28630" marR="28630" marT="5965" marB="596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D360E (42619C→G)</a:t>
                      </a:r>
                      <a:br>
                        <a:rPr lang="cs-CZ" sz="1400">
                          <a:solidFill>
                            <a:srgbClr val="333333"/>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Exon 7</a:t>
                      </a:r>
                      <a:br>
                        <a:rPr lang="cs-CZ" sz="1400">
                          <a:solidFill>
                            <a:srgbClr val="333333"/>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27273">
                <a:tc>
                  <a:txBody>
                    <a:bodyPr/>
                    <a:lstStyle/>
                    <a:p>
                      <a:pPr algn="ctr"/>
                      <a:r>
                        <a:rPr lang="cs-CZ" sz="1400" i="1">
                          <a:solidFill>
                            <a:srgbClr val="333333"/>
                          </a:solidFill>
                          <a:effectLst/>
                        </a:rPr>
                        <a:t> CYP2C9*6</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0.1-0.75% African</a:t>
                      </a:r>
                      <a:br>
                        <a:rPr lang="cs-CZ" sz="1400">
                          <a:solidFill>
                            <a:srgbClr val="333333"/>
                          </a:solidFill>
                          <a:effectLst/>
                        </a:rPr>
                      </a:br>
                      <a:r>
                        <a:rPr lang="cs-CZ" sz="1400">
                          <a:solidFill>
                            <a:srgbClr val="333333"/>
                          </a:solidFill>
                          <a:effectLst/>
                        </a:rPr>
                        <a:t>Americans</a:t>
                      </a:r>
                      <a:br>
                        <a:rPr lang="cs-CZ" sz="1400">
                          <a:solidFill>
                            <a:srgbClr val="333333"/>
                          </a:solidFill>
                          <a:effectLst/>
                        </a:rPr>
                      </a:br>
                      <a:endParaRPr lang="cs-CZ" sz="1400">
                        <a:effectLst/>
                      </a:endParaRPr>
                    </a:p>
                  </a:txBody>
                  <a:tcPr marL="28630" marR="28630" marT="5965" marB="596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10601delA (818delA)</a:t>
                      </a:r>
                      <a:br>
                        <a:rPr lang="cs-CZ" sz="1400">
                          <a:solidFill>
                            <a:srgbClr val="333333"/>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Exon 5</a:t>
                      </a:r>
                      <a:br>
                        <a:rPr lang="cs-CZ" sz="1400">
                          <a:solidFill>
                            <a:srgbClr val="333333"/>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Null</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58084">
                <a:tc>
                  <a:txBody>
                    <a:bodyPr/>
                    <a:lstStyle/>
                    <a:p>
                      <a:pPr algn="ctr"/>
                      <a:r>
                        <a:rPr lang="cs-CZ" sz="1400" i="1">
                          <a:solidFill>
                            <a:srgbClr val="333333"/>
                          </a:solidFill>
                          <a:effectLst/>
                        </a:rPr>
                        <a:t> CYP2C9*11</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1.5% African American</a:t>
                      </a:r>
                      <a:br>
                        <a:rPr lang="cs-CZ" sz="1400">
                          <a:solidFill>
                            <a:srgbClr val="333333"/>
                          </a:solidFill>
                          <a:effectLst/>
                        </a:rPr>
                      </a:br>
                      <a:endParaRPr lang="cs-CZ" sz="1400">
                        <a:effectLst/>
                      </a:endParaRPr>
                    </a:p>
                  </a:txBody>
                  <a:tcPr marL="28630" marR="28630" marT="5965" marB="596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R335W (1003C→T)</a:t>
                      </a:r>
                      <a:br>
                        <a:rPr lang="cs-CZ" sz="1400">
                          <a:solidFill>
                            <a:srgbClr val="333333"/>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Exon 7</a:t>
                      </a:r>
                      <a:br>
                        <a:rPr lang="cs-CZ" sz="1400">
                          <a:solidFill>
                            <a:srgbClr val="333333"/>
                          </a:solidFill>
                          <a:effectLst/>
                        </a:rPr>
                      </a:b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a:solidFill>
                            <a:srgbClr val="333333"/>
                          </a:solidFill>
                          <a:effectLst/>
                        </a:rPr>
                        <a:t> ↑</a:t>
                      </a:r>
                      <a:endParaRPr lang="cs-CZ" sz="140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tc>
                  <a:txBody>
                    <a:bodyPr/>
                    <a:lstStyle/>
                    <a:p>
                      <a:pPr algn="ctr"/>
                      <a:r>
                        <a:rPr lang="cs-CZ" sz="1400" dirty="0">
                          <a:solidFill>
                            <a:srgbClr val="333333"/>
                          </a:solidFill>
                          <a:effectLst/>
                        </a:rPr>
                        <a:t> -</a:t>
                      </a:r>
                      <a:endParaRPr lang="cs-CZ" sz="1400" dirty="0">
                        <a:effectLst/>
                      </a:endParaRPr>
                    </a:p>
                  </a:txBody>
                  <a:tcPr marL="28630" marR="28630" marT="14315" marB="14315" anchor="ctr">
                    <a:lnL w="9525" cap="flat" cmpd="sng" algn="ctr">
                      <a:solidFill>
                        <a:srgbClr val="3F3B3D"/>
                      </a:solidFill>
                      <a:prstDash val="solid"/>
                      <a:round/>
                      <a:headEnd type="none" w="med" len="med"/>
                      <a:tailEnd type="none" w="med" len="med"/>
                    </a:lnL>
                    <a:lnR w="9525" cap="flat" cmpd="sng" algn="ctr">
                      <a:solidFill>
                        <a:srgbClr val="3F3B3D"/>
                      </a:solidFill>
                      <a:prstDash val="solid"/>
                      <a:round/>
                      <a:headEnd type="none" w="med" len="med"/>
                      <a:tailEnd type="none" w="med" len="med"/>
                    </a:lnR>
                    <a:lnT w="9525" cap="flat" cmpd="sng" algn="ctr">
                      <a:solidFill>
                        <a:srgbClr val="3F3B3D"/>
                      </a:solidFill>
                      <a:prstDash val="solid"/>
                      <a:round/>
                      <a:headEnd type="none" w="med" len="med"/>
                      <a:tailEnd type="none" w="med" len="med"/>
                    </a:lnT>
                    <a:lnB w="9525" cap="flat" cmpd="sng" algn="ctr">
                      <a:solidFill>
                        <a:srgbClr val="3F3B3D"/>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6" name="Obdélník 5"/>
          <p:cNvSpPr/>
          <p:nvPr/>
        </p:nvSpPr>
        <p:spPr>
          <a:xfrm>
            <a:off x="0" y="6525344"/>
            <a:ext cx="9144000" cy="276999"/>
          </a:xfrm>
          <a:prstGeom prst="rect">
            <a:avLst/>
          </a:prstGeom>
        </p:spPr>
        <p:txBody>
          <a:bodyPr wrap="square">
            <a:spAutoFit/>
          </a:bodyPr>
          <a:lstStyle/>
          <a:p>
            <a:r>
              <a:rPr lang="cs-CZ" sz="1200" dirty="0"/>
              <a:t>http://www.pharmacologyweekly.com/content/pages/drug-table-cytochrome-cyp2c9-genetic-polymorphisms-pharmacogenetics</a:t>
            </a:r>
          </a:p>
        </p:txBody>
      </p:sp>
    </p:spTree>
    <p:extLst>
      <p:ext uri="{BB962C8B-B14F-4D97-AF65-F5344CB8AC3E}">
        <p14:creationId xmlns:p14="http://schemas.microsoft.com/office/powerpoint/2010/main" val="2382522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en-US" i="1" dirty="0">
                <a:solidFill>
                  <a:schemeClr val="tx2"/>
                </a:solidFill>
              </a:rPr>
              <a:t>CYP4F2 </a:t>
            </a:r>
            <a:endParaRPr lang="cs-CZ" i="1" dirty="0">
              <a:solidFill>
                <a:schemeClr val="tx2"/>
              </a:solidFill>
            </a:endParaRPr>
          </a:p>
        </p:txBody>
      </p:sp>
      <p:sp>
        <p:nvSpPr>
          <p:cNvPr id="4" name="Zástupný symbol pro obsah 3"/>
          <p:cNvSpPr>
            <a:spLocks noGrp="1"/>
          </p:cNvSpPr>
          <p:nvPr>
            <p:ph idx="1"/>
          </p:nvPr>
        </p:nvSpPr>
        <p:spPr>
          <a:xfrm>
            <a:off x="457200" y="1340768"/>
            <a:ext cx="8229600" cy="5112568"/>
          </a:xfrm>
        </p:spPr>
        <p:txBody>
          <a:bodyPr>
            <a:normAutofit fontScale="85000" lnSpcReduction="10000"/>
          </a:bodyPr>
          <a:lstStyle/>
          <a:p>
            <a:pPr>
              <a:lnSpc>
                <a:spcPct val="120000"/>
              </a:lnSpc>
            </a:pPr>
            <a:r>
              <a:rPr lang="en-US" dirty="0" smtClean="0">
                <a:solidFill>
                  <a:schemeClr val="accent1"/>
                </a:solidFill>
              </a:rPr>
              <a:t>metabolizes </a:t>
            </a:r>
            <a:r>
              <a:rPr lang="en-US" dirty="0">
                <a:solidFill>
                  <a:schemeClr val="accent1"/>
                </a:solidFill>
              </a:rPr>
              <a:t>reduced vitamin K to </a:t>
            </a:r>
            <a:r>
              <a:rPr lang="en-US" dirty="0" err="1">
                <a:solidFill>
                  <a:schemeClr val="accent1"/>
                </a:solidFill>
              </a:rPr>
              <a:t>hydroxyvitamin</a:t>
            </a:r>
            <a:r>
              <a:rPr lang="en-US" dirty="0">
                <a:solidFill>
                  <a:schemeClr val="accent1"/>
                </a:solidFill>
              </a:rPr>
              <a:t> K, </a:t>
            </a:r>
            <a:endParaRPr lang="cs-CZ" dirty="0" smtClean="0">
              <a:solidFill>
                <a:schemeClr val="accent1"/>
              </a:solidFill>
            </a:endParaRPr>
          </a:p>
          <a:p>
            <a:pPr lvl="1">
              <a:lnSpc>
                <a:spcPct val="120000"/>
              </a:lnSpc>
            </a:pPr>
            <a:r>
              <a:rPr lang="en-US" dirty="0" smtClean="0"/>
              <a:t>depleting </a:t>
            </a:r>
            <a:r>
              <a:rPr lang="en-US" dirty="0"/>
              <a:t>the vitamin K cycle of active vitamin K. </a:t>
            </a:r>
            <a:endParaRPr lang="cs-CZ" dirty="0" smtClean="0"/>
          </a:p>
          <a:p>
            <a:pPr>
              <a:lnSpc>
                <a:spcPct val="120000"/>
              </a:lnSpc>
            </a:pPr>
            <a:r>
              <a:rPr lang="en-US" dirty="0" smtClean="0">
                <a:solidFill>
                  <a:schemeClr val="accent1"/>
                </a:solidFill>
              </a:rPr>
              <a:t>variant </a:t>
            </a:r>
            <a:r>
              <a:rPr lang="en-US" dirty="0">
                <a:solidFill>
                  <a:schemeClr val="accent1"/>
                </a:solidFill>
              </a:rPr>
              <a:t>allele of rs2108622 (1297G&gt;A, V433M) </a:t>
            </a:r>
            <a:endParaRPr lang="cs-CZ" dirty="0" smtClean="0">
              <a:solidFill>
                <a:schemeClr val="accent1"/>
              </a:solidFill>
            </a:endParaRPr>
          </a:p>
          <a:p>
            <a:pPr lvl="1">
              <a:lnSpc>
                <a:spcPct val="120000"/>
              </a:lnSpc>
            </a:pPr>
            <a:r>
              <a:rPr lang="en-US" dirty="0" smtClean="0">
                <a:solidFill>
                  <a:schemeClr val="accent4"/>
                </a:solidFill>
              </a:rPr>
              <a:t>associated </a:t>
            </a:r>
            <a:r>
              <a:rPr lang="en-US" dirty="0">
                <a:solidFill>
                  <a:schemeClr val="accent4"/>
                </a:solidFill>
              </a:rPr>
              <a:t>with reduced hepatic </a:t>
            </a:r>
            <a:r>
              <a:rPr lang="en-US" dirty="0" smtClean="0">
                <a:solidFill>
                  <a:schemeClr val="accent4"/>
                </a:solidFill>
              </a:rPr>
              <a:t>CYP4F2 </a:t>
            </a:r>
            <a:endParaRPr lang="cs-CZ" dirty="0" smtClean="0">
              <a:solidFill>
                <a:schemeClr val="accent4"/>
              </a:solidFill>
            </a:endParaRPr>
          </a:p>
          <a:p>
            <a:pPr lvl="2">
              <a:lnSpc>
                <a:spcPct val="120000"/>
              </a:lnSpc>
            </a:pPr>
            <a:r>
              <a:rPr lang="en-US" dirty="0" smtClean="0"/>
              <a:t>greater </a:t>
            </a:r>
            <a:r>
              <a:rPr lang="en-US" dirty="0"/>
              <a:t>vitamin K </a:t>
            </a:r>
            <a:r>
              <a:rPr lang="en-US" dirty="0" smtClean="0"/>
              <a:t>availability</a:t>
            </a:r>
            <a:endParaRPr lang="cs-CZ" dirty="0" smtClean="0"/>
          </a:p>
          <a:p>
            <a:pPr lvl="1">
              <a:lnSpc>
                <a:spcPct val="120000"/>
              </a:lnSpc>
            </a:pPr>
            <a:r>
              <a:rPr lang="en-US" dirty="0" smtClean="0">
                <a:solidFill>
                  <a:schemeClr val="accent4"/>
                </a:solidFill>
              </a:rPr>
              <a:t>independent </a:t>
            </a:r>
            <a:r>
              <a:rPr lang="en-US" dirty="0">
                <a:solidFill>
                  <a:schemeClr val="accent4"/>
                </a:solidFill>
              </a:rPr>
              <a:t>predictor for higher warfarin dose requirements in </a:t>
            </a:r>
            <a:r>
              <a:rPr lang="en-US" dirty="0" smtClean="0">
                <a:solidFill>
                  <a:schemeClr val="accent4"/>
                </a:solidFill>
              </a:rPr>
              <a:t>Caucasian</a:t>
            </a:r>
            <a:r>
              <a:rPr lang="en-US" dirty="0">
                <a:solidFill>
                  <a:schemeClr val="accent4"/>
                </a:solidFill>
              </a:rPr>
              <a:t> and </a:t>
            </a:r>
            <a:r>
              <a:rPr lang="en-US" dirty="0" smtClean="0">
                <a:solidFill>
                  <a:schemeClr val="accent4"/>
                </a:solidFill>
              </a:rPr>
              <a:t>Asian</a:t>
            </a:r>
            <a:r>
              <a:rPr lang="en-US" dirty="0">
                <a:solidFill>
                  <a:schemeClr val="accent4"/>
                </a:solidFill>
              </a:rPr>
              <a:t> patients </a:t>
            </a:r>
            <a:endParaRPr lang="cs-CZ" dirty="0" smtClean="0">
              <a:solidFill>
                <a:schemeClr val="accent4"/>
              </a:solidFill>
            </a:endParaRPr>
          </a:p>
          <a:p>
            <a:pPr lvl="2">
              <a:lnSpc>
                <a:spcPct val="120000"/>
              </a:lnSpc>
            </a:pPr>
            <a:r>
              <a:rPr lang="en-US" dirty="0" smtClean="0"/>
              <a:t>not </a:t>
            </a:r>
            <a:r>
              <a:rPr lang="en-US" dirty="0"/>
              <a:t>in African </a:t>
            </a:r>
            <a:r>
              <a:rPr lang="en-US" dirty="0" smtClean="0"/>
              <a:t>Americans,</a:t>
            </a:r>
            <a:r>
              <a:rPr lang="cs-CZ" dirty="0" smtClean="0"/>
              <a:t> </a:t>
            </a:r>
            <a:r>
              <a:rPr lang="en-US" dirty="0" smtClean="0"/>
              <a:t>after </a:t>
            </a:r>
            <a:r>
              <a:rPr lang="en-US" dirty="0"/>
              <a:t>controlling for </a:t>
            </a:r>
            <a:r>
              <a:rPr lang="en-US" i="1" dirty="0"/>
              <a:t>VKORC1</a:t>
            </a:r>
            <a:r>
              <a:rPr lang="en-US" dirty="0"/>
              <a:t> and </a:t>
            </a:r>
            <a:r>
              <a:rPr lang="en-US" i="1" dirty="0"/>
              <a:t>CYP2C9</a:t>
            </a:r>
            <a:r>
              <a:rPr lang="en-US" dirty="0"/>
              <a:t>. </a:t>
            </a:r>
            <a:endParaRPr lang="cs-CZ" dirty="0" smtClean="0"/>
          </a:p>
          <a:p>
            <a:pPr>
              <a:lnSpc>
                <a:spcPct val="120000"/>
              </a:lnSpc>
            </a:pPr>
            <a:r>
              <a:rPr lang="cs-CZ" dirty="0" err="1" smtClean="0">
                <a:solidFill>
                  <a:schemeClr val="accent1"/>
                </a:solidFill>
              </a:rPr>
              <a:t>Polymorphism</a:t>
            </a:r>
            <a:r>
              <a:rPr lang="cs-CZ" dirty="0" smtClean="0">
                <a:solidFill>
                  <a:schemeClr val="accent1"/>
                </a:solidFill>
              </a:rPr>
              <a:t> </a:t>
            </a:r>
            <a:r>
              <a:rPr lang="en-US" dirty="0" smtClean="0">
                <a:solidFill>
                  <a:schemeClr val="accent1"/>
                </a:solidFill>
              </a:rPr>
              <a:t>explains </a:t>
            </a:r>
            <a:r>
              <a:rPr lang="en-US" dirty="0">
                <a:solidFill>
                  <a:schemeClr val="accent1"/>
                </a:solidFill>
              </a:rPr>
              <a:t>only an additional 1–2% of observed warfarin dose variability</a:t>
            </a:r>
            <a:endParaRPr lang="cs-CZ" dirty="0">
              <a:solidFill>
                <a:schemeClr val="accent1"/>
              </a:solidFill>
            </a:endParaRPr>
          </a:p>
        </p:txBody>
      </p:sp>
    </p:spTree>
    <p:extLst>
      <p:ext uri="{BB962C8B-B14F-4D97-AF65-F5344CB8AC3E}">
        <p14:creationId xmlns:p14="http://schemas.microsoft.com/office/powerpoint/2010/main" val="775030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lstStyle/>
          <a:p>
            <a:r>
              <a:rPr lang="cs-CZ" dirty="0" smtClean="0">
                <a:solidFill>
                  <a:schemeClr val="tx2"/>
                </a:solidFill>
              </a:rPr>
              <a:t>PK/PD</a:t>
            </a:r>
            <a:endParaRPr lang="cs-CZ" dirty="0">
              <a:solidFill>
                <a:schemeClr val="tx2"/>
              </a:solidFill>
            </a:endParaRPr>
          </a:p>
        </p:txBody>
      </p:sp>
      <p:pic>
        <p:nvPicPr>
          <p:cNvPr id="3" name="Picture 14" descr="kinetik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07504" y="1196752"/>
            <a:ext cx="4392488" cy="4560276"/>
          </a:xfrm>
          <a:prstGeom prst="rect">
            <a:avLst/>
          </a:prstGeom>
        </p:spPr>
      </p:pic>
      <p:pic>
        <p:nvPicPr>
          <p:cNvPr id="84994" name="Picture 2"/>
          <p:cNvPicPr>
            <a:picLocks noChangeAspect="1" noChangeArrowheads="1"/>
          </p:cNvPicPr>
          <p:nvPr/>
        </p:nvPicPr>
        <p:blipFill>
          <a:blip r:embed="rId3" cstate="print"/>
          <a:srcRect/>
          <a:stretch>
            <a:fillRect/>
          </a:stretch>
        </p:blipFill>
        <p:spPr bwMode="auto">
          <a:xfrm>
            <a:off x="4544913" y="1484784"/>
            <a:ext cx="4419575" cy="412182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tx2"/>
                </a:solidFill>
              </a:rPr>
              <a:t>Pharmacogenetics</a:t>
            </a:r>
            <a:r>
              <a:rPr lang="cs-CZ" dirty="0" smtClean="0">
                <a:solidFill>
                  <a:schemeClr val="tx2"/>
                </a:solidFill>
              </a:rPr>
              <a:t> </a:t>
            </a:r>
            <a:r>
              <a:rPr lang="cs-CZ" dirty="0" err="1" smtClean="0">
                <a:solidFill>
                  <a:schemeClr val="tx2"/>
                </a:solidFill>
              </a:rPr>
              <a:t>of</a:t>
            </a:r>
            <a:r>
              <a:rPr lang="cs-CZ" dirty="0" smtClean="0">
                <a:solidFill>
                  <a:schemeClr val="tx2"/>
                </a:solidFill>
              </a:rPr>
              <a:t> </a:t>
            </a:r>
            <a:r>
              <a:rPr lang="cs-CZ" dirty="0" err="1" smtClean="0">
                <a:solidFill>
                  <a:schemeClr val="tx2"/>
                </a:solidFill>
              </a:rPr>
              <a:t>Warfarin</a:t>
            </a:r>
            <a:endParaRPr lang="cs-CZ" dirty="0">
              <a:solidFill>
                <a:schemeClr val="tx2"/>
              </a:solidFill>
            </a:endParaRPr>
          </a:p>
        </p:txBody>
      </p:sp>
      <p:sp>
        <p:nvSpPr>
          <p:cNvPr id="3" name="Zástupný symbol pro obsah 2"/>
          <p:cNvSpPr>
            <a:spLocks noGrp="1"/>
          </p:cNvSpPr>
          <p:nvPr>
            <p:ph idx="1"/>
          </p:nvPr>
        </p:nvSpPr>
        <p:spPr>
          <a:xfrm>
            <a:off x="457200" y="1600200"/>
            <a:ext cx="8229600" cy="4925144"/>
          </a:xfrm>
        </p:spPr>
        <p:txBody>
          <a:bodyPr>
            <a:normAutofit fontScale="77500" lnSpcReduction="20000"/>
          </a:bodyPr>
          <a:lstStyle/>
          <a:p>
            <a:r>
              <a:rPr lang="en-US" dirty="0">
                <a:solidFill>
                  <a:schemeClr val="accent1"/>
                </a:solidFill>
              </a:rPr>
              <a:t>European trial showed that genotype-guided dosing was superior in achieving time within INR range of 2.0–3.0 over 3 months</a:t>
            </a:r>
            <a:endParaRPr lang="cs-CZ" dirty="0" smtClean="0">
              <a:solidFill>
                <a:schemeClr val="accent1"/>
              </a:solidFill>
            </a:endParaRPr>
          </a:p>
          <a:p>
            <a:pPr lvl="1"/>
            <a:r>
              <a:rPr lang="cs-CZ" dirty="0" err="1" smtClean="0"/>
              <a:t>Dosing</a:t>
            </a:r>
            <a:r>
              <a:rPr lang="cs-CZ" dirty="0" smtClean="0"/>
              <a:t> </a:t>
            </a:r>
            <a:r>
              <a:rPr lang="en-US" dirty="0" smtClean="0"/>
              <a:t>determined </a:t>
            </a:r>
            <a:r>
              <a:rPr lang="en-US" dirty="0"/>
              <a:t>by an algorithm that took into account both genetic </a:t>
            </a:r>
            <a:r>
              <a:rPr lang="en-US" dirty="0" smtClean="0"/>
              <a:t>and </a:t>
            </a:r>
            <a:r>
              <a:rPr lang="en-US" dirty="0"/>
              <a:t>clinical </a:t>
            </a:r>
            <a:r>
              <a:rPr lang="en-US" dirty="0" smtClean="0"/>
              <a:t>factors</a:t>
            </a:r>
            <a:endParaRPr lang="cs-CZ" dirty="0"/>
          </a:p>
          <a:p>
            <a:r>
              <a:rPr lang="en-US" dirty="0">
                <a:solidFill>
                  <a:schemeClr val="accent1"/>
                </a:solidFill>
              </a:rPr>
              <a:t>US trial showed that there was no difference in time within range over 1 </a:t>
            </a:r>
            <a:r>
              <a:rPr lang="en-US" dirty="0" smtClean="0">
                <a:solidFill>
                  <a:schemeClr val="accent1"/>
                </a:solidFill>
              </a:rPr>
              <a:t>month</a:t>
            </a:r>
            <a:endParaRPr lang="cs-CZ" dirty="0" smtClean="0">
              <a:solidFill>
                <a:schemeClr val="accent1"/>
              </a:solidFill>
            </a:endParaRPr>
          </a:p>
          <a:p>
            <a:r>
              <a:rPr lang="en-US" i="1" dirty="0" err="1" smtClean="0">
                <a:solidFill>
                  <a:schemeClr val="accent2"/>
                </a:solidFill>
              </a:rPr>
              <a:t>rivaroxaban</a:t>
            </a:r>
            <a:r>
              <a:rPr lang="en-US" i="1" dirty="0">
                <a:solidFill>
                  <a:schemeClr val="accent2"/>
                </a:solidFill>
              </a:rPr>
              <a:t>, </a:t>
            </a:r>
            <a:r>
              <a:rPr lang="en-US" i="1" dirty="0" err="1">
                <a:solidFill>
                  <a:schemeClr val="accent2"/>
                </a:solidFill>
              </a:rPr>
              <a:t>dabigatran</a:t>
            </a:r>
            <a:r>
              <a:rPr lang="en-US" i="1" dirty="0">
                <a:solidFill>
                  <a:schemeClr val="accent2"/>
                </a:solidFill>
              </a:rPr>
              <a:t>, </a:t>
            </a:r>
            <a:r>
              <a:rPr lang="en-US" i="1" dirty="0" err="1" smtClean="0">
                <a:solidFill>
                  <a:schemeClr val="accent2"/>
                </a:solidFill>
              </a:rPr>
              <a:t>apixaban</a:t>
            </a:r>
            <a:r>
              <a:rPr lang="cs-CZ" i="1" dirty="0" smtClean="0">
                <a:solidFill>
                  <a:schemeClr val="accent2"/>
                </a:solidFill>
              </a:rPr>
              <a:t>, </a:t>
            </a:r>
            <a:r>
              <a:rPr lang="cs-CZ" i="1" dirty="0" err="1" smtClean="0">
                <a:solidFill>
                  <a:schemeClr val="accent2"/>
                </a:solidFill>
              </a:rPr>
              <a:t>edoxaban</a:t>
            </a:r>
            <a:endParaRPr lang="cs-CZ" i="1" dirty="0" smtClean="0">
              <a:solidFill>
                <a:schemeClr val="accent2"/>
              </a:solidFill>
            </a:endParaRPr>
          </a:p>
          <a:p>
            <a:pPr lvl="1"/>
            <a:r>
              <a:rPr lang="en-US" dirty="0" smtClean="0"/>
              <a:t>novel </a:t>
            </a:r>
            <a:r>
              <a:rPr lang="en-US" dirty="0"/>
              <a:t>oral anticoagulants </a:t>
            </a:r>
            <a:r>
              <a:rPr lang="en-US" dirty="0" smtClean="0"/>
              <a:t>have </a:t>
            </a:r>
            <a:r>
              <a:rPr lang="en-US" dirty="0"/>
              <a:t>been approved for prevention of thromboembolism in AF</a:t>
            </a:r>
            <a:r>
              <a:rPr lang="en-US" dirty="0" smtClean="0"/>
              <a:t>,</a:t>
            </a:r>
            <a:endParaRPr lang="cs-CZ" dirty="0" smtClean="0"/>
          </a:p>
          <a:p>
            <a:pPr lvl="1"/>
            <a:r>
              <a:rPr lang="en-US" dirty="0" smtClean="0"/>
              <a:t>demonstrated </a:t>
            </a:r>
            <a:r>
              <a:rPr lang="en-US" dirty="0"/>
              <a:t>either </a:t>
            </a:r>
            <a:r>
              <a:rPr lang="en-US" dirty="0" err="1"/>
              <a:t>noninferiority</a:t>
            </a:r>
            <a:r>
              <a:rPr lang="en-US" dirty="0"/>
              <a:t> or superiority to standard-of-care warfarin therapy, </a:t>
            </a:r>
            <a:endParaRPr lang="cs-CZ" dirty="0" smtClean="0"/>
          </a:p>
          <a:p>
            <a:pPr lvl="1"/>
            <a:r>
              <a:rPr lang="en-US" dirty="0" smtClean="0"/>
              <a:t>major </a:t>
            </a:r>
            <a:r>
              <a:rPr lang="en-US" dirty="0"/>
              <a:t>bleeding rates not greater than those with </a:t>
            </a:r>
            <a:r>
              <a:rPr lang="en-US" dirty="0" smtClean="0"/>
              <a:t>warfarin.</a:t>
            </a:r>
            <a:endParaRPr lang="cs-CZ" dirty="0" smtClean="0"/>
          </a:p>
          <a:p>
            <a:pPr lvl="1"/>
            <a:r>
              <a:rPr lang="en-US" dirty="0" smtClean="0">
                <a:solidFill>
                  <a:schemeClr val="accent4"/>
                </a:solidFill>
              </a:rPr>
              <a:t>INR </a:t>
            </a:r>
            <a:r>
              <a:rPr lang="en-US" dirty="0">
                <a:solidFill>
                  <a:schemeClr val="accent4"/>
                </a:solidFill>
              </a:rPr>
              <a:t>monitoring is not indicated and dose recommendations differ little among patients</a:t>
            </a:r>
            <a:endParaRPr lang="cs-CZ" dirty="0">
              <a:solidFill>
                <a:schemeClr val="accent4"/>
              </a:solidFill>
            </a:endParaRPr>
          </a:p>
        </p:txBody>
      </p:sp>
    </p:spTree>
    <p:extLst>
      <p:ext uri="{BB962C8B-B14F-4D97-AF65-F5344CB8AC3E}">
        <p14:creationId xmlns:p14="http://schemas.microsoft.com/office/powerpoint/2010/main" val="3489073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4"/>
          <p:cNvSpPr>
            <a:spLocks noChangeArrowheads="1"/>
          </p:cNvSpPr>
          <p:nvPr/>
        </p:nvSpPr>
        <p:spPr bwMode="auto">
          <a:xfrm>
            <a:off x="323850" y="5367764"/>
            <a:ext cx="8569325" cy="830997"/>
          </a:xfrm>
          <a:prstGeom prst="rect">
            <a:avLst/>
          </a:prstGeom>
          <a:noFill/>
          <a:ln w="12700">
            <a:noFill/>
            <a:miter lim="800000"/>
            <a:headEnd type="none" w="sm" len="sm"/>
            <a:tailEnd type="none" w="sm" len="sm"/>
          </a:ln>
        </p:spPr>
        <p:txBody>
          <a:bodyPr anchor="ctr">
            <a:spAutoFit/>
          </a:bodyPr>
          <a:lstStyle/>
          <a:p>
            <a:r>
              <a:rPr lang="cs-CZ" dirty="0" smtClean="0"/>
              <a:t>Plasma </a:t>
            </a:r>
            <a:r>
              <a:rPr lang="cs-CZ" dirty="0" err="1" smtClean="0"/>
              <a:t>concentrations</a:t>
            </a:r>
            <a:r>
              <a:rPr lang="cs-CZ" dirty="0" smtClean="0"/>
              <a:t> </a:t>
            </a:r>
            <a:r>
              <a:rPr lang="cs-CZ" dirty="0" err="1" smtClean="0"/>
              <a:t>after</a:t>
            </a:r>
            <a:r>
              <a:rPr lang="cs-CZ" dirty="0" smtClean="0"/>
              <a:t> 7 D </a:t>
            </a:r>
            <a:r>
              <a:rPr lang="cs-CZ" dirty="0" err="1" smtClean="0"/>
              <a:t>administration</a:t>
            </a:r>
            <a:r>
              <a:rPr lang="cs-CZ" dirty="0" smtClean="0"/>
              <a:t> </a:t>
            </a:r>
            <a:r>
              <a:rPr lang="cs-CZ" dirty="0" err="1" smtClean="0"/>
              <a:t>of</a:t>
            </a:r>
            <a:r>
              <a:rPr lang="cs-CZ" dirty="0" smtClean="0"/>
              <a:t> 200 mg/D </a:t>
            </a:r>
            <a:r>
              <a:rPr lang="cs-CZ" dirty="0"/>
              <a:t/>
            </a:r>
            <a:br>
              <a:rPr lang="cs-CZ" dirty="0"/>
            </a:br>
            <a:endParaRPr lang="cs-CZ" dirty="0"/>
          </a:p>
        </p:txBody>
      </p:sp>
      <p:sp>
        <p:nvSpPr>
          <p:cNvPr id="37890" name="Rectangle 5"/>
          <p:cNvSpPr>
            <a:spLocks noChangeArrowheads="1"/>
          </p:cNvSpPr>
          <p:nvPr/>
        </p:nvSpPr>
        <p:spPr bwMode="auto">
          <a:xfrm>
            <a:off x="2940050" y="6491288"/>
            <a:ext cx="6203950" cy="366712"/>
          </a:xfrm>
          <a:prstGeom prst="rect">
            <a:avLst/>
          </a:prstGeom>
          <a:noFill/>
          <a:ln w="12700">
            <a:noFill/>
            <a:miter lim="800000"/>
            <a:headEnd type="none" w="sm" len="sm"/>
            <a:tailEnd type="none" w="sm" len="sm"/>
          </a:ln>
        </p:spPr>
        <p:txBody>
          <a:bodyPr wrap="none" anchor="ctr">
            <a:spAutoFit/>
          </a:bodyPr>
          <a:lstStyle/>
          <a:p>
            <a:r>
              <a:rPr lang="cs-CZ" sz="1800"/>
              <a:t>Lundblad MS. Clin Pharmacol Ther. 2006 Mar;79(3):287-8. </a:t>
            </a:r>
          </a:p>
        </p:txBody>
      </p:sp>
      <p:pic>
        <p:nvPicPr>
          <p:cNvPr id="37891" name="Picture 6" descr="2006-Lundblad clin-pharm-ther"/>
          <p:cNvPicPr>
            <a:picLocks noChangeAspect="1" noChangeArrowheads="1"/>
          </p:cNvPicPr>
          <p:nvPr/>
        </p:nvPicPr>
        <p:blipFill>
          <a:blip r:embed="rId2" cstate="print"/>
          <a:srcRect/>
          <a:stretch>
            <a:fillRect/>
          </a:stretch>
        </p:blipFill>
        <p:spPr bwMode="auto">
          <a:xfrm>
            <a:off x="468313" y="122238"/>
            <a:ext cx="7991475" cy="4530725"/>
          </a:xfrm>
          <a:prstGeom prst="rect">
            <a:avLst/>
          </a:prstGeom>
          <a:noFill/>
          <a:ln w="9525">
            <a:noFill/>
            <a:miter lim="800000"/>
            <a:headEnd/>
            <a:tailEnd/>
          </a:ln>
        </p:spPr>
      </p:pic>
      <p:sp>
        <p:nvSpPr>
          <p:cNvPr id="37892" name="Obdélník 4"/>
          <p:cNvSpPr>
            <a:spLocks noChangeArrowheads="1"/>
          </p:cNvSpPr>
          <p:nvPr/>
        </p:nvSpPr>
        <p:spPr bwMode="auto">
          <a:xfrm>
            <a:off x="5857875" y="357188"/>
            <a:ext cx="1638300" cy="461962"/>
          </a:xfrm>
          <a:prstGeom prst="rect">
            <a:avLst/>
          </a:prstGeom>
          <a:noFill/>
          <a:ln w="9525">
            <a:noFill/>
            <a:miter lim="800000"/>
            <a:headEnd/>
            <a:tailEnd/>
          </a:ln>
        </p:spPr>
        <p:txBody>
          <a:bodyPr wrap="none">
            <a:spAutoFit/>
          </a:bodyPr>
          <a:lstStyle/>
          <a:p>
            <a:r>
              <a:rPr lang="cs-CZ" b="1">
                <a:solidFill>
                  <a:schemeClr val="tx2"/>
                </a:solidFill>
              </a:rPr>
              <a:t>Celecoxib</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err="1" smtClean="0">
                <a:solidFill>
                  <a:schemeClr val="tx2"/>
                </a:solidFill>
              </a:rPr>
              <a:t>Clopidogrel</a:t>
            </a:r>
            <a:r>
              <a:rPr lang="cs-CZ" i="1" dirty="0" smtClean="0">
                <a:solidFill>
                  <a:schemeClr val="tx2"/>
                </a:solidFill>
              </a:rPr>
              <a:t> </a:t>
            </a:r>
            <a:r>
              <a:rPr lang="cs-CZ" i="1" dirty="0" err="1" smtClean="0">
                <a:solidFill>
                  <a:schemeClr val="tx2"/>
                </a:solidFill>
              </a:rPr>
              <a:t>vs</a:t>
            </a:r>
            <a:r>
              <a:rPr lang="cs-CZ" i="1" dirty="0" smtClean="0">
                <a:solidFill>
                  <a:schemeClr val="tx2"/>
                </a:solidFill>
              </a:rPr>
              <a:t> CYP2C19</a:t>
            </a:r>
            <a:endParaRPr lang="cs-CZ" i="1" dirty="0">
              <a:solidFill>
                <a:schemeClr val="tx2"/>
              </a:solidFill>
            </a:endParaRPr>
          </a:p>
        </p:txBody>
      </p:sp>
      <p:sp>
        <p:nvSpPr>
          <p:cNvPr id="3" name="Zástupný symbol pro obsah 2"/>
          <p:cNvSpPr>
            <a:spLocks noGrp="1"/>
          </p:cNvSpPr>
          <p:nvPr>
            <p:ph idx="1"/>
          </p:nvPr>
        </p:nvSpPr>
        <p:spPr/>
        <p:txBody>
          <a:bodyPr>
            <a:normAutofit fontScale="92500" lnSpcReduction="20000"/>
          </a:bodyPr>
          <a:lstStyle/>
          <a:p>
            <a:pPr lvl="1"/>
            <a:r>
              <a:rPr lang="en-US" dirty="0"/>
              <a:t>active metabolite binds irreversibly to platelet membrane </a:t>
            </a:r>
            <a:r>
              <a:rPr lang="en-US" dirty="0" err="1"/>
              <a:t>purinergic</a:t>
            </a:r>
            <a:r>
              <a:rPr lang="en-US" dirty="0"/>
              <a:t> P2Y</a:t>
            </a:r>
            <a:r>
              <a:rPr lang="en-US" baseline="-25000" dirty="0"/>
              <a:t>12</a:t>
            </a:r>
            <a:r>
              <a:rPr lang="en-US" dirty="0"/>
              <a:t> receptors </a:t>
            </a:r>
            <a:endParaRPr lang="cs-CZ" dirty="0" smtClean="0"/>
          </a:p>
          <a:p>
            <a:r>
              <a:rPr lang="cs-CZ" dirty="0" smtClean="0">
                <a:solidFill>
                  <a:schemeClr val="accent1"/>
                </a:solidFill>
              </a:rPr>
              <a:t>~</a:t>
            </a:r>
            <a:r>
              <a:rPr lang="cs-CZ" dirty="0">
                <a:solidFill>
                  <a:schemeClr val="accent1"/>
                </a:solidFill>
              </a:rPr>
              <a:t>85</a:t>
            </a:r>
            <a:r>
              <a:rPr lang="cs-CZ" dirty="0" smtClean="0">
                <a:solidFill>
                  <a:schemeClr val="accent1"/>
                </a:solidFill>
              </a:rPr>
              <a:t>% dose </a:t>
            </a:r>
            <a:r>
              <a:rPr lang="cs-CZ" dirty="0" err="1" smtClean="0">
                <a:solidFill>
                  <a:schemeClr val="accent1"/>
                </a:solidFill>
              </a:rPr>
              <a:t>is</a:t>
            </a:r>
            <a:r>
              <a:rPr lang="cs-CZ" dirty="0" smtClean="0">
                <a:solidFill>
                  <a:schemeClr val="accent1"/>
                </a:solidFill>
              </a:rPr>
              <a:t> </a:t>
            </a:r>
            <a:r>
              <a:rPr lang="cs-CZ" dirty="0" err="1">
                <a:solidFill>
                  <a:schemeClr val="accent1"/>
                </a:solidFill>
              </a:rPr>
              <a:t>rapidly</a:t>
            </a:r>
            <a:r>
              <a:rPr lang="cs-CZ" dirty="0">
                <a:solidFill>
                  <a:schemeClr val="accent1"/>
                </a:solidFill>
              </a:rPr>
              <a:t> </a:t>
            </a:r>
            <a:r>
              <a:rPr lang="cs-CZ" dirty="0" err="1">
                <a:solidFill>
                  <a:schemeClr val="accent1"/>
                </a:solidFill>
              </a:rPr>
              <a:t>hydrolyzed</a:t>
            </a:r>
            <a:r>
              <a:rPr lang="cs-CZ" dirty="0">
                <a:solidFill>
                  <a:schemeClr val="accent1"/>
                </a:solidFill>
              </a:rPr>
              <a:t> to </a:t>
            </a:r>
            <a:r>
              <a:rPr lang="cs-CZ" dirty="0" err="1">
                <a:solidFill>
                  <a:schemeClr val="accent1"/>
                </a:solidFill>
              </a:rPr>
              <a:t>an</a:t>
            </a:r>
            <a:r>
              <a:rPr lang="cs-CZ" dirty="0">
                <a:solidFill>
                  <a:schemeClr val="accent1"/>
                </a:solidFill>
              </a:rPr>
              <a:t> </a:t>
            </a:r>
            <a:r>
              <a:rPr lang="cs-CZ" dirty="0" err="1">
                <a:solidFill>
                  <a:schemeClr val="accent1"/>
                </a:solidFill>
              </a:rPr>
              <a:t>inactive</a:t>
            </a:r>
            <a:r>
              <a:rPr lang="cs-CZ" dirty="0">
                <a:solidFill>
                  <a:schemeClr val="accent1"/>
                </a:solidFill>
              </a:rPr>
              <a:t> metabolite </a:t>
            </a:r>
            <a:endParaRPr lang="cs-CZ" dirty="0" smtClean="0">
              <a:solidFill>
                <a:schemeClr val="accent1"/>
              </a:solidFill>
            </a:endParaRPr>
          </a:p>
          <a:p>
            <a:pPr lvl="1"/>
            <a:r>
              <a:rPr lang="cs-CZ" dirty="0" smtClean="0"/>
              <a:t>by </a:t>
            </a:r>
            <a:r>
              <a:rPr lang="cs-CZ" dirty="0" err="1"/>
              <a:t>hepatic</a:t>
            </a:r>
            <a:r>
              <a:rPr lang="cs-CZ" dirty="0"/>
              <a:t> </a:t>
            </a:r>
            <a:r>
              <a:rPr lang="cs-CZ" dirty="0" err="1"/>
              <a:t>carboxylesterase</a:t>
            </a:r>
            <a:r>
              <a:rPr lang="cs-CZ" dirty="0"/>
              <a:t> 1 (CES1</a:t>
            </a:r>
            <a:r>
              <a:rPr lang="cs-CZ" dirty="0" smtClean="0"/>
              <a:t>)</a:t>
            </a:r>
            <a:endParaRPr lang="cs-CZ" baseline="30000" dirty="0" smtClean="0"/>
          </a:p>
          <a:p>
            <a:r>
              <a:rPr lang="cs-CZ" dirty="0" err="1" smtClean="0">
                <a:solidFill>
                  <a:schemeClr val="accent4"/>
                </a:solidFill>
              </a:rPr>
              <a:t>the</a:t>
            </a:r>
            <a:r>
              <a:rPr lang="cs-CZ" dirty="0" smtClean="0">
                <a:solidFill>
                  <a:schemeClr val="accent4"/>
                </a:solidFill>
              </a:rPr>
              <a:t> </a:t>
            </a:r>
            <a:r>
              <a:rPr lang="cs-CZ" dirty="0" err="1">
                <a:solidFill>
                  <a:schemeClr val="accent4"/>
                </a:solidFill>
              </a:rPr>
              <a:t>remainder</a:t>
            </a:r>
            <a:r>
              <a:rPr lang="cs-CZ" dirty="0">
                <a:solidFill>
                  <a:schemeClr val="accent4"/>
                </a:solidFill>
              </a:rPr>
              <a:t> </a:t>
            </a:r>
            <a:r>
              <a:rPr lang="cs-CZ" dirty="0" err="1">
                <a:solidFill>
                  <a:schemeClr val="accent4"/>
                </a:solidFill>
              </a:rPr>
              <a:t>undergoes</a:t>
            </a:r>
            <a:r>
              <a:rPr lang="cs-CZ" dirty="0">
                <a:solidFill>
                  <a:schemeClr val="accent4"/>
                </a:solidFill>
              </a:rPr>
              <a:t> </a:t>
            </a:r>
            <a:r>
              <a:rPr lang="cs-CZ" dirty="0" err="1">
                <a:solidFill>
                  <a:schemeClr val="accent4"/>
                </a:solidFill>
              </a:rPr>
              <a:t>two</a:t>
            </a:r>
            <a:r>
              <a:rPr lang="cs-CZ" dirty="0">
                <a:solidFill>
                  <a:schemeClr val="accent4"/>
                </a:solidFill>
              </a:rPr>
              <a:t> </a:t>
            </a:r>
            <a:r>
              <a:rPr lang="cs-CZ" dirty="0" err="1">
                <a:solidFill>
                  <a:schemeClr val="accent4"/>
                </a:solidFill>
              </a:rPr>
              <a:t>sequential</a:t>
            </a:r>
            <a:r>
              <a:rPr lang="cs-CZ" dirty="0">
                <a:solidFill>
                  <a:schemeClr val="accent4"/>
                </a:solidFill>
              </a:rPr>
              <a:t> </a:t>
            </a:r>
            <a:r>
              <a:rPr lang="cs-CZ" dirty="0" err="1">
                <a:solidFill>
                  <a:schemeClr val="accent4"/>
                </a:solidFill>
              </a:rPr>
              <a:t>hepatic</a:t>
            </a:r>
            <a:r>
              <a:rPr lang="cs-CZ" dirty="0">
                <a:solidFill>
                  <a:schemeClr val="accent4"/>
                </a:solidFill>
              </a:rPr>
              <a:t> </a:t>
            </a:r>
            <a:r>
              <a:rPr lang="cs-CZ" dirty="0" err="1">
                <a:solidFill>
                  <a:schemeClr val="accent4"/>
                </a:solidFill>
              </a:rPr>
              <a:t>oxidation</a:t>
            </a:r>
            <a:r>
              <a:rPr lang="cs-CZ" dirty="0">
                <a:solidFill>
                  <a:schemeClr val="accent4"/>
                </a:solidFill>
              </a:rPr>
              <a:t> </a:t>
            </a:r>
            <a:r>
              <a:rPr lang="cs-CZ" dirty="0" err="1">
                <a:solidFill>
                  <a:schemeClr val="accent4"/>
                </a:solidFill>
              </a:rPr>
              <a:t>steps</a:t>
            </a:r>
            <a:r>
              <a:rPr lang="cs-CZ" dirty="0">
                <a:solidFill>
                  <a:schemeClr val="accent4"/>
                </a:solidFill>
              </a:rPr>
              <a:t> </a:t>
            </a:r>
            <a:endParaRPr lang="cs-CZ" dirty="0" smtClean="0">
              <a:solidFill>
                <a:schemeClr val="accent4"/>
              </a:solidFill>
            </a:endParaRPr>
          </a:p>
          <a:p>
            <a:pPr lvl="1"/>
            <a:r>
              <a:rPr lang="cs-CZ" dirty="0" err="1" smtClean="0"/>
              <a:t>involving</a:t>
            </a:r>
            <a:r>
              <a:rPr lang="cs-CZ" dirty="0" smtClean="0"/>
              <a:t> </a:t>
            </a:r>
            <a:r>
              <a:rPr lang="cs-CZ" dirty="0"/>
              <a:t>CYP1A2, CYP3A4/5, CYP2B6, CYP2C9, and </a:t>
            </a:r>
            <a:r>
              <a:rPr lang="cs-CZ" b="1" dirty="0">
                <a:solidFill>
                  <a:schemeClr val="accent1"/>
                </a:solidFill>
              </a:rPr>
              <a:t>CYP2C19</a:t>
            </a:r>
            <a:r>
              <a:rPr lang="cs-CZ" dirty="0">
                <a:solidFill>
                  <a:schemeClr val="accent1"/>
                </a:solidFill>
              </a:rPr>
              <a:t> </a:t>
            </a:r>
            <a:r>
              <a:rPr lang="cs-CZ" dirty="0"/>
              <a:t>to </a:t>
            </a:r>
            <a:r>
              <a:rPr lang="cs-CZ" dirty="0" err="1"/>
              <a:t>form</a:t>
            </a:r>
            <a:r>
              <a:rPr lang="cs-CZ" dirty="0"/>
              <a:t> </a:t>
            </a:r>
            <a:r>
              <a:rPr lang="cs-CZ" dirty="0" err="1"/>
              <a:t>first</a:t>
            </a:r>
            <a:r>
              <a:rPr lang="cs-CZ" dirty="0"/>
              <a:t> </a:t>
            </a:r>
            <a:r>
              <a:rPr lang="cs-CZ" dirty="0" err="1"/>
              <a:t>the</a:t>
            </a:r>
            <a:r>
              <a:rPr lang="cs-CZ" dirty="0"/>
              <a:t> </a:t>
            </a:r>
            <a:r>
              <a:rPr lang="cs-CZ" dirty="0" err="1"/>
              <a:t>intermediate</a:t>
            </a:r>
            <a:r>
              <a:rPr lang="cs-CZ" dirty="0"/>
              <a:t> </a:t>
            </a:r>
            <a:r>
              <a:rPr lang="cs-CZ" dirty="0" err="1"/>
              <a:t>inactive</a:t>
            </a:r>
            <a:r>
              <a:rPr lang="cs-CZ" dirty="0"/>
              <a:t> metabolite (2-oxo-clopidogrel) </a:t>
            </a:r>
            <a:r>
              <a:rPr lang="cs-CZ" dirty="0" smtClean="0"/>
              <a:t>and</a:t>
            </a:r>
          </a:p>
          <a:p>
            <a:pPr lvl="1"/>
            <a:r>
              <a:rPr lang="cs-CZ" dirty="0" err="1" smtClean="0">
                <a:solidFill>
                  <a:schemeClr val="accent1"/>
                </a:solidFill>
              </a:rPr>
              <a:t>then</a:t>
            </a:r>
            <a:r>
              <a:rPr lang="cs-CZ" dirty="0" smtClean="0">
                <a:solidFill>
                  <a:schemeClr val="accent1"/>
                </a:solidFill>
              </a:rPr>
              <a:t> </a:t>
            </a:r>
            <a:r>
              <a:rPr lang="cs-CZ" dirty="0" err="1">
                <a:solidFill>
                  <a:schemeClr val="accent1"/>
                </a:solidFill>
              </a:rPr>
              <a:t>the</a:t>
            </a:r>
            <a:r>
              <a:rPr lang="cs-CZ" dirty="0">
                <a:solidFill>
                  <a:schemeClr val="accent1"/>
                </a:solidFill>
              </a:rPr>
              <a:t> </a:t>
            </a:r>
            <a:r>
              <a:rPr lang="cs-CZ" dirty="0" err="1">
                <a:solidFill>
                  <a:schemeClr val="accent1"/>
                </a:solidFill>
              </a:rPr>
              <a:t>active</a:t>
            </a:r>
            <a:r>
              <a:rPr lang="cs-CZ" dirty="0">
                <a:solidFill>
                  <a:schemeClr val="accent1"/>
                </a:solidFill>
              </a:rPr>
              <a:t> metabolite </a:t>
            </a:r>
            <a:r>
              <a:rPr lang="cs-CZ" dirty="0" smtClean="0">
                <a:solidFill>
                  <a:schemeClr val="accent1"/>
                </a:solidFill>
              </a:rPr>
              <a:t>- R-130964</a:t>
            </a:r>
            <a:endParaRPr lang="cs-CZ" dirty="0">
              <a:solidFill>
                <a:schemeClr val="accent1"/>
              </a:solidFill>
            </a:endParaRPr>
          </a:p>
        </p:txBody>
      </p:sp>
    </p:spTree>
    <p:extLst>
      <p:ext uri="{BB962C8B-B14F-4D97-AF65-F5344CB8AC3E}">
        <p14:creationId xmlns:p14="http://schemas.microsoft.com/office/powerpoint/2010/main" val="1952281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r>
              <a:rPr lang="cs-CZ" i="1" dirty="0" err="1">
                <a:solidFill>
                  <a:schemeClr val="tx2"/>
                </a:solidFill>
              </a:rPr>
              <a:t>Clopidogrel</a:t>
            </a:r>
            <a:r>
              <a:rPr lang="cs-CZ" i="1" dirty="0">
                <a:solidFill>
                  <a:schemeClr val="tx2"/>
                </a:solidFill>
              </a:rPr>
              <a:t> </a:t>
            </a:r>
            <a:r>
              <a:rPr lang="cs-CZ" i="1" dirty="0" err="1">
                <a:solidFill>
                  <a:schemeClr val="tx2"/>
                </a:solidFill>
              </a:rPr>
              <a:t>vs</a:t>
            </a:r>
            <a:r>
              <a:rPr lang="cs-CZ" i="1" dirty="0">
                <a:solidFill>
                  <a:schemeClr val="tx2"/>
                </a:solidFill>
              </a:rPr>
              <a:t> CYP2C19</a:t>
            </a:r>
            <a:endParaRPr lang="en-US" dirty="0"/>
          </a:p>
        </p:txBody>
      </p:sp>
      <p:sp>
        <p:nvSpPr>
          <p:cNvPr id="3" name="Content Placeholder 2"/>
          <p:cNvSpPr>
            <a:spLocks noGrp="1"/>
          </p:cNvSpPr>
          <p:nvPr>
            <p:ph idx="1"/>
          </p:nvPr>
        </p:nvSpPr>
        <p:spPr>
          <a:xfrm>
            <a:off x="457200" y="1124744"/>
            <a:ext cx="8229600" cy="5688632"/>
          </a:xfrm>
        </p:spPr>
        <p:txBody>
          <a:bodyPr>
            <a:normAutofit fontScale="70000" lnSpcReduction="20000"/>
          </a:bodyPr>
          <a:lstStyle/>
          <a:p>
            <a:pPr>
              <a:lnSpc>
                <a:spcPct val="120000"/>
              </a:lnSpc>
            </a:pPr>
            <a:r>
              <a:rPr lang="en-US" dirty="0">
                <a:solidFill>
                  <a:srgbClr val="4F81BD"/>
                </a:solidFill>
              </a:rPr>
              <a:t>more than </a:t>
            </a:r>
            <a:r>
              <a:rPr lang="en-US" dirty="0" smtClean="0">
                <a:solidFill>
                  <a:srgbClr val="4F81BD"/>
                </a:solidFill>
              </a:rPr>
              <a:t>25 </a:t>
            </a:r>
            <a:r>
              <a:rPr lang="en-US" dirty="0">
                <a:solidFill>
                  <a:srgbClr val="4F81BD"/>
                </a:solidFill>
              </a:rPr>
              <a:t>CYP2C19 </a:t>
            </a:r>
            <a:r>
              <a:rPr lang="en-US" dirty="0" smtClean="0">
                <a:solidFill>
                  <a:srgbClr val="4F81BD"/>
                </a:solidFill>
              </a:rPr>
              <a:t>variants recognized</a:t>
            </a:r>
          </a:p>
          <a:p>
            <a:pPr lvl="1">
              <a:lnSpc>
                <a:spcPct val="120000"/>
              </a:lnSpc>
            </a:pPr>
            <a:r>
              <a:rPr lang="en-US" dirty="0" smtClean="0"/>
              <a:t>majority </a:t>
            </a:r>
            <a:r>
              <a:rPr lang="en-US" dirty="0"/>
              <a:t>of identified variant alleles </a:t>
            </a:r>
            <a:r>
              <a:rPr lang="en-US" dirty="0" smtClean="0"/>
              <a:t>with reduced </a:t>
            </a:r>
            <a:r>
              <a:rPr lang="en-US" dirty="0"/>
              <a:t>or absent enzymatic </a:t>
            </a:r>
            <a:r>
              <a:rPr lang="en-US" dirty="0" smtClean="0"/>
              <a:t>function </a:t>
            </a:r>
            <a:r>
              <a:rPr lang="en-US" dirty="0"/>
              <a:t>are rare</a:t>
            </a:r>
            <a:r>
              <a:rPr lang="en-US" dirty="0" smtClean="0"/>
              <a:t>,</a:t>
            </a:r>
          </a:p>
          <a:p>
            <a:pPr>
              <a:lnSpc>
                <a:spcPct val="120000"/>
              </a:lnSpc>
            </a:pPr>
            <a:r>
              <a:rPr lang="en-US" dirty="0" smtClean="0">
                <a:solidFill>
                  <a:srgbClr val="4F81BD"/>
                </a:solidFill>
              </a:rPr>
              <a:t>Common loss</a:t>
            </a:r>
            <a:r>
              <a:rPr lang="en-US" dirty="0">
                <a:solidFill>
                  <a:srgbClr val="4F81BD"/>
                </a:solidFill>
              </a:rPr>
              <a:t>-of-</a:t>
            </a:r>
            <a:r>
              <a:rPr lang="en-US" dirty="0" smtClean="0">
                <a:solidFill>
                  <a:srgbClr val="4F81BD"/>
                </a:solidFill>
              </a:rPr>
              <a:t>function allele - CYP2C19</a:t>
            </a:r>
            <a:r>
              <a:rPr lang="en-US" dirty="0">
                <a:solidFill>
                  <a:srgbClr val="4F81BD"/>
                </a:solidFill>
              </a:rPr>
              <a:t>*2 </a:t>
            </a:r>
            <a:endParaRPr lang="en-US" dirty="0" smtClean="0">
              <a:solidFill>
                <a:srgbClr val="4F81BD"/>
              </a:solidFill>
            </a:endParaRPr>
          </a:p>
          <a:p>
            <a:pPr lvl="1">
              <a:lnSpc>
                <a:spcPct val="120000"/>
              </a:lnSpc>
            </a:pPr>
            <a:r>
              <a:rPr lang="en-US" dirty="0" smtClean="0"/>
              <a:t>~</a:t>
            </a:r>
            <a:r>
              <a:rPr lang="en-US" dirty="0">
                <a:solidFill>
                  <a:schemeClr val="accent4"/>
                </a:solidFill>
              </a:rPr>
              <a:t>0.15 in both Africans and Caucasians </a:t>
            </a:r>
            <a:endParaRPr lang="en-US" dirty="0" smtClean="0">
              <a:solidFill>
                <a:schemeClr val="accent4"/>
              </a:solidFill>
            </a:endParaRPr>
          </a:p>
          <a:p>
            <a:pPr lvl="2">
              <a:lnSpc>
                <a:spcPct val="120000"/>
              </a:lnSpc>
            </a:pPr>
            <a:r>
              <a:rPr lang="en-US" dirty="0" smtClean="0"/>
              <a:t>≤</a:t>
            </a:r>
            <a:r>
              <a:rPr lang="en-US" dirty="0"/>
              <a:t>0.35 in Asians</a:t>
            </a:r>
            <a:r>
              <a:rPr lang="en-US" dirty="0" smtClean="0"/>
              <a:t>;</a:t>
            </a:r>
          </a:p>
          <a:p>
            <a:pPr lvl="1">
              <a:lnSpc>
                <a:spcPct val="120000"/>
              </a:lnSpc>
            </a:pPr>
            <a:r>
              <a:rPr lang="en-US" dirty="0" smtClean="0"/>
              <a:t>CYP2C9</a:t>
            </a:r>
            <a:r>
              <a:rPr lang="en-US" dirty="0"/>
              <a:t>*3 occurs in Asians with a frequency ≤</a:t>
            </a:r>
            <a:r>
              <a:rPr lang="en-US" dirty="0" smtClean="0"/>
              <a:t>0.089 </a:t>
            </a:r>
          </a:p>
          <a:p>
            <a:pPr>
              <a:lnSpc>
                <a:spcPct val="120000"/>
              </a:lnSpc>
            </a:pPr>
            <a:r>
              <a:rPr lang="en-US" dirty="0" smtClean="0">
                <a:solidFill>
                  <a:srgbClr val="4F81BD"/>
                </a:solidFill>
              </a:rPr>
              <a:t>CYP2C19</a:t>
            </a:r>
            <a:r>
              <a:rPr lang="en-US" dirty="0">
                <a:solidFill>
                  <a:srgbClr val="4F81BD"/>
                </a:solidFill>
              </a:rPr>
              <a:t>*2 and CYP2C19*3 </a:t>
            </a:r>
            <a:endParaRPr lang="en-US" dirty="0" smtClean="0">
              <a:solidFill>
                <a:srgbClr val="4F81BD"/>
              </a:solidFill>
            </a:endParaRPr>
          </a:p>
          <a:p>
            <a:pPr lvl="2">
              <a:lnSpc>
                <a:spcPct val="120000"/>
              </a:lnSpc>
            </a:pPr>
            <a:r>
              <a:rPr lang="en-US" dirty="0" smtClean="0"/>
              <a:t>result </a:t>
            </a:r>
            <a:r>
              <a:rPr lang="en-US" dirty="0"/>
              <a:t>in aberrant splicing </a:t>
            </a:r>
            <a:r>
              <a:rPr lang="en-US" dirty="0" smtClean="0"/>
              <a:t>or a </a:t>
            </a:r>
            <a:r>
              <a:rPr lang="en-US" dirty="0"/>
              <a:t>premature stop codon, </a:t>
            </a:r>
            <a:r>
              <a:rPr lang="en-US" dirty="0" smtClean="0"/>
              <a:t>respectively</a:t>
            </a:r>
            <a:endParaRPr lang="en-US" dirty="0"/>
          </a:p>
          <a:p>
            <a:pPr lvl="1">
              <a:lnSpc>
                <a:spcPct val="120000"/>
              </a:lnSpc>
            </a:pPr>
            <a:r>
              <a:rPr lang="en-US" dirty="0" smtClean="0">
                <a:solidFill>
                  <a:schemeClr val="accent4"/>
                </a:solidFill>
              </a:rPr>
              <a:t>reduced </a:t>
            </a:r>
            <a:r>
              <a:rPr lang="en-US" dirty="0">
                <a:solidFill>
                  <a:schemeClr val="accent4"/>
                </a:solidFill>
              </a:rPr>
              <a:t>circulating levels of active </a:t>
            </a:r>
            <a:r>
              <a:rPr lang="en-US" dirty="0" err="1">
                <a:solidFill>
                  <a:schemeClr val="accent4"/>
                </a:solidFill>
              </a:rPr>
              <a:t>clopidogrel</a:t>
            </a:r>
            <a:r>
              <a:rPr lang="en-US" dirty="0">
                <a:solidFill>
                  <a:schemeClr val="accent4"/>
                </a:solidFill>
              </a:rPr>
              <a:t> </a:t>
            </a:r>
            <a:r>
              <a:rPr lang="en-US" dirty="0" smtClean="0">
                <a:solidFill>
                  <a:schemeClr val="accent4"/>
                </a:solidFill>
              </a:rPr>
              <a:t>metabolite</a:t>
            </a:r>
          </a:p>
          <a:p>
            <a:pPr>
              <a:lnSpc>
                <a:spcPct val="120000"/>
              </a:lnSpc>
            </a:pPr>
            <a:r>
              <a:rPr lang="en-US" dirty="0" smtClean="0">
                <a:solidFill>
                  <a:schemeClr val="accent1"/>
                </a:solidFill>
              </a:rPr>
              <a:t>CYP2C19</a:t>
            </a:r>
            <a:r>
              <a:rPr lang="en-US" dirty="0">
                <a:solidFill>
                  <a:schemeClr val="accent1"/>
                </a:solidFill>
              </a:rPr>
              <a:t>*</a:t>
            </a:r>
            <a:r>
              <a:rPr lang="en-US" dirty="0" smtClean="0">
                <a:solidFill>
                  <a:schemeClr val="accent1"/>
                </a:solidFill>
              </a:rPr>
              <a:t>2</a:t>
            </a:r>
          </a:p>
          <a:p>
            <a:pPr lvl="1">
              <a:lnSpc>
                <a:spcPct val="120000"/>
              </a:lnSpc>
            </a:pPr>
            <a:r>
              <a:rPr lang="en-US" dirty="0" smtClean="0">
                <a:solidFill>
                  <a:schemeClr val="accent1"/>
                </a:solidFill>
              </a:rPr>
              <a:t>accounts </a:t>
            </a:r>
            <a:r>
              <a:rPr lang="en-US" dirty="0">
                <a:solidFill>
                  <a:schemeClr val="accent1"/>
                </a:solidFill>
              </a:rPr>
              <a:t>only for up to ~12% of the observed variability in </a:t>
            </a:r>
            <a:r>
              <a:rPr lang="en-US" dirty="0" err="1">
                <a:solidFill>
                  <a:schemeClr val="accent1"/>
                </a:solidFill>
              </a:rPr>
              <a:t>clopidogrel</a:t>
            </a:r>
            <a:r>
              <a:rPr lang="en-US" dirty="0">
                <a:solidFill>
                  <a:schemeClr val="accent1"/>
                </a:solidFill>
              </a:rPr>
              <a:t> platelet </a:t>
            </a:r>
            <a:r>
              <a:rPr lang="en-US" dirty="0" smtClean="0">
                <a:solidFill>
                  <a:schemeClr val="accent1"/>
                </a:solidFill>
              </a:rPr>
              <a:t>response</a:t>
            </a:r>
          </a:p>
          <a:p>
            <a:pPr lvl="1">
              <a:lnSpc>
                <a:spcPct val="120000"/>
              </a:lnSpc>
            </a:pPr>
            <a:r>
              <a:rPr lang="en-US" dirty="0">
                <a:solidFill>
                  <a:schemeClr val="accent4"/>
                </a:solidFill>
              </a:rPr>
              <a:t>significantly increase the risk of stent thrombosis following percutaneous coronary intervention </a:t>
            </a:r>
            <a:endParaRPr lang="en-US" dirty="0" smtClean="0">
              <a:solidFill>
                <a:schemeClr val="accent4"/>
              </a:solidFill>
            </a:endParaRPr>
          </a:p>
        </p:txBody>
      </p:sp>
    </p:spTree>
    <p:extLst>
      <p:ext uri="{BB962C8B-B14F-4D97-AF65-F5344CB8AC3E}">
        <p14:creationId xmlns:p14="http://schemas.microsoft.com/office/powerpoint/2010/main" val="2658671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i="1" dirty="0" err="1">
                <a:solidFill>
                  <a:schemeClr val="tx2"/>
                </a:solidFill>
              </a:rPr>
              <a:t>Clopidogrel</a:t>
            </a:r>
            <a:r>
              <a:rPr lang="cs-CZ" i="1" dirty="0">
                <a:solidFill>
                  <a:schemeClr val="tx2"/>
                </a:solidFill>
              </a:rPr>
              <a:t> </a:t>
            </a:r>
            <a:r>
              <a:rPr lang="cs-CZ" i="1" dirty="0" err="1">
                <a:solidFill>
                  <a:schemeClr val="tx2"/>
                </a:solidFill>
              </a:rPr>
              <a:t>vs</a:t>
            </a:r>
            <a:r>
              <a:rPr lang="cs-CZ" i="1" dirty="0">
                <a:solidFill>
                  <a:schemeClr val="tx2"/>
                </a:solidFill>
              </a:rPr>
              <a:t> </a:t>
            </a:r>
            <a:r>
              <a:rPr lang="cs-CZ" i="1" dirty="0" smtClean="0">
                <a:solidFill>
                  <a:schemeClr val="tx2"/>
                </a:solidFill>
              </a:rPr>
              <a:t>CYP2C19*17</a:t>
            </a:r>
            <a:endParaRPr lang="en-US" dirty="0"/>
          </a:p>
        </p:txBody>
      </p:sp>
      <p:sp>
        <p:nvSpPr>
          <p:cNvPr id="3" name="Content Placeholder 2"/>
          <p:cNvSpPr>
            <a:spLocks noGrp="1"/>
          </p:cNvSpPr>
          <p:nvPr>
            <p:ph idx="1"/>
          </p:nvPr>
        </p:nvSpPr>
        <p:spPr/>
        <p:txBody>
          <a:bodyPr>
            <a:normAutofit fontScale="85000" lnSpcReduction="20000"/>
          </a:bodyPr>
          <a:lstStyle/>
          <a:p>
            <a:pPr>
              <a:lnSpc>
                <a:spcPct val="120000"/>
              </a:lnSpc>
            </a:pPr>
            <a:r>
              <a:rPr lang="en-US" i="1" dirty="0">
                <a:solidFill>
                  <a:srgbClr val="4F81BD"/>
                </a:solidFill>
              </a:rPr>
              <a:t>CYP2C19*</a:t>
            </a:r>
            <a:r>
              <a:rPr lang="en-US" i="1" dirty="0" smtClean="0">
                <a:solidFill>
                  <a:srgbClr val="4F81BD"/>
                </a:solidFill>
              </a:rPr>
              <a:t>17</a:t>
            </a:r>
            <a:r>
              <a:rPr lang="en-US" dirty="0" smtClean="0">
                <a:solidFill>
                  <a:srgbClr val="4F81BD"/>
                </a:solidFill>
              </a:rPr>
              <a:t> - rs12248560</a:t>
            </a:r>
            <a:r>
              <a:rPr lang="en-US" dirty="0">
                <a:solidFill>
                  <a:srgbClr val="4F81BD"/>
                </a:solidFill>
              </a:rPr>
              <a:t>, c.−806C&gt;</a:t>
            </a:r>
            <a:r>
              <a:rPr lang="en-US" dirty="0" smtClean="0">
                <a:solidFill>
                  <a:srgbClr val="4F81BD"/>
                </a:solidFill>
              </a:rPr>
              <a:t>T </a:t>
            </a:r>
          </a:p>
          <a:p>
            <a:pPr lvl="1">
              <a:lnSpc>
                <a:spcPct val="120000"/>
              </a:lnSpc>
            </a:pPr>
            <a:r>
              <a:rPr lang="en-US" dirty="0" smtClean="0"/>
              <a:t>allelic </a:t>
            </a:r>
            <a:r>
              <a:rPr lang="en-US" dirty="0"/>
              <a:t>frequencies </a:t>
            </a:r>
            <a:r>
              <a:rPr lang="en-US" dirty="0" smtClean="0">
                <a:solidFill>
                  <a:schemeClr val="accent4"/>
                </a:solidFill>
              </a:rPr>
              <a:t>0.18</a:t>
            </a:r>
            <a:r>
              <a:rPr lang="cs-CZ" dirty="0" smtClean="0">
                <a:solidFill>
                  <a:schemeClr val="accent4"/>
                </a:solidFill>
              </a:rPr>
              <a:t> - </a:t>
            </a:r>
            <a:r>
              <a:rPr lang="en-US" dirty="0" smtClean="0">
                <a:solidFill>
                  <a:schemeClr val="accent4"/>
                </a:solidFill>
              </a:rPr>
              <a:t>Caucasians</a:t>
            </a:r>
            <a:endParaRPr lang="cs-CZ" dirty="0" smtClean="0">
              <a:solidFill>
                <a:schemeClr val="accent4"/>
              </a:solidFill>
            </a:endParaRPr>
          </a:p>
          <a:p>
            <a:pPr lvl="2">
              <a:lnSpc>
                <a:spcPct val="120000"/>
              </a:lnSpc>
            </a:pPr>
            <a:r>
              <a:rPr lang="en-US" dirty="0" smtClean="0"/>
              <a:t>of </a:t>
            </a:r>
            <a:r>
              <a:rPr lang="en-US" dirty="0"/>
              <a:t>0.16</a:t>
            </a:r>
            <a:r>
              <a:rPr lang="en-US" dirty="0" smtClean="0"/>
              <a:t>,</a:t>
            </a:r>
            <a:r>
              <a:rPr lang="cs-CZ" dirty="0" smtClean="0"/>
              <a:t> and</a:t>
            </a:r>
            <a:r>
              <a:rPr lang="en-US" dirty="0" smtClean="0"/>
              <a:t> </a:t>
            </a:r>
            <a:r>
              <a:rPr lang="en-US" dirty="0"/>
              <a:t>0.027, and</a:t>
            </a:r>
            <a:r>
              <a:rPr lang="en-US" dirty="0">
                <a:solidFill>
                  <a:schemeClr val="accent4"/>
                </a:solidFill>
              </a:rPr>
              <a:t> </a:t>
            </a:r>
            <a:r>
              <a:rPr lang="en-US" dirty="0" smtClean="0"/>
              <a:t>in </a:t>
            </a:r>
            <a:r>
              <a:rPr lang="en-US" dirty="0"/>
              <a:t>Africans, Asians, </a:t>
            </a:r>
            <a:r>
              <a:rPr lang="en-US" dirty="0" smtClean="0"/>
              <a:t>respectively</a:t>
            </a:r>
            <a:r>
              <a:rPr lang="en-US" dirty="0"/>
              <a:t>. </a:t>
            </a:r>
            <a:endParaRPr lang="en-US" dirty="0" smtClean="0"/>
          </a:p>
          <a:p>
            <a:pPr>
              <a:lnSpc>
                <a:spcPct val="120000"/>
              </a:lnSpc>
            </a:pPr>
            <a:r>
              <a:rPr lang="en-US" i="1" dirty="0" smtClean="0">
                <a:solidFill>
                  <a:schemeClr val="accent1"/>
                </a:solidFill>
              </a:rPr>
              <a:t>CYP2C19</a:t>
            </a:r>
            <a:r>
              <a:rPr lang="en-US" i="1" dirty="0">
                <a:solidFill>
                  <a:schemeClr val="accent1"/>
                </a:solidFill>
              </a:rPr>
              <a:t>*17</a:t>
            </a:r>
            <a:r>
              <a:rPr lang="en-US" dirty="0">
                <a:solidFill>
                  <a:schemeClr val="accent1"/>
                </a:solidFill>
              </a:rPr>
              <a:t> leads to a gain-of-function </a:t>
            </a:r>
            <a:endParaRPr lang="en-US" dirty="0" smtClean="0">
              <a:solidFill>
                <a:schemeClr val="accent1"/>
              </a:solidFill>
            </a:endParaRPr>
          </a:p>
          <a:p>
            <a:pPr lvl="1">
              <a:lnSpc>
                <a:spcPct val="120000"/>
              </a:lnSpc>
            </a:pPr>
            <a:r>
              <a:rPr lang="en-US" dirty="0" smtClean="0">
                <a:solidFill>
                  <a:schemeClr val="accent4"/>
                </a:solidFill>
              </a:rPr>
              <a:t>as </a:t>
            </a:r>
            <a:r>
              <a:rPr lang="en-US" dirty="0">
                <a:solidFill>
                  <a:schemeClr val="accent4"/>
                </a:solidFill>
              </a:rPr>
              <a:t>a result of enhanced transcription</a:t>
            </a:r>
            <a:endParaRPr lang="en-US" dirty="0" smtClean="0">
              <a:solidFill>
                <a:schemeClr val="accent4"/>
              </a:solidFill>
            </a:endParaRPr>
          </a:p>
          <a:p>
            <a:pPr>
              <a:lnSpc>
                <a:spcPct val="120000"/>
              </a:lnSpc>
            </a:pPr>
            <a:r>
              <a:rPr lang="en-US" dirty="0" smtClean="0">
                <a:solidFill>
                  <a:srgbClr val="4F81BD"/>
                </a:solidFill>
              </a:rPr>
              <a:t>CYP2C19</a:t>
            </a:r>
            <a:r>
              <a:rPr lang="en-US" dirty="0">
                <a:solidFill>
                  <a:srgbClr val="4F81BD"/>
                </a:solidFill>
              </a:rPr>
              <a:t>*17 confers a small, but statistically significant, reduced rate of </a:t>
            </a:r>
            <a:r>
              <a:rPr lang="en-US" dirty="0" smtClean="0">
                <a:solidFill>
                  <a:srgbClr val="4F81BD"/>
                </a:solidFill>
              </a:rPr>
              <a:t>MACE after </a:t>
            </a:r>
            <a:r>
              <a:rPr lang="en-US" dirty="0" err="1" smtClean="0">
                <a:solidFill>
                  <a:srgbClr val="4F81BD"/>
                </a:solidFill>
              </a:rPr>
              <a:t>clopidogrel</a:t>
            </a:r>
            <a:endParaRPr lang="en-US" dirty="0" smtClean="0">
              <a:solidFill>
                <a:srgbClr val="4F81BD"/>
              </a:solidFill>
            </a:endParaRPr>
          </a:p>
          <a:p>
            <a:pPr lvl="2">
              <a:lnSpc>
                <a:spcPct val="120000"/>
              </a:lnSpc>
            </a:pPr>
            <a:r>
              <a:rPr lang="en-US" dirty="0"/>
              <a:t>major adverse cardiovascular </a:t>
            </a:r>
            <a:r>
              <a:rPr lang="en-US" dirty="0" smtClean="0"/>
              <a:t>events</a:t>
            </a:r>
          </a:p>
          <a:p>
            <a:pPr lvl="1">
              <a:lnSpc>
                <a:spcPct val="120000"/>
              </a:lnSpc>
            </a:pPr>
            <a:r>
              <a:rPr lang="en-US" dirty="0" smtClean="0">
                <a:solidFill>
                  <a:schemeClr val="accent4"/>
                </a:solidFill>
              </a:rPr>
              <a:t>no </a:t>
            </a:r>
            <a:r>
              <a:rPr lang="en-US" dirty="0">
                <a:solidFill>
                  <a:schemeClr val="accent4"/>
                </a:solidFill>
              </a:rPr>
              <a:t>meta-analysis has demonstrated a protective role of CYP2C19*17 with stent </a:t>
            </a:r>
            <a:r>
              <a:rPr lang="en-US" dirty="0" smtClean="0">
                <a:solidFill>
                  <a:schemeClr val="accent4"/>
                </a:solidFill>
              </a:rPr>
              <a:t>thrombosis</a:t>
            </a:r>
            <a:endParaRPr lang="en-US" dirty="0">
              <a:solidFill>
                <a:schemeClr val="accent4"/>
              </a:solidFill>
            </a:endParaRPr>
          </a:p>
        </p:txBody>
      </p:sp>
    </p:spTree>
    <p:extLst>
      <p:ext uri="{BB962C8B-B14F-4D97-AF65-F5344CB8AC3E}">
        <p14:creationId xmlns:p14="http://schemas.microsoft.com/office/powerpoint/2010/main" val="4206640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dirty="0">
                <a:solidFill>
                  <a:schemeClr val="tx2"/>
                </a:solidFill>
              </a:rPr>
              <a:t>Newer P2Y</a:t>
            </a:r>
            <a:r>
              <a:rPr lang="en-US" baseline="-25000" dirty="0">
                <a:solidFill>
                  <a:schemeClr val="tx2"/>
                </a:solidFill>
              </a:rPr>
              <a:t>12</a:t>
            </a:r>
            <a:r>
              <a:rPr lang="en-US" dirty="0">
                <a:solidFill>
                  <a:schemeClr val="tx2"/>
                </a:solidFill>
              </a:rPr>
              <a:t> receptor antagonists</a:t>
            </a:r>
          </a:p>
        </p:txBody>
      </p:sp>
      <p:sp>
        <p:nvSpPr>
          <p:cNvPr id="3" name="Content Placeholder 2"/>
          <p:cNvSpPr>
            <a:spLocks noGrp="1"/>
          </p:cNvSpPr>
          <p:nvPr>
            <p:ph idx="1"/>
          </p:nvPr>
        </p:nvSpPr>
        <p:spPr>
          <a:xfrm>
            <a:off x="457200" y="1268760"/>
            <a:ext cx="8229600" cy="5400600"/>
          </a:xfrm>
        </p:spPr>
        <p:txBody>
          <a:bodyPr>
            <a:normAutofit fontScale="77500" lnSpcReduction="20000"/>
          </a:bodyPr>
          <a:lstStyle/>
          <a:p>
            <a:pPr>
              <a:lnSpc>
                <a:spcPct val="120000"/>
              </a:lnSpc>
            </a:pPr>
            <a:r>
              <a:rPr lang="en-US" i="1" dirty="0" err="1">
                <a:solidFill>
                  <a:schemeClr val="accent2"/>
                </a:solidFill>
              </a:rPr>
              <a:t>Prasugrel</a:t>
            </a:r>
            <a:r>
              <a:rPr lang="en-US" i="1" dirty="0">
                <a:solidFill>
                  <a:schemeClr val="accent2"/>
                </a:solidFill>
              </a:rPr>
              <a:t> </a:t>
            </a:r>
            <a:endParaRPr lang="en-US" i="1" dirty="0" smtClean="0">
              <a:solidFill>
                <a:schemeClr val="accent2"/>
              </a:solidFill>
            </a:endParaRPr>
          </a:p>
          <a:p>
            <a:pPr lvl="2">
              <a:lnSpc>
                <a:spcPct val="120000"/>
              </a:lnSpc>
            </a:pPr>
            <a:r>
              <a:rPr lang="en-US" dirty="0" err="1" smtClean="0">
                <a:solidFill>
                  <a:schemeClr val="accent4"/>
                </a:solidFill>
              </a:rPr>
              <a:t>Prodrug</a:t>
            </a:r>
            <a:r>
              <a:rPr lang="en-US" dirty="0" smtClean="0">
                <a:solidFill>
                  <a:schemeClr val="accent4"/>
                </a:solidFill>
              </a:rPr>
              <a:t> </a:t>
            </a:r>
            <a:r>
              <a:rPr lang="en-US" dirty="0">
                <a:solidFill>
                  <a:schemeClr val="accent4"/>
                </a:solidFill>
              </a:rPr>
              <a:t>converted in a single hepatic step to the active </a:t>
            </a:r>
            <a:r>
              <a:rPr lang="en-US" dirty="0" smtClean="0">
                <a:solidFill>
                  <a:schemeClr val="accent4"/>
                </a:solidFill>
              </a:rPr>
              <a:t>metabolite</a:t>
            </a:r>
          </a:p>
          <a:p>
            <a:pPr lvl="2">
              <a:lnSpc>
                <a:spcPct val="120000"/>
              </a:lnSpc>
            </a:pPr>
            <a:r>
              <a:rPr lang="en-US" dirty="0" smtClean="0"/>
              <a:t>principally </a:t>
            </a:r>
            <a:r>
              <a:rPr lang="en-US" dirty="0"/>
              <a:t>by CYP3A4 and CYP2B6, and to a lesser extent by CYP2C9 and </a:t>
            </a:r>
            <a:r>
              <a:rPr lang="en-US" dirty="0" smtClean="0"/>
              <a:t>CYP2C19</a:t>
            </a:r>
          </a:p>
          <a:p>
            <a:pPr lvl="1">
              <a:lnSpc>
                <a:spcPct val="120000"/>
              </a:lnSpc>
            </a:pPr>
            <a:r>
              <a:rPr lang="en-US" dirty="0">
                <a:solidFill>
                  <a:schemeClr val="accent1"/>
                </a:solidFill>
              </a:rPr>
              <a:t>reported significantly </a:t>
            </a:r>
            <a:r>
              <a:rPr lang="en-US" dirty="0" smtClean="0">
                <a:solidFill>
                  <a:schemeClr val="accent1"/>
                </a:solidFill>
              </a:rPr>
              <a:t>higher (for </a:t>
            </a:r>
            <a:r>
              <a:rPr lang="en-US" i="1" dirty="0" smtClean="0">
                <a:solidFill>
                  <a:schemeClr val="accent1"/>
                </a:solidFill>
              </a:rPr>
              <a:t>CYP2C19</a:t>
            </a:r>
            <a:r>
              <a:rPr lang="en-US" i="1" dirty="0">
                <a:solidFill>
                  <a:schemeClr val="accent1"/>
                </a:solidFill>
              </a:rPr>
              <a:t>*</a:t>
            </a:r>
            <a:r>
              <a:rPr lang="en-US" i="1" dirty="0" smtClean="0">
                <a:solidFill>
                  <a:schemeClr val="accent1"/>
                </a:solidFill>
              </a:rPr>
              <a:t>2)</a:t>
            </a:r>
            <a:r>
              <a:rPr lang="en-US" dirty="0" smtClean="0">
                <a:solidFill>
                  <a:schemeClr val="accent1"/>
                </a:solidFill>
              </a:rPr>
              <a:t>  </a:t>
            </a:r>
            <a:r>
              <a:rPr lang="en-US" dirty="0">
                <a:solidFill>
                  <a:schemeClr val="accent1"/>
                </a:solidFill>
              </a:rPr>
              <a:t>and lower </a:t>
            </a:r>
            <a:r>
              <a:rPr lang="en-US" dirty="0" smtClean="0">
                <a:solidFill>
                  <a:schemeClr val="accent1"/>
                </a:solidFill>
              </a:rPr>
              <a:t>(</a:t>
            </a:r>
            <a:r>
              <a:rPr lang="en-US" i="1" dirty="0" smtClean="0">
                <a:solidFill>
                  <a:schemeClr val="accent1"/>
                </a:solidFill>
              </a:rPr>
              <a:t>CYP2C19</a:t>
            </a:r>
            <a:r>
              <a:rPr lang="en-US" i="1" dirty="0">
                <a:solidFill>
                  <a:schemeClr val="accent1"/>
                </a:solidFill>
              </a:rPr>
              <a:t>*</a:t>
            </a:r>
            <a:r>
              <a:rPr lang="en-US" i="1" dirty="0" smtClean="0">
                <a:solidFill>
                  <a:schemeClr val="accent1"/>
                </a:solidFill>
              </a:rPr>
              <a:t>17)</a:t>
            </a:r>
            <a:r>
              <a:rPr lang="en-US" dirty="0" smtClean="0">
                <a:solidFill>
                  <a:schemeClr val="accent1"/>
                </a:solidFill>
              </a:rPr>
              <a:t> on</a:t>
            </a:r>
            <a:r>
              <a:rPr lang="en-US" dirty="0">
                <a:solidFill>
                  <a:schemeClr val="accent1"/>
                </a:solidFill>
              </a:rPr>
              <a:t>-treatment platelet reactivity, assessed at 1 month post-</a:t>
            </a:r>
            <a:r>
              <a:rPr lang="en-US" dirty="0" smtClean="0">
                <a:solidFill>
                  <a:schemeClr val="accent1"/>
                </a:solidFill>
              </a:rPr>
              <a:t>PCI</a:t>
            </a:r>
          </a:p>
          <a:p>
            <a:pPr lvl="2">
              <a:lnSpc>
                <a:spcPct val="120000"/>
              </a:lnSpc>
            </a:pPr>
            <a:r>
              <a:rPr lang="en-US" dirty="0">
                <a:solidFill>
                  <a:schemeClr val="accent4"/>
                </a:solidFill>
              </a:rPr>
              <a:t>also observed a higher rate of bleeding complications in </a:t>
            </a:r>
            <a:r>
              <a:rPr lang="en-US" i="1" dirty="0">
                <a:solidFill>
                  <a:schemeClr val="accent4"/>
                </a:solidFill>
              </a:rPr>
              <a:t>CYP2C19*17</a:t>
            </a:r>
            <a:r>
              <a:rPr lang="en-US" dirty="0">
                <a:solidFill>
                  <a:schemeClr val="accent4"/>
                </a:solidFill>
              </a:rPr>
              <a:t> </a:t>
            </a:r>
            <a:r>
              <a:rPr lang="en-US" dirty="0" smtClean="0">
                <a:solidFill>
                  <a:schemeClr val="accent4"/>
                </a:solidFill>
              </a:rPr>
              <a:t>carriers</a:t>
            </a:r>
          </a:p>
          <a:p>
            <a:pPr>
              <a:lnSpc>
                <a:spcPct val="120000"/>
              </a:lnSpc>
            </a:pPr>
            <a:r>
              <a:rPr lang="en-US" i="1" dirty="0" err="1" smtClean="0">
                <a:solidFill>
                  <a:schemeClr val="accent2"/>
                </a:solidFill>
              </a:rPr>
              <a:t>Ticagrelor</a:t>
            </a:r>
            <a:endParaRPr lang="en-US" i="1" dirty="0" smtClean="0">
              <a:solidFill>
                <a:schemeClr val="accent2"/>
              </a:solidFill>
            </a:endParaRPr>
          </a:p>
          <a:p>
            <a:pPr lvl="1">
              <a:lnSpc>
                <a:spcPct val="120000"/>
              </a:lnSpc>
            </a:pPr>
            <a:r>
              <a:rPr lang="en-US" dirty="0" smtClean="0">
                <a:solidFill>
                  <a:schemeClr val="accent1"/>
                </a:solidFill>
              </a:rPr>
              <a:t>Direct reversible</a:t>
            </a:r>
            <a:r>
              <a:rPr lang="en-US" dirty="0">
                <a:solidFill>
                  <a:schemeClr val="accent1"/>
                </a:solidFill>
              </a:rPr>
              <a:t>, noncompetitive inhibitor of P2Y12 receptors </a:t>
            </a:r>
            <a:endParaRPr lang="en-US" dirty="0" smtClean="0">
              <a:solidFill>
                <a:schemeClr val="accent1"/>
              </a:solidFill>
            </a:endParaRPr>
          </a:p>
          <a:p>
            <a:pPr lvl="2">
              <a:lnSpc>
                <a:spcPct val="120000"/>
              </a:lnSpc>
            </a:pPr>
            <a:r>
              <a:rPr lang="en-US" dirty="0" smtClean="0"/>
              <a:t>does </a:t>
            </a:r>
            <a:r>
              <a:rPr lang="en-US" dirty="0"/>
              <a:t>not require </a:t>
            </a:r>
            <a:r>
              <a:rPr lang="en-US" dirty="0" err="1"/>
              <a:t>bioactivation</a:t>
            </a:r>
            <a:r>
              <a:rPr lang="en-US" dirty="0"/>
              <a:t> </a:t>
            </a:r>
            <a:endParaRPr lang="en-US" dirty="0" smtClean="0"/>
          </a:p>
          <a:p>
            <a:pPr lvl="1">
              <a:lnSpc>
                <a:spcPct val="120000"/>
              </a:lnSpc>
            </a:pPr>
            <a:r>
              <a:rPr lang="en-US" dirty="0" smtClean="0">
                <a:solidFill>
                  <a:schemeClr val="accent1"/>
                </a:solidFill>
              </a:rPr>
              <a:t>the </a:t>
            </a:r>
            <a:r>
              <a:rPr lang="en-US" dirty="0">
                <a:solidFill>
                  <a:schemeClr val="accent1"/>
                </a:solidFill>
              </a:rPr>
              <a:t>efficacy of </a:t>
            </a:r>
            <a:r>
              <a:rPr lang="en-US" i="1" dirty="0" err="1">
                <a:solidFill>
                  <a:schemeClr val="accent2"/>
                </a:solidFill>
              </a:rPr>
              <a:t>ticagrelor</a:t>
            </a:r>
            <a:r>
              <a:rPr lang="en-US" dirty="0">
                <a:solidFill>
                  <a:schemeClr val="accent2"/>
                </a:solidFill>
              </a:rPr>
              <a:t> </a:t>
            </a:r>
            <a:r>
              <a:rPr lang="en-US" dirty="0">
                <a:solidFill>
                  <a:schemeClr val="accent1"/>
                </a:solidFill>
              </a:rPr>
              <a:t>was not influenced by CYP2C19 or ABCB1 genotypes</a:t>
            </a:r>
          </a:p>
        </p:txBody>
      </p:sp>
    </p:spTree>
    <p:extLst>
      <p:ext uri="{BB962C8B-B14F-4D97-AF65-F5344CB8AC3E}">
        <p14:creationId xmlns:p14="http://schemas.microsoft.com/office/powerpoint/2010/main" val="3331257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Current recommendation</a:t>
            </a:r>
            <a:endParaRPr lang="en-US" dirty="0">
              <a:solidFill>
                <a:schemeClr val="tx2"/>
              </a:solidFill>
            </a:endParaRPr>
          </a:p>
        </p:txBody>
      </p:sp>
      <p:sp>
        <p:nvSpPr>
          <p:cNvPr id="3" name="Content Placeholder 2"/>
          <p:cNvSpPr>
            <a:spLocks noGrp="1"/>
          </p:cNvSpPr>
          <p:nvPr>
            <p:ph idx="1"/>
          </p:nvPr>
        </p:nvSpPr>
        <p:spPr/>
        <p:txBody>
          <a:bodyPr>
            <a:normAutofit fontScale="85000" lnSpcReduction="10000"/>
          </a:bodyPr>
          <a:lstStyle/>
          <a:p>
            <a:pPr>
              <a:lnSpc>
                <a:spcPct val="120000"/>
              </a:lnSpc>
            </a:pPr>
            <a:r>
              <a:rPr lang="en-US" dirty="0">
                <a:solidFill>
                  <a:srgbClr val="000000"/>
                </a:solidFill>
                <a:latin typeface="Verdana"/>
                <a:ea typeface="Verdana"/>
                <a:cs typeface="Verdana"/>
              </a:rPr>
              <a:t>The updated 2013 Clinical </a:t>
            </a:r>
            <a:r>
              <a:rPr lang="en-US" dirty="0" err="1">
                <a:solidFill>
                  <a:srgbClr val="000000"/>
                </a:solidFill>
                <a:latin typeface="Verdana"/>
                <a:ea typeface="Verdana"/>
                <a:cs typeface="Verdana"/>
              </a:rPr>
              <a:t>Pharmacogenetics</a:t>
            </a:r>
            <a:r>
              <a:rPr lang="en-US" dirty="0">
                <a:solidFill>
                  <a:srgbClr val="000000"/>
                </a:solidFill>
                <a:latin typeface="Verdana"/>
                <a:ea typeface="Verdana"/>
                <a:cs typeface="Verdana"/>
              </a:rPr>
              <a:t> Implementation Consortium </a:t>
            </a:r>
            <a:r>
              <a:rPr lang="en-US" dirty="0" smtClean="0">
                <a:solidFill>
                  <a:srgbClr val="000000"/>
                </a:solidFill>
                <a:latin typeface="Verdana"/>
                <a:ea typeface="Verdana"/>
                <a:cs typeface="Verdana"/>
              </a:rPr>
              <a:t>guidelines:</a:t>
            </a:r>
          </a:p>
          <a:p>
            <a:pPr>
              <a:lnSpc>
                <a:spcPct val="120000"/>
              </a:lnSpc>
            </a:pPr>
            <a:r>
              <a:rPr lang="en-US" dirty="0" smtClean="0">
                <a:solidFill>
                  <a:srgbClr val="4F81BD"/>
                </a:solidFill>
                <a:latin typeface="Verdana"/>
                <a:ea typeface="Verdana"/>
                <a:cs typeface="Verdana"/>
              </a:rPr>
              <a:t>ACS </a:t>
            </a:r>
            <a:r>
              <a:rPr lang="en-US" dirty="0">
                <a:solidFill>
                  <a:srgbClr val="4F81BD"/>
                </a:solidFill>
                <a:latin typeface="Verdana"/>
                <a:ea typeface="Verdana"/>
                <a:cs typeface="Verdana"/>
              </a:rPr>
              <a:t>patients managed with PCI in whom </a:t>
            </a:r>
            <a:r>
              <a:rPr lang="en-US" i="1" dirty="0">
                <a:solidFill>
                  <a:srgbClr val="4F81BD"/>
                </a:solidFill>
                <a:latin typeface="Verdana"/>
                <a:ea typeface="Verdana"/>
                <a:cs typeface="Verdana"/>
              </a:rPr>
              <a:t>CYP2C19</a:t>
            </a:r>
            <a:r>
              <a:rPr lang="en-US" dirty="0">
                <a:solidFill>
                  <a:srgbClr val="4F81BD"/>
                </a:solidFill>
                <a:latin typeface="Verdana"/>
                <a:ea typeface="Verdana"/>
                <a:cs typeface="Verdana"/>
              </a:rPr>
              <a:t> status is already known</a:t>
            </a:r>
            <a:r>
              <a:rPr lang="en-US" dirty="0">
                <a:solidFill>
                  <a:srgbClr val="000000"/>
                </a:solidFill>
                <a:latin typeface="Verdana"/>
                <a:ea typeface="Verdana"/>
                <a:cs typeface="Verdana"/>
              </a:rPr>
              <a:t>, </a:t>
            </a:r>
            <a:endParaRPr lang="en-US" dirty="0" smtClean="0">
              <a:solidFill>
                <a:srgbClr val="000000"/>
              </a:solidFill>
              <a:latin typeface="Verdana"/>
              <a:ea typeface="Verdana"/>
              <a:cs typeface="Verdana"/>
            </a:endParaRPr>
          </a:p>
          <a:p>
            <a:pPr lvl="1">
              <a:lnSpc>
                <a:spcPct val="120000"/>
              </a:lnSpc>
            </a:pPr>
            <a:r>
              <a:rPr lang="en-US" dirty="0" smtClean="0">
                <a:solidFill>
                  <a:schemeClr val="accent4"/>
                </a:solidFill>
                <a:latin typeface="Verdana"/>
                <a:ea typeface="Verdana"/>
                <a:cs typeface="Verdana"/>
              </a:rPr>
              <a:t>alternative </a:t>
            </a:r>
            <a:r>
              <a:rPr lang="en-US" dirty="0">
                <a:solidFill>
                  <a:schemeClr val="accent4"/>
                </a:solidFill>
                <a:latin typeface="Verdana"/>
                <a:ea typeface="Verdana"/>
                <a:cs typeface="Verdana"/>
              </a:rPr>
              <a:t>antiplatelet therapy </a:t>
            </a:r>
            <a:r>
              <a:rPr lang="en-US" dirty="0">
                <a:solidFill>
                  <a:srgbClr val="000000"/>
                </a:solidFill>
                <a:latin typeface="Verdana"/>
                <a:ea typeface="Verdana"/>
                <a:cs typeface="Verdana"/>
              </a:rPr>
              <a:t>(e.g., </a:t>
            </a:r>
            <a:r>
              <a:rPr lang="en-US" dirty="0" err="1">
                <a:solidFill>
                  <a:srgbClr val="000000"/>
                </a:solidFill>
                <a:latin typeface="Verdana"/>
                <a:ea typeface="Verdana"/>
                <a:cs typeface="Verdana"/>
              </a:rPr>
              <a:t>prasugrel</a:t>
            </a:r>
            <a:r>
              <a:rPr lang="en-US" dirty="0">
                <a:solidFill>
                  <a:srgbClr val="000000"/>
                </a:solidFill>
                <a:latin typeface="Verdana"/>
                <a:ea typeface="Verdana"/>
                <a:cs typeface="Verdana"/>
              </a:rPr>
              <a:t> or </a:t>
            </a:r>
            <a:r>
              <a:rPr lang="en-US" dirty="0" err="1">
                <a:solidFill>
                  <a:srgbClr val="000000"/>
                </a:solidFill>
                <a:latin typeface="Verdana"/>
                <a:ea typeface="Verdana"/>
                <a:cs typeface="Verdana"/>
              </a:rPr>
              <a:t>ticagrelor</a:t>
            </a:r>
            <a:r>
              <a:rPr lang="en-US" dirty="0">
                <a:solidFill>
                  <a:srgbClr val="000000"/>
                </a:solidFill>
                <a:latin typeface="Verdana"/>
                <a:ea typeface="Verdana"/>
                <a:cs typeface="Verdana"/>
              </a:rPr>
              <a:t>) be prescribed for carriers of two (strong recommendation) or one (moderate recommendation) </a:t>
            </a:r>
            <a:r>
              <a:rPr lang="en-US" dirty="0">
                <a:solidFill>
                  <a:schemeClr val="accent4"/>
                </a:solidFill>
                <a:latin typeface="Verdana"/>
                <a:ea typeface="Verdana"/>
                <a:cs typeface="Verdana"/>
              </a:rPr>
              <a:t>loss-of-function </a:t>
            </a:r>
            <a:r>
              <a:rPr lang="en-US" i="1" dirty="0">
                <a:solidFill>
                  <a:schemeClr val="accent4"/>
                </a:solidFill>
                <a:latin typeface="Verdana"/>
                <a:ea typeface="Verdana"/>
                <a:cs typeface="Verdana"/>
              </a:rPr>
              <a:t>CYP2C19</a:t>
            </a:r>
            <a:r>
              <a:rPr lang="en-US" dirty="0">
                <a:solidFill>
                  <a:schemeClr val="accent4"/>
                </a:solidFill>
                <a:latin typeface="Verdana"/>
                <a:ea typeface="Verdana"/>
                <a:cs typeface="Verdana"/>
              </a:rPr>
              <a:t> allele.</a:t>
            </a:r>
            <a:endParaRPr lang="en-US" dirty="0">
              <a:solidFill>
                <a:schemeClr val="accent4"/>
              </a:solidFill>
            </a:endParaRPr>
          </a:p>
        </p:txBody>
      </p:sp>
    </p:spTree>
    <p:extLst>
      <p:ext uri="{BB962C8B-B14F-4D97-AF65-F5344CB8AC3E}">
        <p14:creationId xmlns:p14="http://schemas.microsoft.com/office/powerpoint/2010/main" val="1047705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3792689172"/>
              </p:ext>
            </p:extLst>
          </p:nvPr>
        </p:nvGraphicFramePr>
        <p:xfrm>
          <a:off x="323526" y="1600200"/>
          <a:ext cx="8640961" cy="4525963"/>
        </p:xfrm>
        <a:graphic>
          <a:graphicData uri="http://schemas.openxmlformats.org/drawingml/2006/table">
            <a:tbl>
              <a:tblPr/>
              <a:tblGrid>
                <a:gridCol w="136815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357864">
                  <a:extLst>
                    <a:ext uri="{9D8B030D-6E8A-4147-A177-3AD203B41FA5}">
                      <a16:colId xmlns:a16="http://schemas.microsoft.com/office/drawing/2014/main" val="20005"/>
                    </a:ext>
                  </a:extLst>
                </a:gridCol>
                <a:gridCol w="1234423">
                  <a:extLst>
                    <a:ext uri="{9D8B030D-6E8A-4147-A177-3AD203B41FA5}">
                      <a16:colId xmlns:a16="http://schemas.microsoft.com/office/drawing/2014/main" val="20006"/>
                    </a:ext>
                  </a:extLst>
                </a:gridCol>
              </a:tblGrid>
              <a:tr h="502885">
                <a:tc>
                  <a:txBody>
                    <a:bodyPr/>
                    <a:lstStyle/>
                    <a:p>
                      <a:pPr algn="ctr"/>
                      <a:r>
                        <a:rPr lang="cs-CZ" sz="1600" i="1">
                          <a:effectLst/>
                        </a:rPr>
                        <a:t>jor variant alleles</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i="1">
                          <a:effectLst/>
                        </a:rPr>
                        <a:t>Mutation</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i="1">
                          <a:effectLst/>
                        </a:rPr>
                        <a:t>Consequence</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gridSpan="4">
                  <a:txBody>
                    <a:bodyPr/>
                    <a:lstStyle/>
                    <a:p>
                      <a:pPr algn="ctr"/>
                      <a:r>
                        <a:rPr lang="cs-CZ" sz="1600" i="1">
                          <a:effectLst/>
                        </a:rPr>
                        <a:t>Allele frequencies (</a:t>
                      </a:r>
                      <a:r>
                        <a:rPr lang="cs-CZ" sz="1600">
                          <a:effectLst/>
                        </a:rPr>
                        <a:t>%</a:t>
                      </a:r>
                      <a:r>
                        <a:rPr lang="cs-CZ" sz="1600" i="1">
                          <a:effectLst/>
                        </a:rPr>
                        <a:t>)</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754327">
                <a:tc>
                  <a:txBody>
                    <a:bodyPr/>
                    <a:lstStyle/>
                    <a:p>
                      <a:pPr algn="ctr"/>
                      <a:r>
                        <a:rPr lang="cs-CZ" sz="1600">
                          <a:effectLst/>
                        </a:rPr>
                        <a:t> </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 </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 </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i="1">
                          <a:effectLst/>
                        </a:rPr>
                        <a:t>Caucasians</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i="1">
                          <a:effectLst/>
                        </a:rPr>
                        <a:t>Asians</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i="1">
                          <a:effectLst/>
                        </a:rPr>
                        <a:t>Black Africans</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i="1">
                          <a:effectLst/>
                        </a:rPr>
                        <a:t>Ethiopians and Saudi Arabians</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extLst>
                  <a:ext uri="{0D108BD9-81ED-4DB2-BD59-A6C34878D82A}">
                    <a16:rowId xmlns:a16="http://schemas.microsoft.com/office/drawing/2014/main" val="10001"/>
                  </a:ext>
                </a:extLst>
              </a:tr>
              <a:tr h="1005769">
                <a:tc>
                  <a:txBody>
                    <a:bodyPr/>
                    <a:lstStyle/>
                    <a:p>
                      <a:pPr algn="ctr"/>
                      <a:r>
                        <a:rPr lang="cs-CZ" sz="1600" i="1">
                          <a:effectLst/>
                        </a:rPr>
                        <a:t>CYP2D6</a:t>
                      </a:r>
                      <a:r>
                        <a:rPr lang="cs-CZ" sz="1600">
                          <a:effectLst/>
                        </a:rPr>
                        <a:t> </a:t>
                      </a:r>
                      <a:r>
                        <a:rPr lang="cs-CZ" sz="1600" baseline="30000">
                          <a:effectLst/>
                        </a:rPr>
                        <a:t>*</a:t>
                      </a:r>
                      <a:r>
                        <a:rPr lang="cs-CZ" sz="1600">
                          <a:effectLst/>
                        </a:rPr>
                        <a:t> </a:t>
                      </a:r>
                      <a:r>
                        <a:rPr lang="cs-CZ" sz="1600" i="1">
                          <a:effectLst/>
                        </a:rPr>
                        <a:t>2xn</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Gene duplication/multiduplication</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Increased enzyme activity</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1−5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0−2</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2</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10−16</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02885">
                <a:tc>
                  <a:txBody>
                    <a:bodyPr/>
                    <a:lstStyle/>
                    <a:p>
                      <a:pPr algn="ctr"/>
                      <a:r>
                        <a:rPr lang="cs-CZ" sz="1600" i="1">
                          <a:effectLst/>
                        </a:rPr>
                        <a:t>CYP2D6</a:t>
                      </a:r>
                      <a:r>
                        <a:rPr lang="cs-CZ" sz="1600">
                          <a:effectLst/>
                        </a:rPr>
                        <a:t> </a:t>
                      </a:r>
                      <a:r>
                        <a:rPr lang="cs-CZ" sz="1600" baseline="30000">
                          <a:effectLst/>
                        </a:rPr>
                        <a:t>*</a:t>
                      </a:r>
                      <a:r>
                        <a:rPr lang="cs-CZ" sz="1600">
                          <a:effectLst/>
                        </a:rPr>
                        <a:t> </a:t>
                      </a:r>
                      <a:r>
                        <a:rPr lang="cs-CZ" sz="1600" i="1">
                          <a:effectLst/>
                        </a:rPr>
                        <a:t>4</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Defective splicing</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Inactive enzyme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12−21</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1</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2</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1−4</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extLst>
                  <a:ext uri="{0D108BD9-81ED-4DB2-BD59-A6C34878D82A}">
                    <a16:rowId xmlns:a16="http://schemas.microsoft.com/office/drawing/2014/main" val="10003"/>
                  </a:ext>
                </a:extLst>
              </a:tr>
              <a:tr h="502885">
                <a:tc>
                  <a:txBody>
                    <a:bodyPr/>
                    <a:lstStyle/>
                    <a:p>
                      <a:pPr algn="ctr"/>
                      <a:r>
                        <a:rPr lang="cs-CZ" sz="1600" i="1">
                          <a:effectLst/>
                        </a:rPr>
                        <a:t>CYP2D6</a:t>
                      </a:r>
                      <a:r>
                        <a:rPr lang="cs-CZ" sz="1600">
                          <a:effectLst/>
                        </a:rPr>
                        <a:t> </a:t>
                      </a:r>
                      <a:r>
                        <a:rPr lang="cs-CZ" sz="1600" baseline="30000">
                          <a:effectLst/>
                        </a:rPr>
                        <a:t>*</a:t>
                      </a:r>
                      <a:r>
                        <a:rPr lang="cs-CZ" sz="1600">
                          <a:effectLst/>
                        </a:rPr>
                        <a:t> </a:t>
                      </a:r>
                      <a:r>
                        <a:rPr lang="cs-CZ" sz="1600" i="1">
                          <a:effectLst/>
                        </a:rPr>
                        <a:t>5</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Gene deletion</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No enzyme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2−7</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6</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4</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1−3</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02885">
                <a:tc>
                  <a:txBody>
                    <a:bodyPr/>
                    <a:lstStyle/>
                    <a:p>
                      <a:pPr algn="ctr"/>
                      <a:r>
                        <a:rPr lang="cs-CZ" sz="1600" i="1">
                          <a:effectLst/>
                        </a:rPr>
                        <a:t>CYP2D6</a:t>
                      </a:r>
                      <a:r>
                        <a:rPr lang="cs-CZ" sz="1600">
                          <a:effectLst/>
                        </a:rPr>
                        <a:t> </a:t>
                      </a:r>
                      <a:r>
                        <a:rPr lang="cs-CZ" sz="1600" baseline="30000">
                          <a:effectLst/>
                        </a:rPr>
                        <a:t>*</a:t>
                      </a:r>
                      <a:r>
                        <a:rPr lang="cs-CZ" sz="1600">
                          <a:effectLst/>
                        </a:rPr>
                        <a:t> </a:t>
                      </a:r>
                      <a:r>
                        <a:rPr lang="cs-CZ" sz="1600" i="1">
                          <a:effectLst/>
                        </a:rPr>
                        <a:t>10</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P34S, S486T</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Unstable enzyme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1−2</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51</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6</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algn="ctr"/>
                      <a:r>
                        <a:rPr lang="cs-CZ" sz="1600">
                          <a:effectLst/>
                        </a:rPr>
                        <a:t>3−9</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extLst>
                  <a:ext uri="{0D108BD9-81ED-4DB2-BD59-A6C34878D82A}">
                    <a16:rowId xmlns:a16="http://schemas.microsoft.com/office/drawing/2014/main" val="10005"/>
                  </a:ext>
                </a:extLst>
              </a:tr>
              <a:tr h="754327">
                <a:tc>
                  <a:txBody>
                    <a:bodyPr/>
                    <a:lstStyle/>
                    <a:p>
                      <a:pPr algn="ctr"/>
                      <a:r>
                        <a:rPr lang="cs-CZ" sz="1600" i="1">
                          <a:effectLst/>
                        </a:rPr>
                        <a:t>CYP2D6</a:t>
                      </a:r>
                      <a:r>
                        <a:rPr lang="cs-CZ" sz="1600">
                          <a:effectLst/>
                        </a:rPr>
                        <a:t> </a:t>
                      </a:r>
                      <a:r>
                        <a:rPr lang="cs-CZ" sz="1600" baseline="30000">
                          <a:effectLst/>
                        </a:rPr>
                        <a:t>*</a:t>
                      </a:r>
                      <a:r>
                        <a:rPr lang="cs-CZ" sz="1600">
                          <a:effectLst/>
                        </a:rPr>
                        <a:t> </a:t>
                      </a:r>
                      <a:r>
                        <a:rPr lang="cs-CZ" sz="1600" i="1">
                          <a:effectLst/>
                        </a:rPr>
                        <a:t>17</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T107I, R296C, S486T</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Altered affinity for substrates</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a:effectLst/>
                        </a:rPr>
                        <a:t>20−35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ctr"/>
                      <a:r>
                        <a:rPr lang="cs-CZ" sz="1600" dirty="0">
                          <a:effectLst/>
                        </a:rPr>
                        <a:t>3−9</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3" name="Obdélník 2"/>
          <p:cNvSpPr/>
          <p:nvPr/>
        </p:nvSpPr>
        <p:spPr>
          <a:xfrm>
            <a:off x="2627784" y="6550223"/>
            <a:ext cx="6516836" cy="307777"/>
          </a:xfrm>
          <a:prstGeom prst="rect">
            <a:avLst/>
          </a:prstGeom>
        </p:spPr>
        <p:txBody>
          <a:bodyPr wrap="square">
            <a:spAutoFit/>
          </a:bodyPr>
          <a:lstStyle/>
          <a:p>
            <a:r>
              <a:rPr lang="cs-CZ" sz="1400" dirty="0"/>
              <a:t>M </a:t>
            </a:r>
            <a:r>
              <a:rPr lang="cs-CZ" sz="1400" dirty="0" err="1"/>
              <a:t>Ingelman-Sundberg</a:t>
            </a:r>
            <a:r>
              <a:rPr lang="cs-CZ" sz="1400" dirty="0"/>
              <a:t> </a:t>
            </a:r>
            <a:r>
              <a:rPr lang="cs-CZ" sz="1400" dirty="0" smtClean="0"/>
              <a:t>. </a:t>
            </a:r>
            <a:r>
              <a:rPr lang="en-US" sz="1400" i="1" dirty="0" smtClean="0"/>
              <a:t>The </a:t>
            </a:r>
            <a:r>
              <a:rPr lang="en-US" sz="1400" i="1" dirty="0"/>
              <a:t>Pharmacogenomics Journal</a:t>
            </a:r>
            <a:r>
              <a:rPr lang="en-US" sz="1400" dirty="0"/>
              <a:t> (2005) </a:t>
            </a:r>
            <a:r>
              <a:rPr lang="en-US" sz="1400" b="1" dirty="0"/>
              <a:t>5</a:t>
            </a:r>
            <a:r>
              <a:rPr lang="en-US" sz="1400" dirty="0"/>
              <a:t>, 6–13.</a:t>
            </a:r>
            <a:endParaRPr lang="cs-CZ" sz="1400" dirty="0"/>
          </a:p>
        </p:txBody>
      </p:sp>
      <p:sp>
        <p:nvSpPr>
          <p:cNvPr id="4" name="Nadpis 3"/>
          <p:cNvSpPr>
            <a:spLocks noGrp="1"/>
          </p:cNvSpPr>
          <p:nvPr>
            <p:ph type="title"/>
          </p:nvPr>
        </p:nvSpPr>
        <p:spPr/>
        <p:txBody>
          <a:bodyPr/>
          <a:lstStyle/>
          <a:p>
            <a:r>
              <a:rPr lang="cs-CZ" dirty="0" smtClean="0">
                <a:solidFill>
                  <a:schemeClr val="tx2"/>
                </a:solidFill>
              </a:rPr>
              <a:t>CYP2D6</a:t>
            </a:r>
            <a:endParaRPr lang="cs-CZ" dirty="0">
              <a:solidFill>
                <a:schemeClr val="tx2"/>
              </a:solidFill>
            </a:endParaRPr>
          </a:p>
        </p:txBody>
      </p:sp>
    </p:spTree>
    <p:extLst>
      <p:ext uri="{BB962C8B-B14F-4D97-AF65-F5344CB8AC3E}">
        <p14:creationId xmlns:p14="http://schemas.microsoft.com/office/powerpoint/2010/main" val="3334113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7"/>
          <p:cNvGrpSpPr/>
          <p:nvPr/>
        </p:nvGrpSpPr>
        <p:grpSpPr>
          <a:xfrm>
            <a:off x="2610130" y="939364"/>
            <a:ext cx="6533870" cy="5870761"/>
            <a:chOff x="2610130" y="939364"/>
            <a:chExt cx="6533870" cy="5870761"/>
          </a:xfrm>
        </p:grpSpPr>
        <p:sp>
          <p:nvSpPr>
            <p:cNvPr id="5" name="Rectangle 4"/>
            <p:cNvSpPr/>
            <p:nvPr/>
          </p:nvSpPr>
          <p:spPr>
            <a:xfrm>
              <a:off x="2610130" y="6502348"/>
              <a:ext cx="6533870" cy="307777"/>
            </a:xfrm>
            <a:prstGeom prst="rect">
              <a:avLst/>
            </a:prstGeom>
          </p:spPr>
          <p:txBody>
            <a:bodyPr wrap="square">
              <a:spAutoFit/>
            </a:bodyPr>
            <a:lstStyle/>
            <a:p>
              <a:pPr algn="r"/>
              <a:r>
                <a:rPr lang="cs-CZ" sz="1400" dirty="0" err="1" smtClean="0"/>
                <a:t>Kirchheiner</a:t>
              </a:r>
              <a:r>
                <a:rPr lang="cs-CZ" sz="1400" dirty="0" smtClean="0"/>
                <a:t> J. </a:t>
              </a:r>
              <a:r>
                <a:rPr lang="en-US" sz="1400" dirty="0" smtClean="0"/>
                <a:t>Nature </a:t>
              </a:r>
              <a:r>
                <a:rPr lang="en-US" sz="1400" dirty="0"/>
                <a:t>Reviews Drug </a:t>
              </a:r>
              <a:r>
                <a:rPr lang="en-US" sz="1400" dirty="0" smtClean="0"/>
                <a:t>Discovery 2005</a:t>
              </a:r>
              <a:r>
                <a:rPr lang="en-US" sz="1400" i="1" dirty="0" smtClean="0"/>
                <a:t>; </a:t>
              </a:r>
              <a:r>
                <a:rPr lang="en-US" sz="1400" b="1" dirty="0"/>
                <a:t>4</a:t>
              </a:r>
              <a:r>
                <a:rPr lang="en-US" sz="1400" dirty="0"/>
                <a:t>, 639-</a:t>
              </a:r>
              <a:r>
                <a:rPr lang="en-US" sz="1400" dirty="0" smtClean="0"/>
                <a:t>647</a:t>
              </a:r>
              <a:endParaRPr lang="en-US" sz="1400" dirty="0"/>
            </a:p>
          </p:txBody>
        </p:sp>
        <p:pic>
          <p:nvPicPr>
            <p:cNvPr id="6" name="Picture 2" descr="Pharmacogenetics-based therapeutic recommendations |[mdash]| ready for clinical practice?"/>
            <p:cNvPicPr>
              <a:picLocks noChangeAspect="1" noChangeArrowheads="1"/>
            </p:cNvPicPr>
            <p:nvPr/>
          </p:nvPicPr>
          <p:blipFill>
            <a:blip r:embed="rId2" cstate="print"/>
            <a:srcRect l="2703" t="2290" b="17307"/>
            <a:stretch>
              <a:fillRect/>
            </a:stretch>
          </p:blipFill>
          <p:spPr bwMode="auto">
            <a:xfrm>
              <a:off x="4796329" y="939364"/>
              <a:ext cx="4347671" cy="3401142"/>
            </a:xfrm>
            <a:prstGeom prst="rect">
              <a:avLst/>
            </a:prstGeom>
            <a:noFill/>
          </p:spPr>
        </p:pic>
      </p:grpSp>
      <p:sp>
        <p:nvSpPr>
          <p:cNvPr id="2" name="Nadpis 1"/>
          <p:cNvSpPr>
            <a:spLocks noGrp="1"/>
          </p:cNvSpPr>
          <p:nvPr>
            <p:ph type="title"/>
          </p:nvPr>
        </p:nvSpPr>
        <p:spPr>
          <a:xfrm>
            <a:off x="457200" y="274638"/>
            <a:ext cx="8229600" cy="634082"/>
          </a:xfrm>
        </p:spPr>
        <p:txBody>
          <a:bodyPr/>
          <a:lstStyle/>
          <a:p>
            <a:r>
              <a:rPr lang="en-US" sz="3200" dirty="0"/>
              <a:t>Approximate dose adjustments according to the CYP2D6 phenotype</a:t>
            </a:r>
            <a:endParaRPr lang="cs-CZ" sz="3200" dirty="0"/>
          </a:p>
        </p:txBody>
      </p:sp>
      <p:graphicFrame>
        <p:nvGraphicFramePr>
          <p:cNvPr id="3" name="Tabulka 2"/>
          <p:cNvGraphicFramePr>
            <a:graphicFrameLocks noGrp="1"/>
          </p:cNvGraphicFramePr>
          <p:nvPr>
            <p:extLst>
              <p:ext uri="{D42A27DB-BD31-4B8C-83A1-F6EECF244321}">
                <p14:modId xmlns:p14="http://schemas.microsoft.com/office/powerpoint/2010/main" val="2735966283"/>
              </p:ext>
            </p:extLst>
          </p:nvPr>
        </p:nvGraphicFramePr>
        <p:xfrm>
          <a:off x="251520" y="1124744"/>
          <a:ext cx="4032449" cy="5580255"/>
        </p:xfrm>
        <a:graphic>
          <a:graphicData uri="http://schemas.openxmlformats.org/drawingml/2006/table">
            <a:tbl>
              <a:tblPr/>
              <a:tblGrid>
                <a:gridCol w="1740352">
                  <a:extLst>
                    <a:ext uri="{9D8B030D-6E8A-4147-A177-3AD203B41FA5}">
                      <a16:colId xmlns:a16="http://schemas.microsoft.com/office/drawing/2014/main" val="20000"/>
                    </a:ext>
                  </a:extLst>
                </a:gridCol>
                <a:gridCol w="551744">
                  <a:extLst>
                    <a:ext uri="{9D8B030D-6E8A-4147-A177-3AD203B41FA5}">
                      <a16:colId xmlns:a16="http://schemas.microsoft.com/office/drawing/2014/main" val="20001"/>
                    </a:ext>
                  </a:extLst>
                </a:gridCol>
                <a:gridCol w="551744">
                  <a:extLst>
                    <a:ext uri="{9D8B030D-6E8A-4147-A177-3AD203B41FA5}">
                      <a16:colId xmlns:a16="http://schemas.microsoft.com/office/drawing/2014/main" val="20002"/>
                    </a:ext>
                  </a:extLst>
                </a:gridCol>
                <a:gridCol w="643701">
                  <a:extLst>
                    <a:ext uri="{9D8B030D-6E8A-4147-A177-3AD203B41FA5}">
                      <a16:colId xmlns:a16="http://schemas.microsoft.com/office/drawing/2014/main" val="20003"/>
                    </a:ext>
                  </a:extLst>
                </a:gridCol>
                <a:gridCol w="544908">
                  <a:extLst>
                    <a:ext uri="{9D8B030D-6E8A-4147-A177-3AD203B41FA5}">
                      <a16:colId xmlns:a16="http://schemas.microsoft.com/office/drawing/2014/main" val="20004"/>
                    </a:ext>
                  </a:extLst>
                </a:gridCol>
              </a:tblGrid>
              <a:tr h="432048">
                <a:tc>
                  <a:txBody>
                    <a:bodyPr/>
                    <a:lstStyle/>
                    <a:p>
                      <a:r>
                        <a:rPr lang="cs-CZ" sz="1600" i="1" dirty="0">
                          <a:effectLst/>
                        </a:rPr>
                        <a:t/>
                      </a:r>
                      <a:br>
                        <a:rPr lang="cs-CZ" sz="1600" i="1" dirty="0">
                          <a:effectLst/>
                        </a:rPr>
                      </a:br>
                      <a:endParaRPr lang="cs-CZ" sz="1600" dirty="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i="1" dirty="0" smtClean="0">
                          <a:effectLst/>
                        </a:rPr>
                        <a:t>PM</a:t>
                      </a:r>
                      <a:endParaRPr lang="cs-CZ" sz="1600" dirty="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i="1" dirty="0" smtClean="0">
                          <a:effectLst/>
                        </a:rPr>
                        <a:t>IM</a:t>
                      </a:r>
                      <a:endParaRPr lang="cs-CZ" sz="1600" dirty="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i="1" dirty="0" smtClean="0">
                          <a:effectLst/>
                        </a:rPr>
                        <a:t>EM</a:t>
                      </a:r>
                      <a:endParaRPr lang="cs-CZ" sz="1600" dirty="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i="1" dirty="0" smtClean="0">
                          <a:effectLst/>
                        </a:rPr>
                        <a:t>UM</a:t>
                      </a:r>
                      <a:endParaRPr lang="cs-CZ" sz="1600" dirty="0" smtClean="0">
                        <a:effectLst/>
                      </a:endParaRPr>
                    </a:p>
                  </a:txBody>
                  <a:tcPr marL="35085" marR="35085" marT="17542" marB="17542" anchor="ctr">
                    <a:lnL w="9525" cap="flat" cmpd="sng" algn="ctr">
                      <a:solidFill>
                        <a:srgbClr val="999999"/>
                      </a:solidFill>
                      <a:prstDash val="solid"/>
                      <a:round/>
                      <a:headEnd type="none" w="med" len="med"/>
                      <a:tailEnd type="none" w="med" len="med"/>
                    </a:lnL>
                    <a:lnB w="9525"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0000"/>
                  </a:ext>
                </a:extLst>
              </a:tr>
              <a:tr h="105255">
                <a:tc gridSpan="5">
                  <a:txBody>
                    <a:bodyPr/>
                    <a:lstStyle/>
                    <a:p>
                      <a:r>
                        <a:rPr lang="cs-CZ" sz="1600" i="1">
                          <a:effectLst/>
                        </a:rPr>
                        <a:t>Antidepressants</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1"/>
                  </a:ext>
                </a:extLst>
              </a:tr>
              <a:tr h="210510">
                <a:tc>
                  <a:txBody>
                    <a:bodyPr/>
                    <a:lstStyle/>
                    <a:p>
                      <a:r>
                        <a:rPr lang="cs-CZ" sz="1600">
                          <a:effectLst/>
                        </a:rPr>
                        <a:t> Imipramine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30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75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130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180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extLst>
                  <a:ext uri="{0D108BD9-81ED-4DB2-BD59-A6C34878D82A}">
                    <a16:rowId xmlns:a16="http://schemas.microsoft.com/office/drawing/2014/main" val="10002"/>
                  </a:ext>
                </a:extLst>
              </a:tr>
              <a:tr h="210510">
                <a:tc>
                  <a:txBody>
                    <a:bodyPr/>
                    <a:lstStyle/>
                    <a:p>
                      <a:r>
                        <a:rPr lang="cs-CZ" sz="1600">
                          <a:effectLst/>
                        </a:rPr>
                        <a:t> Doxepin</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35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77</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120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170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10510">
                <a:tc>
                  <a:txBody>
                    <a:bodyPr/>
                    <a:lstStyle/>
                    <a:p>
                      <a:r>
                        <a:rPr lang="cs-CZ" sz="1600">
                          <a:effectLst/>
                        </a:rPr>
                        <a:t> Maprotiline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35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77</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120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170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extLst>
                  <a:ext uri="{0D108BD9-81ED-4DB2-BD59-A6C34878D82A}">
                    <a16:rowId xmlns:a16="http://schemas.microsoft.com/office/drawing/2014/main" val="10004"/>
                  </a:ext>
                </a:extLst>
              </a:tr>
              <a:tr h="210510">
                <a:tc>
                  <a:txBody>
                    <a:bodyPr/>
                    <a:lstStyle/>
                    <a:p>
                      <a:r>
                        <a:rPr lang="cs-CZ" sz="1600">
                          <a:effectLst/>
                        </a:rPr>
                        <a:t> Trimipramine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37</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83</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125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175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10510">
                <a:tc>
                  <a:txBody>
                    <a:bodyPr/>
                    <a:lstStyle/>
                    <a:p>
                      <a:r>
                        <a:rPr lang="cs-CZ" sz="1600">
                          <a:effectLst/>
                        </a:rPr>
                        <a:t> Desipramine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40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76</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117</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165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extLst>
                  <a:ext uri="{0D108BD9-81ED-4DB2-BD59-A6C34878D82A}">
                    <a16:rowId xmlns:a16="http://schemas.microsoft.com/office/drawing/2014/main" val="10006"/>
                  </a:ext>
                </a:extLst>
              </a:tr>
              <a:tr h="210510">
                <a:tc>
                  <a:txBody>
                    <a:bodyPr/>
                    <a:lstStyle/>
                    <a:p>
                      <a:r>
                        <a:rPr lang="cs-CZ" sz="1600">
                          <a:effectLst/>
                        </a:rPr>
                        <a:t> Nortriptyline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48</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90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115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155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15765">
                <a:tc>
                  <a:txBody>
                    <a:bodyPr/>
                    <a:lstStyle/>
                    <a:p>
                      <a:r>
                        <a:rPr lang="cs-CZ" sz="1600">
                          <a:effectLst/>
                        </a:rPr>
                        <a:t> Clomipramine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60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85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112</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145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extLst>
                  <a:ext uri="{0D108BD9-81ED-4DB2-BD59-A6C34878D82A}">
                    <a16:rowId xmlns:a16="http://schemas.microsoft.com/office/drawing/2014/main" val="10008"/>
                  </a:ext>
                </a:extLst>
              </a:tr>
              <a:tr h="210510">
                <a:tc>
                  <a:txBody>
                    <a:bodyPr/>
                    <a:lstStyle/>
                    <a:p>
                      <a:r>
                        <a:rPr lang="cs-CZ" sz="1600">
                          <a:effectLst/>
                        </a:rPr>
                        <a:t> Paroxetine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65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90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108</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143</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10510">
                <a:tc>
                  <a:txBody>
                    <a:bodyPr/>
                    <a:lstStyle/>
                    <a:p>
                      <a:r>
                        <a:rPr lang="cs-CZ" sz="1600">
                          <a:effectLst/>
                        </a:rPr>
                        <a:t> Venlafaxine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68</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85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105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130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extLst>
                  <a:ext uri="{0D108BD9-81ED-4DB2-BD59-A6C34878D82A}">
                    <a16:rowId xmlns:a16="http://schemas.microsoft.com/office/drawing/2014/main" val="10010"/>
                  </a:ext>
                </a:extLst>
              </a:tr>
              <a:tr h="210510">
                <a:tc>
                  <a:txBody>
                    <a:bodyPr/>
                    <a:lstStyle/>
                    <a:p>
                      <a:r>
                        <a:rPr lang="cs-CZ" sz="1600">
                          <a:effectLst/>
                        </a:rPr>
                        <a:t> Amitriptyline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70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90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105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135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10510">
                <a:tc>
                  <a:txBody>
                    <a:bodyPr/>
                    <a:lstStyle/>
                    <a:p>
                      <a:r>
                        <a:rPr lang="cs-CZ" sz="1600">
                          <a:effectLst/>
                        </a:rPr>
                        <a:t> Mianserin</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70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87</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110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135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extLst>
                  <a:ext uri="{0D108BD9-81ED-4DB2-BD59-A6C34878D82A}">
                    <a16:rowId xmlns:a16="http://schemas.microsoft.com/office/drawing/2014/main" val="10012"/>
                  </a:ext>
                </a:extLst>
              </a:tr>
              <a:tr h="105255">
                <a:tc gridSpan="5">
                  <a:txBody>
                    <a:bodyPr/>
                    <a:lstStyle/>
                    <a:p>
                      <a:r>
                        <a:rPr lang="cs-CZ" sz="1600" i="1">
                          <a:effectLst/>
                        </a:rPr>
                        <a:t>Antipsychotics</a:t>
                      </a:r>
                      <a:endParaRPr lang="cs-CZ" sz="1600">
                        <a:effectLst/>
                      </a:endParaRP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3"/>
                  </a:ext>
                </a:extLst>
              </a:tr>
              <a:tr h="315765">
                <a:tc>
                  <a:txBody>
                    <a:bodyPr/>
                    <a:lstStyle/>
                    <a:p>
                      <a:r>
                        <a:rPr lang="cs-CZ" sz="1600">
                          <a:effectLst/>
                        </a:rPr>
                        <a:t> Perphenazine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30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80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130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170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extLst>
                  <a:ext uri="{0D108BD9-81ED-4DB2-BD59-A6C34878D82A}">
                    <a16:rowId xmlns:a16="http://schemas.microsoft.com/office/drawing/2014/main" val="10014"/>
                  </a:ext>
                </a:extLst>
              </a:tr>
              <a:tr h="210510">
                <a:tc>
                  <a:txBody>
                    <a:bodyPr/>
                    <a:lstStyle/>
                    <a:p>
                      <a:r>
                        <a:rPr lang="cs-CZ" sz="1600">
                          <a:effectLst/>
                        </a:rPr>
                        <a:t> Thioridazine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37</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82</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127</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165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10510">
                <a:tc>
                  <a:txBody>
                    <a:bodyPr/>
                    <a:lstStyle/>
                    <a:p>
                      <a:r>
                        <a:rPr lang="cs-CZ" sz="1600">
                          <a:effectLst/>
                        </a:rPr>
                        <a:t> Olanzapine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50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100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120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155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extLst>
                  <a:ext uri="{0D108BD9-81ED-4DB2-BD59-A6C34878D82A}">
                    <a16:rowId xmlns:a16="http://schemas.microsoft.com/office/drawing/2014/main" val="10016"/>
                  </a:ext>
                </a:extLst>
              </a:tr>
              <a:tr h="315765">
                <a:tc>
                  <a:txBody>
                    <a:bodyPr/>
                    <a:lstStyle/>
                    <a:p>
                      <a:r>
                        <a:rPr lang="cs-CZ" sz="1600">
                          <a:effectLst/>
                        </a:rPr>
                        <a:t> Zuclopenthixol</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55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85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115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142</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210510">
                <a:tc>
                  <a:txBody>
                    <a:bodyPr/>
                    <a:lstStyle/>
                    <a:p>
                      <a:r>
                        <a:rPr lang="cs-CZ" sz="1600">
                          <a:effectLst/>
                        </a:rPr>
                        <a:t> Aripiprazole</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60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85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112</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130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extLst>
                  <a:ext uri="{0D108BD9-81ED-4DB2-BD59-A6C34878D82A}">
                    <a16:rowId xmlns:a16="http://schemas.microsoft.com/office/drawing/2014/main" val="10018"/>
                  </a:ext>
                </a:extLst>
              </a:tr>
              <a:tr h="210510">
                <a:tc>
                  <a:txBody>
                    <a:bodyPr/>
                    <a:lstStyle/>
                    <a:p>
                      <a:r>
                        <a:rPr lang="cs-CZ" sz="1600">
                          <a:effectLst/>
                        </a:rPr>
                        <a:t> Flupentixol</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68</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80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117</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cs-CZ" sz="1600">
                          <a:effectLst/>
                        </a:rPr>
                        <a:t>135</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210510">
                <a:tc>
                  <a:txBody>
                    <a:bodyPr/>
                    <a:lstStyle/>
                    <a:p>
                      <a:r>
                        <a:rPr lang="cs-CZ" sz="1600">
                          <a:effectLst/>
                        </a:rPr>
                        <a:t> Haloperidol</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67</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a:effectLst/>
                        </a:rPr>
                        <a:t>90</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dirty="0">
                          <a:effectLst/>
                        </a:rPr>
                        <a:t>108</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tc>
                  <a:txBody>
                    <a:bodyPr/>
                    <a:lstStyle/>
                    <a:p>
                      <a:r>
                        <a:rPr lang="cs-CZ" sz="1600" dirty="0">
                          <a:effectLst/>
                        </a:rPr>
                        <a:t>126</a:t>
                      </a:r>
                    </a:p>
                  </a:txBody>
                  <a:tcPr marL="0" marR="0" marT="0" marB="0"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6F6F6"/>
                    </a:solid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99389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4"/>
          <p:cNvSpPr>
            <a:spLocks noGrp="1"/>
          </p:cNvSpPr>
          <p:nvPr>
            <p:ph type="title"/>
          </p:nvPr>
        </p:nvSpPr>
        <p:spPr/>
        <p:txBody>
          <a:bodyPr/>
          <a:lstStyle/>
          <a:p>
            <a:r>
              <a:rPr lang="cs-CZ" dirty="0" smtClean="0">
                <a:solidFill>
                  <a:schemeClr val="tx2"/>
                </a:solidFill>
                <a:ea typeface="ＭＳ Ｐゴシック" pitchFamily="34" charset="-128"/>
              </a:rPr>
              <a:t>C</a:t>
            </a:r>
            <a:r>
              <a:rPr lang="en-US" dirty="0" err="1" smtClean="0">
                <a:solidFill>
                  <a:schemeClr val="tx2"/>
                </a:solidFill>
                <a:ea typeface="ＭＳ Ｐゴシック" pitchFamily="34" charset="-128"/>
              </a:rPr>
              <a:t>arvedilol</a:t>
            </a:r>
            <a:r>
              <a:rPr lang="en-US" dirty="0" smtClean="0">
                <a:solidFill>
                  <a:schemeClr val="tx2"/>
                </a:solidFill>
                <a:ea typeface="ＭＳ Ｐゴシック" pitchFamily="34" charset="-128"/>
              </a:rPr>
              <a:t> - PD</a:t>
            </a:r>
          </a:p>
        </p:txBody>
      </p:sp>
      <p:sp>
        <p:nvSpPr>
          <p:cNvPr id="79874" name="Content Placeholder 5"/>
          <p:cNvSpPr>
            <a:spLocks noGrp="1"/>
          </p:cNvSpPr>
          <p:nvPr>
            <p:ph idx="1"/>
          </p:nvPr>
        </p:nvSpPr>
        <p:spPr>
          <a:xfrm>
            <a:off x="457200" y="1412875"/>
            <a:ext cx="8229600" cy="4968875"/>
          </a:xfrm>
        </p:spPr>
        <p:txBody>
          <a:bodyPr>
            <a:normAutofit/>
          </a:bodyPr>
          <a:lstStyle/>
          <a:p>
            <a:pPr>
              <a:lnSpc>
                <a:spcPct val="80000"/>
              </a:lnSpc>
            </a:pPr>
            <a:r>
              <a:rPr lang="en-US" sz="3000" dirty="0" err="1" smtClean="0">
                <a:solidFill>
                  <a:schemeClr val="accent1"/>
                </a:solidFill>
                <a:ea typeface="ＭＳ Ｐゴシック" pitchFamily="34" charset="-128"/>
              </a:rPr>
              <a:t>Neselektivní</a:t>
            </a:r>
            <a:r>
              <a:rPr lang="en-US" sz="3000" dirty="0" smtClean="0">
                <a:solidFill>
                  <a:schemeClr val="accent1"/>
                </a:solidFill>
                <a:ea typeface="ＭＳ Ｐゴシック" pitchFamily="34" charset="-128"/>
              </a:rPr>
              <a:t> </a:t>
            </a:r>
            <a:r>
              <a:rPr lang="en-US" sz="3000" dirty="0" err="1" smtClean="0">
                <a:solidFill>
                  <a:schemeClr val="accent1"/>
                </a:solidFill>
                <a:ea typeface="ＭＳ Ｐゴシック" pitchFamily="34" charset="-128"/>
              </a:rPr>
              <a:t>blokátor</a:t>
            </a:r>
            <a:r>
              <a:rPr lang="en-US" sz="3000" dirty="0" smtClean="0">
                <a:solidFill>
                  <a:schemeClr val="accent1"/>
                </a:solidFill>
                <a:ea typeface="ＭＳ Ｐゴシック" pitchFamily="34" charset="-128"/>
              </a:rPr>
              <a:t> </a:t>
            </a:r>
            <a:r>
              <a:rPr lang="en-US" sz="3000" dirty="0" err="1" smtClean="0">
                <a:solidFill>
                  <a:schemeClr val="accent1"/>
                </a:solidFill>
                <a:latin typeface="Symbol" pitchFamily="18" charset="2"/>
                <a:ea typeface="ＭＳ Ｐゴシック" pitchFamily="34" charset="-128"/>
              </a:rPr>
              <a:t>b</a:t>
            </a:r>
            <a:r>
              <a:rPr lang="en-US" sz="3000" dirty="0" err="1" smtClean="0">
                <a:solidFill>
                  <a:schemeClr val="accent1"/>
                </a:solidFill>
                <a:ea typeface="ＭＳ Ｐゴシック" pitchFamily="34" charset="-128"/>
              </a:rPr>
              <a:t>1</a:t>
            </a:r>
            <a:r>
              <a:rPr lang="en-US" sz="3000" dirty="0" smtClean="0">
                <a:solidFill>
                  <a:schemeClr val="accent1"/>
                </a:solidFill>
                <a:ea typeface="ＭＳ Ｐゴシック" pitchFamily="34" charset="-128"/>
              </a:rPr>
              <a:t>/2</a:t>
            </a:r>
            <a:r>
              <a:rPr lang="cs-CZ" sz="3000" dirty="0" smtClean="0">
                <a:solidFill>
                  <a:schemeClr val="accent1"/>
                </a:solidFill>
                <a:ea typeface="ＭＳ Ｐゴシック" pitchFamily="34" charset="-128"/>
              </a:rPr>
              <a:t> (S)</a:t>
            </a:r>
            <a:r>
              <a:rPr lang="en-US" sz="3000" dirty="0" smtClean="0">
                <a:solidFill>
                  <a:schemeClr val="accent1"/>
                </a:solidFill>
                <a:ea typeface="ＭＳ Ｐゴシック" pitchFamily="34" charset="-128"/>
              </a:rPr>
              <a:t> + </a:t>
            </a:r>
            <a:r>
              <a:rPr lang="en-US" sz="3000" dirty="0" err="1" smtClean="0">
                <a:solidFill>
                  <a:schemeClr val="accent1"/>
                </a:solidFill>
                <a:latin typeface="Symbol" pitchFamily="18" charset="2"/>
                <a:ea typeface="ＭＳ Ｐゴシック" pitchFamily="34" charset="-128"/>
              </a:rPr>
              <a:t>a</a:t>
            </a:r>
            <a:r>
              <a:rPr lang="en-US" sz="3000" dirty="0" err="1" smtClean="0">
                <a:solidFill>
                  <a:schemeClr val="accent1"/>
                </a:solidFill>
                <a:ea typeface="ＭＳ Ｐゴシック" pitchFamily="34" charset="-128"/>
              </a:rPr>
              <a:t>1</a:t>
            </a:r>
            <a:r>
              <a:rPr lang="cs-CZ" sz="3000" dirty="0" smtClean="0">
                <a:solidFill>
                  <a:schemeClr val="accent1"/>
                </a:solidFill>
                <a:ea typeface="ＭＳ Ｐゴシック" pitchFamily="34" charset="-128"/>
              </a:rPr>
              <a:t> (R/S)</a:t>
            </a:r>
            <a:r>
              <a:rPr lang="en-US" sz="3000" dirty="0" smtClean="0">
                <a:solidFill>
                  <a:schemeClr val="accent1"/>
                </a:solidFill>
                <a:ea typeface="ＭＳ Ｐゴシック" pitchFamily="34" charset="-128"/>
              </a:rPr>
              <a:t> </a:t>
            </a:r>
          </a:p>
          <a:p>
            <a:pPr lvl="2">
              <a:lnSpc>
                <a:spcPct val="80000"/>
              </a:lnSpc>
            </a:pPr>
            <a:r>
              <a:rPr lang="en-US" sz="2200" dirty="0" err="1" smtClean="0">
                <a:ea typeface="ＭＳ Ｐゴシック" pitchFamily="34" charset="-128"/>
              </a:rPr>
              <a:t>Suprese</a:t>
            </a:r>
            <a:r>
              <a:rPr lang="en-US" sz="2200" dirty="0" smtClean="0">
                <a:ea typeface="ＭＳ Ｐゴシック" pitchFamily="34" charset="-128"/>
              </a:rPr>
              <a:t> RAAS </a:t>
            </a:r>
            <a:r>
              <a:rPr lang="en-US" sz="2200" dirty="0" err="1" smtClean="0">
                <a:ea typeface="ＭＳ Ｐゴシック" pitchFamily="34" charset="-128"/>
              </a:rPr>
              <a:t>pres</a:t>
            </a:r>
            <a:r>
              <a:rPr lang="en-US" sz="2200" dirty="0" smtClean="0">
                <a:ea typeface="ＭＳ Ｐゴシック" pitchFamily="34" charset="-128"/>
              </a:rPr>
              <a:t> </a:t>
            </a:r>
            <a:r>
              <a:rPr lang="en-US" sz="2200" dirty="0" smtClean="0">
                <a:latin typeface="Symbol" pitchFamily="18" charset="2"/>
                <a:ea typeface="ＭＳ Ｐゴシック" pitchFamily="34" charset="-128"/>
              </a:rPr>
              <a:t>b</a:t>
            </a:r>
            <a:r>
              <a:rPr lang="en-US" sz="2200" dirty="0" smtClean="0">
                <a:ea typeface="ＭＳ Ｐゴシック" pitchFamily="34" charset="-128"/>
              </a:rPr>
              <a:t>1</a:t>
            </a:r>
          </a:p>
          <a:p>
            <a:pPr lvl="1">
              <a:lnSpc>
                <a:spcPct val="80000"/>
              </a:lnSpc>
            </a:pPr>
            <a:r>
              <a:rPr lang="en-US" sz="2600" dirty="0" smtClean="0">
                <a:solidFill>
                  <a:srgbClr val="8064A2"/>
                </a:solidFill>
                <a:ea typeface="ＭＳ Ｐゴシック" pitchFamily="34" charset="-128"/>
              </a:rPr>
              <a:t>Ca</a:t>
            </a:r>
            <a:r>
              <a:rPr lang="en-US" sz="2600" baseline="30000" dirty="0" smtClean="0">
                <a:solidFill>
                  <a:srgbClr val="8064A2"/>
                </a:solidFill>
                <a:ea typeface="ＭＳ Ｐゴシック" pitchFamily="34" charset="-128"/>
              </a:rPr>
              <a:t>2+</a:t>
            </a:r>
            <a:r>
              <a:rPr lang="en-US" sz="2600" dirty="0" smtClean="0">
                <a:solidFill>
                  <a:srgbClr val="8064A2"/>
                </a:solidFill>
                <a:ea typeface="ＭＳ Ｐゴシック" pitchFamily="34" charset="-128"/>
              </a:rPr>
              <a:t> </a:t>
            </a:r>
            <a:r>
              <a:rPr lang="en-US" sz="2600" dirty="0" err="1" smtClean="0">
                <a:solidFill>
                  <a:srgbClr val="8064A2"/>
                </a:solidFill>
                <a:ea typeface="ＭＳ Ｐゴシック" pitchFamily="34" charset="-128"/>
              </a:rPr>
              <a:t>blokáda</a:t>
            </a:r>
            <a:endParaRPr lang="en-US" sz="2600" dirty="0" smtClean="0">
              <a:solidFill>
                <a:srgbClr val="8064A2"/>
              </a:solidFill>
              <a:ea typeface="ＭＳ Ｐゴシック" pitchFamily="34" charset="-128"/>
            </a:endParaRPr>
          </a:p>
          <a:p>
            <a:pPr lvl="1">
              <a:lnSpc>
                <a:spcPct val="80000"/>
              </a:lnSpc>
            </a:pPr>
            <a:r>
              <a:rPr lang="en-US" sz="2600" dirty="0" err="1" smtClean="0">
                <a:solidFill>
                  <a:srgbClr val="8064A2"/>
                </a:solidFill>
                <a:ea typeface="ＭＳ Ｐゴシック" pitchFamily="34" charset="-128"/>
              </a:rPr>
              <a:t>Antioxidační</a:t>
            </a:r>
            <a:r>
              <a:rPr lang="en-US" sz="2600" dirty="0" smtClean="0">
                <a:solidFill>
                  <a:srgbClr val="8064A2"/>
                </a:solidFill>
                <a:ea typeface="ＭＳ Ｐゴシック" pitchFamily="34" charset="-128"/>
              </a:rPr>
              <a:t> </a:t>
            </a:r>
            <a:r>
              <a:rPr lang="en-US" sz="2600" dirty="0" err="1" smtClean="0">
                <a:solidFill>
                  <a:srgbClr val="8064A2"/>
                </a:solidFill>
                <a:ea typeface="ＭＳ Ｐゴシック" pitchFamily="34" charset="-128"/>
              </a:rPr>
              <a:t>efekt</a:t>
            </a:r>
            <a:endParaRPr lang="en-US" sz="2600" dirty="0" smtClean="0">
              <a:solidFill>
                <a:srgbClr val="8064A2"/>
              </a:solidFill>
              <a:ea typeface="ＭＳ Ｐゴシック" pitchFamily="34" charset="-128"/>
            </a:endParaRPr>
          </a:p>
          <a:p>
            <a:pPr lvl="2">
              <a:lnSpc>
                <a:spcPct val="80000"/>
              </a:lnSpc>
            </a:pPr>
            <a:r>
              <a:rPr lang="en-US" sz="2200" dirty="0" err="1" smtClean="0">
                <a:ea typeface="ＭＳ Ｐゴシック" pitchFamily="34" charset="-128"/>
              </a:rPr>
              <a:t>metabolity</a:t>
            </a:r>
            <a:endParaRPr lang="en-US" sz="2200" dirty="0" smtClean="0">
              <a:ea typeface="ＭＳ Ｐゴシック" pitchFamily="34" charset="-128"/>
            </a:endParaRPr>
          </a:p>
          <a:p>
            <a:pPr lvl="1">
              <a:lnSpc>
                <a:spcPct val="80000"/>
              </a:lnSpc>
            </a:pPr>
            <a:r>
              <a:rPr lang="en-US" sz="2600" dirty="0" err="1" smtClean="0">
                <a:solidFill>
                  <a:schemeClr val="accent4"/>
                </a:solidFill>
                <a:ea typeface="ＭＳ Ｐゴシック" pitchFamily="34" charset="-128"/>
              </a:rPr>
              <a:t>Příznivý</a:t>
            </a:r>
            <a:r>
              <a:rPr lang="en-US" sz="2600" dirty="0" smtClean="0">
                <a:solidFill>
                  <a:schemeClr val="accent4"/>
                </a:solidFill>
                <a:ea typeface="ＭＳ Ｐゴシック" pitchFamily="34" charset="-128"/>
              </a:rPr>
              <a:t> </a:t>
            </a:r>
            <a:r>
              <a:rPr lang="en-US" sz="2600" dirty="0" err="1" smtClean="0">
                <a:solidFill>
                  <a:schemeClr val="accent4"/>
                </a:solidFill>
                <a:ea typeface="ＭＳ Ｐゴシック" pitchFamily="34" charset="-128"/>
              </a:rPr>
              <a:t>antifibrotický</a:t>
            </a:r>
            <a:endParaRPr lang="en-US" sz="2600" dirty="0" smtClean="0">
              <a:solidFill>
                <a:schemeClr val="accent4"/>
              </a:solidFill>
              <a:ea typeface="ＭＳ Ｐゴシック" pitchFamily="34" charset="-128"/>
            </a:endParaRPr>
          </a:p>
          <a:p>
            <a:pPr lvl="2">
              <a:lnSpc>
                <a:spcPct val="80000"/>
              </a:lnSpc>
            </a:pPr>
            <a:r>
              <a:rPr lang="en-US" sz="2200" dirty="0" err="1" smtClean="0">
                <a:ea typeface="ＭＳ Ｐゴシック" pitchFamily="34" charset="-128"/>
              </a:rPr>
              <a:t>Experimentální</a:t>
            </a:r>
            <a:r>
              <a:rPr lang="en-US" sz="2200" dirty="0" smtClean="0">
                <a:ea typeface="ＭＳ Ｐゴシック" pitchFamily="34" charset="-128"/>
              </a:rPr>
              <a:t> model CCL4 </a:t>
            </a:r>
            <a:r>
              <a:rPr lang="en-US" sz="2200" dirty="0" err="1" smtClean="0">
                <a:ea typeface="ＭＳ Ｐゴシック" pitchFamily="34" charset="-128"/>
              </a:rPr>
              <a:t>fibrózy</a:t>
            </a:r>
            <a:endParaRPr lang="en-US" sz="2200" dirty="0" smtClean="0">
              <a:ea typeface="ＭＳ Ｐゴシック" pitchFamily="34" charset="-128"/>
            </a:endParaRPr>
          </a:p>
          <a:p>
            <a:pPr>
              <a:lnSpc>
                <a:spcPct val="80000"/>
              </a:lnSpc>
            </a:pPr>
            <a:r>
              <a:rPr lang="en-US" sz="3000" dirty="0" err="1" smtClean="0">
                <a:solidFill>
                  <a:schemeClr val="accent1"/>
                </a:solidFill>
                <a:ea typeface="ＭＳ Ｐゴシック" pitchFamily="34" charset="-128"/>
              </a:rPr>
              <a:t>Indikace</a:t>
            </a:r>
            <a:endParaRPr lang="en-US" sz="3000" dirty="0" smtClean="0">
              <a:solidFill>
                <a:schemeClr val="accent1"/>
              </a:solidFill>
              <a:ea typeface="ＭＳ Ｐゴシック" pitchFamily="34" charset="-128"/>
            </a:endParaRPr>
          </a:p>
          <a:p>
            <a:pPr lvl="1">
              <a:lnSpc>
                <a:spcPct val="80000"/>
              </a:lnSpc>
            </a:pPr>
            <a:r>
              <a:rPr lang="en-US" sz="2600" dirty="0" smtClean="0">
                <a:solidFill>
                  <a:srgbClr val="8064A2"/>
                </a:solidFill>
                <a:ea typeface="ＭＳ Ｐゴシック" pitchFamily="34" charset="-128"/>
              </a:rPr>
              <a:t>ICHS, HT </a:t>
            </a:r>
          </a:p>
          <a:p>
            <a:pPr lvl="1">
              <a:lnSpc>
                <a:spcPct val="80000"/>
              </a:lnSpc>
            </a:pPr>
            <a:r>
              <a:rPr lang="en-US" sz="2600" dirty="0" err="1" smtClean="0">
                <a:solidFill>
                  <a:srgbClr val="8064A2"/>
                </a:solidFill>
                <a:ea typeface="ＭＳ Ｐゴシック" pitchFamily="34" charset="-128"/>
              </a:rPr>
              <a:t>Srdeční</a:t>
            </a:r>
            <a:r>
              <a:rPr lang="en-US" sz="2600" dirty="0" smtClean="0">
                <a:solidFill>
                  <a:srgbClr val="8064A2"/>
                </a:solidFill>
                <a:ea typeface="ＭＳ Ｐゴシック" pitchFamily="34" charset="-128"/>
              </a:rPr>
              <a:t> </a:t>
            </a:r>
            <a:r>
              <a:rPr lang="en-US" sz="2600" dirty="0" err="1" smtClean="0">
                <a:solidFill>
                  <a:srgbClr val="8064A2"/>
                </a:solidFill>
                <a:ea typeface="ＭＳ Ｐゴシック" pitchFamily="34" charset="-128"/>
              </a:rPr>
              <a:t>selhávání</a:t>
            </a:r>
            <a:r>
              <a:rPr lang="en-US" sz="2600" dirty="0" smtClean="0">
                <a:solidFill>
                  <a:srgbClr val="8064A2"/>
                </a:solidFill>
                <a:ea typeface="ＭＳ Ｐゴシック" pitchFamily="34" charset="-128"/>
              </a:rPr>
              <a:t> </a:t>
            </a:r>
            <a:r>
              <a:rPr lang="en-US" sz="2600" dirty="0" smtClean="0">
                <a:ea typeface="ＭＳ Ｐゴシック" pitchFamily="34" charset="-128"/>
              </a:rPr>
              <a:t>– </a:t>
            </a:r>
            <a:r>
              <a:rPr lang="en-US" sz="2600" dirty="0" err="1" smtClean="0">
                <a:ea typeface="ＭＳ Ｐゴシック" pitchFamily="34" charset="-128"/>
              </a:rPr>
              <a:t>včetně</a:t>
            </a:r>
            <a:r>
              <a:rPr lang="en-US" sz="2600" dirty="0" smtClean="0">
                <a:ea typeface="ＭＳ Ｐゴシック" pitchFamily="34" charset="-128"/>
              </a:rPr>
              <a:t> </a:t>
            </a:r>
            <a:r>
              <a:rPr lang="en-US" sz="2600" dirty="0" err="1" smtClean="0">
                <a:ea typeface="ＭＳ Ｐゴシック" pitchFamily="34" charset="-128"/>
              </a:rPr>
              <a:t>regrese</a:t>
            </a:r>
            <a:r>
              <a:rPr lang="en-US" sz="2600" dirty="0" smtClean="0">
                <a:ea typeface="ＭＳ Ｐゴシック" pitchFamily="34" charset="-128"/>
              </a:rPr>
              <a:t> </a:t>
            </a:r>
            <a:r>
              <a:rPr lang="en-US" sz="2600" dirty="0" err="1" smtClean="0">
                <a:ea typeface="ＭＳ Ｐゴシック" pitchFamily="34" charset="-128"/>
              </a:rPr>
              <a:t>remodelace</a:t>
            </a:r>
            <a:endParaRPr lang="en-US" sz="2600" dirty="0" smtClean="0">
              <a:ea typeface="ＭＳ Ｐゴシック" pitchFamily="34" charset="-128"/>
            </a:endParaRPr>
          </a:p>
          <a:p>
            <a:pPr lvl="1">
              <a:lnSpc>
                <a:spcPct val="80000"/>
              </a:lnSpc>
            </a:pPr>
            <a:r>
              <a:rPr lang="en-US" sz="2600" dirty="0" err="1" smtClean="0">
                <a:ea typeface="ＭＳ Ｐゴシック" pitchFamily="34" charset="-128"/>
              </a:rPr>
              <a:t>Portální</a:t>
            </a:r>
            <a:r>
              <a:rPr lang="en-US" sz="2600" dirty="0" smtClean="0">
                <a:ea typeface="ＭＳ Ｐゴシック" pitchFamily="34" charset="-128"/>
              </a:rPr>
              <a:t> </a:t>
            </a:r>
            <a:r>
              <a:rPr lang="en-US" sz="2600" dirty="0" err="1" smtClean="0">
                <a:ea typeface="ＭＳ Ｐゴシック" pitchFamily="34" charset="-128"/>
              </a:rPr>
              <a:t>hypertenze</a:t>
            </a:r>
            <a:r>
              <a:rPr lang="en-US" sz="2600" dirty="0" smtClean="0">
                <a:ea typeface="ＭＳ Ｐゴシック" pitchFamily="34" charset="-128"/>
              </a:rPr>
              <a:t> – 12,5 – 25 mg/den</a:t>
            </a:r>
          </a:p>
          <a:p>
            <a:pPr lvl="2">
              <a:lnSpc>
                <a:spcPct val="80000"/>
              </a:lnSpc>
            </a:pPr>
            <a:r>
              <a:rPr lang="en-US" sz="2200" dirty="0" smtClean="0">
                <a:ea typeface="ＭＳ Ｐゴシック" pitchFamily="34" charset="-128"/>
              </a:rPr>
              <a:t>40 % - 80 % </a:t>
            </a:r>
            <a:r>
              <a:rPr lang="en-US" sz="2200" dirty="0" err="1" smtClean="0">
                <a:ea typeface="ＭＳ Ｐゴシック" pitchFamily="34" charset="-128"/>
              </a:rPr>
              <a:t>reaguje</a:t>
            </a:r>
            <a:r>
              <a:rPr lang="en-US" sz="2200" dirty="0" smtClean="0">
                <a:ea typeface="ＭＳ Ｐゴシック" pitchFamily="34" charset="-128"/>
              </a:rPr>
              <a:t> </a:t>
            </a:r>
            <a:r>
              <a:rPr lang="en-US" sz="2200" dirty="0" err="1" smtClean="0">
                <a:ea typeface="ＭＳ Ｐゴシック" pitchFamily="34" charset="-128"/>
              </a:rPr>
              <a:t>poklesem</a:t>
            </a:r>
            <a:r>
              <a:rPr lang="en-US" sz="2200" dirty="0" smtClean="0">
                <a:ea typeface="ＭＳ Ｐゴシック" pitchFamily="34" charset="-128"/>
              </a:rPr>
              <a:t> HVPG pod 12 mmHg </a:t>
            </a:r>
            <a:r>
              <a:rPr lang="en-US" sz="2200" dirty="0" err="1" smtClean="0">
                <a:ea typeface="ＭＳ Ｐゴシック" pitchFamily="34" charset="-128"/>
              </a:rPr>
              <a:t>nebo</a:t>
            </a:r>
            <a:r>
              <a:rPr lang="en-US" sz="2200" dirty="0" smtClean="0">
                <a:ea typeface="ＭＳ Ｐゴシック" pitchFamily="34" charset="-128"/>
              </a:rPr>
              <a:t> o 20 %</a:t>
            </a:r>
          </a:p>
        </p:txBody>
      </p:sp>
    </p:spTree>
    <p:extLst>
      <p:ext uri="{BB962C8B-B14F-4D97-AF65-F5344CB8AC3E}">
        <p14:creationId xmlns:p14="http://schemas.microsoft.com/office/powerpoint/2010/main" val="3084086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Nadpis 1"/>
          <p:cNvSpPr>
            <a:spLocks noGrp="1"/>
          </p:cNvSpPr>
          <p:nvPr>
            <p:ph type="title"/>
          </p:nvPr>
        </p:nvSpPr>
        <p:spPr/>
        <p:txBody>
          <a:bodyPr/>
          <a:lstStyle/>
          <a:p>
            <a:r>
              <a:rPr lang="cs-CZ" dirty="0" smtClean="0">
                <a:solidFill>
                  <a:schemeClr val="tx2"/>
                </a:solidFill>
                <a:ea typeface="ＭＳ Ｐゴシック" pitchFamily="34" charset="-128"/>
              </a:rPr>
              <a:t>PD - </a:t>
            </a:r>
            <a:r>
              <a:rPr lang="cs-CZ" dirty="0" err="1" smtClean="0">
                <a:solidFill>
                  <a:schemeClr val="tx2"/>
                </a:solidFill>
                <a:ea typeface="ＭＳ Ｐゴシック" pitchFamily="34" charset="-128"/>
              </a:rPr>
              <a:t>Receptors</a:t>
            </a:r>
            <a:endParaRPr lang="cs-CZ" dirty="0" smtClean="0">
              <a:solidFill>
                <a:schemeClr val="tx2"/>
              </a:solidFill>
              <a:ea typeface="ＭＳ Ｐゴシック" pitchFamily="34" charset="-128"/>
            </a:endParaRPr>
          </a:p>
        </p:txBody>
      </p:sp>
      <p:sp>
        <p:nvSpPr>
          <p:cNvPr id="32770" name="Zástupný symbol pro obsah 2"/>
          <p:cNvSpPr>
            <a:spLocks noGrp="1"/>
          </p:cNvSpPr>
          <p:nvPr>
            <p:ph idx="1"/>
          </p:nvPr>
        </p:nvSpPr>
        <p:spPr/>
        <p:txBody>
          <a:bodyPr/>
          <a:lstStyle/>
          <a:p>
            <a:pPr lvl="1" eaLnBrk="1" hangingPunct="1">
              <a:lnSpc>
                <a:spcPct val="90000"/>
              </a:lnSpc>
              <a:buFont typeface="Arial" pitchFamily="34" charset="0"/>
              <a:buChar char="•"/>
            </a:pPr>
            <a:r>
              <a:rPr lang="cs-CZ" sz="2400" noProof="1" smtClean="0">
                <a:ea typeface="ＭＳ Ｐゴシック" pitchFamily="34" charset="-128"/>
              </a:rPr>
              <a:t>Mainly proteins - DNA</a:t>
            </a:r>
          </a:p>
          <a:p>
            <a:pPr eaLnBrk="1" hangingPunct="1">
              <a:lnSpc>
                <a:spcPct val="90000"/>
              </a:lnSpc>
            </a:pPr>
            <a:r>
              <a:rPr lang="cs-CZ" sz="2800" noProof="1" smtClean="0">
                <a:solidFill>
                  <a:schemeClr val="accent1"/>
                </a:solidFill>
                <a:ea typeface="ＭＳ Ｐゴシック" pitchFamily="34" charset="-128"/>
              </a:rPr>
              <a:t>Receptors</a:t>
            </a:r>
          </a:p>
          <a:p>
            <a:pPr lvl="1" eaLnBrk="1" hangingPunct="1">
              <a:lnSpc>
                <a:spcPct val="90000"/>
              </a:lnSpc>
              <a:buFont typeface="Arial" pitchFamily="34" charset="0"/>
              <a:buChar char="•"/>
            </a:pPr>
            <a:r>
              <a:rPr lang="cs-CZ" sz="2400" noProof="1" smtClean="0">
                <a:solidFill>
                  <a:srgbClr val="8064A2"/>
                </a:solidFill>
                <a:ea typeface="ＭＳ Ｐゴシック" pitchFamily="34" charset="-128"/>
              </a:rPr>
              <a:t>Ion channel</a:t>
            </a:r>
          </a:p>
          <a:p>
            <a:pPr lvl="1" eaLnBrk="1" hangingPunct="1">
              <a:lnSpc>
                <a:spcPct val="90000"/>
              </a:lnSpc>
              <a:buFont typeface="Arial" pitchFamily="34" charset="0"/>
              <a:buChar char="•"/>
            </a:pPr>
            <a:r>
              <a:rPr lang="cs-CZ" sz="2400" noProof="1" smtClean="0">
                <a:solidFill>
                  <a:srgbClr val="8064A2"/>
                </a:solidFill>
                <a:ea typeface="ＭＳ Ｐゴシック" pitchFamily="34" charset="-128"/>
              </a:rPr>
              <a:t>GPC – G-protein coupled</a:t>
            </a:r>
          </a:p>
          <a:p>
            <a:pPr lvl="1" eaLnBrk="1" hangingPunct="1">
              <a:lnSpc>
                <a:spcPct val="90000"/>
              </a:lnSpc>
              <a:buFont typeface="Arial" pitchFamily="34" charset="0"/>
              <a:buChar char="•"/>
            </a:pPr>
            <a:r>
              <a:rPr lang="cs-CZ" sz="2400" noProof="1" smtClean="0">
                <a:solidFill>
                  <a:srgbClr val="8064A2"/>
                </a:solidFill>
                <a:ea typeface="ＭＳ Ｐゴシック" pitchFamily="34" charset="-128"/>
              </a:rPr>
              <a:t>Transmembrane enzymes – kinases</a:t>
            </a:r>
          </a:p>
          <a:p>
            <a:pPr lvl="1" eaLnBrk="1" hangingPunct="1">
              <a:lnSpc>
                <a:spcPct val="90000"/>
              </a:lnSpc>
              <a:buFont typeface="Arial" pitchFamily="34" charset="0"/>
              <a:buChar char="•"/>
            </a:pPr>
            <a:r>
              <a:rPr lang="cs-CZ" sz="2400" noProof="1" smtClean="0">
                <a:solidFill>
                  <a:srgbClr val="8064A2"/>
                </a:solidFill>
                <a:ea typeface="ＭＳ Ｐゴシック" pitchFamily="34" charset="-128"/>
              </a:rPr>
              <a:t>Intracellular</a:t>
            </a:r>
          </a:p>
          <a:p>
            <a:pPr eaLnBrk="1" hangingPunct="1">
              <a:lnSpc>
                <a:spcPct val="90000"/>
              </a:lnSpc>
            </a:pPr>
            <a:r>
              <a:rPr lang="cs-CZ" sz="2800" noProof="1" smtClean="0">
                <a:solidFill>
                  <a:schemeClr val="accent1"/>
                </a:solidFill>
                <a:ea typeface="ＭＳ Ｐゴシック" pitchFamily="34" charset="-128"/>
              </a:rPr>
              <a:t>Other receptor structures </a:t>
            </a:r>
          </a:p>
          <a:p>
            <a:pPr lvl="1" eaLnBrk="1" hangingPunct="1">
              <a:lnSpc>
                <a:spcPct val="90000"/>
              </a:lnSpc>
            </a:pPr>
            <a:r>
              <a:rPr lang="cs-CZ" sz="2400" i="1" noProof="1" smtClean="0">
                <a:solidFill>
                  <a:srgbClr val="8064A2"/>
                </a:solidFill>
                <a:ea typeface="ＭＳ Ｐゴシック" pitchFamily="34" charset="-128"/>
              </a:rPr>
              <a:t>enzyme proteins (ASA, caffeine)</a:t>
            </a:r>
            <a:r>
              <a:rPr lang="cs-CZ" sz="2400" noProof="1" smtClean="0">
                <a:solidFill>
                  <a:srgbClr val="8064A2"/>
                </a:solidFill>
                <a:ea typeface="ＭＳ Ｐゴシック" pitchFamily="34" charset="-128"/>
              </a:rPr>
              <a:t>, </a:t>
            </a:r>
          </a:p>
          <a:p>
            <a:pPr lvl="1" eaLnBrk="1" hangingPunct="1">
              <a:lnSpc>
                <a:spcPct val="90000"/>
              </a:lnSpc>
            </a:pPr>
            <a:r>
              <a:rPr lang="cs-CZ" sz="2400" i="1" noProof="1" smtClean="0">
                <a:solidFill>
                  <a:srgbClr val="8064A2"/>
                </a:solidFill>
                <a:ea typeface="ＭＳ Ｐゴシック" pitchFamily="34" charset="-128"/>
              </a:rPr>
              <a:t>transport proteins (ezetimib, cocaine)</a:t>
            </a:r>
            <a:r>
              <a:rPr lang="cs-CZ" sz="2400" noProof="1" smtClean="0">
                <a:solidFill>
                  <a:srgbClr val="8064A2"/>
                </a:solidFill>
                <a:ea typeface="ＭＳ Ｐゴシック" pitchFamily="34" charset="-128"/>
              </a:rPr>
              <a:t> </a:t>
            </a:r>
          </a:p>
          <a:p>
            <a:pPr lvl="1" eaLnBrk="1" hangingPunct="1">
              <a:lnSpc>
                <a:spcPct val="90000"/>
              </a:lnSpc>
            </a:pPr>
            <a:r>
              <a:rPr lang="cs-CZ" sz="2400" noProof="1" smtClean="0">
                <a:solidFill>
                  <a:srgbClr val="8064A2"/>
                </a:solidFill>
                <a:ea typeface="ＭＳ Ｐゴシック" pitchFamily="34" charset="-128"/>
              </a:rPr>
              <a:t>DNA</a:t>
            </a:r>
          </a:p>
          <a:p>
            <a:endParaRPr lang="cs-CZ" dirty="0" smtClean="0">
              <a:ea typeface="ＭＳ Ｐゴシック" pitchFamily="34" charset="-128"/>
            </a:endParaRPr>
          </a:p>
        </p:txBody>
      </p:sp>
      <p:pic>
        <p:nvPicPr>
          <p:cNvPr id="4" name="Picture 2"/>
          <p:cNvPicPr>
            <a:picLocks noChangeAspect="1" noChangeArrowheads="1"/>
          </p:cNvPicPr>
          <p:nvPr/>
        </p:nvPicPr>
        <p:blipFill>
          <a:blip r:embed="rId2" cstate="print"/>
          <a:srcRect/>
          <a:stretch>
            <a:fillRect/>
          </a:stretch>
        </p:blipFill>
        <p:spPr bwMode="auto">
          <a:xfrm>
            <a:off x="5823980" y="1700808"/>
            <a:ext cx="3320020" cy="3096344"/>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167958"/>
            <a:ext cx="8229600" cy="912845"/>
          </a:xfrm>
        </p:spPr>
        <p:txBody>
          <a:bodyPr>
            <a:normAutofit fontScale="90000"/>
          </a:bodyPr>
          <a:lstStyle/>
          <a:p>
            <a:r>
              <a:rPr lang="cs-CZ" sz="3600" dirty="0" err="1" smtClean="0">
                <a:solidFill>
                  <a:schemeClr val="tx2"/>
                </a:solidFill>
                <a:ea typeface="ＭＳ Ｐゴシック" pitchFamily="34" charset="-128"/>
              </a:rPr>
              <a:t>Intra</a:t>
            </a:r>
            <a:r>
              <a:rPr lang="cs-CZ" sz="3600" dirty="0" smtClean="0">
                <a:solidFill>
                  <a:schemeClr val="tx2"/>
                </a:solidFill>
                <a:ea typeface="ＭＳ Ｐゴシック" pitchFamily="34" charset="-128"/>
              </a:rPr>
              <a:t>/</a:t>
            </a:r>
            <a:r>
              <a:rPr lang="cs-CZ" sz="3600" dirty="0" err="1" smtClean="0">
                <a:solidFill>
                  <a:schemeClr val="tx2"/>
                </a:solidFill>
                <a:ea typeface="ＭＳ Ｐゴシック" pitchFamily="34" charset="-128"/>
              </a:rPr>
              <a:t>interindividuální</a:t>
            </a:r>
            <a:r>
              <a:rPr lang="cs-CZ" sz="3600" dirty="0" smtClean="0">
                <a:solidFill>
                  <a:schemeClr val="tx2"/>
                </a:solidFill>
                <a:ea typeface="ＭＳ Ｐゴシック" pitchFamily="34" charset="-128"/>
              </a:rPr>
              <a:t> variabilita v eliminaci</a:t>
            </a:r>
            <a:endParaRPr lang="en-US" sz="3600" dirty="0">
              <a:solidFill>
                <a:schemeClr val="tx2"/>
              </a:solidFill>
              <a:latin typeface="Calibri" charset="0"/>
            </a:endParaRPr>
          </a:p>
        </p:txBody>
      </p:sp>
      <p:sp>
        <p:nvSpPr>
          <p:cNvPr id="88068" name="Rectangle 4"/>
          <p:cNvSpPr>
            <a:spLocks noChangeArrowheads="1"/>
          </p:cNvSpPr>
          <p:nvPr/>
        </p:nvSpPr>
        <p:spPr bwMode="auto">
          <a:xfrm>
            <a:off x="4004310" y="6493669"/>
            <a:ext cx="5124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err="1"/>
              <a:t>Sehrt</a:t>
            </a:r>
            <a:r>
              <a:rPr lang="en-US" sz="1800" dirty="0"/>
              <a:t> D. </a:t>
            </a:r>
            <a:r>
              <a:rPr lang="en-US" sz="1800" dirty="0" err="1"/>
              <a:t>Pharmacogenomics</a:t>
            </a:r>
            <a:r>
              <a:rPr lang="en-US" sz="1800" dirty="0"/>
              <a:t>. 2011 Jun;12(6):783-95</a:t>
            </a:r>
          </a:p>
        </p:txBody>
      </p:sp>
      <p:pic>
        <p:nvPicPr>
          <p:cNvPr id="40962" name="Picture 2" descr="http://www.futuremedicine.com/na101/home/literatum/publisher/fum/journals/content/pgs/2011/pgs.2011.12.issue-6/pgs.11.20/production/images/large/figure1.jpeg"/>
          <p:cNvPicPr>
            <a:picLocks noChangeAspect="1" noChangeArrowheads="1"/>
          </p:cNvPicPr>
          <p:nvPr/>
        </p:nvPicPr>
        <p:blipFill>
          <a:blip r:embed="rId3"/>
          <a:srcRect/>
          <a:stretch>
            <a:fillRect/>
          </a:stretch>
        </p:blipFill>
        <p:spPr bwMode="auto">
          <a:xfrm>
            <a:off x="289367" y="1156425"/>
            <a:ext cx="8563947" cy="5128630"/>
          </a:xfrm>
          <a:prstGeom prst="rect">
            <a:avLst/>
          </a:prstGeom>
          <a:noFill/>
        </p:spPr>
      </p:pic>
    </p:spTree>
    <p:extLst>
      <p:ext uri="{BB962C8B-B14F-4D97-AF65-F5344CB8AC3E}">
        <p14:creationId xmlns:p14="http://schemas.microsoft.com/office/powerpoint/2010/main" val="25118245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a:xfrm>
            <a:off x="457200" y="274638"/>
            <a:ext cx="8229600" cy="706437"/>
          </a:xfrm>
        </p:spPr>
        <p:txBody>
          <a:bodyPr/>
          <a:lstStyle/>
          <a:p>
            <a:r>
              <a:rPr lang="en-US" smtClean="0">
                <a:solidFill>
                  <a:schemeClr val="tx2"/>
                </a:solidFill>
                <a:ea typeface="ＭＳ Ｐゴシック" pitchFamily="34" charset="-128"/>
              </a:rPr>
              <a:t>Karvedilol – PK - ADME</a:t>
            </a:r>
          </a:p>
        </p:txBody>
      </p:sp>
      <p:sp>
        <p:nvSpPr>
          <p:cNvPr id="3" name="Content Placeholder 2"/>
          <p:cNvSpPr>
            <a:spLocks noGrp="1"/>
          </p:cNvSpPr>
          <p:nvPr>
            <p:ph idx="1"/>
          </p:nvPr>
        </p:nvSpPr>
        <p:spPr>
          <a:xfrm>
            <a:off x="457200" y="1125538"/>
            <a:ext cx="8229600" cy="5543550"/>
          </a:xfrm>
        </p:spPr>
        <p:txBody>
          <a:bodyPr>
            <a:normAutofit/>
          </a:bodyPr>
          <a:lstStyle/>
          <a:p>
            <a:pPr>
              <a:lnSpc>
                <a:spcPct val="80000"/>
              </a:lnSpc>
            </a:pPr>
            <a:r>
              <a:rPr lang="en-US" sz="2700" smtClean="0">
                <a:solidFill>
                  <a:schemeClr val="accent1"/>
                </a:solidFill>
                <a:ea typeface="ＭＳ Ｐゴシック" pitchFamily="34" charset="-128"/>
              </a:rPr>
              <a:t>Absorpce</a:t>
            </a:r>
          </a:p>
          <a:p>
            <a:pPr lvl="1">
              <a:lnSpc>
                <a:spcPct val="80000"/>
              </a:lnSpc>
            </a:pPr>
            <a:r>
              <a:rPr lang="en-US" sz="2400" smtClean="0">
                <a:ea typeface="ＭＳ Ｐゴシック" pitchFamily="34" charset="-128"/>
              </a:rPr>
              <a:t>F = 25 %, potrava neovlivňuje</a:t>
            </a:r>
          </a:p>
          <a:p>
            <a:pPr>
              <a:lnSpc>
                <a:spcPct val="80000"/>
              </a:lnSpc>
            </a:pPr>
            <a:r>
              <a:rPr lang="en-US" sz="2700" smtClean="0">
                <a:solidFill>
                  <a:srgbClr val="4F81BD"/>
                </a:solidFill>
                <a:ea typeface="ＭＳ Ｐゴシック" pitchFamily="34" charset="-128"/>
              </a:rPr>
              <a:t>Distribuce</a:t>
            </a:r>
          </a:p>
          <a:p>
            <a:pPr lvl="1">
              <a:lnSpc>
                <a:spcPct val="80000"/>
              </a:lnSpc>
            </a:pPr>
            <a:r>
              <a:rPr lang="en-US" sz="2400" smtClean="0">
                <a:ea typeface="ＭＳ Ｐゴシック" pitchFamily="34" charset="-128"/>
              </a:rPr>
              <a:t>Vd 2 l/kg, 98% vazebnost na plasmatické proteiny</a:t>
            </a:r>
          </a:p>
          <a:p>
            <a:pPr>
              <a:lnSpc>
                <a:spcPct val="80000"/>
              </a:lnSpc>
            </a:pPr>
            <a:r>
              <a:rPr lang="en-US" sz="2700" smtClean="0">
                <a:solidFill>
                  <a:srgbClr val="4F81BD"/>
                </a:solidFill>
                <a:ea typeface="ＭＳ Ｐゴシック" pitchFamily="34" charset="-128"/>
              </a:rPr>
              <a:t>Metabolizmus</a:t>
            </a:r>
          </a:p>
          <a:p>
            <a:pPr lvl="1">
              <a:lnSpc>
                <a:spcPct val="80000"/>
              </a:lnSpc>
            </a:pPr>
            <a:r>
              <a:rPr lang="en-US" sz="2400" smtClean="0">
                <a:solidFill>
                  <a:srgbClr val="8064A2"/>
                </a:solidFill>
                <a:ea typeface="ＭＳ Ｐゴシック" pitchFamily="34" charset="-128"/>
              </a:rPr>
              <a:t>CYP2D6 – PM 2-3x vyšší koncentrace</a:t>
            </a:r>
          </a:p>
          <a:p>
            <a:pPr lvl="2">
              <a:lnSpc>
                <a:spcPct val="80000"/>
              </a:lnSpc>
            </a:pPr>
            <a:r>
              <a:rPr lang="en-US" sz="2000" smtClean="0">
                <a:ea typeface="ＭＳ Ｐゴシック" pitchFamily="34" charset="-128"/>
              </a:rPr>
              <a:t>Demetylace a hydroxylace – 3 aktivní metabolity</a:t>
            </a:r>
          </a:p>
          <a:p>
            <a:pPr lvl="1">
              <a:lnSpc>
                <a:spcPct val="80000"/>
              </a:lnSpc>
            </a:pPr>
            <a:r>
              <a:rPr lang="en-US" sz="2400" smtClean="0">
                <a:ea typeface="ＭＳ Ｐゴシック" pitchFamily="34" charset="-128"/>
              </a:rPr>
              <a:t>UGTs</a:t>
            </a:r>
          </a:p>
          <a:p>
            <a:pPr>
              <a:lnSpc>
                <a:spcPct val="80000"/>
              </a:lnSpc>
            </a:pPr>
            <a:r>
              <a:rPr lang="en-US" sz="2700" smtClean="0">
                <a:solidFill>
                  <a:srgbClr val="4F81BD"/>
                </a:solidFill>
                <a:ea typeface="ＭＳ Ｐゴシック" pitchFamily="34" charset="-128"/>
              </a:rPr>
              <a:t>Exkrece</a:t>
            </a:r>
          </a:p>
          <a:p>
            <a:pPr lvl="1">
              <a:lnSpc>
                <a:spcPct val="80000"/>
              </a:lnSpc>
            </a:pPr>
            <a:r>
              <a:rPr lang="en-US" sz="2400" smtClean="0">
                <a:solidFill>
                  <a:srgbClr val="8064A2"/>
                </a:solidFill>
                <a:ea typeface="ＭＳ Ｐゴシック" pitchFamily="34" charset="-128"/>
              </a:rPr>
              <a:t>Primárně žluč - stolice </a:t>
            </a:r>
          </a:p>
          <a:p>
            <a:pPr lvl="2">
              <a:lnSpc>
                <a:spcPct val="80000"/>
              </a:lnSpc>
            </a:pPr>
            <a:r>
              <a:rPr lang="en-US" sz="2000" smtClean="0">
                <a:ea typeface="ＭＳ Ｐゴシック" pitchFamily="34" charset="-128"/>
              </a:rPr>
              <a:t>minimum ve formě metabolitů močí</a:t>
            </a:r>
          </a:p>
          <a:p>
            <a:pPr lvl="1">
              <a:lnSpc>
                <a:spcPct val="80000"/>
              </a:lnSpc>
            </a:pPr>
            <a:r>
              <a:rPr lang="en-US" sz="2400" smtClean="0">
                <a:ea typeface="ＭＳ Ｐゴシック" pitchFamily="34" charset="-128"/>
              </a:rPr>
              <a:t>T1/2 – 6-8-10 h – podání 2x denně</a:t>
            </a:r>
          </a:p>
          <a:p>
            <a:pPr>
              <a:lnSpc>
                <a:spcPct val="80000"/>
              </a:lnSpc>
            </a:pPr>
            <a:r>
              <a:rPr lang="en-US" sz="2700" smtClean="0">
                <a:solidFill>
                  <a:srgbClr val="4F81BD"/>
                </a:solidFill>
                <a:ea typeface="ＭＳ Ｐゴシック" pitchFamily="34" charset="-128"/>
              </a:rPr>
              <a:t>Jaterní cihóza – 5x koncentrace v plazmě</a:t>
            </a:r>
          </a:p>
          <a:p>
            <a:pPr lvl="1">
              <a:lnSpc>
                <a:spcPct val="80000"/>
              </a:lnSpc>
            </a:pPr>
            <a:r>
              <a:rPr lang="en-US" sz="2400" smtClean="0">
                <a:ea typeface="ＭＳ Ｐゴシック" pitchFamily="34" charset="-128"/>
              </a:rPr>
              <a:t>Nutná úprava dávky</a:t>
            </a:r>
          </a:p>
          <a:p>
            <a:pPr>
              <a:lnSpc>
                <a:spcPct val="80000"/>
              </a:lnSpc>
            </a:pPr>
            <a:endParaRPr lang="en-US" sz="2700" smtClean="0">
              <a:ea typeface="ＭＳ Ｐゴシック" pitchFamily="34" charset="-128"/>
            </a:endParaRPr>
          </a:p>
          <a:p>
            <a:pPr>
              <a:lnSpc>
                <a:spcPct val="80000"/>
              </a:lnSpc>
            </a:pPr>
            <a:endParaRPr lang="en-US" sz="2700" smtClean="0">
              <a:ea typeface="ＭＳ Ｐゴシック" pitchFamily="34" charset="-128"/>
            </a:endParaRPr>
          </a:p>
          <a:p>
            <a:pPr>
              <a:lnSpc>
                <a:spcPct val="80000"/>
              </a:lnSpc>
            </a:pPr>
            <a:endParaRPr lang="en-US" sz="2700" smtClean="0">
              <a:ea typeface="ＭＳ Ｐゴシック" pitchFamily="34" charset="-128"/>
            </a:endParaRPr>
          </a:p>
        </p:txBody>
      </p:sp>
    </p:spTree>
    <p:extLst>
      <p:ext uri="{BB962C8B-B14F-4D97-AF65-F5344CB8AC3E}">
        <p14:creationId xmlns:p14="http://schemas.microsoft.com/office/powerpoint/2010/main" val="1367804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smtClean="0">
                <a:solidFill>
                  <a:srgbClr val="1F497D"/>
                </a:solidFill>
                <a:ea typeface="ＭＳ Ｐゴシック" pitchFamily="34" charset="-128"/>
              </a:rPr>
              <a:t>Farmakogenetika karvedilolu</a:t>
            </a:r>
          </a:p>
        </p:txBody>
      </p:sp>
      <p:sp>
        <p:nvSpPr>
          <p:cNvPr id="3" name="Content Placeholder 2"/>
          <p:cNvSpPr>
            <a:spLocks noGrp="1"/>
          </p:cNvSpPr>
          <p:nvPr>
            <p:ph idx="1"/>
          </p:nvPr>
        </p:nvSpPr>
        <p:spPr>
          <a:xfrm>
            <a:off x="457200" y="1412776"/>
            <a:ext cx="8229600" cy="4896544"/>
          </a:xfrm>
        </p:spPr>
        <p:txBody>
          <a:bodyPr>
            <a:normAutofit/>
          </a:bodyPr>
          <a:lstStyle/>
          <a:p>
            <a:pPr>
              <a:lnSpc>
                <a:spcPct val="90000"/>
              </a:lnSpc>
            </a:pPr>
            <a:r>
              <a:rPr lang="en-US" sz="3000" dirty="0" err="1" smtClean="0">
                <a:solidFill>
                  <a:schemeClr val="accent1"/>
                </a:solidFill>
                <a:ea typeface="ＭＳ Ｐゴシック" pitchFamily="34" charset="-128"/>
              </a:rPr>
              <a:t>CYP2D6</a:t>
            </a:r>
            <a:r>
              <a:rPr lang="en-US" sz="3000" dirty="0" smtClean="0">
                <a:solidFill>
                  <a:schemeClr val="accent1"/>
                </a:solidFill>
                <a:ea typeface="ＭＳ Ｐゴシック" pitchFamily="34" charset="-128"/>
              </a:rPr>
              <a:t>….</a:t>
            </a:r>
            <a:r>
              <a:rPr lang="en-US" sz="3000" dirty="0" err="1" smtClean="0">
                <a:solidFill>
                  <a:schemeClr val="accent1"/>
                </a:solidFill>
                <a:ea typeface="ＭＳ Ｐゴシック" pitchFamily="34" charset="-128"/>
              </a:rPr>
              <a:t>určite</a:t>
            </a:r>
            <a:r>
              <a:rPr lang="en-US" sz="3000" dirty="0" smtClean="0">
                <a:solidFill>
                  <a:schemeClr val="accent1"/>
                </a:solidFill>
                <a:ea typeface="ＭＳ Ｐゴシック" pitchFamily="34" charset="-128"/>
              </a:rPr>
              <a:t> </a:t>
            </a:r>
            <a:r>
              <a:rPr lang="en-US" sz="3000" dirty="0" err="1" smtClean="0">
                <a:solidFill>
                  <a:schemeClr val="accent1"/>
                </a:solidFill>
                <a:ea typeface="ＭＳ Ｐゴシック" pitchFamily="34" charset="-128"/>
              </a:rPr>
              <a:t>nutné</a:t>
            </a:r>
            <a:r>
              <a:rPr lang="en-US" sz="3000" dirty="0" smtClean="0">
                <a:solidFill>
                  <a:schemeClr val="accent1"/>
                </a:solidFill>
                <a:ea typeface="ＭＳ Ｐゴシック" pitchFamily="34" charset="-128"/>
              </a:rPr>
              <a:t> </a:t>
            </a:r>
            <a:r>
              <a:rPr lang="en-US" sz="3000" dirty="0" err="1" smtClean="0">
                <a:solidFill>
                  <a:schemeClr val="accent1"/>
                </a:solidFill>
                <a:ea typeface="ＭＳ Ｐゴシック" pitchFamily="34" charset="-128"/>
              </a:rPr>
              <a:t>TDM</a:t>
            </a:r>
            <a:r>
              <a:rPr lang="en-US" sz="3000" dirty="0" smtClean="0">
                <a:solidFill>
                  <a:schemeClr val="accent1"/>
                </a:solidFill>
                <a:ea typeface="ＭＳ Ｐゴシック" pitchFamily="34" charset="-128"/>
              </a:rPr>
              <a:t>, ale I </a:t>
            </a:r>
            <a:r>
              <a:rPr lang="en-US" sz="3000" dirty="0" err="1" smtClean="0">
                <a:solidFill>
                  <a:schemeClr val="accent1"/>
                </a:solidFill>
                <a:ea typeface="ＭＳ Ｐゴシック" pitchFamily="34" charset="-128"/>
              </a:rPr>
              <a:t>metabolitů</a:t>
            </a:r>
            <a:endParaRPr lang="en-US" sz="3000" dirty="0" smtClean="0">
              <a:solidFill>
                <a:schemeClr val="accent1"/>
              </a:solidFill>
              <a:ea typeface="ＭＳ Ｐゴシック" pitchFamily="34" charset="-128"/>
            </a:endParaRPr>
          </a:p>
          <a:p>
            <a:pPr lvl="1">
              <a:lnSpc>
                <a:spcPct val="90000"/>
              </a:lnSpc>
            </a:pPr>
            <a:r>
              <a:rPr lang="en-US" sz="2600" dirty="0" err="1" smtClean="0">
                <a:ea typeface="ＭＳ Ｐゴシック" pitchFamily="34" charset="-128"/>
              </a:rPr>
              <a:t>Vliv</a:t>
            </a:r>
            <a:r>
              <a:rPr lang="en-US" sz="2600" dirty="0" smtClean="0">
                <a:ea typeface="ＭＳ Ｐゴシック" pitchFamily="34" charset="-128"/>
              </a:rPr>
              <a:t> </a:t>
            </a:r>
            <a:r>
              <a:rPr lang="en-US" sz="2600" dirty="0" err="1" smtClean="0">
                <a:ea typeface="ＭＳ Ｐゴシック" pitchFamily="34" charset="-128"/>
              </a:rPr>
              <a:t>na</a:t>
            </a:r>
            <a:r>
              <a:rPr lang="en-US" sz="2600" dirty="0" smtClean="0">
                <a:ea typeface="ＭＳ Ｐゴシック" pitchFamily="34" charset="-128"/>
              </a:rPr>
              <a:t> </a:t>
            </a:r>
            <a:r>
              <a:rPr lang="en-US" sz="2600" dirty="0" err="1" smtClean="0">
                <a:ea typeface="ＭＳ Ｐゴシック" pitchFamily="34" charset="-128"/>
              </a:rPr>
              <a:t>PK</a:t>
            </a:r>
            <a:r>
              <a:rPr lang="en-US" sz="2600" dirty="0" smtClean="0">
                <a:ea typeface="ＭＳ Ｐゴシック" pitchFamily="34" charset="-128"/>
              </a:rPr>
              <a:t>, ale </a:t>
            </a:r>
            <a:r>
              <a:rPr lang="en-US" sz="2600" dirty="0" err="1" smtClean="0">
                <a:ea typeface="ＭＳ Ｐゴシック" pitchFamily="34" charset="-128"/>
              </a:rPr>
              <a:t>bez</a:t>
            </a:r>
            <a:r>
              <a:rPr lang="en-US" sz="2600" dirty="0" smtClean="0">
                <a:ea typeface="ＭＳ Ｐゴシック" pitchFamily="34" charset="-128"/>
              </a:rPr>
              <a:t> </a:t>
            </a:r>
            <a:r>
              <a:rPr lang="en-US" sz="2600" dirty="0" err="1" smtClean="0">
                <a:ea typeface="ＭＳ Ｐゴシック" pitchFamily="34" charset="-128"/>
              </a:rPr>
              <a:t>vlivu</a:t>
            </a:r>
            <a:r>
              <a:rPr lang="en-US" sz="2600" dirty="0" smtClean="0">
                <a:ea typeface="ＭＳ Ｐゴシック" pitchFamily="34" charset="-128"/>
              </a:rPr>
              <a:t> </a:t>
            </a:r>
            <a:r>
              <a:rPr lang="en-US" sz="2600" dirty="0" err="1" smtClean="0">
                <a:ea typeface="ＭＳ Ｐゴシック" pitchFamily="34" charset="-128"/>
              </a:rPr>
              <a:t>na</a:t>
            </a:r>
            <a:r>
              <a:rPr lang="en-US" sz="2600" dirty="0" smtClean="0">
                <a:ea typeface="ＭＳ Ｐゴシック" pitchFamily="34" charset="-128"/>
              </a:rPr>
              <a:t> </a:t>
            </a:r>
            <a:r>
              <a:rPr lang="en-US" sz="2600" dirty="0" err="1" smtClean="0">
                <a:ea typeface="ＭＳ Ｐゴシック" pitchFamily="34" charset="-128"/>
              </a:rPr>
              <a:t>TF</a:t>
            </a:r>
            <a:r>
              <a:rPr lang="en-US" sz="2600" dirty="0" smtClean="0">
                <a:ea typeface="ＭＳ Ｐゴシック" pitchFamily="34" charset="-128"/>
              </a:rPr>
              <a:t>, TK </a:t>
            </a:r>
            <a:r>
              <a:rPr lang="en-US" sz="2600" dirty="0" err="1" smtClean="0">
                <a:ea typeface="ＭＳ Ｐゴシック" pitchFamily="34" charset="-128"/>
              </a:rPr>
              <a:t>nebo</a:t>
            </a:r>
            <a:r>
              <a:rPr lang="en-US" sz="2600" dirty="0" smtClean="0">
                <a:ea typeface="ＭＳ Ｐゴシック" pitchFamily="34" charset="-128"/>
              </a:rPr>
              <a:t> </a:t>
            </a:r>
            <a:r>
              <a:rPr lang="en-US" sz="2600" dirty="0" err="1" smtClean="0">
                <a:ea typeface="ＭＳ Ｐゴシック" pitchFamily="34" charset="-128"/>
              </a:rPr>
              <a:t>NÚ</a:t>
            </a:r>
            <a:endParaRPr lang="en-US" sz="2600" dirty="0" smtClean="0">
              <a:ea typeface="ＭＳ Ｐゴシック" pitchFamily="34" charset="-128"/>
            </a:endParaRPr>
          </a:p>
          <a:p>
            <a:pPr>
              <a:lnSpc>
                <a:spcPct val="90000"/>
              </a:lnSpc>
            </a:pPr>
            <a:r>
              <a:rPr lang="en-US" sz="3000" dirty="0" err="1" smtClean="0">
                <a:ea typeface="ＭＳ Ｐゴシック" pitchFamily="34" charset="-128"/>
              </a:rPr>
              <a:t>UGT1A1</a:t>
            </a:r>
            <a:r>
              <a:rPr lang="en-US" sz="3000" dirty="0" smtClean="0">
                <a:ea typeface="ＭＳ Ｐゴシック" pitchFamily="34" charset="-128"/>
              </a:rPr>
              <a:t>, </a:t>
            </a:r>
            <a:r>
              <a:rPr lang="en-US" sz="3000" dirty="0" err="1" smtClean="0">
                <a:ea typeface="ＭＳ Ｐゴシック" pitchFamily="34" charset="-128"/>
              </a:rPr>
              <a:t>UGT2B4</a:t>
            </a:r>
            <a:r>
              <a:rPr lang="en-US" sz="3000" dirty="0" smtClean="0">
                <a:ea typeface="ＭＳ Ｐゴシック" pitchFamily="34" charset="-128"/>
              </a:rPr>
              <a:t>, </a:t>
            </a:r>
            <a:r>
              <a:rPr lang="en-US" sz="3000" dirty="0" err="1" smtClean="0">
                <a:ea typeface="ＭＳ Ｐゴシック" pitchFamily="34" charset="-128"/>
              </a:rPr>
              <a:t>UGT2B7</a:t>
            </a:r>
            <a:r>
              <a:rPr lang="en-US" sz="3000" dirty="0" smtClean="0">
                <a:ea typeface="ＭＳ Ｐゴシック" pitchFamily="34" charset="-128"/>
              </a:rPr>
              <a:t>, </a:t>
            </a:r>
            <a:r>
              <a:rPr lang="en-US" sz="3000" dirty="0" err="1" smtClean="0">
                <a:ea typeface="ＭＳ Ｐゴシック" pitchFamily="34" charset="-128"/>
              </a:rPr>
              <a:t>MDR1</a:t>
            </a:r>
            <a:r>
              <a:rPr lang="en-US" sz="3000" dirty="0" smtClean="0">
                <a:ea typeface="ＭＳ Ｐゴシック" pitchFamily="34" charset="-128"/>
              </a:rPr>
              <a:t> a </a:t>
            </a:r>
            <a:r>
              <a:rPr lang="en-US" sz="3000" dirty="0" err="1" smtClean="0">
                <a:ea typeface="ＭＳ Ｐゴシック" pitchFamily="34" charset="-128"/>
              </a:rPr>
              <a:t>MRP2</a:t>
            </a:r>
            <a:endParaRPr lang="en-US" sz="3000" dirty="0" smtClean="0">
              <a:ea typeface="ＭＳ Ｐゴシック" pitchFamily="34" charset="-128"/>
            </a:endParaRPr>
          </a:p>
          <a:p>
            <a:pPr lvl="1">
              <a:lnSpc>
                <a:spcPct val="90000"/>
              </a:lnSpc>
            </a:pPr>
            <a:r>
              <a:rPr lang="en-US" sz="2600" dirty="0" smtClean="0">
                <a:ea typeface="ＭＳ Ｐゴシック" pitchFamily="34" charset="-128"/>
              </a:rPr>
              <a:t>???? – </a:t>
            </a:r>
            <a:r>
              <a:rPr lang="en-US" sz="2600" dirty="0" err="1" smtClean="0">
                <a:ea typeface="ＭＳ Ｐゴシック" pitchFamily="34" charset="-128"/>
              </a:rPr>
              <a:t>protichůdné</a:t>
            </a:r>
            <a:r>
              <a:rPr lang="en-US" sz="2600" dirty="0" smtClean="0">
                <a:ea typeface="ＭＳ Ｐゴシック" pitchFamily="34" charset="-128"/>
              </a:rPr>
              <a:t> </a:t>
            </a:r>
            <a:r>
              <a:rPr lang="en-US" sz="2600" dirty="0" err="1" smtClean="0">
                <a:ea typeface="ＭＳ Ｐゴシック" pitchFamily="34" charset="-128"/>
              </a:rPr>
              <a:t>výsledky</a:t>
            </a:r>
            <a:endParaRPr lang="en-US" sz="2600" dirty="0" smtClean="0">
              <a:ea typeface="ＭＳ Ｐゴシック" pitchFamily="34" charset="-128"/>
            </a:endParaRPr>
          </a:p>
          <a:p>
            <a:pPr>
              <a:lnSpc>
                <a:spcPct val="90000"/>
              </a:lnSpc>
            </a:pPr>
            <a:r>
              <a:rPr lang="en-US" sz="3000" dirty="0" err="1" smtClean="0">
                <a:solidFill>
                  <a:srgbClr val="4F81BD"/>
                </a:solidFill>
                <a:ea typeface="ＭＳ Ｐゴシック" pitchFamily="34" charset="-128"/>
              </a:rPr>
              <a:t>ADRB1</a:t>
            </a:r>
            <a:r>
              <a:rPr lang="en-US" sz="3000" dirty="0" smtClean="0">
                <a:solidFill>
                  <a:srgbClr val="4F81BD"/>
                </a:solidFill>
                <a:ea typeface="ＭＳ Ｐゴシック" pitchFamily="34" charset="-128"/>
              </a:rPr>
              <a:t> </a:t>
            </a:r>
            <a:r>
              <a:rPr lang="en-US" sz="3000" dirty="0" err="1" smtClean="0">
                <a:solidFill>
                  <a:srgbClr val="4F81BD"/>
                </a:solidFill>
                <a:ea typeface="ＭＳ Ｐゴシック" pitchFamily="34" charset="-128"/>
              </a:rPr>
              <a:t>Gly49</a:t>
            </a:r>
            <a:r>
              <a:rPr lang="cs-CZ" sz="3000" dirty="0" smtClean="0">
                <a:solidFill>
                  <a:srgbClr val="4F81BD"/>
                </a:solidFill>
                <a:ea typeface="ＭＳ Ｐゴシック" pitchFamily="34" charset="-128"/>
              </a:rPr>
              <a:t> (zvýšená senzitivita receptoru k agonistům i antagonistům?)</a:t>
            </a:r>
            <a:endParaRPr lang="en-US" sz="3000" dirty="0" smtClean="0">
              <a:solidFill>
                <a:srgbClr val="4F81BD"/>
              </a:solidFill>
              <a:ea typeface="ＭＳ Ｐゴシック" pitchFamily="34" charset="-128"/>
            </a:endParaRPr>
          </a:p>
          <a:p>
            <a:pPr lvl="1">
              <a:lnSpc>
                <a:spcPct val="90000"/>
              </a:lnSpc>
            </a:pPr>
            <a:r>
              <a:rPr lang="en-US" sz="2600" dirty="0" err="1" smtClean="0">
                <a:ea typeface="ＭＳ Ｐゴシック" pitchFamily="34" charset="-128"/>
              </a:rPr>
              <a:t>Zvýšená</a:t>
            </a:r>
            <a:r>
              <a:rPr lang="en-US" sz="2600" dirty="0" smtClean="0">
                <a:ea typeface="ＭＳ Ｐゴシック" pitchFamily="34" charset="-128"/>
              </a:rPr>
              <a:t> </a:t>
            </a:r>
            <a:r>
              <a:rPr lang="en-US" sz="2600" dirty="0" err="1" smtClean="0">
                <a:ea typeface="ＭＳ Ｐゴシック" pitchFamily="34" charset="-128"/>
              </a:rPr>
              <a:t>bazální</a:t>
            </a:r>
            <a:r>
              <a:rPr lang="en-US" sz="2600" dirty="0" smtClean="0">
                <a:ea typeface="ＭＳ Ｐゴシック" pitchFamily="34" charset="-128"/>
              </a:rPr>
              <a:t> </a:t>
            </a:r>
            <a:r>
              <a:rPr lang="en-US" sz="2600" dirty="0" err="1" smtClean="0">
                <a:ea typeface="ＭＳ Ｐゴシック" pitchFamily="34" charset="-128"/>
              </a:rPr>
              <a:t>TF</a:t>
            </a:r>
            <a:r>
              <a:rPr lang="en-US" sz="2600" dirty="0" smtClean="0">
                <a:ea typeface="ＭＳ Ｐゴシック" pitchFamily="34" charset="-128"/>
              </a:rPr>
              <a:t> ???</a:t>
            </a:r>
          </a:p>
          <a:p>
            <a:pPr lvl="1">
              <a:lnSpc>
                <a:spcPct val="90000"/>
              </a:lnSpc>
            </a:pPr>
            <a:r>
              <a:rPr lang="en-US" sz="2600" dirty="0" err="1" smtClean="0">
                <a:ea typeface="ＭＳ Ｐゴシック" pitchFamily="34" charset="-128"/>
              </a:rPr>
              <a:t>výraznější</a:t>
            </a:r>
            <a:r>
              <a:rPr lang="en-US" sz="2600" dirty="0" smtClean="0">
                <a:ea typeface="ＭＳ Ｐゴシック" pitchFamily="34" charset="-128"/>
              </a:rPr>
              <a:t> </a:t>
            </a:r>
            <a:r>
              <a:rPr lang="en-US" sz="2600" dirty="0" err="1" smtClean="0">
                <a:ea typeface="ＭＳ Ｐゴシック" pitchFamily="34" charset="-128"/>
              </a:rPr>
              <a:t>efekt</a:t>
            </a:r>
            <a:r>
              <a:rPr lang="en-US" sz="2600" dirty="0" smtClean="0">
                <a:ea typeface="ＭＳ Ｐゴシック" pitchFamily="34" charset="-128"/>
              </a:rPr>
              <a:t> </a:t>
            </a:r>
            <a:r>
              <a:rPr lang="en-US" sz="2600" dirty="0" err="1" smtClean="0">
                <a:ea typeface="ＭＳ Ｐゴシック" pitchFamily="34" charset="-128"/>
              </a:rPr>
              <a:t>KARV</a:t>
            </a:r>
            <a:r>
              <a:rPr lang="en-US" sz="2600" dirty="0" smtClean="0">
                <a:ea typeface="ＭＳ Ｐゴシック" pitchFamily="34" charset="-128"/>
              </a:rPr>
              <a:t> </a:t>
            </a:r>
            <a:r>
              <a:rPr lang="en-US" sz="2600" dirty="0" err="1" smtClean="0">
                <a:ea typeface="ＭＳ Ｐゴシック" pitchFamily="34" charset="-128"/>
              </a:rPr>
              <a:t>na</a:t>
            </a:r>
            <a:r>
              <a:rPr lang="en-US" sz="2600" dirty="0" smtClean="0">
                <a:ea typeface="ＭＳ Ｐゴシック" pitchFamily="34" charset="-128"/>
              </a:rPr>
              <a:t> </a:t>
            </a:r>
            <a:r>
              <a:rPr lang="en-US" sz="2600" dirty="0" err="1" smtClean="0">
                <a:ea typeface="ＭＳ Ｐゴシック" pitchFamily="34" charset="-128"/>
              </a:rPr>
              <a:t>námahovou</a:t>
            </a:r>
            <a:r>
              <a:rPr lang="en-US" sz="2600" dirty="0" smtClean="0">
                <a:ea typeface="ＭＳ Ｐゴシック" pitchFamily="34" charset="-128"/>
              </a:rPr>
              <a:t> </a:t>
            </a:r>
            <a:r>
              <a:rPr lang="en-US" sz="2600" dirty="0" err="1" smtClean="0">
                <a:ea typeface="ＭＳ Ｐゴシック" pitchFamily="34" charset="-128"/>
              </a:rPr>
              <a:t>TF</a:t>
            </a:r>
            <a:endParaRPr lang="en-US" sz="2600" dirty="0" smtClean="0">
              <a:ea typeface="ＭＳ Ｐゴシック" pitchFamily="34" charset="-128"/>
            </a:endParaRPr>
          </a:p>
          <a:p>
            <a:pPr>
              <a:lnSpc>
                <a:spcPct val="90000"/>
              </a:lnSpc>
            </a:pPr>
            <a:r>
              <a:rPr lang="en-US" sz="3000" dirty="0" err="1" smtClean="0">
                <a:solidFill>
                  <a:srgbClr val="4F81BD"/>
                </a:solidFill>
                <a:ea typeface="ＭＳ Ｐゴシック" pitchFamily="34" charset="-128"/>
              </a:rPr>
              <a:t>ADRB2</a:t>
            </a:r>
            <a:r>
              <a:rPr lang="en-US" sz="3000" dirty="0" smtClean="0">
                <a:solidFill>
                  <a:srgbClr val="4F81BD"/>
                </a:solidFill>
                <a:ea typeface="ＭＳ Ｐゴシック" pitchFamily="34" charset="-128"/>
              </a:rPr>
              <a:t> </a:t>
            </a:r>
            <a:r>
              <a:rPr lang="en-US" sz="3000" dirty="0" err="1" smtClean="0">
                <a:solidFill>
                  <a:srgbClr val="4F81BD"/>
                </a:solidFill>
                <a:ea typeface="ＭＳ Ｐゴシック" pitchFamily="34" charset="-128"/>
              </a:rPr>
              <a:t>Gln27</a:t>
            </a:r>
            <a:r>
              <a:rPr lang="cs-CZ" sz="3000" dirty="0" smtClean="0">
                <a:solidFill>
                  <a:srgbClr val="4F81BD"/>
                </a:solidFill>
                <a:ea typeface="ＭＳ Ｐゴシック" pitchFamily="34" charset="-128"/>
              </a:rPr>
              <a:t> (zvýšená senzitivita k </a:t>
            </a:r>
            <a:r>
              <a:rPr lang="cs-CZ" sz="3000" dirty="0" err="1" smtClean="0">
                <a:solidFill>
                  <a:srgbClr val="4F81BD"/>
                </a:solidFill>
                <a:ea typeface="ＭＳ Ｐゴシック" pitchFamily="34" charset="-128"/>
              </a:rPr>
              <a:t>antagonist</a:t>
            </a:r>
            <a:r>
              <a:rPr lang="cs-CZ" sz="3000" dirty="0" smtClean="0">
                <a:solidFill>
                  <a:srgbClr val="4F81BD"/>
                </a:solidFill>
                <a:ea typeface="ＭＳ Ｐゴシック" pitchFamily="34" charset="-128"/>
              </a:rPr>
              <a:t>)</a:t>
            </a:r>
            <a:endParaRPr lang="en-US" sz="3000" dirty="0" smtClean="0">
              <a:solidFill>
                <a:srgbClr val="4F81BD"/>
              </a:solidFill>
              <a:ea typeface="ＭＳ Ｐゴシック" pitchFamily="34" charset="-128"/>
            </a:endParaRPr>
          </a:p>
          <a:p>
            <a:pPr lvl="1">
              <a:lnSpc>
                <a:spcPct val="90000"/>
              </a:lnSpc>
            </a:pPr>
            <a:r>
              <a:rPr lang="en-US" sz="2600" dirty="0" err="1" smtClean="0">
                <a:ea typeface="ＭＳ Ｐゴシック" pitchFamily="34" charset="-128"/>
              </a:rPr>
              <a:t>KARV</a:t>
            </a:r>
            <a:r>
              <a:rPr lang="en-US" sz="2600" dirty="0" smtClean="0">
                <a:ea typeface="ＭＳ Ｐゴシック" pitchFamily="34" charset="-128"/>
              </a:rPr>
              <a:t> - </a:t>
            </a:r>
            <a:r>
              <a:rPr lang="en-US" sz="2600" dirty="0" err="1" smtClean="0">
                <a:ea typeface="ＭＳ Ｐゴシック" pitchFamily="34" charset="-128"/>
              </a:rPr>
              <a:t>výraznější</a:t>
            </a:r>
            <a:r>
              <a:rPr lang="en-US" sz="2600" dirty="0" smtClean="0">
                <a:ea typeface="ＭＳ Ｐゴシック" pitchFamily="34" charset="-128"/>
              </a:rPr>
              <a:t> </a:t>
            </a:r>
            <a:r>
              <a:rPr lang="en-US" sz="2600" dirty="0" err="1" smtClean="0">
                <a:ea typeface="ＭＳ Ｐゴシック" pitchFamily="34" charset="-128"/>
              </a:rPr>
              <a:t>redukce</a:t>
            </a:r>
            <a:r>
              <a:rPr lang="en-US" sz="2600" dirty="0" smtClean="0">
                <a:ea typeface="ＭＳ Ｐゴシック" pitchFamily="34" charset="-128"/>
              </a:rPr>
              <a:t> TK v </a:t>
            </a:r>
            <a:r>
              <a:rPr lang="en-US" sz="2600" dirty="0" err="1" smtClean="0">
                <a:ea typeface="ＭＳ Ｐゴシック" pitchFamily="34" charset="-128"/>
              </a:rPr>
              <a:t>porovnání</a:t>
            </a:r>
            <a:r>
              <a:rPr lang="en-US" sz="2600" dirty="0" smtClean="0">
                <a:ea typeface="ＭＳ Ｐゴシック" pitchFamily="34" charset="-128"/>
              </a:rPr>
              <a:t> s </a:t>
            </a:r>
            <a:r>
              <a:rPr lang="en-US" sz="2600" dirty="0" err="1" smtClean="0">
                <a:ea typeface="ＭＳ Ｐゴシック" pitchFamily="34" charset="-128"/>
              </a:rPr>
              <a:t>Glu27</a:t>
            </a:r>
            <a:r>
              <a:rPr lang="en-US" sz="2600" dirty="0" smtClean="0">
                <a:ea typeface="ＭＳ Ｐゴシック" pitchFamily="34" charset="-128"/>
              </a:rPr>
              <a:t> ???</a:t>
            </a:r>
          </a:p>
        </p:txBody>
      </p:sp>
      <p:sp>
        <p:nvSpPr>
          <p:cNvPr id="83971" name="Rectangle 3"/>
          <p:cNvSpPr>
            <a:spLocks noChangeArrowheads="1"/>
          </p:cNvSpPr>
          <p:nvPr/>
        </p:nvSpPr>
        <p:spPr bwMode="auto">
          <a:xfrm>
            <a:off x="3562350" y="6443663"/>
            <a:ext cx="5581650" cy="369887"/>
          </a:xfrm>
          <a:prstGeom prst="rect">
            <a:avLst/>
          </a:prstGeom>
          <a:noFill/>
          <a:ln w="9525">
            <a:noFill/>
            <a:miter lim="800000"/>
            <a:headEnd/>
            <a:tailEnd/>
          </a:ln>
        </p:spPr>
        <p:txBody>
          <a:bodyPr wrap="none">
            <a:spAutoFit/>
          </a:bodyPr>
          <a:lstStyle/>
          <a:p>
            <a:r>
              <a:rPr lang="en-US" sz="1800"/>
              <a:t>Sehrt D. Pharmacogenomics. 2011 Jun;12(6):783-95</a:t>
            </a:r>
          </a:p>
        </p:txBody>
      </p:sp>
    </p:spTree>
    <p:extLst>
      <p:ext uri="{BB962C8B-B14F-4D97-AF65-F5344CB8AC3E}">
        <p14:creationId xmlns:p14="http://schemas.microsoft.com/office/powerpoint/2010/main" val="3624159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6"/>
          <p:cNvSpPr>
            <a:spLocks noGrp="1"/>
          </p:cNvSpPr>
          <p:nvPr>
            <p:ph type="title"/>
          </p:nvPr>
        </p:nvSpPr>
        <p:spPr>
          <a:xfrm>
            <a:off x="457200" y="274638"/>
            <a:ext cx="8229600" cy="706437"/>
          </a:xfrm>
        </p:spPr>
        <p:txBody>
          <a:bodyPr/>
          <a:lstStyle/>
          <a:p>
            <a:r>
              <a:rPr lang="en-US" dirty="0" smtClean="0">
                <a:solidFill>
                  <a:schemeClr val="tx2"/>
                </a:solidFill>
                <a:ea typeface="ＭＳ Ｐゴシック" pitchFamily="34" charset="-128"/>
              </a:rPr>
              <a:t>CYP2D6 - </a:t>
            </a:r>
            <a:r>
              <a:rPr lang="cs-CZ" dirty="0" smtClean="0">
                <a:solidFill>
                  <a:schemeClr val="tx2"/>
                </a:solidFill>
                <a:ea typeface="ＭＳ Ｐゴシック" pitchFamily="34" charset="-128"/>
              </a:rPr>
              <a:t>C</a:t>
            </a:r>
            <a:r>
              <a:rPr lang="en-US" dirty="0" err="1" smtClean="0">
                <a:solidFill>
                  <a:schemeClr val="tx2"/>
                </a:solidFill>
                <a:ea typeface="ＭＳ Ｐゴシック" pitchFamily="34" charset="-128"/>
              </a:rPr>
              <a:t>arvedilol</a:t>
            </a:r>
            <a:endParaRPr lang="en-US" dirty="0" smtClean="0">
              <a:solidFill>
                <a:schemeClr val="tx2"/>
              </a:solidFill>
              <a:ea typeface="ＭＳ Ｐゴシック" pitchFamily="34" charset="-128"/>
            </a:endParaRPr>
          </a:p>
        </p:txBody>
      </p:sp>
      <p:pic>
        <p:nvPicPr>
          <p:cNvPr id="86018" name="Picture 8"/>
          <p:cNvPicPr>
            <a:picLocks noChangeAspect="1"/>
          </p:cNvPicPr>
          <p:nvPr/>
        </p:nvPicPr>
        <p:blipFill>
          <a:blip r:embed="rId3" cstate="print"/>
          <a:srcRect/>
          <a:stretch>
            <a:fillRect/>
          </a:stretch>
        </p:blipFill>
        <p:spPr bwMode="auto">
          <a:xfrm>
            <a:off x="323850" y="1052513"/>
            <a:ext cx="8470900" cy="5207000"/>
          </a:xfrm>
          <a:prstGeom prst="rect">
            <a:avLst/>
          </a:prstGeom>
          <a:noFill/>
          <a:ln w="9525">
            <a:noFill/>
            <a:miter lim="800000"/>
            <a:headEnd/>
            <a:tailEnd/>
          </a:ln>
        </p:spPr>
      </p:pic>
      <p:sp>
        <p:nvSpPr>
          <p:cNvPr id="86019" name="Rectangle 9"/>
          <p:cNvSpPr>
            <a:spLocks noChangeArrowheads="1"/>
          </p:cNvSpPr>
          <p:nvPr/>
        </p:nvSpPr>
        <p:spPr bwMode="auto">
          <a:xfrm>
            <a:off x="3562350" y="6443663"/>
            <a:ext cx="5581650" cy="369887"/>
          </a:xfrm>
          <a:prstGeom prst="rect">
            <a:avLst/>
          </a:prstGeom>
          <a:noFill/>
          <a:ln w="9525">
            <a:noFill/>
            <a:miter lim="800000"/>
            <a:headEnd/>
            <a:tailEnd/>
          </a:ln>
        </p:spPr>
        <p:txBody>
          <a:bodyPr wrap="none">
            <a:spAutoFit/>
          </a:bodyPr>
          <a:lstStyle/>
          <a:p>
            <a:r>
              <a:rPr lang="en-US" sz="1800"/>
              <a:t>Sehrt D. Pharmacogenomics. 2011 Jun;12(6):783-95</a:t>
            </a:r>
          </a:p>
        </p:txBody>
      </p:sp>
    </p:spTree>
    <p:extLst>
      <p:ext uri="{BB962C8B-B14F-4D97-AF65-F5344CB8AC3E}">
        <p14:creationId xmlns:p14="http://schemas.microsoft.com/office/powerpoint/2010/main" val="3853506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548680"/>
          </a:xfrm>
        </p:spPr>
        <p:txBody>
          <a:bodyPr/>
          <a:lstStyle/>
          <a:p>
            <a:r>
              <a:rPr lang="en-US" sz="4000" dirty="0" smtClean="0">
                <a:solidFill>
                  <a:schemeClr val="tx2"/>
                </a:solidFill>
              </a:rPr>
              <a:t>Hear failure – </a:t>
            </a:r>
            <a:r>
              <a:rPr lang="en-US" sz="4000" dirty="0" smtClean="0">
                <a:solidFill>
                  <a:schemeClr val="tx2"/>
                </a:solidFill>
                <a:latin typeface="Symbol" charset="2"/>
                <a:cs typeface="Symbol" charset="2"/>
              </a:rPr>
              <a:t>b</a:t>
            </a:r>
            <a:r>
              <a:rPr lang="en-US" sz="4000" dirty="0" smtClean="0">
                <a:solidFill>
                  <a:schemeClr val="tx2"/>
                </a:solidFill>
              </a:rPr>
              <a:t>-blockers</a:t>
            </a:r>
            <a:endParaRPr lang="en-US" sz="4000" dirty="0">
              <a:solidFill>
                <a:schemeClr val="tx2"/>
              </a:solidFill>
            </a:endParaRPr>
          </a:p>
        </p:txBody>
      </p:sp>
      <p:sp>
        <p:nvSpPr>
          <p:cNvPr id="3" name="Content Placeholder 2"/>
          <p:cNvSpPr>
            <a:spLocks noGrp="1"/>
          </p:cNvSpPr>
          <p:nvPr>
            <p:ph idx="1"/>
          </p:nvPr>
        </p:nvSpPr>
        <p:spPr>
          <a:xfrm>
            <a:off x="457200" y="620688"/>
            <a:ext cx="8229600" cy="6237312"/>
          </a:xfrm>
        </p:spPr>
        <p:txBody>
          <a:bodyPr>
            <a:normAutofit fontScale="70000" lnSpcReduction="20000"/>
          </a:bodyPr>
          <a:lstStyle/>
          <a:p>
            <a:pPr>
              <a:lnSpc>
                <a:spcPct val="120000"/>
              </a:lnSpc>
            </a:pPr>
            <a:r>
              <a:rPr lang="en-US" dirty="0">
                <a:solidFill>
                  <a:schemeClr val="accent1"/>
                </a:solidFill>
              </a:rPr>
              <a:t>ADRB1 encodes the β1 adrenergic receptor (AR</a:t>
            </a:r>
            <a:r>
              <a:rPr lang="en-US" dirty="0" smtClean="0">
                <a:solidFill>
                  <a:schemeClr val="accent1"/>
                </a:solidFill>
              </a:rPr>
              <a:t>) </a:t>
            </a:r>
          </a:p>
          <a:p>
            <a:pPr lvl="1">
              <a:lnSpc>
                <a:spcPct val="120000"/>
              </a:lnSpc>
            </a:pPr>
            <a:r>
              <a:rPr lang="en-US" dirty="0" smtClean="0"/>
              <a:t>has </a:t>
            </a:r>
            <a:r>
              <a:rPr lang="en-US" dirty="0"/>
              <a:t>two common SNPs: Arg389Gly (rs1801253) and Ser49Gly (rs1801252). </a:t>
            </a:r>
            <a:endParaRPr lang="en-US" dirty="0" smtClean="0"/>
          </a:p>
          <a:p>
            <a:pPr>
              <a:lnSpc>
                <a:spcPct val="120000"/>
              </a:lnSpc>
            </a:pPr>
            <a:r>
              <a:rPr lang="en-US" dirty="0" smtClean="0">
                <a:solidFill>
                  <a:schemeClr val="accent1"/>
                </a:solidFill>
              </a:rPr>
              <a:t>Arg389Gly ADRB1</a:t>
            </a:r>
          </a:p>
          <a:p>
            <a:pPr lvl="2">
              <a:lnSpc>
                <a:spcPct val="120000"/>
              </a:lnSpc>
            </a:pPr>
            <a:r>
              <a:rPr lang="en-US" dirty="0" smtClean="0"/>
              <a:t>located </a:t>
            </a:r>
            <a:r>
              <a:rPr lang="en-US" dirty="0"/>
              <a:t>within the intracellular eighth helix of the β1-AR, which is involved in coupling to </a:t>
            </a:r>
            <a:r>
              <a:rPr lang="en-US" dirty="0" smtClean="0"/>
              <a:t>Gαs </a:t>
            </a:r>
          </a:p>
          <a:p>
            <a:pPr lvl="1">
              <a:lnSpc>
                <a:spcPct val="120000"/>
              </a:lnSpc>
            </a:pPr>
            <a:r>
              <a:rPr lang="en-US" dirty="0" err="1" smtClean="0">
                <a:solidFill>
                  <a:srgbClr val="8064A2"/>
                </a:solidFill>
              </a:rPr>
              <a:t>Arg</a:t>
            </a:r>
            <a:r>
              <a:rPr lang="en-US" dirty="0" smtClean="0">
                <a:solidFill>
                  <a:srgbClr val="8064A2"/>
                </a:solidFill>
              </a:rPr>
              <a:t>/</a:t>
            </a:r>
            <a:r>
              <a:rPr lang="en-US" dirty="0" err="1" smtClean="0">
                <a:solidFill>
                  <a:srgbClr val="8064A2"/>
                </a:solidFill>
              </a:rPr>
              <a:t>Arg</a:t>
            </a:r>
            <a:r>
              <a:rPr lang="en-US" dirty="0" smtClean="0">
                <a:solidFill>
                  <a:srgbClr val="8064A2"/>
                </a:solidFill>
              </a:rPr>
              <a:t> </a:t>
            </a:r>
            <a:r>
              <a:rPr lang="cs-CZ" dirty="0">
                <a:solidFill>
                  <a:srgbClr val="8064A2"/>
                </a:solidFill>
              </a:rPr>
              <a:t> </a:t>
            </a:r>
            <a:r>
              <a:rPr lang="cs-CZ" dirty="0" smtClean="0">
                <a:solidFill>
                  <a:srgbClr val="8064A2"/>
                </a:solidFill>
              </a:rPr>
              <a:t>(</a:t>
            </a:r>
            <a:r>
              <a:rPr lang="cs-CZ" dirty="0" err="1" smtClean="0">
                <a:solidFill>
                  <a:srgbClr val="8064A2"/>
                </a:solidFill>
              </a:rPr>
              <a:t>WT</a:t>
            </a:r>
            <a:r>
              <a:rPr lang="cs-CZ" dirty="0" smtClean="0">
                <a:solidFill>
                  <a:srgbClr val="8064A2"/>
                </a:solidFill>
              </a:rPr>
              <a:t>) </a:t>
            </a:r>
            <a:r>
              <a:rPr lang="en-US" dirty="0" smtClean="0">
                <a:solidFill>
                  <a:srgbClr val="8064A2"/>
                </a:solidFill>
              </a:rPr>
              <a:t>confers </a:t>
            </a:r>
            <a:r>
              <a:rPr lang="en-US" dirty="0">
                <a:solidFill>
                  <a:srgbClr val="8064A2"/>
                </a:solidFill>
              </a:rPr>
              <a:t>greater noradrenaline (NA) </a:t>
            </a:r>
            <a:r>
              <a:rPr lang="en-US" dirty="0" smtClean="0">
                <a:solidFill>
                  <a:srgbClr val="8064A2"/>
                </a:solidFill>
              </a:rPr>
              <a:t>affinity and effect</a:t>
            </a:r>
          </a:p>
          <a:p>
            <a:pPr lvl="2">
              <a:lnSpc>
                <a:spcPct val="120000"/>
              </a:lnSpc>
            </a:pPr>
            <a:r>
              <a:rPr lang="en-US" dirty="0" smtClean="0"/>
              <a:t>and </a:t>
            </a:r>
            <a:r>
              <a:rPr lang="en-US" dirty="0"/>
              <a:t>promotes greater agonist-mediated adenylyl </a:t>
            </a:r>
            <a:r>
              <a:rPr lang="en-US" dirty="0" err="1"/>
              <a:t>cyclase</a:t>
            </a:r>
            <a:r>
              <a:rPr lang="en-US" dirty="0"/>
              <a:t> stimulation and downstream </a:t>
            </a:r>
            <a:r>
              <a:rPr lang="en-US" dirty="0" smtClean="0"/>
              <a:t>signaling</a:t>
            </a:r>
          </a:p>
          <a:p>
            <a:pPr lvl="1">
              <a:lnSpc>
                <a:spcPct val="120000"/>
              </a:lnSpc>
            </a:pPr>
            <a:r>
              <a:rPr lang="en-US" dirty="0">
                <a:solidFill>
                  <a:schemeClr val="accent4"/>
                </a:solidFill>
              </a:rPr>
              <a:t>protective trend against HF in </a:t>
            </a:r>
            <a:r>
              <a:rPr lang="en-US" dirty="0" smtClean="0">
                <a:solidFill>
                  <a:schemeClr val="accent4"/>
                </a:solidFill>
              </a:rPr>
              <a:t>Caucasians</a:t>
            </a:r>
          </a:p>
          <a:p>
            <a:pPr lvl="2">
              <a:lnSpc>
                <a:spcPct val="120000"/>
              </a:lnSpc>
            </a:pPr>
            <a:r>
              <a:rPr lang="en-US" dirty="0"/>
              <a:t>But increases susceptibility to HF in East Asians </a:t>
            </a:r>
          </a:p>
          <a:p>
            <a:pPr lvl="1">
              <a:lnSpc>
                <a:spcPct val="120000"/>
              </a:lnSpc>
            </a:pPr>
            <a:r>
              <a:rPr lang="en-US" dirty="0" smtClean="0">
                <a:solidFill>
                  <a:srgbClr val="8064A2"/>
                </a:solidFill>
              </a:rPr>
              <a:t>HF </a:t>
            </a:r>
            <a:r>
              <a:rPr lang="en-US" dirty="0">
                <a:solidFill>
                  <a:srgbClr val="8064A2"/>
                </a:solidFill>
              </a:rPr>
              <a:t>patients on β-blocker therapy, Arg389Arg homozygotes are associated with significantly greater improvements in left-ventricular ejection fraction </a:t>
            </a:r>
            <a:endParaRPr lang="en-US" dirty="0" smtClean="0">
              <a:solidFill>
                <a:srgbClr val="8064A2"/>
              </a:solidFill>
            </a:endParaRPr>
          </a:p>
          <a:p>
            <a:pPr>
              <a:lnSpc>
                <a:spcPct val="120000"/>
              </a:lnSpc>
            </a:pPr>
            <a:r>
              <a:rPr lang="en-US" dirty="0" smtClean="0">
                <a:solidFill>
                  <a:srgbClr val="4F81BD"/>
                </a:solidFill>
              </a:rPr>
              <a:t>Ser49Gly ADRB1</a:t>
            </a:r>
          </a:p>
          <a:p>
            <a:pPr lvl="2">
              <a:lnSpc>
                <a:spcPct val="120000"/>
              </a:lnSpc>
            </a:pPr>
            <a:r>
              <a:rPr lang="en-US" dirty="0" smtClean="0"/>
              <a:t>located </a:t>
            </a:r>
            <a:r>
              <a:rPr lang="en-US" dirty="0"/>
              <a:t>in the amino terminus of the β1-AR </a:t>
            </a:r>
            <a:endParaRPr lang="en-US" dirty="0" smtClean="0"/>
          </a:p>
          <a:p>
            <a:pPr lvl="1">
              <a:lnSpc>
                <a:spcPct val="120000"/>
              </a:lnSpc>
            </a:pPr>
            <a:r>
              <a:rPr lang="cs-CZ" dirty="0" err="1" smtClean="0">
                <a:solidFill>
                  <a:schemeClr val="accent4"/>
                </a:solidFill>
              </a:rPr>
              <a:t>Increased</a:t>
            </a:r>
            <a:r>
              <a:rPr lang="cs-CZ" dirty="0" smtClean="0">
                <a:solidFill>
                  <a:schemeClr val="accent4"/>
                </a:solidFill>
              </a:rPr>
              <a:t> sensitivity to beta </a:t>
            </a:r>
            <a:r>
              <a:rPr lang="cs-CZ" dirty="0" err="1" smtClean="0">
                <a:solidFill>
                  <a:schemeClr val="accent4"/>
                </a:solidFill>
              </a:rPr>
              <a:t>blockers</a:t>
            </a:r>
            <a:r>
              <a:rPr lang="cs-CZ" dirty="0" smtClean="0">
                <a:solidFill>
                  <a:schemeClr val="accent4"/>
                </a:solidFill>
              </a:rPr>
              <a:t> </a:t>
            </a:r>
          </a:p>
          <a:p>
            <a:pPr lvl="2">
              <a:lnSpc>
                <a:spcPct val="120000"/>
              </a:lnSpc>
            </a:pPr>
            <a:r>
              <a:rPr lang="cs-CZ" dirty="0" err="1" smtClean="0"/>
              <a:t>Also</a:t>
            </a:r>
            <a:r>
              <a:rPr lang="cs-CZ" dirty="0" smtClean="0"/>
              <a:t> </a:t>
            </a:r>
            <a:r>
              <a:rPr lang="en-US" dirty="0" smtClean="0"/>
              <a:t>exhibit </a:t>
            </a:r>
            <a:r>
              <a:rPr lang="en-US" dirty="0"/>
              <a:t>enhanced agonist-promoted </a:t>
            </a:r>
            <a:r>
              <a:rPr lang="en-US" dirty="0" err="1" smtClean="0"/>
              <a:t>downregulation</a:t>
            </a:r>
            <a:endParaRPr lang="en-US" dirty="0" smtClean="0"/>
          </a:p>
        </p:txBody>
      </p:sp>
    </p:spTree>
    <p:extLst>
      <p:ext uri="{BB962C8B-B14F-4D97-AF65-F5344CB8AC3E}">
        <p14:creationId xmlns:p14="http://schemas.microsoft.com/office/powerpoint/2010/main" val="26417785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F466ECD-A4A3-49AE-8C07-682B2E1168C0}" type="slidenum">
              <a:rPr lang="en-US" sz="1200" smtClean="0">
                <a:solidFill>
                  <a:srgbClr val="898989"/>
                </a:solidFill>
              </a:rPr>
              <a:pPr eaLnBrk="1" hangingPunct="1"/>
              <a:t>55</a:t>
            </a:fld>
            <a:endParaRPr lang="en-US" sz="1200" smtClean="0">
              <a:solidFill>
                <a:srgbClr val="898989"/>
              </a:solidFill>
            </a:endParaRPr>
          </a:p>
        </p:txBody>
      </p:sp>
      <p:pic>
        <p:nvPicPr>
          <p:cNvPr id="41987" name="Picture 2" descr="nortCYP2D6"/>
          <p:cNvPicPr>
            <a:picLocks noChangeAspect="1" noChangeArrowheads="1"/>
          </p:cNvPicPr>
          <p:nvPr/>
        </p:nvPicPr>
        <p:blipFill>
          <a:blip r:embed="rId2">
            <a:extLst>
              <a:ext uri="{28A0092B-C50C-407E-A947-70E740481C1C}">
                <a14:useLocalDpi xmlns:a14="http://schemas.microsoft.com/office/drawing/2010/main" val="0"/>
              </a:ext>
            </a:extLst>
          </a:blip>
          <a:srcRect l="2020" t="3043" b="6027"/>
          <a:stretch>
            <a:fillRect/>
          </a:stretch>
        </p:blipFill>
        <p:spPr bwMode="auto">
          <a:xfrm>
            <a:off x="609600" y="381000"/>
            <a:ext cx="8229600"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3"/>
          <p:cNvSpPr txBox="1">
            <a:spLocks noChangeArrowheads="1"/>
          </p:cNvSpPr>
          <p:nvPr/>
        </p:nvSpPr>
        <p:spPr bwMode="auto">
          <a:xfrm>
            <a:off x="1905000" y="6172200"/>
            <a:ext cx="5892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a:solidFill>
                  <a:schemeClr val="bg1"/>
                </a:solidFill>
              </a:rPr>
              <a:t>From: Dalen P, et al. </a:t>
            </a:r>
            <a:r>
              <a:rPr lang="en-US" sz="1600" i="1">
                <a:solidFill>
                  <a:schemeClr val="bg1"/>
                </a:solidFill>
              </a:rPr>
              <a:t>Clin Pharmacol Ther</a:t>
            </a:r>
            <a:r>
              <a:rPr lang="en-US" sz="1600">
                <a:solidFill>
                  <a:schemeClr val="bg1"/>
                </a:solidFill>
              </a:rPr>
              <a:t> 63:444-452, 1998.</a:t>
            </a:r>
          </a:p>
        </p:txBody>
      </p:sp>
    </p:spTree>
    <p:extLst>
      <p:ext uri="{BB962C8B-B14F-4D97-AF65-F5344CB8AC3E}">
        <p14:creationId xmlns:p14="http://schemas.microsoft.com/office/powerpoint/2010/main" val="6810504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solidFill>
                  <a:schemeClr val="tx2"/>
                </a:solidFill>
                <a:ea typeface="ＭＳ Ｐゴシック" pitchFamily="34" charset="-128"/>
              </a:rPr>
              <a:t>Thiopurin</a:t>
            </a:r>
            <a:r>
              <a:rPr lang="cs-CZ" dirty="0">
                <a:solidFill>
                  <a:schemeClr val="tx2"/>
                </a:solidFill>
                <a:ea typeface="ＭＳ Ｐゴシック" pitchFamily="34" charset="-128"/>
              </a:rPr>
              <a:t> S-</a:t>
            </a:r>
            <a:r>
              <a:rPr lang="cs-CZ" dirty="0" err="1">
                <a:solidFill>
                  <a:schemeClr val="tx2"/>
                </a:solidFill>
                <a:ea typeface="ＭＳ Ｐゴシック" pitchFamily="34" charset="-128"/>
              </a:rPr>
              <a:t>methyltransferase</a:t>
            </a:r>
            <a:r>
              <a:rPr lang="cs-CZ" dirty="0">
                <a:solidFill>
                  <a:schemeClr val="tx2"/>
                </a:solidFill>
                <a:ea typeface="ＭＳ Ｐゴシック" pitchFamily="34" charset="-128"/>
              </a:rPr>
              <a:t> (TPMT)</a:t>
            </a:r>
            <a:endParaRPr lang="cs-CZ" dirty="0"/>
          </a:p>
        </p:txBody>
      </p:sp>
      <p:sp>
        <p:nvSpPr>
          <p:cNvPr id="3" name="Zástupný symbol pro obsah 2"/>
          <p:cNvSpPr>
            <a:spLocks noGrp="1"/>
          </p:cNvSpPr>
          <p:nvPr>
            <p:ph idx="1"/>
          </p:nvPr>
        </p:nvSpPr>
        <p:spPr>
          <a:xfrm>
            <a:off x="395536" y="1576337"/>
            <a:ext cx="8229600" cy="4525963"/>
          </a:xfrm>
        </p:spPr>
        <p:txBody>
          <a:bodyPr/>
          <a:lstStyle/>
          <a:p>
            <a:endParaRPr lang="cs-CZ" dirty="0"/>
          </a:p>
        </p:txBody>
      </p:sp>
      <p:pic>
        <p:nvPicPr>
          <p:cNvPr id="40962" name="Picture 2" descr="http://www.nature.com/nrgastro/journal/v8/n11/images/nrgastro.2011.172-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45382"/>
            <a:ext cx="6237517" cy="37878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923928" y="6596390"/>
            <a:ext cx="5112568" cy="261610"/>
          </a:xfrm>
          <a:prstGeom prst="rect">
            <a:avLst/>
          </a:prstGeom>
        </p:spPr>
        <p:txBody>
          <a:bodyPr wrap="square">
            <a:spAutoFit/>
          </a:bodyPr>
          <a:lstStyle/>
          <a:p>
            <a:r>
              <a:rPr lang="en-US" sz="1100" dirty="0"/>
              <a:t>Kirstin M. Taylor </a:t>
            </a:r>
            <a:r>
              <a:rPr lang="cs-CZ" sz="1100" dirty="0" smtClean="0"/>
              <a:t>. </a:t>
            </a:r>
            <a:r>
              <a:rPr lang="en-US" sz="1100" dirty="0" smtClean="0"/>
              <a:t>Nature </a:t>
            </a:r>
            <a:r>
              <a:rPr lang="en-US" sz="1100" dirty="0"/>
              <a:t>Reviews Gastroenterology &amp; </a:t>
            </a:r>
            <a:r>
              <a:rPr lang="en-US" sz="1100" dirty="0" err="1"/>
              <a:t>Hepatology</a:t>
            </a:r>
            <a:r>
              <a:rPr lang="en-US" sz="1100" dirty="0"/>
              <a:t> 8, 646-656</a:t>
            </a:r>
            <a:endParaRPr lang="cs-CZ" sz="1100" dirty="0"/>
          </a:p>
        </p:txBody>
      </p:sp>
      <p:sp>
        <p:nvSpPr>
          <p:cNvPr id="6" name="TextBox 1"/>
          <p:cNvSpPr txBox="1">
            <a:spLocks noChangeArrowheads="1"/>
          </p:cNvSpPr>
          <p:nvPr/>
        </p:nvSpPr>
        <p:spPr bwMode="auto">
          <a:xfrm>
            <a:off x="0" y="5403756"/>
            <a:ext cx="592502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000" dirty="0"/>
              <a:t>1:300 – homozygotes – missing activity</a:t>
            </a:r>
          </a:p>
          <a:p>
            <a:pPr eaLnBrk="1" hangingPunct="1"/>
            <a:r>
              <a:rPr lang="en-US" sz="2000" dirty="0"/>
              <a:t>11% of population – heterozygotes</a:t>
            </a:r>
          </a:p>
          <a:p>
            <a:pPr eaLnBrk="1" hangingPunct="1"/>
            <a:endParaRPr lang="en-US" sz="2000" dirty="0"/>
          </a:p>
          <a:p>
            <a:pPr eaLnBrk="1" hangingPunct="1"/>
            <a:r>
              <a:rPr lang="en-US" sz="2000" dirty="0"/>
              <a:t>Most frequent </a:t>
            </a:r>
            <a:r>
              <a:rPr lang="en-US" sz="2000" dirty="0" err="1"/>
              <a:t>pharmacogenetic</a:t>
            </a:r>
            <a:r>
              <a:rPr lang="en-US" sz="2000" dirty="0"/>
              <a:t> examination in CZ</a:t>
            </a:r>
          </a:p>
        </p:txBody>
      </p:sp>
    </p:spTree>
    <p:extLst>
      <p:ext uri="{BB962C8B-B14F-4D97-AF65-F5344CB8AC3E}">
        <p14:creationId xmlns:p14="http://schemas.microsoft.com/office/powerpoint/2010/main" val="2426739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68362"/>
          </a:xfrm>
        </p:spPr>
        <p:txBody>
          <a:bodyPr rtlCol="0">
            <a:normAutofit fontScale="90000"/>
          </a:bodyPr>
          <a:lstStyle/>
          <a:p>
            <a:pPr fontAlgn="auto">
              <a:spcAft>
                <a:spcPts val="0"/>
              </a:spcAft>
              <a:defRPr/>
            </a:pPr>
            <a:r>
              <a:rPr lang="cs-CZ" dirty="0" err="1">
                <a:solidFill>
                  <a:schemeClr val="tx2"/>
                </a:solidFill>
                <a:ea typeface="ＭＳ Ｐゴシック" pitchFamily="34" charset="-128"/>
              </a:rPr>
              <a:t>Thiopurin</a:t>
            </a:r>
            <a:r>
              <a:rPr lang="cs-CZ" dirty="0">
                <a:solidFill>
                  <a:schemeClr val="tx2"/>
                </a:solidFill>
                <a:ea typeface="ＭＳ Ｐゴシック" pitchFamily="34" charset="-128"/>
              </a:rPr>
              <a:t> S-</a:t>
            </a:r>
            <a:r>
              <a:rPr lang="cs-CZ" dirty="0" err="1">
                <a:solidFill>
                  <a:schemeClr val="tx2"/>
                </a:solidFill>
                <a:ea typeface="ＭＳ Ｐゴシック" pitchFamily="34" charset="-128"/>
              </a:rPr>
              <a:t>metyltransferáza</a:t>
            </a:r>
            <a:r>
              <a:rPr lang="cs-CZ" dirty="0">
                <a:solidFill>
                  <a:schemeClr val="tx2"/>
                </a:solidFill>
                <a:ea typeface="ＭＳ Ｐゴシック" pitchFamily="34" charset="-128"/>
              </a:rPr>
              <a:t> (TPMT)</a:t>
            </a:r>
            <a:endParaRPr lang="cs-CZ" dirty="0" smtClean="0">
              <a:solidFill>
                <a:schemeClr val="tx2"/>
              </a:solidFill>
            </a:endParaRPr>
          </a:p>
        </p:txBody>
      </p:sp>
      <p:sp>
        <p:nvSpPr>
          <p:cNvPr id="28675"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7CDB1FD-A36B-4614-BA3A-555E496ABE86}" type="slidenum">
              <a:rPr lang="en-US" sz="1200" smtClean="0">
                <a:solidFill>
                  <a:srgbClr val="898989"/>
                </a:solidFill>
              </a:rPr>
              <a:pPr eaLnBrk="1" hangingPunct="1"/>
              <a:t>57</a:t>
            </a:fld>
            <a:endParaRPr lang="en-US" sz="1200" smtClean="0">
              <a:solidFill>
                <a:srgbClr val="898989"/>
              </a:solidFill>
            </a:endParaRPr>
          </a:p>
        </p:txBody>
      </p:sp>
      <p:sp>
        <p:nvSpPr>
          <p:cNvPr id="28676" name="TextBox 1"/>
          <p:cNvSpPr txBox="1">
            <a:spLocks noChangeArrowheads="1"/>
          </p:cNvSpPr>
          <p:nvPr/>
        </p:nvSpPr>
        <p:spPr bwMode="auto">
          <a:xfrm>
            <a:off x="990600" y="5105400"/>
            <a:ext cx="70786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dirty="0"/>
              <a:t>1:300 – homozygotes – missing activity</a:t>
            </a:r>
          </a:p>
          <a:p>
            <a:pPr eaLnBrk="1" hangingPunct="1"/>
            <a:r>
              <a:rPr lang="en-US" dirty="0"/>
              <a:t>11% of population – heterozygotes</a:t>
            </a:r>
          </a:p>
          <a:p>
            <a:pPr eaLnBrk="1" hangingPunct="1"/>
            <a:endParaRPr lang="en-US" dirty="0"/>
          </a:p>
          <a:p>
            <a:pPr eaLnBrk="1" hangingPunct="1"/>
            <a:r>
              <a:rPr lang="en-US" dirty="0"/>
              <a:t>Most frequent </a:t>
            </a:r>
            <a:r>
              <a:rPr lang="en-US" dirty="0" err="1"/>
              <a:t>pharmacogenetic</a:t>
            </a:r>
            <a:r>
              <a:rPr lang="en-US" dirty="0"/>
              <a:t> examination in CZ</a:t>
            </a:r>
          </a:p>
        </p:txBody>
      </p:sp>
      <p:pic>
        <p:nvPicPr>
          <p:cNvPr id="2867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1371600"/>
            <a:ext cx="53975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7"/>
          <p:cNvSpPr>
            <a:spLocks noChangeArrowheads="1"/>
          </p:cNvSpPr>
          <p:nvPr/>
        </p:nvSpPr>
        <p:spPr bwMode="auto">
          <a:xfrm>
            <a:off x="304800" y="1752600"/>
            <a:ext cx="236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90% of administered dose</a:t>
            </a:r>
          </a:p>
        </p:txBody>
      </p:sp>
    </p:spTree>
    <p:extLst>
      <p:ext uri="{BB962C8B-B14F-4D97-AF65-F5344CB8AC3E}">
        <p14:creationId xmlns:p14="http://schemas.microsoft.com/office/powerpoint/2010/main" val="11394515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Nadpis 6"/>
          <p:cNvSpPr>
            <a:spLocks noGrp="1"/>
          </p:cNvSpPr>
          <p:nvPr>
            <p:ph type="title"/>
          </p:nvPr>
        </p:nvSpPr>
        <p:spPr/>
        <p:txBody>
          <a:bodyPr/>
          <a:lstStyle/>
          <a:p>
            <a:pPr eaLnBrk="1" hangingPunct="1"/>
            <a:r>
              <a:rPr lang="cs-CZ" sz="4000" dirty="0" err="1" smtClean="0">
                <a:solidFill>
                  <a:schemeClr val="tx2"/>
                </a:solidFill>
                <a:ea typeface="ＭＳ Ｐゴシック" pitchFamily="34" charset="-128"/>
              </a:rPr>
              <a:t>Thiopurin</a:t>
            </a:r>
            <a:r>
              <a:rPr lang="cs-CZ" sz="4000" dirty="0" smtClean="0">
                <a:solidFill>
                  <a:schemeClr val="tx2"/>
                </a:solidFill>
                <a:ea typeface="ＭＳ Ｐゴシック" pitchFamily="34" charset="-128"/>
              </a:rPr>
              <a:t> S-</a:t>
            </a:r>
            <a:r>
              <a:rPr lang="cs-CZ" sz="4000" dirty="0" err="1" smtClean="0">
                <a:solidFill>
                  <a:schemeClr val="tx2"/>
                </a:solidFill>
                <a:ea typeface="ＭＳ Ｐゴシック" pitchFamily="34" charset="-128"/>
              </a:rPr>
              <a:t>metyltransferáza</a:t>
            </a:r>
            <a:r>
              <a:rPr lang="cs-CZ" sz="4000" dirty="0" smtClean="0">
                <a:solidFill>
                  <a:schemeClr val="tx2"/>
                </a:solidFill>
                <a:ea typeface="ＭＳ Ｐゴシック" pitchFamily="34" charset="-128"/>
              </a:rPr>
              <a:t> (TPMT)</a:t>
            </a:r>
          </a:p>
        </p:txBody>
      </p:sp>
      <p:sp>
        <p:nvSpPr>
          <p:cNvPr id="34818" name="Zástupný symbol pro obsah 7"/>
          <p:cNvSpPr>
            <a:spLocks noGrp="1"/>
          </p:cNvSpPr>
          <p:nvPr>
            <p:ph idx="1"/>
          </p:nvPr>
        </p:nvSpPr>
        <p:spPr>
          <a:xfrm>
            <a:off x="519113" y="1341438"/>
            <a:ext cx="8229600" cy="5068887"/>
          </a:xfrm>
        </p:spPr>
        <p:txBody>
          <a:bodyPr>
            <a:normAutofit/>
          </a:bodyPr>
          <a:lstStyle/>
          <a:p>
            <a:pPr eaLnBrk="1" hangingPunct="1">
              <a:lnSpc>
                <a:spcPct val="90000"/>
              </a:lnSpc>
            </a:pPr>
            <a:r>
              <a:rPr lang="cs-CZ" sz="2800" smtClean="0">
                <a:solidFill>
                  <a:schemeClr val="accent1"/>
                </a:solidFill>
                <a:ea typeface="ＭＳ Ｐゴシック" pitchFamily="34" charset="-128"/>
              </a:rPr>
              <a:t>6-merkaptopurin- 6-thioguanin - azathioprin</a:t>
            </a:r>
          </a:p>
          <a:p>
            <a:pPr lvl="1" eaLnBrk="1" hangingPunct="1">
              <a:lnSpc>
                <a:spcPct val="90000"/>
              </a:lnSpc>
            </a:pPr>
            <a:r>
              <a:rPr lang="cs-CZ" sz="2400" smtClean="0">
                <a:ea typeface="ＭＳ Ｐゴシック" pitchFamily="34" charset="-128"/>
              </a:rPr>
              <a:t>proléčiva - intracelulární bioaktivace na thioguaninové nukleotidy (TGN) s následnou inkorporací do DNA a antiproliferativním účinkem - biodegradace </a:t>
            </a:r>
          </a:p>
          <a:p>
            <a:pPr eaLnBrk="1" hangingPunct="1">
              <a:lnSpc>
                <a:spcPct val="90000"/>
              </a:lnSpc>
            </a:pPr>
            <a:r>
              <a:rPr lang="cs-CZ" sz="2800" smtClean="0">
                <a:solidFill>
                  <a:schemeClr val="accent1"/>
                </a:solidFill>
                <a:ea typeface="ＭＳ Ｐゴシック" pitchFamily="34" charset="-128"/>
              </a:rPr>
              <a:t>TPMT </a:t>
            </a:r>
          </a:p>
          <a:p>
            <a:pPr lvl="1" eaLnBrk="1" hangingPunct="1">
              <a:lnSpc>
                <a:spcPct val="90000"/>
              </a:lnSpc>
            </a:pPr>
            <a:r>
              <a:rPr lang="cs-CZ" sz="2400" smtClean="0">
                <a:ea typeface="ＭＳ Ｐゴシック" pitchFamily="34" charset="-128"/>
              </a:rPr>
              <a:t>na 6-metylmerkaptopurin (90 % podané dávky), 6-metylthioguanin, </a:t>
            </a:r>
          </a:p>
          <a:p>
            <a:pPr lvl="1" eaLnBrk="1" hangingPunct="1">
              <a:lnSpc>
                <a:spcPct val="90000"/>
              </a:lnSpc>
            </a:pPr>
            <a:r>
              <a:rPr lang="cs-CZ" sz="2400" smtClean="0">
                <a:solidFill>
                  <a:srgbClr val="8064A2"/>
                </a:solidFill>
                <a:ea typeface="ＭＳ Ｐゴシック" pitchFamily="34" charset="-128"/>
              </a:rPr>
              <a:t>xanthinoxidáza </a:t>
            </a:r>
            <a:r>
              <a:rPr lang="cs-CZ" sz="2400" smtClean="0">
                <a:ea typeface="ＭＳ Ｐゴシック" pitchFamily="34" charset="-128"/>
              </a:rPr>
              <a:t>na kyselinu 6-thiomočovou </a:t>
            </a:r>
          </a:p>
          <a:p>
            <a:pPr eaLnBrk="1" hangingPunct="1">
              <a:lnSpc>
                <a:spcPct val="90000"/>
              </a:lnSpc>
            </a:pPr>
            <a:r>
              <a:rPr lang="cs-CZ" sz="2800" smtClean="0">
                <a:solidFill>
                  <a:schemeClr val="accent2"/>
                </a:solidFill>
                <a:ea typeface="ＭＳ Ｐゴシック" pitchFamily="34" charset="-128"/>
              </a:rPr>
              <a:t>Deficit TPMT (1:300) - </a:t>
            </a:r>
            <a:r>
              <a:rPr lang="cs-CZ" sz="2800" smtClean="0">
                <a:solidFill>
                  <a:schemeClr val="accent1"/>
                </a:solidFill>
                <a:ea typeface="ＭＳ Ｐゴシック" pitchFamily="34" charset="-128"/>
              </a:rPr>
              <a:t>těžká myelosuprese</a:t>
            </a:r>
          </a:p>
          <a:p>
            <a:pPr lvl="1" eaLnBrk="1" hangingPunct="1">
              <a:lnSpc>
                <a:spcPct val="90000"/>
              </a:lnSpc>
            </a:pPr>
            <a:r>
              <a:rPr lang="cs-CZ" sz="2400" smtClean="0">
                <a:ea typeface="ＭＳ Ｐゴシック" pitchFamily="34" charset="-128"/>
              </a:rPr>
              <a:t>kumulace TGN  (erytrocyt modelem) ve tkáních </a:t>
            </a:r>
          </a:p>
          <a:p>
            <a:pPr eaLnBrk="1" hangingPunct="1">
              <a:lnSpc>
                <a:spcPct val="90000"/>
              </a:lnSpc>
            </a:pPr>
            <a:r>
              <a:rPr lang="cs-CZ" sz="2800" smtClean="0">
                <a:solidFill>
                  <a:schemeClr val="accent1"/>
                </a:solidFill>
                <a:ea typeface="ＭＳ Ｐゴシック" pitchFamily="34" charset="-128"/>
              </a:rPr>
              <a:t>11 % populace nižší aktivita </a:t>
            </a:r>
          </a:p>
          <a:p>
            <a:pPr lvl="1" eaLnBrk="1" hangingPunct="1">
              <a:lnSpc>
                <a:spcPct val="90000"/>
              </a:lnSpc>
            </a:pPr>
            <a:r>
              <a:rPr lang="cs-CZ" sz="2400" smtClean="0">
                <a:solidFill>
                  <a:srgbClr val="8064A2"/>
                </a:solidFill>
                <a:ea typeface="ＭＳ Ｐゴシック" pitchFamily="34" charset="-128"/>
              </a:rPr>
              <a:t>Nejčastější farmakogenetické vyšetření v ČR</a:t>
            </a:r>
          </a:p>
          <a:p>
            <a:pPr eaLnBrk="1" hangingPunct="1">
              <a:lnSpc>
                <a:spcPct val="90000"/>
              </a:lnSpc>
            </a:pPr>
            <a:endParaRPr lang="cs-CZ" sz="2800" smtClean="0">
              <a:ea typeface="ＭＳ Ｐゴシック" pitchFamily="34" charset="-128"/>
            </a:endParaRPr>
          </a:p>
          <a:p>
            <a:pPr eaLnBrk="1" hangingPunct="1">
              <a:lnSpc>
                <a:spcPct val="90000"/>
              </a:lnSpc>
            </a:pPr>
            <a:endParaRPr lang="cs-CZ" sz="2800" smtClean="0">
              <a:ea typeface="ＭＳ Ｐゴシック" pitchFamily="34" charset="-128"/>
            </a:endParaRPr>
          </a:p>
        </p:txBody>
      </p:sp>
    </p:spTree>
    <p:extLst>
      <p:ext uri="{BB962C8B-B14F-4D97-AF65-F5344CB8AC3E}">
        <p14:creationId xmlns:p14="http://schemas.microsoft.com/office/powerpoint/2010/main" val="16897414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88D73B0-F76B-41BB-B576-1728E73F68B1}" type="slidenum">
              <a:rPr lang="en-US" sz="1200" smtClean="0">
                <a:solidFill>
                  <a:srgbClr val="898989"/>
                </a:solidFill>
              </a:rPr>
              <a:pPr eaLnBrk="1" hangingPunct="1"/>
              <a:t>59</a:t>
            </a:fld>
            <a:endParaRPr lang="en-US" sz="1200" smtClean="0">
              <a:solidFill>
                <a:srgbClr val="898989"/>
              </a:solidFill>
            </a:endParaRPr>
          </a:p>
        </p:txBody>
      </p:sp>
      <p:pic>
        <p:nvPicPr>
          <p:cNvPr id="29699" name="Picture 2" descr="TPM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800"/>
            <a:ext cx="572135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041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167958"/>
            <a:ext cx="8229600" cy="912845"/>
          </a:xfrm>
        </p:spPr>
        <p:txBody>
          <a:bodyPr>
            <a:normAutofit fontScale="90000"/>
          </a:bodyPr>
          <a:lstStyle/>
          <a:p>
            <a:r>
              <a:rPr lang="cs-CZ" sz="3600" dirty="0" err="1" smtClean="0">
                <a:solidFill>
                  <a:schemeClr val="tx2"/>
                </a:solidFill>
                <a:ea typeface="ＭＳ Ｐゴシック" pitchFamily="34" charset="-128"/>
              </a:rPr>
              <a:t>Intra</a:t>
            </a:r>
            <a:r>
              <a:rPr lang="cs-CZ" sz="3600" dirty="0" smtClean="0">
                <a:solidFill>
                  <a:schemeClr val="tx2"/>
                </a:solidFill>
                <a:ea typeface="ＭＳ Ｐゴシック" pitchFamily="34" charset="-128"/>
              </a:rPr>
              <a:t>/</a:t>
            </a:r>
            <a:r>
              <a:rPr lang="cs-CZ" sz="3600" dirty="0" err="1" smtClean="0">
                <a:solidFill>
                  <a:schemeClr val="tx2"/>
                </a:solidFill>
                <a:ea typeface="ＭＳ Ｐゴシック" pitchFamily="34" charset="-128"/>
              </a:rPr>
              <a:t>interindividuální</a:t>
            </a:r>
            <a:r>
              <a:rPr lang="cs-CZ" sz="3600" dirty="0" smtClean="0">
                <a:solidFill>
                  <a:schemeClr val="tx2"/>
                </a:solidFill>
                <a:ea typeface="ＭＳ Ｐゴシック" pitchFamily="34" charset="-128"/>
              </a:rPr>
              <a:t> variabilita v eliminaci</a:t>
            </a:r>
            <a:endParaRPr lang="en-US" sz="3600" dirty="0">
              <a:solidFill>
                <a:schemeClr val="tx2"/>
              </a:solidFill>
              <a:latin typeface="Calibri" charset="0"/>
            </a:endParaRPr>
          </a:p>
        </p:txBody>
      </p:sp>
      <p:sp>
        <p:nvSpPr>
          <p:cNvPr id="88068" name="Rectangle 4"/>
          <p:cNvSpPr>
            <a:spLocks noChangeArrowheads="1"/>
          </p:cNvSpPr>
          <p:nvPr/>
        </p:nvSpPr>
        <p:spPr bwMode="auto">
          <a:xfrm>
            <a:off x="4004310" y="6493669"/>
            <a:ext cx="5124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err="1"/>
              <a:t>Sehrt</a:t>
            </a:r>
            <a:r>
              <a:rPr lang="en-US" sz="1800" dirty="0"/>
              <a:t> D. </a:t>
            </a:r>
            <a:r>
              <a:rPr lang="en-US" sz="1800" dirty="0" err="1"/>
              <a:t>Pharmacogenomics</a:t>
            </a:r>
            <a:r>
              <a:rPr lang="en-US" sz="1800" dirty="0"/>
              <a:t>. 2011 Jun;12(6):783-95</a:t>
            </a:r>
          </a:p>
        </p:txBody>
      </p:sp>
      <p:pic>
        <p:nvPicPr>
          <p:cNvPr id="40962" name="Picture 2" descr="http://www.futuremedicine.com/na101/home/literatum/publisher/fum/journals/content/pgs/2011/pgs.2011.12.issue-6/pgs.11.20/production/images/large/figure1.jpeg"/>
          <p:cNvPicPr>
            <a:picLocks noChangeAspect="1" noChangeArrowheads="1"/>
          </p:cNvPicPr>
          <p:nvPr/>
        </p:nvPicPr>
        <p:blipFill>
          <a:blip r:embed="rId3"/>
          <a:srcRect/>
          <a:stretch>
            <a:fillRect/>
          </a:stretch>
        </p:blipFill>
        <p:spPr bwMode="auto">
          <a:xfrm>
            <a:off x="289367" y="1156425"/>
            <a:ext cx="8563947" cy="5128630"/>
          </a:xfrm>
          <a:prstGeom prst="rect">
            <a:avLst/>
          </a:prstGeom>
          <a:noFill/>
        </p:spPr>
      </p:pic>
    </p:spTree>
    <p:extLst>
      <p:ext uri="{BB962C8B-B14F-4D97-AF65-F5344CB8AC3E}">
        <p14:creationId xmlns:p14="http://schemas.microsoft.com/office/powerpoint/2010/main" val="11889068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Nadpis 7"/>
          <p:cNvSpPr>
            <a:spLocks noGrp="1"/>
          </p:cNvSpPr>
          <p:nvPr>
            <p:ph type="title"/>
          </p:nvPr>
        </p:nvSpPr>
        <p:spPr/>
        <p:txBody>
          <a:bodyPr/>
          <a:lstStyle/>
          <a:p>
            <a:pPr eaLnBrk="1" hangingPunct="1"/>
            <a:r>
              <a:rPr lang="cs-CZ" smtClean="0">
                <a:solidFill>
                  <a:schemeClr val="tx2"/>
                </a:solidFill>
                <a:ea typeface="ＭＳ Ｐゴシック" pitchFamily="34" charset="-128"/>
              </a:rPr>
              <a:t>Pseudocholinesteráza</a:t>
            </a:r>
          </a:p>
        </p:txBody>
      </p:sp>
      <p:sp>
        <p:nvSpPr>
          <p:cNvPr id="45058" name="Zástupný symbol pro obsah 8"/>
          <p:cNvSpPr>
            <a:spLocks noGrp="1"/>
          </p:cNvSpPr>
          <p:nvPr>
            <p:ph idx="1"/>
          </p:nvPr>
        </p:nvSpPr>
        <p:spPr/>
        <p:txBody>
          <a:bodyPr/>
          <a:lstStyle/>
          <a:p>
            <a:pPr eaLnBrk="1" hangingPunct="1"/>
            <a:r>
              <a:rPr lang="cs-CZ" smtClean="0">
                <a:ea typeface="ＭＳ Ｐゴシック" pitchFamily="34" charset="-128"/>
              </a:rPr>
              <a:t>polymorfizmus  enzymu byl popsán jako jeden z prvních. </a:t>
            </a:r>
          </a:p>
          <a:p>
            <a:pPr eaLnBrk="1" hangingPunct="1"/>
            <a:r>
              <a:rPr lang="cs-CZ" smtClean="0">
                <a:solidFill>
                  <a:schemeClr val="accent1"/>
                </a:solidFill>
                <a:ea typeface="ＭＳ Ｐゴシック" pitchFamily="34" charset="-128"/>
              </a:rPr>
              <a:t>absence funkčního enzymu </a:t>
            </a:r>
            <a:r>
              <a:rPr lang="cs-CZ" smtClean="0">
                <a:ea typeface="ＭＳ Ｐゴシック" pitchFamily="34" charset="-128"/>
              </a:rPr>
              <a:t>- genetický defekt je přenášen autozomálně recesivně s incidencí homozygotů asi 1:2500. </a:t>
            </a:r>
          </a:p>
          <a:p>
            <a:pPr eaLnBrk="1" hangingPunct="1"/>
            <a:r>
              <a:rPr lang="cs-CZ" smtClean="0">
                <a:solidFill>
                  <a:schemeClr val="tx2"/>
                </a:solidFill>
                <a:ea typeface="ＭＳ Ｐゴシック" pitchFamily="34" charset="-128"/>
              </a:rPr>
              <a:t>suxametonium  </a:t>
            </a:r>
          </a:p>
          <a:p>
            <a:pPr lvl="1" eaLnBrk="1" hangingPunct="1"/>
            <a:r>
              <a:rPr lang="cs-CZ" smtClean="0">
                <a:solidFill>
                  <a:schemeClr val="accent1"/>
                </a:solidFill>
                <a:ea typeface="ＭＳ Ｐゴシック" pitchFamily="34" charset="-128"/>
              </a:rPr>
              <a:t>prodloužení doby myorelaxace </a:t>
            </a:r>
            <a:r>
              <a:rPr lang="cs-CZ" smtClean="0">
                <a:ea typeface="ＭＳ Ｐゴシック" pitchFamily="34" charset="-128"/>
              </a:rPr>
              <a:t>z původních 4-8 minut na 2 a více hodin. </a:t>
            </a:r>
          </a:p>
          <a:p>
            <a:pPr eaLnBrk="1" hangingPunct="1"/>
            <a:endParaRPr lang="cs-CZ" smtClean="0">
              <a:ea typeface="ＭＳ Ｐゴシック" pitchFamily="34" charset="-128"/>
            </a:endParaRPr>
          </a:p>
        </p:txBody>
      </p:sp>
    </p:spTree>
    <p:extLst>
      <p:ext uri="{BB962C8B-B14F-4D97-AF65-F5344CB8AC3E}">
        <p14:creationId xmlns:p14="http://schemas.microsoft.com/office/powerpoint/2010/main" val="29345408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4082"/>
          </a:xfrm>
        </p:spPr>
        <p:txBody>
          <a:bodyPr/>
          <a:lstStyle/>
          <a:p>
            <a:r>
              <a:rPr lang="en-US" dirty="0" smtClean="0">
                <a:solidFill>
                  <a:schemeClr val="tx2"/>
                </a:solidFill>
              </a:rPr>
              <a:t>Statins - myopathy</a:t>
            </a:r>
            <a:endParaRPr lang="en-US" dirty="0">
              <a:solidFill>
                <a:schemeClr val="tx2"/>
              </a:solidFill>
            </a:endParaRPr>
          </a:p>
        </p:txBody>
      </p:sp>
      <p:sp>
        <p:nvSpPr>
          <p:cNvPr id="4" name="Content Placeholder 3"/>
          <p:cNvSpPr>
            <a:spLocks noGrp="1"/>
          </p:cNvSpPr>
          <p:nvPr>
            <p:ph idx="1"/>
          </p:nvPr>
        </p:nvSpPr>
        <p:spPr>
          <a:xfrm>
            <a:off x="457200" y="1124744"/>
            <a:ext cx="8229600" cy="5616624"/>
          </a:xfrm>
        </p:spPr>
        <p:txBody>
          <a:bodyPr>
            <a:normAutofit fontScale="77500" lnSpcReduction="20000"/>
          </a:bodyPr>
          <a:lstStyle/>
          <a:p>
            <a:pPr>
              <a:lnSpc>
                <a:spcPct val="120000"/>
              </a:lnSpc>
            </a:pPr>
            <a:r>
              <a:rPr lang="en-US" dirty="0" smtClean="0">
                <a:solidFill>
                  <a:schemeClr val="accent1"/>
                </a:solidFill>
              </a:rPr>
              <a:t>the </a:t>
            </a:r>
            <a:r>
              <a:rPr lang="en-US" dirty="0">
                <a:solidFill>
                  <a:schemeClr val="accent1"/>
                </a:solidFill>
              </a:rPr>
              <a:t>frequencies of statin-induced myopathy and </a:t>
            </a:r>
            <a:r>
              <a:rPr lang="en-US" dirty="0" err="1">
                <a:solidFill>
                  <a:schemeClr val="accent1"/>
                </a:solidFill>
              </a:rPr>
              <a:t>rhabdomyolysis</a:t>
            </a:r>
            <a:r>
              <a:rPr lang="en-US" dirty="0">
                <a:solidFill>
                  <a:schemeClr val="accent1"/>
                </a:solidFill>
              </a:rPr>
              <a:t> are estimated to be ~1/1,000 and ~1/100,000</a:t>
            </a:r>
            <a:r>
              <a:rPr lang="en-US" dirty="0" smtClean="0">
                <a:solidFill>
                  <a:schemeClr val="accent1"/>
                </a:solidFill>
              </a:rPr>
              <a:t>, resp.</a:t>
            </a:r>
          </a:p>
          <a:p>
            <a:pPr lvl="1">
              <a:lnSpc>
                <a:spcPct val="120000"/>
              </a:lnSpc>
            </a:pPr>
            <a:r>
              <a:rPr lang="en-US" dirty="0" smtClean="0"/>
              <a:t>Risk factors - older </a:t>
            </a:r>
            <a:r>
              <a:rPr lang="en-US" dirty="0"/>
              <a:t>age, female gender, and low body mass </a:t>
            </a:r>
            <a:r>
              <a:rPr lang="en-US" dirty="0" smtClean="0"/>
              <a:t>index</a:t>
            </a:r>
          </a:p>
          <a:p>
            <a:pPr>
              <a:lnSpc>
                <a:spcPct val="120000"/>
              </a:lnSpc>
            </a:pPr>
            <a:r>
              <a:rPr lang="en-US" i="1" dirty="0" smtClean="0">
                <a:solidFill>
                  <a:srgbClr val="4F81BD"/>
                </a:solidFill>
              </a:rPr>
              <a:t>SLCO1B1*5</a:t>
            </a:r>
            <a:endParaRPr lang="en-US" dirty="0" smtClean="0">
              <a:solidFill>
                <a:srgbClr val="4F81BD"/>
              </a:solidFill>
            </a:endParaRPr>
          </a:p>
          <a:p>
            <a:pPr lvl="1">
              <a:lnSpc>
                <a:spcPct val="120000"/>
              </a:lnSpc>
            </a:pPr>
            <a:r>
              <a:rPr lang="en-US" dirty="0" smtClean="0">
                <a:solidFill>
                  <a:srgbClr val="000000"/>
                </a:solidFill>
                <a:latin typeface="Verdana"/>
                <a:ea typeface="Verdana"/>
                <a:cs typeface="Verdana"/>
              </a:rPr>
              <a:t>rs4149056, 521T</a:t>
            </a:r>
            <a:r>
              <a:rPr lang="en-US" dirty="0">
                <a:solidFill>
                  <a:srgbClr val="000000"/>
                </a:solidFill>
                <a:latin typeface="Verdana"/>
                <a:ea typeface="Verdana"/>
                <a:cs typeface="Verdana"/>
              </a:rPr>
              <a:t>&gt;C, </a:t>
            </a:r>
            <a:r>
              <a:rPr lang="en-US" dirty="0" smtClean="0">
                <a:solidFill>
                  <a:srgbClr val="000000"/>
                </a:solidFill>
                <a:latin typeface="Verdana"/>
                <a:ea typeface="Verdana"/>
                <a:cs typeface="Verdana"/>
              </a:rPr>
              <a:t>V174A - </a:t>
            </a:r>
            <a:r>
              <a:rPr lang="en-US" dirty="0" err="1" smtClean="0">
                <a:solidFill>
                  <a:srgbClr val="000000"/>
                </a:solidFill>
                <a:latin typeface="Verdana"/>
                <a:ea typeface="Verdana"/>
                <a:cs typeface="Verdana"/>
              </a:rPr>
              <a:t>nonsynonymous</a:t>
            </a:r>
            <a:r>
              <a:rPr lang="en-US" dirty="0" smtClean="0">
                <a:solidFill>
                  <a:srgbClr val="000000"/>
                </a:solidFill>
                <a:latin typeface="Verdana"/>
                <a:ea typeface="Verdana"/>
                <a:cs typeface="Verdana"/>
              </a:rPr>
              <a:t> </a:t>
            </a:r>
            <a:r>
              <a:rPr lang="en-US" dirty="0">
                <a:solidFill>
                  <a:srgbClr val="000000"/>
                </a:solidFill>
                <a:latin typeface="Verdana"/>
                <a:ea typeface="Verdana"/>
                <a:cs typeface="Verdana"/>
              </a:rPr>
              <a:t>SNP in exon 6. </a:t>
            </a:r>
            <a:endParaRPr lang="en-US" dirty="0" smtClean="0">
              <a:solidFill>
                <a:srgbClr val="000000"/>
              </a:solidFill>
              <a:latin typeface="Verdana"/>
              <a:ea typeface="Verdana"/>
              <a:cs typeface="Verdana"/>
            </a:endParaRPr>
          </a:p>
          <a:p>
            <a:pPr lvl="2">
              <a:lnSpc>
                <a:spcPct val="120000"/>
              </a:lnSpc>
            </a:pPr>
            <a:r>
              <a:rPr lang="en-US" dirty="0" smtClean="0">
                <a:solidFill>
                  <a:srgbClr val="000000"/>
                </a:solidFill>
                <a:latin typeface="Verdana"/>
                <a:ea typeface="Verdana"/>
                <a:cs typeface="Verdana"/>
              </a:rPr>
              <a:t>The </a:t>
            </a:r>
            <a:r>
              <a:rPr lang="en-US" dirty="0">
                <a:solidFill>
                  <a:srgbClr val="000000"/>
                </a:solidFill>
                <a:latin typeface="Verdana"/>
                <a:ea typeface="Verdana"/>
                <a:cs typeface="Verdana"/>
              </a:rPr>
              <a:t>frequency of the rs4149056 C allele was 0.15</a:t>
            </a:r>
            <a:r>
              <a:rPr lang="en-US" dirty="0" smtClean="0">
                <a:solidFill>
                  <a:srgbClr val="000000"/>
                </a:solidFill>
                <a:latin typeface="Verdana"/>
                <a:ea typeface="Verdana"/>
                <a:cs typeface="Verdana"/>
              </a:rPr>
              <a:t>,</a:t>
            </a:r>
          </a:p>
          <a:p>
            <a:pPr lvl="1">
              <a:lnSpc>
                <a:spcPct val="120000"/>
              </a:lnSpc>
            </a:pPr>
            <a:r>
              <a:rPr lang="en-US" dirty="0" smtClean="0">
                <a:solidFill>
                  <a:schemeClr val="accent4"/>
                </a:solidFill>
                <a:latin typeface="Verdana"/>
                <a:ea typeface="Verdana"/>
                <a:cs typeface="Verdana"/>
              </a:rPr>
              <a:t>Altered OATP1B1 membrane localization</a:t>
            </a:r>
          </a:p>
          <a:p>
            <a:pPr lvl="1">
              <a:lnSpc>
                <a:spcPct val="120000"/>
              </a:lnSpc>
            </a:pPr>
            <a:r>
              <a:rPr lang="en-US" dirty="0">
                <a:solidFill>
                  <a:srgbClr val="8064A2"/>
                </a:solidFill>
                <a:latin typeface="Verdana"/>
                <a:ea typeface="Verdana"/>
                <a:cs typeface="Verdana"/>
              </a:rPr>
              <a:t>especially with simvastatin</a:t>
            </a:r>
          </a:p>
          <a:p>
            <a:pPr lvl="2">
              <a:lnSpc>
                <a:spcPct val="120000"/>
              </a:lnSpc>
            </a:pPr>
            <a:r>
              <a:rPr lang="en-US" dirty="0" smtClean="0">
                <a:solidFill>
                  <a:srgbClr val="000000"/>
                </a:solidFill>
                <a:latin typeface="Verdana"/>
                <a:ea typeface="Verdana"/>
                <a:cs typeface="Verdana"/>
              </a:rPr>
              <a:t>More common AE including myopathy and drug discontinuation</a:t>
            </a:r>
          </a:p>
          <a:p>
            <a:pPr lvl="3">
              <a:lnSpc>
                <a:spcPct val="120000"/>
              </a:lnSpc>
            </a:pPr>
            <a:r>
              <a:rPr lang="en-US" dirty="0" smtClean="0">
                <a:solidFill>
                  <a:srgbClr val="000000"/>
                </a:solidFill>
                <a:latin typeface="Verdana"/>
                <a:ea typeface="Verdana"/>
                <a:cs typeface="Verdana"/>
              </a:rPr>
              <a:t>less for atorvastatin, no for pravastatin and </a:t>
            </a:r>
            <a:r>
              <a:rPr lang="en-US" dirty="0" err="1" smtClean="0">
                <a:solidFill>
                  <a:srgbClr val="000000"/>
                </a:solidFill>
                <a:latin typeface="Verdana"/>
                <a:ea typeface="Verdana"/>
                <a:cs typeface="Verdana"/>
              </a:rPr>
              <a:t>rosuvastatin</a:t>
            </a:r>
            <a:endParaRPr lang="en-US" dirty="0" smtClean="0">
              <a:solidFill>
                <a:srgbClr val="000000"/>
              </a:solidFill>
              <a:latin typeface="Verdana"/>
              <a:ea typeface="Verdana"/>
              <a:cs typeface="Verdana"/>
            </a:endParaRPr>
          </a:p>
          <a:p>
            <a:pPr lvl="1">
              <a:lnSpc>
                <a:spcPct val="120000"/>
              </a:lnSpc>
            </a:pPr>
            <a:endParaRPr lang="en-US" dirty="0"/>
          </a:p>
        </p:txBody>
      </p:sp>
    </p:spTree>
    <p:extLst>
      <p:ext uri="{BB962C8B-B14F-4D97-AF65-F5344CB8AC3E}">
        <p14:creationId xmlns:p14="http://schemas.microsoft.com/office/powerpoint/2010/main" val="27790990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42"/>
          </a:xfrm>
        </p:spPr>
        <p:txBody>
          <a:bodyPr/>
          <a:lstStyle/>
          <a:p>
            <a:r>
              <a:rPr lang="en-US" dirty="0">
                <a:solidFill>
                  <a:schemeClr val="tx2"/>
                </a:solidFill>
              </a:rPr>
              <a:t>Statins </a:t>
            </a:r>
            <a:r>
              <a:rPr lang="en-US" dirty="0" smtClean="0">
                <a:solidFill>
                  <a:schemeClr val="tx2"/>
                </a:solidFill>
              </a:rPr>
              <a:t>– myopathy – other genes</a:t>
            </a:r>
            <a:endParaRPr lang="en-US" dirty="0"/>
          </a:p>
        </p:txBody>
      </p:sp>
      <p:sp>
        <p:nvSpPr>
          <p:cNvPr id="3" name="Content Placeholder 2"/>
          <p:cNvSpPr>
            <a:spLocks noGrp="1"/>
          </p:cNvSpPr>
          <p:nvPr>
            <p:ph idx="1"/>
          </p:nvPr>
        </p:nvSpPr>
        <p:spPr>
          <a:xfrm>
            <a:off x="457200" y="764704"/>
            <a:ext cx="8229600" cy="5976664"/>
          </a:xfrm>
        </p:spPr>
        <p:txBody>
          <a:bodyPr>
            <a:normAutofit fontScale="70000" lnSpcReduction="20000"/>
          </a:bodyPr>
          <a:lstStyle/>
          <a:p>
            <a:pPr>
              <a:lnSpc>
                <a:spcPct val="120000"/>
              </a:lnSpc>
            </a:pPr>
            <a:r>
              <a:rPr lang="en-US" i="1" dirty="0" smtClean="0">
                <a:solidFill>
                  <a:schemeClr val="accent1"/>
                </a:solidFill>
              </a:rPr>
              <a:t>HLA-DRB1*11:01</a:t>
            </a:r>
          </a:p>
          <a:p>
            <a:pPr lvl="1">
              <a:lnSpc>
                <a:spcPct val="120000"/>
              </a:lnSpc>
            </a:pPr>
            <a:r>
              <a:rPr lang="en-US" dirty="0">
                <a:solidFill>
                  <a:schemeClr val="accent4"/>
                </a:solidFill>
              </a:rPr>
              <a:t>immune-mediated necrotizing </a:t>
            </a:r>
            <a:r>
              <a:rPr lang="en-US" dirty="0" smtClean="0">
                <a:solidFill>
                  <a:schemeClr val="accent4"/>
                </a:solidFill>
              </a:rPr>
              <a:t>myopathy with </a:t>
            </a:r>
            <a:r>
              <a:rPr lang="en-US" dirty="0" err="1" smtClean="0">
                <a:solidFill>
                  <a:schemeClr val="accent4"/>
                </a:solidFill>
              </a:rPr>
              <a:t>statines</a:t>
            </a:r>
            <a:endParaRPr lang="en-US" dirty="0" smtClean="0">
              <a:solidFill>
                <a:schemeClr val="accent4"/>
              </a:solidFill>
            </a:endParaRPr>
          </a:p>
          <a:p>
            <a:pPr lvl="1">
              <a:lnSpc>
                <a:spcPct val="120000"/>
              </a:lnSpc>
            </a:pPr>
            <a:r>
              <a:rPr lang="en-US" dirty="0" smtClean="0"/>
              <a:t>continues </a:t>
            </a:r>
            <a:r>
              <a:rPr lang="en-US" dirty="0"/>
              <a:t>despite discontinuation of </a:t>
            </a:r>
            <a:r>
              <a:rPr lang="en-US" dirty="0" smtClean="0"/>
              <a:t>the drug</a:t>
            </a:r>
          </a:p>
          <a:p>
            <a:pPr lvl="1">
              <a:lnSpc>
                <a:spcPct val="120000"/>
              </a:lnSpc>
            </a:pPr>
            <a:r>
              <a:rPr lang="en-US" dirty="0" smtClean="0">
                <a:solidFill>
                  <a:schemeClr val="accent4"/>
                </a:solidFill>
              </a:rPr>
              <a:t>characterized </a:t>
            </a:r>
            <a:r>
              <a:rPr lang="en-US" dirty="0">
                <a:solidFill>
                  <a:schemeClr val="accent4"/>
                </a:solidFill>
              </a:rPr>
              <a:t>by anti–3-hydroxy-3-methylglutaryl-coenzyme A </a:t>
            </a:r>
            <a:r>
              <a:rPr lang="en-US" dirty="0" err="1">
                <a:solidFill>
                  <a:schemeClr val="accent4"/>
                </a:solidFill>
              </a:rPr>
              <a:t>reductase</a:t>
            </a:r>
            <a:r>
              <a:rPr lang="en-US" dirty="0">
                <a:solidFill>
                  <a:schemeClr val="accent4"/>
                </a:solidFill>
              </a:rPr>
              <a:t> antibodies</a:t>
            </a:r>
            <a:endParaRPr lang="en-US" dirty="0" smtClean="0">
              <a:solidFill>
                <a:schemeClr val="accent4"/>
              </a:solidFill>
            </a:endParaRPr>
          </a:p>
          <a:p>
            <a:pPr lvl="1">
              <a:lnSpc>
                <a:spcPct val="120000"/>
              </a:lnSpc>
            </a:pPr>
            <a:r>
              <a:rPr lang="en-US" dirty="0" smtClean="0"/>
              <a:t>SLCO1B1 not involved</a:t>
            </a:r>
          </a:p>
          <a:p>
            <a:pPr>
              <a:lnSpc>
                <a:spcPct val="120000"/>
              </a:lnSpc>
            </a:pPr>
            <a:r>
              <a:rPr lang="en-US" dirty="0">
                <a:solidFill>
                  <a:srgbClr val="4F81BD"/>
                </a:solidFill>
              </a:rPr>
              <a:t>glycine </a:t>
            </a:r>
            <a:r>
              <a:rPr lang="en-US" dirty="0" err="1">
                <a:solidFill>
                  <a:srgbClr val="4F81BD"/>
                </a:solidFill>
              </a:rPr>
              <a:t>amidinotransferase</a:t>
            </a:r>
            <a:r>
              <a:rPr lang="en-US" dirty="0">
                <a:solidFill>
                  <a:srgbClr val="4F81BD"/>
                </a:solidFill>
              </a:rPr>
              <a:t> (</a:t>
            </a:r>
            <a:r>
              <a:rPr lang="en-US" dirty="0" smtClean="0">
                <a:solidFill>
                  <a:srgbClr val="4F81BD"/>
                </a:solidFill>
              </a:rPr>
              <a:t>GATM)</a:t>
            </a:r>
          </a:p>
          <a:p>
            <a:pPr lvl="1">
              <a:lnSpc>
                <a:spcPct val="120000"/>
              </a:lnSpc>
            </a:pPr>
            <a:r>
              <a:rPr lang="en-US" dirty="0"/>
              <a:t>enzyme involved in </a:t>
            </a:r>
            <a:r>
              <a:rPr lang="en-US" dirty="0" err="1"/>
              <a:t>creatine</a:t>
            </a:r>
            <a:r>
              <a:rPr lang="en-US" dirty="0"/>
              <a:t> </a:t>
            </a:r>
            <a:r>
              <a:rPr lang="en-US" dirty="0" smtClean="0"/>
              <a:t>synthesis</a:t>
            </a:r>
          </a:p>
          <a:p>
            <a:pPr lvl="2">
              <a:lnSpc>
                <a:spcPct val="120000"/>
              </a:lnSpc>
            </a:pPr>
            <a:r>
              <a:rPr lang="en-US" dirty="0" smtClean="0"/>
              <a:t>Rs9806699 - locus</a:t>
            </a:r>
            <a:endParaRPr lang="cs-CZ" dirty="0" smtClean="0"/>
          </a:p>
          <a:p>
            <a:pPr lvl="1">
              <a:lnSpc>
                <a:spcPct val="120000"/>
              </a:lnSpc>
            </a:pPr>
            <a:r>
              <a:rPr lang="en-US" dirty="0" smtClean="0">
                <a:solidFill>
                  <a:schemeClr val="accent4"/>
                </a:solidFill>
              </a:rPr>
              <a:t>protect </a:t>
            </a:r>
            <a:r>
              <a:rPr lang="en-US" dirty="0">
                <a:solidFill>
                  <a:schemeClr val="accent4"/>
                </a:solidFill>
              </a:rPr>
              <a:t>against statin </a:t>
            </a:r>
            <a:r>
              <a:rPr lang="en-US" dirty="0" smtClean="0">
                <a:solidFill>
                  <a:schemeClr val="accent4"/>
                </a:solidFill>
              </a:rPr>
              <a:t>myopathy</a:t>
            </a:r>
          </a:p>
          <a:p>
            <a:pPr lvl="2">
              <a:lnSpc>
                <a:spcPct val="120000"/>
              </a:lnSpc>
            </a:pPr>
            <a:r>
              <a:rPr lang="en-US" dirty="0" smtClean="0"/>
              <a:t>The gene </a:t>
            </a:r>
            <a:r>
              <a:rPr lang="en-US" dirty="0"/>
              <a:t>may provide a functional link between statin efficacy and toxicity</a:t>
            </a:r>
            <a:r>
              <a:rPr lang="en-US" dirty="0" smtClean="0"/>
              <a:t>.</a:t>
            </a:r>
          </a:p>
          <a:p>
            <a:pPr>
              <a:lnSpc>
                <a:spcPct val="120000"/>
              </a:lnSpc>
            </a:pPr>
            <a:r>
              <a:rPr lang="en-US" dirty="0" smtClean="0">
                <a:solidFill>
                  <a:srgbClr val="4F81BD"/>
                </a:solidFill>
              </a:rPr>
              <a:t>Clinical utility ????</a:t>
            </a:r>
          </a:p>
          <a:p>
            <a:pPr lvl="1">
              <a:lnSpc>
                <a:spcPct val="120000"/>
              </a:lnSpc>
            </a:pPr>
            <a:r>
              <a:rPr lang="en-US" dirty="0">
                <a:solidFill>
                  <a:schemeClr val="accent4"/>
                </a:solidFill>
              </a:rPr>
              <a:t>the relationship between systemic statin exposure and the risk of myopathy is not as clear-cut </a:t>
            </a:r>
            <a:endParaRPr lang="en-US" dirty="0" smtClean="0">
              <a:solidFill>
                <a:schemeClr val="accent4"/>
              </a:solidFill>
            </a:endParaRPr>
          </a:p>
          <a:p>
            <a:pPr lvl="2">
              <a:lnSpc>
                <a:spcPct val="120000"/>
              </a:lnSpc>
            </a:pPr>
            <a:r>
              <a:rPr lang="en-US" dirty="0" smtClean="0"/>
              <a:t>As e.g. </a:t>
            </a:r>
            <a:r>
              <a:rPr lang="en-US" dirty="0"/>
              <a:t>the relationship between INR level and the risk of hemorrhage/thromboembolism</a:t>
            </a:r>
          </a:p>
        </p:txBody>
      </p:sp>
    </p:spTree>
    <p:extLst>
      <p:ext uri="{BB962C8B-B14F-4D97-AF65-F5344CB8AC3E}">
        <p14:creationId xmlns:p14="http://schemas.microsoft.com/office/powerpoint/2010/main" val="5165200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a:spLocks noChangeArrowheads="1"/>
          </p:cNvSpPr>
          <p:nvPr/>
        </p:nvSpPr>
        <p:spPr bwMode="auto">
          <a:xfrm>
            <a:off x="609600" y="228600"/>
            <a:ext cx="7848600" cy="954107"/>
          </a:xfrm>
          <a:prstGeom prst="rect">
            <a:avLst/>
          </a:prstGeom>
          <a:noFill/>
          <a:ln w="9525">
            <a:noFill/>
            <a:miter lim="800000"/>
            <a:headEnd/>
            <a:tailEnd/>
          </a:ln>
        </p:spPr>
        <p:txBody>
          <a:bodyPr>
            <a:spAutoFit/>
          </a:bodyPr>
          <a:lstStyle/>
          <a:p>
            <a:pPr algn="ctr"/>
            <a:r>
              <a:rPr lang="cs-CZ" sz="2800" dirty="0">
                <a:solidFill>
                  <a:schemeClr val="tx2"/>
                </a:solidFill>
              </a:rPr>
              <a:t>Plasma </a:t>
            </a:r>
            <a:r>
              <a:rPr lang="cs-CZ" sz="2800" dirty="0" err="1">
                <a:solidFill>
                  <a:schemeClr val="tx2"/>
                </a:solidFill>
              </a:rPr>
              <a:t>concentrations</a:t>
            </a:r>
            <a:r>
              <a:rPr lang="en-US" sz="2800" dirty="0">
                <a:solidFill>
                  <a:schemeClr val="tx2"/>
                </a:solidFill>
              </a:rPr>
              <a:t> </a:t>
            </a:r>
            <a:r>
              <a:rPr lang="cs-CZ" sz="2800" dirty="0" err="1">
                <a:solidFill>
                  <a:schemeClr val="tx2"/>
                </a:solidFill>
              </a:rPr>
              <a:t>of</a:t>
            </a:r>
            <a:r>
              <a:rPr lang="cs-CZ" sz="2800" dirty="0">
                <a:solidFill>
                  <a:schemeClr val="tx2"/>
                </a:solidFill>
              </a:rPr>
              <a:t> r</a:t>
            </a:r>
            <a:r>
              <a:rPr lang="en-US" sz="2800" dirty="0" err="1">
                <a:solidFill>
                  <a:schemeClr val="tx2"/>
                </a:solidFill>
              </a:rPr>
              <a:t>epaglinid</a:t>
            </a:r>
            <a:r>
              <a:rPr lang="cs-CZ" sz="2800" dirty="0" smtClean="0">
                <a:solidFill>
                  <a:schemeClr val="tx2"/>
                </a:solidFill>
              </a:rPr>
              <a:t>e - </a:t>
            </a:r>
            <a:r>
              <a:rPr lang="en-US" sz="2800" dirty="0" smtClean="0">
                <a:solidFill>
                  <a:schemeClr val="tx2"/>
                </a:solidFill>
              </a:rPr>
              <a:t>OATP1B1</a:t>
            </a:r>
            <a:r>
              <a:rPr lang="cs-CZ" sz="2800" dirty="0" smtClean="0">
                <a:solidFill>
                  <a:schemeClr val="tx2"/>
                </a:solidFill>
              </a:rPr>
              <a:t> </a:t>
            </a:r>
            <a:r>
              <a:rPr lang="cs-CZ" sz="2800" dirty="0" err="1" smtClean="0">
                <a:solidFill>
                  <a:schemeClr val="tx2"/>
                </a:solidFill>
              </a:rPr>
              <a:t>polymorphism</a:t>
            </a:r>
            <a:r>
              <a:rPr lang="cs-CZ" sz="2800" dirty="0" smtClean="0">
                <a:solidFill>
                  <a:schemeClr val="tx2"/>
                </a:solidFill>
              </a:rPr>
              <a:t> </a:t>
            </a:r>
            <a:endParaRPr lang="en-US" sz="3200" dirty="0">
              <a:solidFill>
                <a:schemeClr val="tx2"/>
              </a:solidFill>
            </a:endParaRPr>
          </a:p>
        </p:txBody>
      </p:sp>
      <p:sp>
        <p:nvSpPr>
          <p:cNvPr id="39938" name="Text Box 4"/>
          <p:cNvSpPr txBox="1">
            <a:spLocks noChangeArrowheads="1"/>
          </p:cNvSpPr>
          <p:nvPr/>
        </p:nvSpPr>
        <p:spPr bwMode="auto">
          <a:xfrm>
            <a:off x="3670300" y="6170613"/>
            <a:ext cx="4927600" cy="336550"/>
          </a:xfrm>
          <a:prstGeom prst="rect">
            <a:avLst/>
          </a:prstGeom>
          <a:noFill/>
          <a:ln w="9525">
            <a:noFill/>
            <a:miter lim="800000"/>
            <a:headEnd/>
            <a:tailEnd/>
          </a:ln>
        </p:spPr>
        <p:txBody>
          <a:bodyPr wrap="none">
            <a:spAutoFit/>
          </a:bodyPr>
          <a:lstStyle/>
          <a:p>
            <a:r>
              <a:rPr lang="en-US" sz="1600"/>
              <a:t>Niemi M. et al, Clin Pharmacol Ther 2005; 77:468-78</a:t>
            </a:r>
          </a:p>
        </p:txBody>
      </p:sp>
      <p:graphicFrame>
        <p:nvGraphicFramePr>
          <p:cNvPr id="39939" name="Object 2"/>
          <p:cNvGraphicFramePr>
            <a:graphicFrameLocks noChangeAspect="1"/>
          </p:cNvGraphicFramePr>
          <p:nvPr/>
        </p:nvGraphicFramePr>
        <p:xfrm>
          <a:off x="1524000" y="1676400"/>
          <a:ext cx="5903913" cy="4243388"/>
        </p:xfrm>
        <a:graphic>
          <a:graphicData uri="http://schemas.openxmlformats.org/presentationml/2006/ole">
            <mc:AlternateContent xmlns:mc="http://schemas.openxmlformats.org/markup-compatibility/2006">
              <mc:Choice xmlns:v="urn:schemas-microsoft-com:vml" Requires="v">
                <p:oleObj spid="_x0000_s39999" name="Image" r:id="rId4" imgW="6361905" imgH="4571429" progId="">
                  <p:embed/>
                </p:oleObj>
              </mc:Choice>
              <mc:Fallback>
                <p:oleObj name="Image" r:id="rId4" imgW="6361905" imgH="4571429"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676400"/>
                        <a:ext cx="5903913" cy="424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nvGrpSpPr>
          <p:cNvPr id="39940" name="Group 15"/>
          <p:cNvGrpSpPr>
            <a:grpSpLocks/>
          </p:cNvGrpSpPr>
          <p:nvPr/>
        </p:nvGrpSpPr>
        <p:grpSpPr bwMode="auto">
          <a:xfrm>
            <a:off x="3419475" y="2997200"/>
            <a:ext cx="1387475" cy="668338"/>
            <a:chOff x="2154" y="1888"/>
            <a:chExt cx="874" cy="421"/>
          </a:xfrm>
        </p:grpSpPr>
        <p:sp>
          <p:nvSpPr>
            <p:cNvPr id="39944" name="Line 6"/>
            <p:cNvSpPr>
              <a:spLocks noChangeShapeType="1"/>
            </p:cNvSpPr>
            <p:nvPr/>
          </p:nvSpPr>
          <p:spPr bwMode="auto">
            <a:xfrm flipH="1">
              <a:off x="2154" y="2115"/>
              <a:ext cx="336" cy="194"/>
            </a:xfrm>
            <a:prstGeom prst="line">
              <a:avLst/>
            </a:prstGeom>
            <a:noFill/>
            <a:ln w="57150">
              <a:solidFill>
                <a:srgbClr val="FF0000"/>
              </a:solidFill>
              <a:round/>
              <a:headEnd/>
              <a:tailEnd type="triangle" w="med" len="med"/>
            </a:ln>
          </p:spPr>
          <p:txBody>
            <a:bodyPr wrap="none" anchor="ctr"/>
            <a:lstStyle/>
            <a:p>
              <a:endParaRPr lang="cs-CZ"/>
            </a:p>
          </p:txBody>
        </p:sp>
        <p:sp>
          <p:nvSpPr>
            <p:cNvPr id="39945" name="Rectangle 7"/>
            <p:cNvSpPr>
              <a:spLocks noChangeArrowheads="1"/>
            </p:cNvSpPr>
            <p:nvPr/>
          </p:nvSpPr>
          <p:spPr bwMode="auto">
            <a:xfrm>
              <a:off x="2517" y="1888"/>
              <a:ext cx="511" cy="288"/>
            </a:xfrm>
            <a:prstGeom prst="rect">
              <a:avLst/>
            </a:prstGeom>
            <a:noFill/>
            <a:ln w="9525">
              <a:noFill/>
              <a:miter lim="800000"/>
              <a:headEnd/>
              <a:tailEnd/>
            </a:ln>
          </p:spPr>
          <p:txBody>
            <a:bodyPr wrap="none">
              <a:spAutoFit/>
            </a:bodyPr>
            <a:lstStyle/>
            <a:p>
              <a:r>
                <a:rPr lang="cs-CZ" b="1">
                  <a:solidFill>
                    <a:srgbClr val="FF3300"/>
                  </a:solidFill>
                </a:rPr>
                <a:t>m/m</a:t>
              </a:r>
              <a:endParaRPr lang="en-US" b="1">
                <a:solidFill>
                  <a:srgbClr val="FF3300"/>
                </a:solidFill>
              </a:endParaRPr>
            </a:p>
          </p:txBody>
        </p:sp>
      </p:grpSp>
      <p:grpSp>
        <p:nvGrpSpPr>
          <p:cNvPr id="39941" name="Group 14"/>
          <p:cNvGrpSpPr>
            <a:grpSpLocks/>
          </p:cNvGrpSpPr>
          <p:nvPr/>
        </p:nvGrpSpPr>
        <p:grpSpPr bwMode="auto">
          <a:xfrm>
            <a:off x="3581400" y="4191000"/>
            <a:ext cx="1655763" cy="762000"/>
            <a:chOff x="2256" y="2640"/>
            <a:chExt cx="1043" cy="480"/>
          </a:xfrm>
        </p:grpSpPr>
        <p:sp>
          <p:nvSpPr>
            <p:cNvPr id="39942" name="Line 8"/>
            <p:cNvSpPr>
              <a:spLocks noChangeShapeType="1"/>
            </p:cNvSpPr>
            <p:nvPr/>
          </p:nvSpPr>
          <p:spPr bwMode="auto">
            <a:xfrm flipH="1">
              <a:off x="2256" y="2880"/>
              <a:ext cx="352" cy="240"/>
            </a:xfrm>
            <a:prstGeom prst="line">
              <a:avLst/>
            </a:prstGeom>
            <a:noFill/>
            <a:ln w="57150">
              <a:solidFill>
                <a:srgbClr val="FF0000"/>
              </a:solidFill>
              <a:round/>
              <a:headEnd/>
              <a:tailEnd type="triangle" w="med" len="med"/>
            </a:ln>
          </p:spPr>
          <p:txBody>
            <a:bodyPr wrap="none" anchor="ctr"/>
            <a:lstStyle/>
            <a:p>
              <a:endParaRPr lang="cs-CZ"/>
            </a:p>
          </p:txBody>
        </p:sp>
        <p:sp>
          <p:nvSpPr>
            <p:cNvPr id="39943" name="Rectangle 9"/>
            <p:cNvSpPr>
              <a:spLocks noChangeArrowheads="1"/>
            </p:cNvSpPr>
            <p:nvPr/>
          </p:nvSpPr>
          <p:spPr bwMode="auto">
            <a:xfrm>
              <a:off x="2704" y="2640"/>
              <a:ext cx="595" cy="288"/>
            </a:xfrm>
            <a:prstGeom prst="rect">
              <a:avLst/>
            </a:prstGeom>
            <a:noFill/>
            <a:ln w="9525">
              <a:noFill/>
              <a:miter lim="800000"/>
              <a:headEnd/>
              <a:tailEnd/>
            </a:ln>
          </p:spPr>
          <p:txBody>
            <a:bodyPr wrap="none">
              <a:spAutoFit/>
            </a:bodyPr>
            <a:lstStyle/>
            <a:p>
              <a:r>
                <a:rPr lang="cs-CZ" b="1">
                  <a:solidFill>
                    <a:srgbClr val="FF3300"/>
                  </a:solidFill>
                </a:rPr>
                <a:t>wt/wt</a:t>
              </a:r>
              <a:endParaRPr lang="en-US" b="1">
                <a:solidFill>
                  <a:srgbClr val="FF3300"/>
                </a:solidFill>
              </a:endParaRPr>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3200" dirty="0" smtClean="0">
                <a:cs typeface="+mj-cs"/>
              </a:rPr>
              <a:t>Complete OATP1B1 and OATP1B3 deficiency causes human Rotor syndrome by interrupting conjugated bilirubin reuptake into the liver</a:t>
            </a:r>
            <a:endParaRPr lang="en-US" sz="3200" dirty="0">
              <a:cs typeface="+mj-cs"/>
            </a:endParaRPr>
          </a:p>
        </p:txBody>
      </p:sp>
      <p:sp>
        <p:nvSpPr>
          <p:cNvPr id="41986" name="Rectangle 3"/>
          <p:cNvSpPr>
            <a:spLocks noChangeArrowheads="1"/>
          </p:cNvSpPr>
          <p:nvPr/>
        </p:nvSpPr>
        <p:spPr bwMode="auto">
          <a:xfrm>
            <a:off x="4545013" y="6465888"/>
            <a:ext cx="4572000" cy="369887"/>
          </a:xfrm>
          <a:prstGeom prst="rect">
            <a:avLst/>
          </a:prstGeom>
          <a:noFill/>
          <a:ln w="9525">
            <a:noFill/>
            <a:miter lim="800000"/>
            <a:headEnd/>
            <a:tailEnd/>
          </a:ln>
        </p:spPr>
        <p:txBody>
          <a:bodyPr>
            <a:spAutoFit/>
          </a:bodyPr>
          <a:lstStyle/>
          <a:p>
            <a:r>
              <a:rPr lang="en-US" sz="1800" dirty="0"/>
              <a:t>J </a:t>
            </a:r>
            <a:r>
              <a:rPr lang="en-US" sz="1800" dirty="0" err="1"/>
              <a:t>Clin</a:t>
            </a:r>
            <a:r>
              <a:rPr lang="en-US" sz="1800" dirty="0"/>
              <a:t> Invest. 2012 Feb 1;122(2):519-28.</a:t>
            </a:r>
          </a:p>
        </p:txBody>
      </p:sp>
      <p:pic>
        <p:nvPicPr>
          <p:cNvPr id="41987" name="Content Placeholder 9"/>
          <p:cNvPicPr>
            <a:picLocks noGrp="1" noChangeAspect="1"/>
          </p:cNvPicPr>
          <p:nvPr>
            <p:ph idx="1"/>
          </p:nvPr>
        </p:nvPicPr>
        <p:blipFill>
          <a:blip r:embed="rId3" cstate="print"/>
          <a:srcRect t="-2686" b="-2686"/>
          <a:stretch>
            <a:fillRect/>
          </a:stretch>
        </p:blip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56792"/>
            <a:ext cx="8778116" cy="4608512"/>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2"/>
          <p:cNvSpPr>
            <a:spLocks noGrp="1"/>
          </p:cNvSpPr>
          <p:nvPr>
            <p:ph type="title"/>
          </p:nvPr>
        </p:nvSpPr>
        <p:spPr>
          <a:xfrm>
            <a:off x="457200" y="116632"/>
            <a:ext cx="8229600" cy="1143000"/>
          </a:xfrm>
        </p:spPr>
        <p:txBody>
          <a:bodyPr/>
          <a:lstStyle/>
          <a:p>
            <a:r>
              <a:rPr lang="cs-CZ" dirty="0" err="1" smtClean="0">
                <a:solidFill>
                  <a:schemeClr val="tx2"/>
                </a:solidFill>
              </a:rPr>
              <a:t>Irinotecan</a:t>
            </a:r>
            <a:r>
              <a:rPr lang="cs-CZ" dirty="0" smtClean="0">
                <a:solidFill>
                  <a:schemeClr val="tx2"/>
                </a:solidFill>
              </a:rPr>
              <a:t> – </a:t>
            </a:r>
            <a:r>
              <a:rPr lang="cs-CZ" dirty="0" err="1" smtClean="0">
                <a:solidFill>
                  <a:schemeClr val="tx2"/>
                </a:solidFill>
              </a:rPr>
              <a:t>pharmacogenetics</a:t>
            </a:r>
            <a:r>
              <a:rPr lang="cs-CZ" dirty="0" smtClean="0">
                <a:solidFill>
                  <a:schemeClr val="tx2"/>
                </a:solidFill>
              </a:rPr>
              <a:t> – </a:t>
            </a:r>
            <a:r>
              <a:rPr lang="cs-CZ" dirty="0" err="1" smtClean="0">
                <a:solidFill>
                  <a:schemeClr val="tx2"/>
                </a:solidFill>
              </a:rPr>
              <a:t>Ugt1a1</a:t>
            </a:r>
            <a:r>
              <a:rPr lang="cs-CZ" dirty="0" smtClean="0">
                <a:solidFill>
                  <a:schemeClr val="tx2"/>
                </a:solidFill>
              </a:rPr>
              <a:t> </a:t>
            </a:r>
            <a:r>
              <a:rPr lang="cs-CZ" dirty="0" err="1" smtClean="0">
                <a:solidFill>
                  <a:schemeClr val="tx2"/>
                </a:solidFill>
              </a:rPr>
              <a:t>deficiency</a:t>
            </a:r>
            <a:r>
              <a:rPr lang="cs-CZ" dirty="0" smtClean="0">
                <a:solidFill>
                  <a:schemeClr val="tx2"/>
                </a:solidFill>
              </a:rPr>
              <a:t> - toxicity</a:t>
            </a:r>
            <a:endParaRPr lang="cs-CZ" dirty="0">
              <a:solidFill>
                <a:schemeClr val="tx2"/>
              </a:solidFill>
            </a:endParaRPr>
          </a:p>
        </p:txBody>
      </p:sp>
      <p:sp>
        <p:nvSpPr>
          <p:cNvPr id="4" name="Obdélník 3"/>
          <p:cNvSpPr/>
          <p:nvPr/>
        </p:nvSpPr>
        <p:spPr>
          <a:xfrm>
            <a:off x="4053788" y="6548826"/>
            <a:ext cx="5076056" cy="276999"/>
          </a:xfrm>
          <a:prstGeom prst="rect">
            <a:avLst/>
          </a:prstGeom>
        </p:spPr>
        <p:txBody>
          <a:bodyPr wrap="square">
            <a:spAutoFit/>
          </a:bodyPr>
          <a:lstStyle/>
          <a:p>
            <a:r>
              <a:rPr lang="cs-CZ" sz="1200" i="1" dirty="0" err="1" smtClean="0"/>
              <a:t>Gillis</a:t>
            </a:r>
            <a:r>
              <a:rPr lang="cs-CZ" sz="1200" i="1" dirty="0" smtClean="0"/>
              <a:t> NK. </a:t>
            </a:r>
            <a:r>
              <a:rPr lang="en-US" sz="1200" i="1" dirty="0" smtClean="0"/>
              <a:t>Clinical </a:t>
            </a:r>
            <a:r>
              <a:rPr lang="en-US" sz="1200" i="1" dirty="0"/>
              <a:t>Pharmacology &amp; Therapeutics</a:t>
            </a:r>
            <a:r>
              <a:rPr lang="en-US" sz="1200" dirty="0"/>
              <a:t> (2014); </a:t>
            </a:r>
            <a:r>
              <a:rPr lang="en-US" sz="1200" b="1" dirty="0"/>
              <a:t>95</a:t>
            </a:r>
            <a:r>
              <a:rPr lang="en-US" sz="1200" dirty="0"/>
              <a:t> 3, 269–280. </a:t>
            </a:r>
            <a:endParaRPr lang="cs-CZ" sz="1200" dirty="0"/>
          </a:p>
        </p:txBody>
      </p:sp>
    </p:spTree>
    <p:extLst>
      <p:ext uri="{BB962C8B-B14F-4D97-AF65-F5344CB8AC3E}">
        <p14:creationId xmlns:p14="http://schemas.microsoft.com/office/powerpoint/2010/main" val="12640294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solidFill>
                  <a:schemeClr val="tx2"/>
                </a:solidFill>
                <a:ea typeface="ＭＳ Ｐゴシック" pitchFamily="34" charset="-128"/>
              </a:rPr>
              <a:t>Vemurafenib</a:t>
            </a:r>
          </a:p>
        </p:txBody>
      </p:sp>
      <p:sp>
        <p:nvSpPr>
          <p:cNvPr id="49155" name="Content Placeholder 2"/>
          <p:cNvSpPr>
            <a:spLocks noGrp="1"/>
          </p:cNvSpPr>
          <p:nvPr>
            <p:ph idx="1"/>
          </p:nvPr>
        </p:nvSpPr>
        <p:spPr/>
        <p:txBody>
          <a:bodyPr/>
          <a:lstStyle/>
          <a:p>
            <a:pPr>
              <a:lnSpc>
                <a:spcPct val="80000"/>
              </a:lnSpc>
            </a:pPr>
            <a:r>
              <a:rPr lang="en-US" sz="2700" dirty="0" smtClean="0">
                <a:solidFill>
                  <a:schemeClr val="accent1"/>
                </a:solidFill>
                <a:ea typeface="ＭＳ Ｐゴシック" pitchFamily="34" charset="-128"/>
              </a:rPr>
              <a:t>Originally - survival rate with melanoma </a:t>
            </a:r>
          </a:p>
          <a:p>
            <a:pPr lvl="1">
              <a:lnSpc>
                <a:spcPct val="80000"/>
              </a:lnSpc>
            </a:pPr>
            <a:r>
              <a:rPr lang="en-US" sz="2400" dirty="0" smtClean="0">
                <a:ea typeface="ＭＳ Ｐゴシック" pitchFamily="34" charset="-128"/>
              </a:rPr>
              <a:t>25 % for 1</a:t>
            </a:r>
            <a:r>
              <a:rPr lang="en-US" sz="2400" baseline="30000" dirty="0" smtClean="0">
                <a:ea typeface="ＭＳ Ｐゴシック" pitchFamily="34" charset="-128"/>
              </a:rPr>
              <a:t>st</a:t>
            </a:r>
            <a:r>
              <a:rPr lang="en-US" sz="2400" dirty="0" smtClean="0">
                <a:ea typeface="ＭＳ Ｐゴシック" pitchFamily="34" charset="-128"/>
              </a:rPr>
              <a:t> year with standard therapy</a:t>
            </a:r>
          </a:p>
          <a:p>
            <a:pPr>
              <a:lnSpc>
                <a:spcPct val="80000"/>
              </a:lnSpc>
            </a:pPr>
            <a:r>
              <a:rPr lang="en-US" sz="2700" dirty="0" err="1" smtClean="0">
                <a:solidFill>
                  <a:schemeClr val="accent1"/>
                </a:solidFill>
                <a:ea typeface="ＭＳ Ｐゴシック" pitchFamily="34" charset="-128"/>
              </a:rPr>
              <a:t>Vemurafenib</a:t>
            </a:r>
            <a:r>
              <a:rPr lang="en-US" sz="2700" dirty="0" smtClean="0">
                <a:solidFill>
                  <a:schemeClr val="accent1"/>
                </a:solidFill>
                <a:ea typeface="ＭＳ Ｐゴシック" pitchFamily="34" charset="-128"/>
              </a:rPr>
              <a:t> - inhibitor of mutated BRAF</a:t>
            </a:r>
            <a:r>
              <a:rPr lang="en-US" sz="2700" dirty="0" smtClean="0">
                <a:ea typeface="ＭＳ Ｐゴシック" pitchFamily="34" charset="-128"/>
              </a:rPr>
              <a:t>, </a:t>
            </a:r>
          </a:p>
          <a:p>
            <a:pPr lvl="1">
              <a:lnSpc>
                <a:spcPct val="80000"/>
              </a:lnSpc>
            </a:pPr>
            <a:r>
              <a:rPr lang="en-US" sz="2400" dirty="0" smtClean="0">
                <a:ea typeface="ＭＳ Ｐゴシック" pitchFamily="34" charset="-128"/>
              </a:rPr>
              <a:t>new first-line option for patients with </a:t>
            </a:r>
            <a:r>
              <a:rPr lang="en-US" sz="2400" dirty="0" err="1" smtClean="0">
                <a:ea typeface="ＭＳ Ｐゴシック" pitchFamily="34" charset="-128"/>
              </a:rPr>
              <a:t>unresectable</a:t>
            </a:r>
            <a:r>
              <a:rPr lang="en-US" sz="2400" dirty="0" smtClean="0">
                <a:ea typeface="ＭＳ Ｐゴシック" pitchFamily="34" charset="-128"/>
              </a:rPr>
              <a:t> or metastatic melanoma who </a:t>
            </a:r>
            <a:r>
              <a:rPr lang="en-US" sz="2400" dirty="0" err="1" smtClean="0">
                <a:ea typeface="ＭＳ Ｐゴシック" pitchFamily="34" charset="-128"/>
              </a:rPr>
              <a:t>harbour</a:t>
            </a:r>
            <a:r>
              <a:rPr lang="en-US" sz="2400" dirty="0" smtClean="0">
                <a:ea typeface="ＭＳ Ｐゴシック" pitchFamily="34" charset="-128"/>
              </a:rPr>
              <a:t> BRAF mutations</a:t>
            </a:r>
          </a:p>
          <a:p>
            <a:pPr lvl="1">
              <a:lnSpc>
                <a:spcPct val="80000"/>
              </a:lnSpc>
            </a:pPr>
            <a:r>
              <a:rPr lang="en-US" sz="2400" dirty="0" smtClean="0">
                <a:solidFill>
                  <a:schemeClr val="accent4"/>
                </a:solidFill>
                <a:ea typeface="ＭＳ Ｐゴシック" pitchFamily="34" charset="-128"/>
              </a:rPr>
              <a:t>84 % survived 6 month in comparison with 64 % treated by </a:t>
            </a:r>
            <a:r>
              <a:rPr lang="en-US" sz="2400" dirty="0" err="1" smtClean="0">
                <a:solidFill>
                  <a:schemeClr val="accent4"/>
                </a:solidFill>
                <a:ea typeface="ＭＳ Ｐゴシック" pitchFamily="34" charset="-128"/>
              </a:rPr>
              <a:t>dacarbazine</a:t>
            </a:r>
            <a:r>
              <a:rPr lang="en-US" sz="2400" dirty="0" smtClean="0">
                <a:solidFill>
                  <a:schemeClr val="accent4"/>
                </a:solidFill>
                <a:ea typeface="ＭＳ Ｐゴシック" pitchFamily="34" charset="-128"/>
              </a:rPr>
              <a:t> </a:t>
            </a:r>
          </a:p>
          <a:p>
            <a:pPr>
              <a:lnSpc>
                <a:spcPct val="80000"/>
              </a:lnSpc>
            </a:pPr>
            <a:r>
              <a:rPr lang="en-US" sz="2700" dirty="0" smtClean="0">
                <a:solidFill>
                  <a:srgbClr val="4F81BD"/>
                </a:solidFill>
                <a:ea typeface="ＭＳ Ｐゴシック" pitchFamily="34" charset="-128"/>
              </a:rPr>
              <a:t>BRAF V600-mutation-positive – 33-65% melanomas</a:t>
            </a:r>
          </a:p>
          <a:p>
            <a:pPr lvl="1">
              <a:lnSpc>
                <a:spcPct val="80000"/>
              </a:lnSpc>
            </a:pPr>
            <a:r>
              <a:rPr lang="en-US" sz="2400" dirty="0" err="1" smtClean="0">
                <a:ea typeface="ＭＳ Ｐゴシック" pitchFamily="34" charset="-128"/>
              </a:rPr>
              <a:t>Cobas</a:t>
            </a:r>
            <a:r>
              <a:rPr lang="en-US" sz="2400" dirty="0" smtClean="0">
                <a:ea typeface="ＭＳ Ｐゴシック" pitchFamily="34" charset="-128"/>
              </a:rPr>
              <a:t>® 4800 BRAF V600 Mutation Test</a:t>
            </a:r>
          </a:p>
          <a:p>
            <a:pPr>
              <a:lnSpc>
                <a:spcPct val="80000"/>
              </a:lnSpc>
            </a:pPr>
            <a:r>
              <a:rPr lang="en-US" sz="2700" dirty="0" smtClean="0">
                <a:solidFill>
                  <a:srgbClr val="4F81BD"/>
                </a:solidFill>
                <a:ea typeface="ＭＳ Ｐゴシック" pitchFamily="34" charset="-128"/>
              </a:rPr>
              <a:t>!!! Absence of BRAF mutation or NRAS mutation </a:t>
            </a:r>
          </a:p>
          <a:p>
            <a:pPr lvl="1">
              <a:lnSpc>
                <a:spcPct val="80000"/>
              </a:lnSpc>
            </a:pPr>
            <a:r>
              <a:rPr lang="en-US" sz="2400" dirty="0" smtClean="0">
                <a:ea typeface="ＭＳ Ｐゴシック" pitchFamily="34" charset="-128"/>
              </a:rPr>
              <a:t>are both favorable prognostic factors </a:t>
            </a:r>
            <a:r>
              <a:rPr lang="cs-CZ" sz="2400" dirty="0" smtClean="0">
                <a:ea typeface="ＭＳ Ｐゴシック" pitchFamily="34" charset="-128"/>
              </a:rPr>
              <a:t>i</a:t>
            </a:r>
            <a:r>
              <a:rPr lang="en-US" sz="2400" dirty="0" smtClean="0">
                <a:ea typeface="ＭＳ Ｐゴシック" pitchFamily="34" charset="-128"/>
              </a:rPr>
              <a:t>n patients with metastases</a:t>
            </a:r>
          </a:p>
          <a:p>
            <a:pPr lvl="1">
              <a:lnSpc>
                <a:spcPct val="80000"/>
              </a:lnSpc>
            </a:pPr>
            <a:endParaRPr lang="en-US" sz="2400" dirty="0" smtClean="0">
              <a:ea typeface="ＭＳ Ｐゴシック" pitchFamily="34" charset="-128"/>
            </a:endParaRPr>
          </a:p>
          <a:p>
            <a:pPr>
              <a:lnSpc>
                <a:spcPct val="80000"/>
              </a:lnSpc>
            </a:pPr>
            <a:endParaRPr lang="en-US" sz="2700" dirty="0" smtClean="0">
              <a:ea typeface="ＭＳ Ｐゴシック" pitchFamily="34" charset="-128"/>
            </a:endParaRPr>
          </a:p>
        </p:txBody>
      </p:sp>
      <p:sp>
        <p:nvSpPr>
          <p:cNvPr id="49156" name="Rectangle 5"/>
          <p:cNvSpPr>
            <a:spLocks noChangeArrowheads="1"/>
          </p:cNvSpPr>
          <p:nvPr/>
        </p:nvSpPr>
        <p:spPr bwMode="auto">
          <a:xfrm>
            <a:off x="4294188" y="60213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o-RO" sz="1200"/>
              <a:t>Gonzales D. Br J Dermatol. 2013 Jan 29. doi: 10.1111/bjd.12248</a:t>
            </a:r>
          </a:p>
          <a:p>
            <a:r>
              <a:rPr lang="ro-RO" sz="1200"/>
              <a:t>Mann GJ. Journal of Investigative Dermatology 133, 509-517 (February 2013) | doi:10.1038/jid.2012.28</a:t>
            </a:r>
            <a:endParaRPr lang="en-US" sz="1200"/>
          </a:p>
        </p:txBody>
      </p:sp>
    </p:spTree>
    <p:extLst>
      <p:ext uri="{BB962C8B-B14F-4D97-AF65-F5344CB8AC3E}">
        <p14:creationId xmlns:p14="http://schemas.microsoft.com/office/powerpoint/2010/main" val="41388925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Nadpis 6"/>
          <p:cNvSpPr>
            <a:spLocks noGrp="1"/>
          </p:cNvSpPr>
          <p:nvPr>
            <p:ph type="title"/>
          </p:nvPr>
        </p:nvSpPr>
        <p:spPr/>
        <p:txBody>
          <a:bodyPr/>
          <a:lstStyle/>
          <a:p>
            <a:pPr eaLnBrk="1" hangingPunct="1"/>
            <a:r>
              <a:rPr lang="cs-CZ" dirty="0" smtClean="0">
                <a:solidFill>
                  <a:schemeClr val="tx2"/>
                </a:solidFill>
                <a:ea typeface="ＭＳ Ｐゴシック" pitchFamily="34" charset="-128"/>
              </a:rPr>
              <a:t>PD - Maligní hyperpyrexie</a:t>
            </a:r>
          </a:p>
        </p:txBody>
      </p:sp>
      <p:sp>
        <p:nvSpPr>
          <p:cNvPr id="8" name="Zástupný symbol pro obsah 7"/>
          <p:cNvSpPr>
            <a:spLocks noGrp="1"/>
          </p:cNvSpPr>
          <p:nvPr>
            <p:ph idx="1"/>
          </p:nvPr>
        </p:nvSpPr>
        <p:spPr/>
        <p:txBody>
          <a:bodyPr>
            <a:normAutofit/>
          </a:bodyPr>
          <a:lstStyle/>
          <a:p>
            <a:pPr eaLnBrk="1" hangingPunct="1">
              <a:lnSpc>
                <a:spcPct val="80000"/>
              </a:lnSpc>
            </a:pPr>
            <a:r>
              <a:rPr lang="cs-CZ" smtClean="0">
                <a:ea typeface="ＭＳ Ｐゴシック" pitchFamily="34" charset="-128"/>
              </a:rPr>
              <a:t>potenciálně fatální komplikace </a:t>
            </a:r>
          </a:p>
          <a:p>
            <a:pPr eaLnBrk="1" hangingPunct="1">
              <a:lnSpc>
                <a:spcPct val="80000"/>
              </a:lnSpc>
            </a:pPr>
            <a:r>
              <a:rPr lang="cs-CZ" smtClean="0">
                <a:solidFill>
                  <a:schemeClr val="accent1"/>
                </a:solidFill>
                <a:ea typeface="ＭＳ Ｐゴシック" pitchFamily="34" charset="-128"/>
              </a:rPr>
              <a:t>celková anestezie </a:t>
            </a:r>
          </a:p>
          <a:p>
            <a:pPr lvl="1" eaLnBrk="1" hangingPunct="1">
              <a:lnSpc>
                <a:spcPct val="80000"/>
              </a:lnSpc>
            </a:pPr>
            <a:r>
              <a:rPr lang="cs-CZ" smtClean="0">
                <a:ea typeface="ＭＳ Ｐゴシック" pitchFamily="34" charset="-128"/>
              </a:rPr>
              <a:t>zejména po halotanu a suxametoniu, </a:t>
            </a:r>
          </a:p>
          <a:p>
            <a:pPr eaLnBrk="1" hangingPunct="1">
              <a:lnSpc>
                <a:spcPct val="80000"/>
              </a:lnSpc>
            </a:pPr>
            <a:r>
              <a:rPr lang="cs-CZ" smtClean="0">
                <a:solidFill>
                  <a:schemeClr val="accent1"/>
                </a:solidFill>
                <a:ea typeface="ＭＳ Ｐゴシック" pitchFamily="34" charset="-128"/>
              </a:rPr>
              <a:t>neuroleptika</a:t>
            </a:r>
            <a:r>
              <a:rPr lang="cs-CZ" smtClean="0">
                <a:ea typeface="ＭＳ Ｐゴシック" pitchFamily="34" charset="-128"/>
              </a:rPr>
              <a:t> </a:t>
            </a:r>
          </a:p>
          <a:p>
            <a:pPr lvl="1" eaLnBrk="1" hangingPunct="1">
              <a:lnSpc>
                <a:spcPct val="80000"/>
              </a:lnSpc>
            </a:pPr>
            <a:r>
              <a:rPr lang="cs-CZ" smtClean="0">
                <a:ea typeface="ＭＳ Ｐゴシック" pitchFamily="34" charset="-128"/>
              </a:rPr>
              <a:t>maligní neuroleptický syndrom</a:t>
            </a:r>
          </a:p>
          <a:p>
            <a:pPr eaLnBrk="1" hangingPunct="1">
              <a:lnSpc>
                <a:spcPct val="80000"/>
              </a:lnSpc>
            </a:pPr>
            <a:r>
              <a:rPr lang="cs-CZ" smtClean="0">
                <a:solidFill>
                  <a:schemeClr val="accent1"/>
                </a:solidFill>
                <a:ea typeface="ＭＳ Ｐゴシック" pitchFamily="34" charset="-128"/>
              </a:rPr>
              <a:t>vrozená abnormalita ryanodinového receptoru </a:t>
            </a:r>
            <a:endParaRPr lang="cs-CZ" smtClean="0">
              <a:ea typeface="ＭＳ Ｐゴシック" pitchFamily="34" charset="-128"/>
            </a:endParaRPr>
          </a:p>
          <a:p>
            <a:pPr lvl="1" eaLnBrk="1" hangingPunct="1">
              <a:lnSpc>
                <a:spcPct val="80000"/>
              </a:lnSpc>
            </a:pPr>
            <a:r>
              <a:rPr lang="cs-CZ" smtClean="0">
                <a:ea typeface="ＭＳ Ｐゴシック" pitchFamily="34" charset="-128"/>
              </a:rPr>
              <a:t>excesivní uvolnění Ca2+ ze sarkoplazmatického retikula příčně pruhovaných svalů</a:t>
            </a:r>
          </a:p>
          <a:p>
            <a:pPr eaLnBrk="1" hangingPunct="1">
              <a:lnSpc>
                <a:spcPct val="80000"/>
              </a:lnSpc>
            </a:pPr>
            <a:r>
              <a:rPr lang="cs-CZ" smtClean="0">
                <a:ea typeface="ＭＳ Ｐゴシック" pitchFamily="34" charset="-128"/>
              </a:rPr>
              <a:t>chlazení, dantrolen   </a:t>
            </a:r>
          </a:p>
          <a:p>
            <a:pPr eaLnBrk="1" hangingPunct="1">
              <a:lnSpc>
                <a:spcPct val="80000"/>
              </a:lnSpc>
            </a:pPr>
            <a:endParaRPr lang="cs-CZ" smtClean="0">
              <a:ea typeface="ＭＳ Ｐゴシック" pitchFamily="34" charset="-128"/>
            </a:endParaRPr>
          </a:p>
        </p:txBody>
      </p:sp>
    </p:spTree>
    <p:extLst>
      <p:ext uri="{BB962C8B-B14F-4D97-AF65-F5344CB8AC3E}">
        <p14:creationId xmlns:p14="http://schemas.microsoft.com/office/powerpoint/2010/main" val="257810109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sz="4000" dirty="0" smtClean="0">
                <a:solidFill>
                  <a:srgbClr val="1F497D"/>
                </a:solidFill>
                <a:latin typeface="Calibri" charset="0"/>
              </a:rPr>
              <a:t>Drugs where genetic examination is a part of indication restrictions</a:t>
            </a:r>
            <a:endParaRPr lang="en-US" sz="4000" dirty="0">
              <a:solidFill>
                <a:srgbClr val="1F497D"/>
              </a:solidFill>
              <a:latin typeface="Calibri"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4850082"/>
              </p:ext>
            </p:extLst>
          </p:nvPr>
        </p:nvGraphicFramePr>
        <p:xfrm>
          <a:off x="457200" y="1600200"/>
          <a:ext cx="8229600" cy="2936874"/>
        </p:xfrm>
        <a:graphic>
          <a:graphicData uri="http://schemas.openxmlformats.org/drawingml/2006/table">
            <a:tbl>
              <a:tblPr firstRow="1" bandRow="1">
                <a:tableStyleId>{5C22544A-7EE6-4342-B048-85BDC9FD1C3A}</a:tableStyleId>
              </a:tblPr>
              <a:tblGrid>
                <a:gridCol w="3250704">
                  <a:extLst>
                    <a:ext uri="{9D8B030D-6E8A-4147-A177-3AD203B41FA5}">
                      <a16:colId xmlns:a16="http://schemas.microsoft.com/office/drawing/2014/main" val="20000"/>
                    </a:ext>
                  </a:extLst>
                </a:gridCol>
                <a:gridCol w="4978896">
                  <a:extLst>
                    <a:ext uri="{9D8B030D-6E8A-4147-A177-3AD203B41FA5}">
                      <a16:colId xmlns:a16="http://schemas.microsoft.com/office/drawing/2014/main" val="20001"/>
                    </a:ext>
                  </a:extLst>
                </a:gridCol>
              </a:tblGrid>
              <a:tr h="370920">
                <a:tc>
                  <a:txBody>
                    <a:bodyPr/>
                    <a:lstStyle/>
                    <a:p>
                      <a:r>
                        <a:rPr lang="cs-CZ" sz="1800" dirty="0" err="1" smtClean="0"/>
                        <a:t>Drug</a:t>
                      </a:r>
                      <a:endParaRPr lang="en-US" sz="1800" dirty="0"/>
                    </a:p>
                  </a:txBody>
                  <a:tcPr marT="45730" marB="45730"/>
                </a:tc>
                <a:tc>
                  <a:txBody>
                    <a:bodyPr/>
                    <a:lstStyle/>
                    <a:p>
                      <a:r>
                        <a:rPr lang="cs-CZ" sz="1800" dirty="0" smtClean="0"/>
                        <a:t>Gene</a:t>
                      </a:r>
                      <a:endParaRPr lang="en-US" sz="1800" dirty="0"/>
                    </a:p>
                  </a:txBody>
                  <a:tcPr marT="45730" marB="45730"/>
                </a:tc>
                <a:extLst>
                  <a:ext uri="{0D108BD9-81ED-4DB2-BD59-A6C34878D82A}">
                    <a16:rowId xmlns:a16="http://schemas.microsoft.com/office/drawing/2014/main" val="10000"/>
                  </a:ext>
                </a:extLst>
              </a:tr>
              <a:tr h="640218">
                <a:tc>
                  <a:txBody>
                    <a:bodyPr/>
                    <a:lstStyle/>
                    <a:p>
                      <a:r>
                        <a:rPr lang="en-US" sz="1800" dirty="0" smtClean="0"/>
                        <a:t>Inhibitors BCR-ABL kinase – </a:t>
                      </a:r>
                      <a:r>
                        <a:rPr lang="en-US" sz="1800" dirty="0" err="1" smtClean="0"/>
                        <a:t>imatinib</a:t>
                      </a:r>
                      <a:r>
                        <a:rPr lang="en-US" sz="1800" dirty="0" smtClean="0"/>
                        <a:t>, </a:t>
                      </a:r>
                      <a:r>
                        <a:rPr lang="en-US" sz="1800" dirty="0" err="1" smtClean="0"/>
                        <a:t>dasatinib</a:t>
                      </a:r>
                      <a:r>
                        <a:rPr lang="en-US" sz="1800" dirty="0" smtClean="0"/>
                        <a:t>,</a:t>
                      </a:r>
                      <a:r>
                        <a:rPr lang="en-US" sz="1800" baseline="0" dirty="0" smtClean="0"/>
                        <a:t> </a:t>
                      </a:r>
                      <a:r>
                        <a:rPr lang="en-US" sz="1800" baseline="0" dirty="0" err="1" smtClean="0"/>
                        <a:t>nisotinib</a:t>
                      </a:r>
                      <a:endParaRPr lang="en-US" sz="1800" dirty="0"/>
                    </a:p>
                  </a:txBody>
                  <a:tcPr marT="45730" marB="45730"/>
                </a:tc>
                <a:tc>
                  <a:txBody>
                    <a:bodyPr/>
                    <a:lstStyle/>
                    <a:p>
                      <a:r>
                        <a:rPr lang="en-US" sz="1800" dirty="0" smtClean="0"/>
                        <a:t>CML – </a:t>
                      </a:r>
                      <a:r>
                        <a:rPr lang="en-US" sz="1800" dirty="0" err="1" smtClean="0"/>
                        <a:t>Ph</a:t>
                      </a:r>
                      <a:r>
                        <a:rPr lang="en-US" sz="1800" dirty="0" smtClean="0"/>
                        <a:t> (translocation</a:t>
                      </a:r>
                      <a:r>
                        <a:rPr lang="en-US" sz="1800" baseline="0" dirty="0" smtClean="0"/>
                        <a:t> 6/22) </a:t>
                      </a:r>
                      <a:r>
                        <a:rPr lang="en-US" sz="1800" dirty="0" smtClean="0"/>
                        <a:t>– activation ABL kinase – better effect </a:t>
                      </a:r>
                      <a:endParaRPr lang="en-US" sz="1800" dirty="0"/>
                    </a:p>
                  </a:txBody>
                  <a:tcPr marT="45730" marB="45730"/>
                </a:tc>
                <a:extLst>
                  <a:ext uri="{0D108BD9-81ED-4DB2-BD59-A6C34878D82A}">
                    <a16:rowId xmlns:a16="http://schemas.microsoft.com/office/drawing/2014/main" val="10001"/>
                  </a:ext>
                </a:extLst>
              </a:tr>
              <a:tr h="914598">
                <a:tc>
                  <a:txBody>
                    <a:bodyPr/>
                    <a:lstStyle/>
                    <a:p>
                      <a:r>
                        <a:rPr lang="en-US" sz="1800" dirty="0" smtClean="0"/>
                        <a:t>EGFR </a:t>
                      </a:r>
                      <a:r>
                        <a:rPr lang="en-US" sz="1800" dirty="0" err="1" smtClean="0"/>
                        <a:t>tyrosinkinase</a:t>
                      </a:r>
                      <a:r>
                        <a:rPr lang="en-US" sz="1800" dirty="0" smtClean="0"/>
                        <a:t> inhibitors -  </a:t>
                      </a:r>
                      <a:r>
                        <a:rPr lang="en-US" sz="1800" dirty="0" err="1" smtClean="0"/>
                        <a:t>Erlotinib</a:t>
                      </a:r>
                      <a:r>
                        <a:rPr lang="en-US" sz="1800" dirty="0" smtClean="0"/>
                        <a:t>, </a:t>
                      </a:r>
                      <a:r>
                        <a:rPr lang="en-US" sz="1800" dirty="0" err="1" smtClean="0"/>
                        <a:t>gefitinib</a:t>
                      </a:r>
                      <a:endParaRPr lang="en-US" sz="1800" dirty="0"/>
                    </a:p>
                  </a:txBody>
                  <a:tcPr marT="45730" marB="45730"/>
                </a:tc>
                <a:tc>
                  <a:txBody>
                    <a:bodyPr/>
                    <a:lstStyle/>
                    <a:p>
                      <a:r>
                        <a:rPr lang="en-US" sz="1800" dirty="0" smtClean="0"/>
                        <a:t>Failure of therapy in NSCLC – people with mutations in </a:t>
                      </a:r>
                      <a:r>
                        <a:rPr lang="en-US" sz="1800" dirty="0" err="1" smtClean="0"/>
                        <a:t>tyrosin</a:t>
                      </a:r>
                      <a:r>
                        <a:rPr lang="en-US" sz="1800" dirty="0" smtClean="0"/>
                        <a:t> kinase </a:t>
                      </a:r>
                      <a:r>
                        <a:rPr lang="en-US" sz="1800" baseline="0" dirty="0" smtClean="0"/>
                        <a:t>domain of EGFR – permanent KRAS activation</a:t>
                      </a:r>
                      <a:endParaRPr lang="en-US" sz="1800" dirty="0"/>
                    </a:p>
                  </a:txBody>
                  <a:tcPr marT="45730" marB="45730"/>
                </a:tc>
                <a:extLst>
                  <a:ext uri="{0D108BD9-81ED-4DB2-BD59-A6C34878D82A}">
                    <a16:rowId xmlns:a16="http://schemas.microsoft.com/office/drawing/2014/main" val="10002"/>
                  </a:ext>
                </a:extLst>
              </a:tr>
              <a:tr h="640218">
                <a:tc>
                  <a:txBody>
                    <a:bodyPr/>
                    <a:lstStyle/>
                    <a:p>
                      <a:r>
                        <a:rPr lang="en-US" sz="1800" dirty="0" smtClean="0"/>
                        <a:t>Anti–EGFR - </a:t>
                      </a:r>
                      <a:r>
                        <a:rPr lang="en-US" sz="1800" dirty="0" err="1" smtClean="0"/>
                        <a:t>Cetuximab</a:t>
                      </a:r>
                      <a:r>
                        <a:rPr lang="en-US" sz="1800" dirty="0" smtClean="0"/>
                        <a:t>, </a:t>
                      </a:r>
                      <a:r>
                        <a:rPr lang="en-US" sz="1800" dirty="0" err="1" smtClean="0"/>
                        <a:t>panitumumab</a:t>
                      </a:r>
                      <a:endParaRPr lang="en-US" sz="1800" dirty="0"/>
                    </a:p>
                  </a:txBody>
                  <a:tcPr marT="45730" marB="45730"/>
                </a:tc>
                <a:tc>
                  <a:txBody>
                    <a:bodyPr/>
                    <a:lstStyle/>
                    <a:p>
                      <a:r>
                        <a:rPr lang="en-US" sz="1800" dirty="0" smtClean="0"/>
                        <a:t>Therapy failure</a:t>
                      </a:r>
                      <a:r>
                        <a:rPr lang="en-US" sz="1800" baseline="0" dirty="0" smtClean="0"/>
                        <a:t> in </a:t>
                      </a:r>
                      <a:r>
                        <a:rPr lang="en-US" sz="1800" dirty="0" smtClean="0"/>
                        <a:t>CRC – patients with KRAS activated mutation</a:t>
                      </a:r>
                      <a:endParaRPr lang="en-US" sz="1800" dirty="0"/>
                    </a:p>
                  </a:txBody>
                  <a:tcPr marT="45730" marB="45730"/>
                </a:tc>
                <a:extLst>
                  <a:ext uri="{0D108BD9-81ED-4DB2-BD59-A6C34878D82A}">
                    <a16:rowId xmlns:a16="http://schemas.microsoft.com/office/drawing/2014/main" val="10003"/>
                  </a:ext>
                </a:extLst>
              </a:tr>
              <a:tr h="370920">
                <a:tc>
                  <a:txBody>
                    <a:bodyPr/>
                    <a:lstStyle/>
                    <a:p>
                      <a:r>
                        <a:rPr lang="en-US" sz="1800" dirty="0" err="1" smtClean="0"/>
                        <a:t>Rasburikase</a:t>
                      </a:r>
                      <a:r>
                        <a:rPr lang="en-US" sz="1800" dirty="0" smtClean="0"/>
                        <a:t> (</a:t>
                      </a:r>
                      <a:r>
                        <a:rPr lang="en-US" sz="1800" dirty="0" err="1" smtClean="0"/>
                        <a:t>urate</a:t>
                      </a:r>
                      <a:r>
                        <a:rPr lang="en-US" sz="1800" dirty="0" smtClean="0"/>
                        <a:t> oxidase)</a:t>
                      </a:r>
                      <a:endParaRPr lang="en-US" sz="1800" dirty="0"/>
                    </a:p>
                  </a:txBody>
                  <a:tcPr marT="45730" marB="45730"/>
                </a:tc>
                <a:tc>
                  <a:txBody>
                    <a:bodyPr/>
                    <a:lstStyle/>
                    <a:p>
                      <a:r>
                        <a:rPr lang="en-US" sz="1800" dirty="0" smtClean="0"/>
                        <a:t>G6PDH - </a:t>
                      </a:r>
                      <a:r>
                        <a:rPr lang="en-US" sz="1800" dirty="0" err="1" smtClean="0"/>
                        <a:t>methemoglobinemia</a:t>
                      </a:r>
                      <a:endParaRPr lang="en-US" sz="1800" dirty="0"/>
                    </a:p>
                  </a:txBody>
                  <a:tcPr marT="45730" marB="4573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289977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idx="1"/>
          </p:nvPr>
        </p:nvPicPr>
        <p:blipFill>
          <a:blip r:embed="rId2"/>
          <a:stretch>
            <a:fillRect/>
          </a:stretch>
        </p:blipFill>
        <p:spPr>
          <a:xfrm>
            <a:off x="48264" y="188640"/>
            <a:ext cx="8988232" cy="6336704"/>
          </a:xfrm>
          <a:prstGeom prst="rect">
            <a:avLst/>
          </a:prstGeom>
        </p:spPr>
      </p:pic>
    </p:spTree>
    <p:extLst>
      <p:ext uri="{BB962C8B-B14F-4D97-AF65-F5344CB8AC3E}">
        <p14:creationId xmlns:p14="http://schemas.microsoft.com/office/powerpoint/2010/main" val="3153650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srcRect/>
          <a:stretch>
            <a:fillRect/>
          </a:stretch>
        </p:blipFill>
        <p:spPr bwMode="auto">
          <a:xfrm>
            <a:off x="612754" y="864570"/>
            <a:ext cx="1930502" cy="1483214"/>
          </a:xfrm>
          <a:prstGeom prst="rect">
            <a:avLst/>
          </a:prstGeom>
          <a:noFill/>
          <a:ln w="9525">
            <a:noFill/>
            <a:miter lim="800000"/>
            <a:headEnd/>
            <a:tailEnd/>
          </a:ln>
          <a:effectLst/>
        </p:spPr>
      </p:pic>
      <p:pic>
        <p:nvPicPr>
          <p:cNvPr id="12289" name="Picture 1"/>
          <p:cNvPicPr>
            <a:picLocks noChangeAspect="1" noChangeArrowheads="1"/>
          </p:cNvPicPr>
          <p:nvPr/>
        </p:nvPicPr>
        <p:blipFill>
          <a:blip r:embed="rId3"/>
          <a:srcRect/>
          <a:stretch>
            <a:fillRect/>
          </a:stretch>
        </p:blipFill>
        <p:spPr bwMode="auto">
          <a:xfrm>
            <a:off x="460354" y="712170"/>
            <a:ext cx="7763666" cy="5964862"/>
          </a:xfrm>
          <a:prstGeom prst="rect">
            <a:avLst/>
          </a:prstGeom>
          <a:noFill/>
          <a:ln w="9525">
            <a:noFill/>
            <a:miter lim="800000"/>
            <a:headEnd/>
            <a:tailEnd/>
          </a:ln>
          <a:effectLst/>
        </p:spPr>
      </p:pic>
      <p:sp>
        <p:nvSpPr>
          <p:cNvPr id="30721" name="Rectangle 2"/>
          <p:cNvSpPr>
            <a:spLocks noGrp="1" noChangeArrowheads="1"/>
          </p:cNvSpPr>
          <p:nvPr>
            <p:ph type="title"/>
          </p:nvPr>
        </p:nvSpPr>
        <p:spPr>
          <a:xfrm>
            <a:off x="519113" y="71438"/>
            <a:ext cx="7820818" cy="640732"/>
          </a:xfrm>
        </p:spPr>
        <p:txBody>
          <a:bodyPr>
            <a:normAutofit/>
          </a:bodyPr>
          <a:lstStyle/>
          <a:p>
            <a:r>
              <a:rPr lang="cs-CZ" sz="3600" dirty="0" smtClean="0">
                <a:solidFill>
                  <a:schemeClr val="tx2"/>
                </a:solidFill>
                <a:ea typeface="ＭＳ Ｐゴシック" pitchFamily="34" charset="-128"/>
              </a:rPr>
              <a:t>Eliminační procesy - důležitost</a:t>
            </a:r>
          </a:p>
        </p:txBody>
      </p:sp>
      <p:sp>
        <p:nvSpPr>
          <p:cNvPr id="30723" name="Text Box 4"/>
          <p:cNvSpPr txBox="1">
            <a:spLocks noChangeArrowheads="1"/>
          </p:cNvSpPr>
          <p:nvPr/>
        </p:nvSpPr>
        <p:spPr bwMode="auto">
          <a:xfrm>
            <a:off x="4933113" y="6554263"/>
            <a:ext cx="4149726" cy="307777"/>
          </a:xfrm>
          <a:prstGeom prst="rect">
            <a:avLst/>
          </a:prstGeom>
          <a:noFill/>
          <a:ln w="9525">
            <a:noFill/>
            <a:miter lim="800000"/>
            <a:headEnd/>
            <a:tailEnd/>
          </a:ln>
        </p:spPr>
        <p:txBody>
          <a:bodyPr wrap="none">
            <a:spAutoFit/>
          </a:bodyPr>
          <a:lstStyle/>
          <a:p>
            <a:r>
              <a:rPr lang="en-US" sz="1400" dirty="0" err="1"/>
              <a:t>Zanger</a:t>
            </a:r>
            <a:r>
              <a:rPr lang="cs-CZ" sz="1400" dirty="0"/>
              <a:t> UM. </a:t>
            </a:r>
            <a:r>
              <a:rPr lang="en-US" sz="1400" dirty="0"/>
              <a:t>Anal </a:t>
            </a:r>
            <a:r>
              <a:rPr lang="en-US" sz="1400" dirty="0" err="1"/>
              <a:t>Bioanal</a:t>
            </a:r>
            <a:r>
              <a:rPr lang="en-US" sz="1400" dirty="0"/>
              <a:t> </a:t>
            </a:r>
            <a:r>
              <a:rPr lang="en-US" sz="1400" dirty="0" err="1"/>
              <a:t>Chem</a:t>
            </a:r>
            <a:r>
              <a:rPr lang="en-US" sz="1400" dirty="0"/>
              <a:t> (2008) 392:1093–1108</a:t>
            </a:r>
            <a:endParaRPr lang="cs-CZ" sz="1400" dirty="0"/>
          </a:p>
        </p:txBody>
      </p:sp>
      <p:pic>
        <p:nvPicPr>
          <p:cNvPr id="32769" name="Picture 1"/>
          <p:cNvPicPr>
            <a:picLocks noChangeAspect="1" noChangeArrowheads="1"/>
          </p:cNvPicPr>
          <p:nvPr/>
        </p:nvPicPr>
        <p:blipFill>
          <a:blip r:embed="rId4"/>
          <a:srcRect/>
          <a:stretch>
            <a:fillRect/>
          </a:stretch>
        </p:blipFill>
        <p:spPr bwMode="auto">
          <a:xfrm>
            <a:off x="748048" y="2533309"/>
            <a:ext cx="7659382" cy="3237295"/>
          </a:xfrm>
          <a:prstGeom prst="rect">
            <a:avLst/>
          </a:prstGeom>
          <a:noFill/>
          <a:ln w="9525">
            <a:noFill/>
            <a:miter lim="800000"/>
            <a:headEnd/>
            <a:tailEnd/>
          </a:ln>
          <a:effectLst/>
        </p:spPr>
      </p:pic>
    </p:spTree>
    <p:extLst>
      <p:ext uri="{BB962C8B-B14F-4D97-AF65-F5344CB8AC3E}">
        <p14:creationId xmlns:p14="http://schemas.microsoft.com/office/powerpoint/2010/main" val="421587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0723"/>
                                        </p:tgtEl>
                                        <p:attrNameLst>
                                          <p:attrName>ppt_x</p:attrName>
                                        </p:attrNameLst>
                                      </p:cBhvr>
                                      <p:tavLst>
                                        <p:tav tm="0">
                                          <p:val>
                                            <p:strVal val="ppt_x"/>
                                          </p:val>
                                        </p:tav>
                                        <p:tav tm="100000">
                                          <p:val>
                                            <p:strVal val="ppt_x"/>
                                          </p:val>
                                        </p:tav>
                                      </p:tavLst>
                                    </p:anim>
                                    <p:anim calcmode="lin" valueType="num">
                                      <p:cBhvr additive="base">
                                        <p:cTn id="7" dur="500"/>
                                        <p:tgtEl>
                                          <p:spTgt spid="30723"/>
                                        </p:tgtEl>
                                        <p:attrNameLst>
                                          <p:attrName>ppt_y</p:attrName>
                                        </p:attrNameLst>
                                      </p:cBhvr>
                                      <p:tavLst>
                                        <p:tav tm="0">
                                          <p:val>
                                            <p:strVal val="ppt_y"/>
                                          </p:val>
                                        </p:tav>
                                        <p:tav tm="100000">
                                          <p:val>
                                            <p:strVal val="1+ppt_h/2"/>
                                          </p:val>
                                        </p:tav>
                                      </p:tavLst>
                                    </p:anim>
                                    <p:set>
                                      <p:cBhvr>
                                        <p:cTn id="8" dur="1" fill="hold">
                                          <p:stCondLst>
                                            <p:cond delay="499"/>
                                          </p:stCondLst>
                                        </p:cTn>
                                        <p:tgtEl>
                                          <p:spTgt spid="3072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9" fill="hold" nodeType="clickEffect">
                                  <p:stCondLst>
                                    <p:cond delay="0"/>
                                  </p:stCondLst>
                                  <p:childTnLst>
                                    <p:anim calcmode="lin" valueType="num">
                                      <p:cBhvr additive="base">
                                        <p:cTn id="12" dur="500"/>
                                        <p:tgtEl>
                                          <p:spTgt spid="12289"/>
                                        </p:tgtEl>
                                        <p:attrNameLst>
                                          <p:attrName>ppt_x</p:attrName>
                                        </p:attrNameLst>
                                      </p:cBhvr>
                                      <p:tavLst>
                                        <p:tav tm="0">
                                          <p:val>
                                            <p:strVal val="ppt_x"/>
                                          </p:val>
                                        </p:tav>
                                        <p:tav tm="100000">
                                          <p:val>
                                            <p:strVal val="0-ppt_w/2"/>
                                          </p:val>
                                        </p:tav>
                                      </p:tavLst>
                                    </p:anim>
                                    <p:anim calcmode="lin" valueType="num">
                                      <p:cBhvr additive="base">
                                        <p:cTn id="13" dur="500"/>
                                        <p:tgtEl>
                                          <p:spTgt spid="12289"/>
                                        </p:tgtEl>
                                        <p:attrNameLst>
                                          <p:attrName>ppt_y</p:attrName>
                                        </p:attrNameLst>
                                      </p:cBhvr>
                                      <p:tavLst>
                                        <p:tav tm="0">
                                          <p:val>
                                            <p:strVal val="ppt_y"/>
                                          </p:val>
                                        </p:tav>
                                        <p:tav tm="100000">
                                          <p:val>
                                            <p:strVal val="0-ppt_h/2"/>
                                          </p:val>
                                        </p:tav>
                                      </p:tavLst>
                                    </p:anim>
                                    <p:set>
                                      <p:cBhvr>
                                        <p:cTn id="14" dur="1" fill="hold">
                                          <p:stCondLst>
                                            <p:cond delay="499"/>
                                          </p:stCondLst>
                                        </p:cTn>
                                        <p:tgtEl>
                                          <p:spTgt spid="1228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2769"/>
                                        </p:tgtEl>
                                        <p:attrNameLst>
                                          <p:attrName>style.visibility</p:attrName>
                                        </p:attrNameLst>
                                      </p:cBhvr>
                                      <p:to>
                                        <p:strVal val="visible"/>
                                      </p:to>
                                    </p:set>
                                    <p:anim calcmode="lin" valueType="num">
                                      <p:cBhvr additive="base">
                                        <p:cTn id="19" dur="500" fill="hold"/>
                                        <p:tgtEl>
                                          <p:spTgt spid="32769"/>
                                        </p:tgtEl>
                                        <p:attrNameLst>
                                          <p:attrName>ppt_x</p:attrName>
                                        </p:attrNameLst>
                                      </p:cBhvr>
                                      <p:tavLst>
                                        <p:tav tm="0">
                                          <p:val>
                                            <p:strVal val="1+#ppt_w/2"/>
                                          </p:val>
                                        </p:tav>
                                        <p:tav tm="100000">
                                          <p:val>
                                            <p:strVal val="#ppt_x"/>
                                          </p:val>
                                        </p:tav>
                                      </p:tavLst>
                                    </p:anim>
                                    <p:anim calcmode="lin" valueType="num">
                                      <p:cBhvr additive="base">
                                        <p:cTn id="20" dur="500" fill="hold"/>
                                        <p:tgtEl>
                                          <p:spTgt spid="327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3"/>
          <a:stretch>
            <a:fillRect/>
          </a:stretch>
        </p:blipFill>
        <p:spPr>
          <a:xfrm>
            <a:off x="35496" y="0"/>
            <a:ext cx="9076886" cy="5229200"/>
          </a:xfrm>
          <a:prstGeom prst="rect">
            <a:avLst/>
          </a:prstGeom>
        </p:spPr>
      </p:pic>
      <p:pic>
        <p:nvPicPr>
          <p:cNvPr id="5" name="Obrázek 4"/>
          <p:cNvPicPr>
            <a:picLocks noChangeAspect="1"/>
          </p:cNvPicPr>
          <p:nvPr/>
        </p:nvPicPr>
        <p:blipFill>
          <a:blip r:embed="rId4"/>
          <a:stretch>
            <a:fillRect/>
          </a:stretch>
        </p:blipFill>
        <p:spPr>
          <a:xfrm>
            <a:off x="56063" y="5229200"/>
            <a:ext cx="8908425" cy="1450735"/>
          </a:xfrm>
          <a:prstGeom prst="rect">
            <a:avLst/>
          </a:prstGeom>
        </p:spPr>
      </p:pic>
    </p:spTree>
    <p:extLst>
      <p:ext uri="{BB962C8B-B14F-4D97-AF65-F5344CB8AC3E}">
        <p14:creationId xmlns:p14="http://schemas.microsoft.com/office/powerpoint/2010/main" val="14075589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sz="4000" dirty="0" smtClean="0">
                <a:solidFill>
                  <a:schemeClr val="tx2"/>
                </a:solidFill>
                <a:latin typeface="Calibri" charset="0"/>
              </a:rPr>
              <a:t>Drugs where genetic examination is recommended before </a:t>
            </a:r>
            <a:r>
              <a:rPr lang="en-US" sz="4000" dirty="0" err="1" smtClean="0">
                <a:solidFill>
                  <a:schemeClr val="tx2"/>
                </a:solidFill>
                <a:latin typeface="Calibri" charset="0"/>
              </a:rPr>
              <a:t>th</a:t>
            </a:r>
            <a:r>
              <a:rPr lang="en-US" sz="4000" dirty="0" smtClean="0">
                <a:solidFill>
                  <a:schemeClr val="tx2"/>
                </a:solidFill>
                <a:latin typeface="Calibri" charset="0"/>
              </a:rPr>
              <a:t> initiation</a:t>
            </a:r>
            <a:endParaRPr lang="en-US" sz="4000" dirty="0">
              <a:solidFill>
                <a:schemeClr val="tx2"/>
              </a:solidFill>
              <a:latin typeface="Calibri"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02477913"/>
              </p:ext>
            </p:extLst>
          </p:nvPr>
        </p:nvGraphicFramePr>
        <p:xfrm>
          <a:off x="457200" y="1600200"/>
          <a:ext cx="8229600" cy="4892674"/>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88">
                <a:tc>
                  <a:txBody>
                    <a:bodyPr/>
                    <a:lstStyle/>
                    <a:p>
                      <a:r>
                        <a:rPr lang="en-US" sz="1800" dirty="0" smtClean="0"/>
                        <a:t>Drug</a:t>
                      </a:r>
                      <a:endParaRPr lang="en-US" sz="1800" dirty="0"/>
                    </a:p>
                  </a:txBody>
                  <a:tcPr marT="45726" marB="45726"/>
                </a:tc>
                <a:tc>
                  <a:txBody>
                    <a:bodyPr/>
                    <a:lstStyle/>
                    <a:p>
                      <a:r>
                        <a:rPr lang="en-US" sz="1800" dirty="0" smtClean="0"/>
                        <a:t>Gene</a:t>
                      </a:r>
                      <a:endParaRPr lang="en-US" sz="1800" dirty="0"/>
                    </a:p>
                  </a:txBody>
                  <a:tcPr marT="45726" marB="45726"/>
                </a:tc>
                <a:extLst>
                  <a:ext uri="{0D108BD9-81ED-4DB2-BD59-A6C34878D82A}">
                    <a16:rowId xmlns:a16="http://schemas.microsoft.com/office/drawing/2014/main" val="10000"/>
                  </a:ext>
                </a:extLst>
              </a:tr>
              <a:tr h="640163">
                <a:tc>
                  <a:txBody>
                    <a:bodyPr/>
                    <a:lstStyle/>
                    <a:p>
                      <a:r>
                        <a:rPr lang="en-US" sz="1800" dirty="0" smtClean="0"/>
                        <a:t>Azathioprine, 6-merkaptopurine,</a:t>
                      </a:r>
                      <a:r>
                        <a:rPr lang="en-US" sz="1800" baseline="0" dirty="0" smtClean="0"/>
                        <a:t> 6-thioguanine</a:t>
                      </a:r>
                      <a:endParaRPr lang="en-US" sz="1800" dirty="0"/>
                    </a:p>
                  </a:txBody>
                  <a:tcPr marT="45726" marB="45726"/>
                </a:tc>
                <a:tc>
                  <a:txBody>
                    <a:bodyPr/>
                    <a:lstStyle/>
                    <a:p>
                      <a:r>
                        <a:rPr lang="en-US" sz="1800" dirty="0" smtClean="0"/>
                        <a:t>TPMT - biodegradation</a:t>
                      </a:r>
                      <a:endParaRPr lang="en-US" sz="1800" dirty="0"/>
                    </a:p>
                  </a:txBody>
                  <a:tcPr marT="45726" marB="45726"/>
                </a:tc>
                <a:extLst>
                  <a:ext uri="{0D108BD9-81ED-4DB2-BD59-A6C34878D82A}">
                    <a16:rowId xmlns:a16="http://schemas.microsoft.com/office/drawing/2014/main" val="10001"/>
                  </a:ext>
                </a:extLst>
              </a:tr>
              <a:tr h="370888">
                <a:tc>
                  <a:txBody>
                    <a:bodyPr/>
                    <a:lstStyle/>
                    <a:p>
                      <a:r>
                        <a:rPr lang="en-US" sz="1800" dirty="0" err="1" smtClean="0"/>
                        <a:t>Abakavir</a:t>
                      </a:r>
                      <a:endParaRPr lang="en-US" sz="1800" dirty="0"/>
                    </a:p>
                  </a:txBody>
                  <a:tcPr marT="45726" marB="45726"/>
                </a:tc>
                <a:tc>
                  <a:txBody>
                    <a:bodyPr/>
                    <a:lstStyle/>
                    <a:p>
                      <a:r>
                        <a:rPr lang="en-US" sz="1800" dirty="0" smtClean="0"/>
                        <a:t>HLA-B*5701</a:t>
                      </a:r>
                      <a:r>
                        <a:rPr lang="en-US" sz="1800" baseline="0" dirty="0" smtClean="0"/>
                        <a:t> – skin reaction when positive</a:t>
                      </a:r>
                      <a:endParaRPr lang="en-US" sz="1800" dirty="0"/>
                    </a:p>
                  </a:txBody>
                  <a:tcPr marT="45726" marB="45726"/>
                </a:tc>
                <a:extLst>
                  <a:ext uri="{0D108BD9-81ED-4DB2-BD59-A6C34878D82A}">
                    <a16:rowId xmlns:a16="http://schemas.microsoft.com/office/drawing/2014/main" val="10002"/>
                  </a:ext>
                </a:extLst>
              </a:tr>
              <a:tr h="370888">
                <a:tc>
                  <a:txBody>
                    <a:bodyPr/>
                    <a:lstStyle/>
                    <a:p>
                      <a:r>
                        <a:rPr lang="en-US" sz="1800" dirty="0" err="1" smtClean="0"/>
                        <a:t>Irrinotecan</a:t>
                      </a:r>
                      <a:endParaRPr lang="en-US" sz="1800" dirty="0"/>
                    </a:p>
                  </a:txBody>
                  <a:tcPr marT="45726" marB="45726"/>
                </a:tc>
                <a:tc>
                  <a:txBody>
                    <a:bodyPr/>
                    <a:lstStyle/>
                    <a:p>
                      <a:r>
                        <a:rPr lang="en-US" sz="1800" dirty="0" smtClean="0"/>
                        <a:t>UGT1A1 – biodegradation</a:t>
                      </a:r>
                      <a:endParaRPr lang="en-US" sz="1800" dirty="0"/>
                    </a:p>
                  </a:txBody>
                  <a:tcPr marT="45726" marB="45726"/>
                </a:tc>
                <a:extLst>
                  <a:ext uri="{0D108BD9-81ED-4DB2-BD59-A6C34878D82A}">
                    <a16:rowId xmlns:a16="http://schemas.microsoft.com/office/drawing/2014/main" val="10003"/>
                  </a:ext>
                </a:extLst>
              </a:tr>
              <a:tr h="370888">
                <a:tc>
                  <a:txBody>
                    <a:bodyPr/>
                    <a:lstStyle/>
                    <a:p>
                      <a:r>
                        <a:rPr lang="en-US" sz="1800" dirty="0" err="1" smtClean="0"/>
                        <a:t>Clopidogrel</a:t>
                      </a:r>
                      <a:endParaRPr lang="en-US" sz="1800" dirty="0"/>
                    </a:p>
                  </a:txBody>
                  <a:tcPr marT="45726" marB="45726"/>
                </a:tc>
                <a:tc>
                  <a:txBody>
                    <a:bodyPr/>
                    <a:lstStyle/>
                    <a:p>
                      <a:r>
                        <a:rPr lang="en-US" sz="1800" dirty="0" smtClean="0"/>
                        <a:t>CYP2C19 - </a:t>
                      </a:r>
                      <a:r>
                        <a:rPr lang="en-US" sz="1800" dirty="0" err="1" smtClean="0"/>
                        <a:t>bioactivation</a:t>
                      </a:r>
                      <a:endParaRPr lang="en-US" sz="1800" dirty="0"/>
                    </a:p>
                  </a:txBody>
                  <a:tcPr marT="45726" marB="45726"/>
                </a:tc>
                <a:extLst>
                  <a:ext uri="{0D108BD9-81ED-4DB2-BD59-A6C34878D82A}">
                    <a16:rowId xmlns:a16="http://schemas.microsoft.com/office/drawing/2014/main" val="10004"/>
                  </a:ext>
                </a:extLst>
              </a:tr>
              <a:tr h="370888">
                <a:tc>
                  <a:txBody>
                    <a:bodyPr/>
                    <a:lstStyle/>
                    <a:p>
                      <a:r>
                        <a:rPr lang="en-US" sz="1800" dirty="0" err="1" smtClean="0"/>
                        <a:t>Warfarine</a:t>
                      </a:r>
                      <a:endParaRPr lang="en-US" sz="1800" dirty="0"/>
                    </a:p>
                  </a:txBody>
                  <a:tcPr marT="45726" marB="45726"/>
                </a:tc>
                <a:tc>
                  <a:txBody>
                    <a:bodyPr/>
                    <a:lstStyle/>
                    <a:p>
                      <a:r>
                        <a:rPr lang="en-US" sz="1800" dirty="0" smtClean="0"/>
                        <a:t>CYP2C9, VKORC1</a:t>
                      </a:r>
                      <a:endParaRPr lang="en-US" sz="1800" dirty="0"/>
                    </a:p>
                  </a:txBody>
                  <a:tcPr marT="45726" marB="45726"/>
                </a:tc>
                <a:extLst>
                  <a:ext uri="{0D108BD9-81ED-4DB2-BD59-A6C34878D82A}">
                    <a16:rowId xmlns:a16="http://schemas.microsoft.com/office/drawing/2014/main" val="10005"/>
                  </a:ext>
                </a:extLst>
              </a:tr>
              <a:tr h="914519">
                <a:tc>
                  <a:txBody>
                    <a:bodyPr/>
                    <a:lstStyle/>
                    <a:p>
                      <a:r>
                        <a:rPr lang="en-US" sz="1800" dirty="0" smtClean="0"/>
                        <a:t>5-fluorouracil</a:t>
                      </a:r>
                      <a:endParaRPr lang="en-US" sz="1800" dirty="0"/>
                    </a:p>
                  </a:txBody>
                  <a:tcPr marT="45726" marB="45726"/>
                </a:tc>
                <a:tc>
                  <a:txBody>
                    <a:bodyPr/>
                    <a:lstStyle/>
                    <a:p>
                      <a:r>
                        <a:rPr lang="en-US" sz="1800" dirty="0" smtClean="0"/>
                        <a:t>DPYD – biodegradation - toxicity,</a:t>
                      </a:r>
                    </a:p>
                    <a:p>
                      <a:r>
                        <a:rPr lang="en-US" sz="1800" dirty="0" smtClean="0"/>
                        <a:t>TYMS – target enzyme – mutation – better response</a:t>
                      </a:r>
                      <a:endParaRPr lang="en-US" sz="1800" dirty="0"/>
                    </a:p>
                  </a:txBody>
                  <a:tcPr marT="45726" marB="45726"/>
                </a:tc>
                <a:extLst>
                  <a:ext uri="{0D108BD9-81ED-4DB2-BD59-A6C34878D82A}">
                    <a16:rowId xmlns:a16="http://schemas.microsoft.com/office/drawing/2014/main" val="10006"/>
                  </a:ext>
                </a:extLst>
              </a:tr>
              <a:tr h="370888">
                <a:tc>
                  <a:txBody>
                    <a:bodyPr/>
                    <a:lstStyle/>
                    <a:p>
                      <a:r>
                        <a:rPr lang="en-US" sz="1800" dirty="0" smtClean="0"/>
                        <a:t>Cyclophosphamide</a:t>
                      </a:r>
                      <a:endParaRPr lang="en-US" sz="1800" dirty="0"/>
                    </a:p>
                  </a:txBody>
                  <a:tcPr marT="45726" marB="45726"/>
                </a:tc>
                <a:tc>
                  <a:txBody>
                    <a:bodyPr/>
                    <a:lstStyle/>
                    <a:p>
                      <a:r>
                        <a:rPr lang="en-US" sz="1800" dirty="0" smtClean="0"/>
                        <a:t>CYP2B6 - </a:t>
                      </a:r>
                      <a:r>
                        <a:rPr lang="en-US" sz="1800" dirty="0" err="1" smtClean="0"/>
                        <a:t>bioactivation</a:t>
                      </a:r>
                      <a:endParaRPr lang="en-US" sz="1800" dirty="0"/>
                    </a:p>
                  </a:txBody>
                  <a:tcPr marT="45726" marB="45726"/>
                </a:tc>
                <a:extLst>
                  <a:ext uri="{0D108BD9-81ED-4DB2-BD59-A6C34878D82A}">
                    <a16:rowId xmlns:a16="http://schemas.microsoft.com/office/drawing/2014/main" val="10007"/>
                  </a:ext>
                </a:extLst>
              </a:tr>
              <a:tr h="370888">
                <a:tc>
                  <a:txBody>
                    <a:bodyPr/>
                    <a:lstStyle/>
                    <a:p>
                      <a:r>
                        <a:rPr lang="en-US" sz="1800" dirty="0" err="1" smtClean="0"/>
                        <a:t>Tamoxifen</a:t>
                      </a:r>
                      <a:endParaRPr lang="en-US" sz="1800" dirty="0"/>
                    </a:p>
                  </a:txBody>
                  <a:tcPr marT="45726" marB="45726"/>
                </a:tc>
                <a:tc>
                  <a:txBody>
                    <a:bodyPr/>
                    <a:lstStyle/>
                    <a:p>
                      <a:r>
                        <a:rPr lang="en-US" sz="1800" dirty="0" smtClean="0"/>
                        <a:t>CYP2D6 – </a:t>
                      </a:r>
                      <a:r>
                        <a:rPr lang="en-US" sz="1800" dirty="0" err="1" smtClean="0"/>
                        <a:t>bioactivation</a:t>
                      </a:r>
                      <a:r>
                        <a:rPr lang="en-US" sz="1800" dirty="0" smtClean="0"/>
                        <a:t> ???</a:t>
                      </a:r>
                      <a:endParaRPr lang="en-US" sz="1800" dirty="0"/>
                    </a:p>
                  </a:txBody>
                  <a:tcPr marT="45726" marB="45726"/>
                </a:tc>
                <a:extLst>
                  <a:ext uri="{0D108BD9-81ED-4DB2-BD59-A6C34878D82A}">
                    <a16:rowId xmlns:a16="http://schemas.microsoft.com/office/drawing/2014/main" val="10008"/>
                  </a:ext>
                </a:extLst>
              </a:tr>
              <a:tr h="370888">
                <a:tc>
                  <a:txBody>
                    <a:bodyPr/>
                    <a:lstStyle/>
                    <a:p>
                      <a:r>
                        <a:rPr lang="en-US" sz="1800" dirty="0" smtClean="0"/>
                        <a:t>Neuroleptics, Antidepressants</a:t>
                      </a:r>
                      <a:endParaRPr lang="en-US" sz="1800" dirty="0"/>
                    </a:p>
                  </a:txBody>
                  <a:tcPr marT="45726" marB="45726"/>
                </a:tc>
                <a:tc>
                  <a:txBody>
                    <a:bodyPr/>
                    <a:lstStyle/>
                    <a:p>
                      <a:r>
                        <a:rPr lang="en-US" sz="1800" dirty="0" smtClean="0"/>
                        <a:t>CYP2D6, 2C9, 2C19 – biodegradation - AE</a:t>
                      </a:r>
                      <a:endParaRPr lang="en-US" sz="1800" dirty="0"/>
                    </a:p>
                  </a:txBody>
                  <a:tcPr marT="45726" marB="45726"/>
                </a:tc>
                <a:extLst>
                  <a:ext uri="{0D108BD9-81ED-4DB2-BD59-A6C34878D82A}">
                    <a16:rowId xmlns:a16="http://schemas.microsoft.com/office/drawing/2014/main" val="10009"/>
                  </a:ext>
                </a:extLst>
              </a:tr>
              <a:tr h="370888">
                <a:tc>
                  <a:txBody>
                    <a:bodyPr/>
                    <a:lstStyle/>
                    <a:p>
                      <a:r>
                        <a:rPr lang="en-US" sz="1800" dirty="0" err="1" smtClean="0"/>
                        <a:t>Cytostatics</a:t>
                      </a:r>
                      <a:endParaRPr lang="en-US" sz="1800" dirty="0"/>
                    </a:p>
                  </a:txBody>
                  <a:tcPr marT="45726" marB="45726"/>
                </a:tc>
                <a:tc>
                  <a:txBody>
                    <a:bodyPr/>
                    <a:lstStyle/>
                    <a:p>
                      <a:r>
                        <a:rPr lang="en-US" sz="1800" dirty="0" smtClean="0"/>
                        <a:t>CYPs</a:t>
                      </a:r>
                      <a:r>
                        <a:rPr lang="en-US" sz="1800" baseline="0" dirty="0" smtClean="0"/>
                        <a:t> – 2A4/5, MDR1 - elimination</a:t>
                      </a:r>
                      <a:endParaRPr lang="en-US" sz="1800" dirty="0"/>
                    </a:p>
                  </a:txBody>
                  <a:tcPr marT="45726" marB="45726"/>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979136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4034"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416" y="30865"/>
            <a:ext cx="7836024" cy="682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144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polygenicSci19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4800"/>
            <a:ext cx="67056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152400" y="3505200"/>
            <a:ext cx="184467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600" b="1"/>
              <a:t>From: Evans WE, Relling MV. Pharmacogenomics: Translating functional genomics into rational therapeutics. </a:t>
            </a:r>
            <a:r>
              <a:rPr lang="en-US" sz="1600" b="1" i="1"/>
              <a:t>Science</a:t>
            </a:r>
            <a:r>
              <a:rPr lang="en-US" sz="1600" b="1"/>
              <a:t> 286:487-491, 1999.</a:t>
            </a:r>
          </a:p>
          <a:p>
            <a:endParaRPr lang="en-US" sz="1400" b="1"/>
          </a:p>
        </p:txBody>
      </p:sp>
    </p:spTree>
    <p:extLst>
      <p:ext uri="{BB962C8B-B14F-4D97-AF65-F5344CB8AC3E}">
        <p14:creationId xmlns:p14="http://schemas.microsoft.com/office/powerpoint/2010/main" val="1152368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57200" y="274638"/>
            <a:ext cx="8229600" cy="850900"/>
          </a:xfrm>
        </p:spPr>
        <p:txBody>
          <a:bodyPr/>
          <a:lstStyle/>
          <a:p>
            <a:pPr eaLnBrk="1" hangingPunct="1"/>
            <a:r>
              <a:rPr lang="cs-CZ" dirty="0" smtClean="0">
                <a:solidFill>
                  <a:schemeClr val="tx2"/>
                </a:solidFill>
                <a:ea typeface="ＭＳ Ｐゴシック" pitchFamily="34" charset="-128"/>
              </a:rPr>
              <a:t>Stanovení genotypu - výhody</a:t>
            </a:r>
          </a:p>
        </p:txBody>
      </p:sp>
      <p:sp>
        <p:nvSpPr>
          <p:cNvPr id="120835" name="Rectangle 3"/>
          <p:cNvSpPr>
            <a:spLocks noGrp="1" noChangeArrowheads="1"/>
          </p:cNvSpPr>
          <p:nvPr>
            <p:ph idx="1"/>
          </p:nvPr>
        </p:nvSpPr>
        <p:spPr>
          <a:xfrm>
            <a:off x="457200" y="1268413"/>
            <a:ext cx="8229600" cy="5111750"/>
          </a:xfrm>
        </p:spPr>
        <p:txBody>
          <a:bodyPr>
            <a:normAutofit/>
          </a:bodyPr>
          <a:lstStyle/>
          <a:p>
            <a:pPr eaLnBrk="1" hangingPunct="1">
              <a:lnSpc>
                <a:spcPct val="90000"/>
              </a:lnSpc>
            </a:pPr>
            <a:r>
              <a:rPr lang="cs-CZ" sz="2800" dirty="0" smtClean="0">
                <a:solidFill>
                  <a:schemeClr val="accent1"/>
                </a:solidFill>
                <a:ea typeface="ＭＳ Ｐゴシック" pitchFamily="34" charset="-128"/>
              </a:rPr>
              <a:t>Kauzální + </a:t>
            </a:r>
            <a:r>
              <a:rPr lang="cs-CZ" sz="2800" dirty="0" err="1" smtClean="0">
                <a:solidFill>
                  <a:schemeClr val="accent1"/>
                </a:solidFill>
                <a:ea typeface="ＭＳ Ｐゴシック" pitchFamily="34" charset="-128"/>
              </a:rPr>
              <a:t>dedičnost</a:t>
            </a:r>
            <a:r>
              <a:rPr lang="cs-CZ" sz="2800" dirty="0" smtClean="0">
                <a:solidFill>
                  <a:schemeClr val="accent1"/>
                </a:solidFill>
                <a:ea typeface="ＭＳ Ｐゴシック" pitchFamily="34" charset="-128"/>
              </a:rPr>
              <a:t> v rodině</a:t>
            </a:r>
          </a:p>
          <a:p>
            <a:pPr eaLnBrk="1" hangingPunct="1">
              <a:lnSpc>
                <a:spcPct val="90000"/>
              </a:lnSpc>
            </a:pPr>
            <a:r>
              <a:rPr lang="cs-CZ" sz="2800" dirty="0" smtClean="0">
                <a:solidFill>
                  <a:srgbClr val="4F81BD"/>
                </a:solidFill>
                <a:ea typeface="ＭＳ Ｐゴシック" pitchFamily="34" charset="-128"/>
              </a:rPr>
              <a:t>jedno stanovení na celý život</a:t>
            </a:r>
          </a:p>
          <a:p>
            <a:pPr lvl="1" eaLnBrk="1" hangingPunct="1">
              <a:lnSpc>
                <a:spcPct val="90000"/>
              </a:lnSpc>
            </a:pPr>
            <a:r>
              <a:rPr lang="cs-CZ" sz="2400" dirty="0" smtClean="0">
                <a:ea typeface="ＭＳ Ｐゴシック" pitchFamily="34" charset="-128"/>
              </a:rPr>
              <a:t>méně invazivní než TDM – nejsou potřeba opakované odběry</a:t>
            </a:r>
          </a:p>
          <a:p>
            <a:pPr eaLnBrk="1" hangingPunct="1">
              <a:lnSpc>
                <a:spcPct val="90000"/>
              </a:lnSpc>
            </a:pPr>
            <a:r>
              <a:rPr lang="cs-CZ" sz="2800" dirty="0" smtClean="0">
                <a:solidFill>
                  <a:srgbClr val="4F81BD"/>
                </a:solidFill>
                <a:ea typeface="ＭＳ Ｐゴシック" pitchFamily="34" charset="-128"/>
              </a:rPr>
              <a:t>není závislé na kinetice nebo dynamice </a:t>
            </a:r>
          </a:p>
          <a:p>
            <a:pPr lvl="1" eaLnBrk="1" hangingPunct="1">
              <a:lnSpc>
                <a:spcPct val="90000"/>
              </a:lnSpc>
            </a:pPr>
            <a:r>
              <a:rPr lang="cs-CZ" sz="2400" dirty="0" smtClean="0">
                <a:ea typeface="ＭＳ Ｐゴシック" pitchFamily="34" charset="-128"/>
              </a:rPr>
              <a:t>Možno kdykoliv, i před podáním léčiva</a:t>
            </a:r>
          </a:p>
          <a:p>
            <a:pPr eaLnBrk="1" hangingPunct="1">
              <a:lnSpc>
                <a:spcPct val="90000"/>
              </a:lnSpc>
            </a:pPr>
            <a:r>
              <a:rPr lang="cs-CZ" sz="2800" dirty="0" smtClean="0">
                <a:solidFill>
                  <a:srgbClr val="4F81BD"/>
                </a:solidFill>
                <a:ea typeface="ＭＳ Ｐゴシック" pitchFamily="34" charset="-128"/>
              </a:rPr>
              <a:t>univerzální pro řadu léčiv - pro daný znak</a:t>
            </a:r>
          </a:p>
          <a:p>
            <a:pPr eaLnBrk="1" hangingPunct="1">
              <a:lnSpc>
                <a:spcPct val="90000"/>
              </a:lnSpc>
            </a:pPr>
            <a:r>
              <a:rPr lang="cs-CZ" sz="2800" dirty="0" smtClean="0">
                <a:solidFill>
                  <a:srgbClr val="4F81BD"/>
                </a:solidFill>
                <a:ea typeface="ＭＳ Ｐゴシック" pitchFamily="34" charset="-128"/>
              </a:rPr>
              <a:t>často </a:t>
            </a:r>
            <a:r>
              <a:rPr lang="cs-CZ" sz="2800" dirty="0" err="1" smtClean="0">
                <a:solidFill>
                  <a:srgbClr val="4F81BD"/>
                </a:solidFill>
                <a:ea typeface="ＭＳ Ｐゴシック" pitchFamily="34" charset="-128"/>
              </a:rPr>
              <a:t>ready</a:t>
            </a:r>
            <a:r>
              <a:rPr lang="cs-CZ" sz="2800" dirty="0" smtClean="0">
                <a:solidFill>
                  <a:srgbClr val="4F81BD"/>
                </a:solidFill>
                <a:ea typeface="ＭＳ Ｐゴシック" pitchFamily="34" charset="-128"/>
              </a:rPr>
              <a:t>-to-use metody</a:t>
            </a:r>
          </a:p>
          <a:p>
            <a:pPr lvl="1" eaLnBrk="1" hangingPunct="1">
              <a:lnSpc>
                <a:spcPct val="90000"/>
              </a:lnSpc>
            </a:pPr>
            <a:r>
              <a:rPr lang="cs-CZ" sz="2400" dirty="0" smtClean="0">
                <a:ea typeface="ＭＳ Ｐゴシック" pitchFamily="34" charset="-128"/>
              </a:rPr>
              <a:t>PCR analýza DNA – </a:t>
            </a:r>
            <a:r>
              <a:rPr lang="cs-CZ" sz="2400" dirty="0" err="1" smtClean="0">
                <a:ea typeface="ＭＳ Ｐゴシック" pitchFamily="34" charset="-128"/>
              </a:rPr>
              <a:t>SNAPy</a:t>
            </a:r>
            <a:r>
              <a:rPr lang="cs-CZ" sz="2400" dirty="0" smtClean="0">
                <a:ea typeface="ＭＳ Ｐゴシック" pitchFamily="34" charset="-128"/>
              </a:rPr>
              <a:t> – single </a:t>
            </a:r>
            <a:r>
              <a:rPr lang="cs-CZ" sz="2400" dirty="0" err="1" smtClean="0">
                <a:ea typeface="ＭＳ Ｐゴシック" pitchFamily="34" charset="-128"/>
              </a:rPr>
              <a:t>nucleotide</a:t>
            </a:r>
            <a:r>
              <a:rPr lang="cs-CZ" sz="2400" dirty="0" smtClean="0">
                <a:ea typeface="ＭＳ Ｐゴシック" pitchFamily="34" charset="-128"/>
              </a:rPr>
              <a:t> </a:t>
            </a:r>
            <a:r>
              <a:rPr lang="cs-CZ" sz="2400" dirty="0" err="1" smtClean="0">
                <a:ea typeface="ＭＳ Ｐゴシック" pitchFamily="34" charset="-128"/>
              </a:rPr>
              <a:t>polymorphism</a:t>
            </a:r>
            <a:r>
              <a:rPr lang="cs-CZ" sz="2400" dirty="0" smtClean="0">
                <a:ea typeface="ＭＳ Ｐゴシック" pitchFamily="34" charset="-128"/>
              </a:rPr>
              <a:t>, RFLP + </a:t>
            </a:r>
            <a:r>
              <a:rPr lang="cs-CZ" sz="2400" dirty="0" err="1" smtClean="0">
                <a:ea typeface="ＭＳ Ｐゴシック" pitchFamily="34" charset="-128"/>
              </a:rPr>
              <a:t>elfo</a:t>
            </a:r>
            <a:r>
              <a:rPr lang="cs-CZ" sz="2400" dirty="0" smtClean="0">
                <a:ea typeface="ＭＳ Ｐゴシック" pitchFamily="34" charset="-128"/>
              </a:rPr>
              <a:t>, </a:t>
            </a:r>
            <a:r>
              <a:rPr lang="cs-CZ" sz="2400" dirty="0" err="1" smtClean="0">
                <a:ea typeface="ＭＳ Ｐゴシック" pitchFamily="34" charset="-128"/>
              </a:rPr>
              <a:t>qPCR</a:t>
            </a:r>
            <a:endParaRPr lang="cs-CZ" sz="2400" dirty="0" smtClean="0">
              <a:ea typeface="ＭＳ Ｐゴシック" pitchFamily="34" charset="-128"/>
            </a:endParaRPr>
          </a:p>
          <a:p>
            <a:pPr lvl="1" eaLnBrk="1" hangingPunct="1">
              <a:lnSpc>
                <a:spcPct val="90000"/>
              </a:lnSpc>
            </a:pPr>
            <a:r>
              <a:rPr lang="cs-CZ" sz="2400" dirty="0" smtClean="0">
                <a:solidFill>
                  <a:schemeClr val="accent4"/>
                </a:solidFill>
                <a:ea typeface="ＭＳ Ｐゴシック" pitchFamily="34" charset="-128"/>
              </a:rPr>
              <a:t>NGS - genom-</a:t>
            </a:r>
            <a:r>
              <a:rPr lang="cs-CZ" sz="2400" dirty="0" err="1" smtClean="0">
                <a:solidFill>
                  <a:schemeClr val="accent4"/>
                </a:solidFill>
                <a:ea typeface="ＭＳ Ｐゴシック" pitchFamily="34" charset="-128"/>
              </a:rPr>
              <a:t>wide</a:t>
            </a:r>
            <a:r>
              <a:rPr lang="cs-CZ" sz="2400" dirty="0" smtClean="0">
                <a:solidFill>
                  <a:schemeClr val="accent4"/>
                </a:solidFill>
                <a:ea typeface="ＭＳ Ｐゴシック" pitchFamily="34" charset="-128"/>
              </a:rPr>
              <a:t>, </a:t>
            </a:r>
            <a:r>
              <a:rPr lang="cs-CZ" sz="2400" dirty="0" err="1" smtClean="0">
                <a:solidFill>
                  <a:schemeClr val="accent4"/>
                </a:solidFill>
                <a:ea typeface="ＭＳ Ｐゴシック" pitchFamily="34" charset="-128"/>
              </a:rPr>
              <a:t>transcriptom-wide</a:t>
            </a:r>
            <a:r>
              <a:rPr lang="cs-CZ" sz="2400" dirty="0" smtClean="0">
                <a:solidFill>
                  <a:schemeClr val="accent4"/>
                </a:solidFill>
                <a:ea typeface="ＭＳ Ｐゴシック" pitchFamily="34" charset="-128"/>
              </a:rPr>
              <a:t> (</a:t>
            </a:r>
            <a:r>
              <a:rPr lang="cs-CZ" sz="2400" dirty="0" err="1" smtClean="0">
                <a:solidFill>
                  <a:schemeClr val="accent4"/>
                </a:solidFill>
                <a:ea typeface="ＭＳ Ｐゴシック" pitchFamily="34" charset="-128"/>
              </a:rPr>
              <a:t>metabolom</a:t>
            </a:r>
            <a:r>
              <a:rPr lang="cs-CZ" sz="2400" dirty="0" smtClean="0">
                <a:solidFill>
                  <a:schemeClr val="accent4"/>
                </a:solidFill>
                <a:ea typeface="ＭＳ Ｐゴシック" pitchFamily="34" charset="-128"/>
              </a:rPr>
              <a:t>)</a:t>
            </a:r>
          </a:p>
          <a:p>
            <a:pPr eaLnBrk="1" hangingPunct="1">
              <a:lnSpc>
                <a:spcPct val="90000"/>
              </a:lnSpc>
            </a:pPr>
            <a:r>
              <a:rPr lang="cs-CZ" sz="2800" dirty="0" smtClean="0">
                <a:solidFill>
                  <a:schemeClr val="accent1"/>
                </a:solidFill>
                <a:ea typeface="ＭＳ Ｐゴシック" pitchFamily="34" charset="-128"/>
              </a:rPr>
              <a:t>Nyní metody umožňující vyšetření do dalšího dne</a:t>
            </a:r>
          </a:p>
          <a:p>
            <a:pPr eaLnBrk="1" hangingPunct="1">
              <a:lnSpc>
                <a:spcPct val="90000"/>
              </a:lnSpc>
            </a:pPr>
            <a:endParaRPr lang="cs-CZ" sz="2800" dirty="0" smtClean="0">
              <a:ea typeface="ＭＳ Ｐゴシック" pitchFamily="34" charset="-128"/>
            </a:endParaRPr>
          </a:p>
        </p:txBody>
      </p:sp>
    </p:spTree>
    <p:extLst>
      <p:ext uri="{BB962C8B-B14F-4D97-AF65-F5344CB8AC3E}">
        <p14:creationId xmlns:p14="http://schemas.microsoft.com/office/powerpoint/2010/main" val="6661286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tx2"/>
                </a:solidFill>
              </a:rPr>
              <a:t>Safety-Code</a:t>
            </a:r>
            <a:r>
              <a:rPr lang="cs-CZ" dirty="0" smtClean="0">
                <a:solidFill>
                  <a:schemeClr val="tx2"/>
                </a:solidFill>
              </a:rPr>
              <a:t> </a:t>
            </a:r>
            <a:r>
              <a:rPr lang="cs-CZ" dirty="0" err="1" smtClean="0">
                <a:solidFill>
                  <a:schemeClr val="tx2"/>
                </a:solidFill>
              </a:rPr>
              <a:t>card</a:t>
            </a:r>
            <a:endParaRPr lang="cs-CZ" dirty="0">
              <a:solidFill>
                <a:schemeClr val="tx2"/>
              </a:solidFill>
            </a:endParaRPr>
          </a:p>
        </p:txBody>
      </p:sp>
      <p:pic>
        <p:nvPicPr>
          <p:cNvPr id="4" name="Zástupný symbol pro obsah 3"/>
          <p:cNvPicPr>
            <a:picLocks noGrp="1" noChangeAspect="1"/>
          </p:cNvPicPr>
          <p:nvPr>
            <p:ph idx="1"/>
          </p:nvPr>
        </p:nvPicPr>
        <p:blipFill>
          <a:blip r:embed="rId2"/>
          <a:stretch>
            <a:fillRect/>
          </a:stretch>
        </p:blipFill>
        <p:spPr>
          <a:xfrm>
            <a:off x="842742" y="1600200"/>
            <a:ext cx="7458515" cy="4525963"/>
          </a:xfrm>
          <a:prstGeom prst="rect">
            <a:avLst/>
          </a:prstGeom>
        </p:spPr>
      </p:pic>
    </p:spTree>
    <p:extLst>
      <p:ext uri="{BB962C8B-B14F-4D97-AF65-F5344CB8AC3E}">
        <p14:creationId xmlns:p14="http://schemas.microsoft.com/office/powerpoint/2010/main" val="2426286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274638"/>
            <a:ext cx="8229600" cy="706090"/>
          </a:xfrm>
        </p:spPr>
        <p:txBody>
          <a:bodyPr/>
          <a:lstStyle/>
          <a:p>
            <a:r>
              <a:rPr lang="cs-CZ" sz="1800" dirty="0" smtClean="0"/>
              <a:t>E</a:t>
            </a:r>
            <a:r>
              <a:rPr lang="en-US" sz="1800" dirty="0" err="1" smtClean="0"/>
              <a:t>xample</a:t>
            </a:r>
            <a:r>
              <a:rPr lang="en-US" sz="1800" dirty="0" smtClean="0"/>
              <a:t> </a:t>
            </a:r>
            <a:r>
              <a:rPr lang="en-US" sz="1800" dirty="0"/>
              <a:t>of how next-generation sequencing (NGS) can be used to inform therapeutic decision making</a:t>
            </a:r>
            <a:endParaRPr lang="cs-CZ" sz="1800" dirty="0"/>
          </a:p>
        </p:txBody>
      </p:sp>
      <p:pic>
        <p:nvPicPr>
          <p:cNvPr id="45058"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416" y="980728"/>
            <a:ext cx="7620000" cy="576262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4053788" y="6548826"/>
            <a:ext cx="5076056" cy="276999"/>
          </a:xfrm>
          <a:prstGeom prst="rect">
            <a:avLst/>
          </a:prstGeom>
        </p:spPr>
        <p:txBody>
          <a:bodyPr wrap="square">
            <a:spAutoFit/>
          </a:bodyPr>
          <a:lstStyle/>
          <a:p>
            <a:r>
              <a:rPr lang="cs-CZ" sz="1200" i="1" dirty="0" err="1" smtClean="0"/>
              <a:t>Gillis</a:t>
            </a:r>
            <a:r>
              <a:rPr lang="cs-CZ" sz="1200" i="1" dirty="0" smtClean="0"/>
              <a:t> NK. </a:t>
            </a:r>
            <a:r>
              <a:rPr lang="en-US" sz="1200" i="1" dirty="0" smtClean="0"/>
              <a:t>Clinical </a:t>
            </a:r>
            <a:r>
              <a:rPr lang="en-US" sz="1200" i="1" dirty="0"/>
              <a:t>Pharmacology &amp; Therapeutics</a:t>
            </a:r>
            <a:r>
              <a:rPr lang="en-US" sz="1200" dirty="0"/>
              <a:t> (2014); </a:t>
            </a:r>
            <a:r>
              <a:rPr lang="en-US" sz="1200" b="1" dirty="0"/>
              <a:t>95</a:t>
            </a:r>
            <a:r>
              <a:rPr lang="en-US" sz="1200" dirty="0"/>
              <a:t> 3, 269–280. </a:t>
            </a:r>
            <a:endParaRPr lang="cs-CZ" sz="1200" dirty="0"/>
          </a:p>
        </p:txBody>
      </p:sp>
    </p:spTree>
    <p:extLst>
      <p:ext uri="{BB962C8B-B14F-4D97-AF65-F5344CB8AC3E}">
        <p14:creationId xmlns:p14="http://schemas.microsoft.com/office/powerpoint/2010/main" val="3302129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Nadpis 1"/>
          <p:cNvSpPr>
            <a:spLocks noGrp="1"/>
          </p:cNvSpPr>
          <p:nvPr>
            <p:ph type="title"/>
          </p:nvPr>
        </p:nvSpPr>
        <p:spPr>
          <a:xfrm>
            <a:off x="457200" y="274638"/>
            <a:ext cx="8229600" cy="850900"/>
          </a:xfrm>
        </p:spPr>
        <p:txBody>
          <a:bodyPr/>
          <a:lstStyle/>
          <a:p>
            <a:pPr eaLnBrk="1" hangingPunct="1"/>
            <a:r>
              <a:rPr lang="cs-CZ" smtClean="0">
                <a:solidFill>
                  <a:schemeClr val="tx2"/>
                </a:solidFill>
                <a:ea typeface="ＭＳ Ｐゴシック" pitchFamily="34" charset="-128"/>
              </a:rPr>
              <a:t>Výzkum gen. polymorfismu</a:t>
            </a:r>
          </a:p>
        </p:txBody>
      </p:sp>
      <p:sp>
        <p:nvSpPr>
          <p:cNvPr id="3" name="Zástupný symbol pro obsah 2"/>
          <p:cNvSpPr>
            <a:spLocks noGrp="1"/>
          </p:cNvSpPr>
          <p:nvPr>
            <p:ph idx="1"/>
          </p:nvPr>
        </p:nvSpPr>
        <p:spPr>
          <a:xfrm>
            <a:off x="457200" y="1285875"/>
            <a:ext cx="8229600" cy="5311775"/>
          </a:xfrm>
        </p:spPr>
        <p:txBody>
          <a:bodyPr>
            <a:normAutofit/>
          </a:bodyPr>
          <a:lstStyle/>
          <a:p>
            <a:pPr eaLnBrk="1" hangingPunct="1">
              <a:lnSpc>
                <a:spcPct val="80000"/>
              </a:lnSpc>
            </a:pPr>
            <a:r>
              <a:rPr lang="cs-CZ" sz="2700" smtClean="0">
                <a:solidFill>
                  <a:schemeClr val="accent1"/>
                </a:solidFill>
                <a:ea typeface="ＭＳ Ｐゴシック" pitchFamily="34" charset="-128"/>
              </a:rPr>
              <a:t>Iniciátorem výrazná variabilita fenotypu u nemocných</a:t>
            </a:r>
          </a:p>
          <a:p>
            <a:pPr lvl="1" eaLnBrk="1" hangingPunct="1">
              <a:lnSpc>
                <a:spcPct val="80000"/>
              </a:lnSpc>
            </a:pPr>
            <a:r>
              <a:rPr lang="cs-CZ" sz="2400" smtClean="0">
                <a:solidFill>
                  <a:srgbClr val="C0504D"/>
                </a:solidFill>
                <a:ea typeface="ＭＳ Ｐゴシック" pitchFamily="34" charset="-128"/>
              </a:rPr>
              <a:t>Např. U enzymu</a:t>
            </a:r>
          </a:p>
          <a:p>
            <a:pPr lvl="2" eaLnBrk="1" hangingPunct="1">
              <a:lnSpc>
                <a:spcPct val="80000"/>
              </a:lnSpc>
            </a:pPr>
            <a:r>
              <a:rPr lang="cs-CZ" sz="2000" smtClean="0">
                <a:solidFill>
                  <a:srgbClr val="8064A2"/>
                </a:solidFill>
                <a:ea typeface="ＭＳ Ｐゴシック" pitchFamily="34" charset="-128"/>
              </a:rPr>
              <a:t>Variabilita metabolického poměru koncentrací mateřská látka/metabolit </a:t>
            </a:r>
          </a:p>
          <a:p>
            <a:pPr lvl="3" eaLnBrk="1" hangingPunct="1">
              <a:lnSpc>
                <a:spcPct val="80000"/>
              </a:lnSpc>
            </a:pPr>
            <a:r>
              <a:rPr lang="cs-CZ" sz="1700" smtClean="0">
                <a:ea typeface="ＭＳ Ｐゴシック" pitchFamily="34" charset="-128"/>
              </a:rPr>
              <a:t>v moči nebo krvi je následně vyšetřovaný jedinec zařazen do odpovídající skupiny - </a:t>
            </a:r>
          </a:p>
          <a:p>
            <a:pPr lvl="2" eaLnBrk="1" hangingPunct="1">
              <a:lnSpc>
                <a:spcPct val="80000"/>
              </a:lnSpc>
            </a:pPr>
            <a:r>
              <a:rPr lang="cs-CZ" sz="2000" smtClean="0">
                <a:solidFill>
                  <a:srgbClr val="8064A2"/>
                </a:solidFill>
                <a:ea typeface="ＭＳ Ｐゴシック" pitchFamily="34" charset="-128"/>
              </a:rPr>
              <a:t>UM vykazují hodnotu metabolického poměru nejnižší a PM naopak nejvyšší.</a:t>
            </a:r>
          </a:p>
          <a:p>
            <a:pPr lvl="1" eaLnBrk="1" hangingPunct="1">
              <a:lnSpc>
                <a:spcPct val="80000"/>
              </a:lnSpc>
            </a:pPr>
            <a:r>
              <a:rPr lang="cs-CZ" sz="2400" smtClean="0">
                <a:ea typeface="ＭＳ Ｐゴシック" pitchFamily="34" charset="-128"/>
              </a:rPr>
              <a:t>Následně se analyzuje genotyp alel důležitých pro PK/PD sledovaného léčiva</a:t>
            </a:r>
            <a:endParaRPr lang="cs-CZ" sz="2400" smtClean="0">
              <a:solidFill>
                <a:srgbClr val="8064A2"/>
              </a:solidFill>
              <a:ea typeface="ＭＳ Ｐゴシック" pitchFamily="34" charset="-128"/>
            </a:endParaRPr>
          </a:p>
          <a:p>
            <a:pPr eaLnBrk="1" hangingPunct="1">
              <a:lnSpc>
                <a:spcPct val="80000"/>
              </a:lnSpc>
            </a:pPr>
            <a:r>
              <a:rPr lang="cs-CZ" sz="2700" smtClean="0">
                <a:solidFill>
                  <a:srgbClr val="4F81BD"/>
                </a:solidFill>
                <a:ea typeface="ＭＳ Ｐゴシック" pitchFamily="34" charset="-128"/>
              </a:rPr>
              <a:t>Cílené screeningové studie vlivu genotypu </a:t>
            </a:r>
          </a:p>
          <a:p>
            <a:pPr lvl="1" eaLnBrk="1" hangingPunct="1">
              <a:lnSpc>
                <a:spcPct val="80000"/>
              </a:lnSpc>
            </a:pPr>
            <a:r>
              <a:rPr lang="cs-CZ" sz="2400" smtClean="0">
                <a:solidFill>
                  <a:srgbClr val="8064A2"/>
                </a:solidFill>
                <a:ea typeface="ＭＳ Ｐゴシック" pitchFamily="34" charset="-128"/>
              </a:rPr>
              <a:t>Prospektivní hodnocení vztahu genotyp - fenotyp</a:t>
            </a:r>
          </a:p>
          <a:p>
            <a:pPr lvl="2" eaLnBrk="1" hangingPunct="1">
              <a:lnSpc>
                <a:spcPct val="80000"/>
              </a:lnSpc>
            </a:pPr>
            <a:r>
              <a:rPr lang="cs-CZ" sz="2000" smtClean="0">
                <a:solidFill>
                  <a:srgbClr val="000000"/>
                </a:solidFill>
                <a:ea typeface="ＭＳ Ｐゴシック" pitchFamily="34" charset="-128"/>
              </a:rPr>
              <a:t>Často realizováno farmaceutickými společnosti v rámci procesu vývoje léčiva </a:t>
            </a:r>
          </a:p>
          <a:p>
            <a:pPr lvl="2" eaLnBrk="1" hangingPunct="1">
              <a:lnSpc>
                <a:spcPct val="80000"/>
              </a:lnSpc>
            </a:pPr>
            <a:r>
              <a:rPr lang="cs-CZ" sz="2000" smtClean="0">
                <a:solidFill>
                  <a:srgbClr val="000000"/>
                </a:solidFill>
                <a:ea typeface="ＭＳ Ｐゴシック" pitchFamily="34" charset="-128"/>
              </a:rPr>
              <a:t>zejména pokud je léčivo subtrátem enzymu nebo transportéru s polymorfní distribucí</a:t>
            </a:r>
          </a:p>
          <a:p>
            <a:pPr lvl="2" eaLnBrk="1" hangingPunct="1">
              <a:lnSpc>
                <a:spcPct val="80000"/>
              </a:lnSpc>
              <a:buFont typeface="Arial" pitchFamily="34" charset="0"/>
              <a:buNone/>
            </a:pPr>
            <a:endParaRPr lang="cs-CZ" sz="2000" smtClean="0">
              <a:solidFill>
                <a:srgbClr val="000000"/>
              </a:solidFill>
              <a:ea typeface="ＭＳ Ｐゴシック" pitchFamily="34" charset="-128"/>
            </a:endParaRPr>
          </a:p>
          <a:p>
            <a:pPr eaLnBrk="1" hangingPunct="1">
              <a:lnSpc>
                <a:spcPct val="80000"/>
              </a:lnSpc>
              <a:buFont typeface="Arial" pitchFamily="34" charset="0"/>
              <a:buNone/>
            </a:pPr>
            <a:endParaRPr lang="cs-CZ" sz="2700" smtClean="0">
              <a:ea typeface="ＭＳ Ｐゴシック" pitchFamily="34" charset="-128"/>
            </a:endParaRPr>
          </a:p>
          <a:p>
            <a:pPr eaLnBrk="1" hangingPunct="1">
              <a:lnSpc>
                <a:spcPct val="80000"/>
              </a:lnSpc>
            </a:pPr>
            <a:endParaRPr lang="cs-CZ" sz="2700" smtClean="0">
              <a:ea typeface="ＭＳ Ｐゴシック" pitchFamily="34" charset="-128"/>
            </a:endParaRPr>
          </a:p>
          <a:p>
            <a:pPr eaLnBrk="1" hangingPunct="1">
              <a:lnSpc>
                <a:spcPct val="80000"/>
              </a:lnSpc>
            </a:pPr>
            <a:endParaRPr lang="cs-CZ" sz="2700" smtClean="0">
              <a:ea typeface="ＭＳ Ｐゴシック" pitchFamily="34" charset="-128"/>
            </a:endParaRPr>
          </a:p>
        </p:txBody>
      </p:sp>
    </p:spTree>
    <p:extLst>
      <p:ext uri="{BB962C8B-B14F-4D97-AF65-F5344CB8AC3E}">
        <p14:creationId xmlns:p14="http://schemas.microsoft.com/office/powerpoint/2010/main" val="8009217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dirty="0" smtClean="0">
                <a:solidFill>
                  <a:schemeClr val="tx2"/>
                </a:solidFill>
                <a:ea typeface="ＭＳ Ｐゴシック" pitchFamily="34" charset="-128"/>
              </a:rPr>
              <a:t>Stanovení genotypu - nevýhody</a:t>
            </a:r>
            <a:endParaRPr lang="cs-CZ" dirty="0" smtClean="0">
              <a:solidFill>
                <a:schemeClr val="tx2"/>
              </a:solidFill>
            </a:endParaRPr>
          </a:p>
        </p:txBody>
      </p:sp>
      <p:sp>
        <p:nvSpPr>
          <p:cNvPr id="120835" name="Rectangle 3"/>
          <p:cNvSpPr>
            <a:spLocks noGrp="1" noChangeArrowheads="1"/>
          </p:cNvSpPr>
          <p:nvPr>
            <p:ph idx="1"/>
          </p:nvPr>
        </p:nvSpPr>
        <p:spPr/>
        <p:txBody>
          <a:bodyPr rtlCol="0">
            <a:normAutofit/>
          </a:bodyPr>
          <a:lstStyle/>
          <a:p>
            <a:pPr fontAlgn="auto">
              <a:spcAft>
                <a:spcPts val="0"/>
              </a:spcAft>
              <a:defRPr/>
            </a:pPr>
            <a:r>
              <a:rPr lang="cs-CZ" dirty="0" smtClean="0">
                <a:solidFill>
                  <a:schemeClr val="accent1"/>
                </a:solidFill>
              </a:rPr>
              <a:t>Často nejasný vztah mezi genotypem a fenotypem</a:t>
            </a:r>
          </a:p>
          <a:p>
            <a:pPr lvl="1" fontAlgn="auto">
              <a:spcAft>
                <a:spcPts val="0"/>
              </a:spcAft>
              <a:defRPr/>
            </a:pPr>
            <a:r>
              <a:rPr lang="cs-CZ" dirty="0" smtClean="0"/>
              <a:t>polygenní </a:t>
            </a:r>
            <a:r>
              <a:rPr lang="cs-CZ" dirty="0" err="1" smtClean="0"/>
              <a:t>dedičnost</a:t>
            </a:r>
            <a:r>
              <a:rPr lang="cs-CZ" dirty="0" smtClean="0"/>
              <a:t>, </a:t>
            </a:r>
          </a:p>
          <a:p>
            <a:pPr lvl="1" fontAlgn="auto">
              <a:spcAft>
                <a:spcPts val="0"/>
              </a:spcAft>
              <a:defRPr/>
            </a:pPr>
            <a:r>
              <a:rPr lang="cs-CZ" dirty="0" err="1" smtClean="0"/>
              <a:t>potranskripční</a:t>
            </a:r>
            <a:r>
              <a:rPr lang="cs-CZ" dirty="0" smtClean="0"/>
              <a:t>/translační úpravy</a:t>
            </a:r>
            <a:endParaRPr lang="cs-CZ" dirty="0"/>
          </a:p>
          <a:p>
            <a:pPr eaLnBrk="1" fontAlgn="auto" hangingPunct="1">
              <a:spcAft>
                <a:spcPts val="0"/>
              </a:spcAft>
              <a:defRPr/>
            </a:pPr>
            <a:endParaRPr lang="cs-CZ" dirty="0" smtClean="0"/>
          </a:p>
        </p:txBody>
      </p:sp>
    </p:spTree>
    <p:extLst>
      <p:ext uri="{BB962C8B-B14F-4D97-AF65-F5344CB8AC3E}">
        <p14:creationId xmlns:p14="http://schemas.microsoft.com/office/powerpoint/2010/main" val="16649639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p:cNvSpPr>
            <a:spLocks noChangeArrowheads="1"/>
          </p:cNvSpPr>
          <p:nvPr/>
        </p:nvSpPr>
        <p:spPr bwMode="auto">
          <a:xfrm>
            <a:off x="323528" y="476672"/>
            <a:ext cx="8526462" cy="461665"/>
          </a:xfrm>
          <a:prstGeom prst="rect">
            <a:avLst/>
          </a:prstGeom>
          <a:noFill/>
          <a:ln w="12700">
            <a:noFill/>
            <a:miter lim="800000"/>
            <a:headEnd type="none" w="sm" len="sm"/>
            <a:tailEnd type="none" w="sm" len="sm"/>
          </a:ln>
        </p:spPr>
        <p:txBody>
          <a:bodyPr anchor="ctr">
            <a:spAutoFit/>
          </a:bodyPr>
          <a:lstStyle/>
          <a:p>
            <a:pPr algn="ctr"/>
            <a:r>
              <a:rPr lang="cs-CZ" dirty="0" smtClean="0">
                <a:solidFill>
                  <a:schemeClr val="tx2"/>
                </a:solidFill>
              </a:rPr>
              <a:t>164 </a:t>
            </a:r>
            <a:r>
              <a:rPr lang="cs-CZ" dirty="0" err="1">
                <a:solidFill>
                  <a:schemeClr val="tx2"/>
                </a:solidFill>
              </a:rPr>
              <a:t>recipients</a:t>
            </a:r>
            <a:r>
              <a:rPr lang="cs-CZ" dirty="0">
                <a:solidFill>
                  <a:schemeClr val="tx2"/>
                </a:solidFill>
              </a:rPr>
              <a:t> </a:t>
            </a:r>
            <a:r>
              <a:rPr lang="cs-CZ" dirty="0" err="1">
                <a:solidFill>
                  <a:schemeClr val="tx2"/>
                </a:solidFill>
              </a:rPr>
              <a:t>after</a:t>
            </a:r>
            <a:r>
              <a:rPr lang="cs-CZ" dirty="0">
                <a:solidFill>
                  <a:schemeClr val="tx2"/>
                </a:solidFill>
              </a:rPr>
              <a:t> </a:t>
            </a:r>
            <a:r>
              <a:rPr lang="cs-CZ" dirty="0" err="1">
                <a:solidFill>
                  <a:schemeClr val="tx2"/>
                </a:solidFill>
              </a:rPr>
              <a:t>living</a:t>
            </a:r>
            <a:r>
              <a:rPr lang="cs-CZ" dirty="0">
                <a:solidFill>
                  <a:schemeClr val="tx2"/>
                </a:solidFill>
              </a:rPr>
              <a:t>-donor liver </a:t>
            </a:r>
            <a:r>
              <a:rPr lang="cs-CZ" dirty="0" err="1">
                <a:solidFill>
                  <a:schemeClr val="tx2"/>
                </a:solidFill>
              </a:rPr>
              <a:t>transplantation</a:t>
            </a:r>
            <a:r>
              <a:rPr lang="cs-CZ" dirty="0">
                <a:solidFill>
                  <a:schemeClr val="tx2"/>
                </a:solidFill>
              </a:rPr>
              <a:t> </a:t>
            </a:r>
          </a:p>
        </p:txBody>
      </p:sp>
      <p:sp>
        <p:nvSpPr>
          <p:cNvPr id="52226" name="Rectangle 5"/>
          <p:cNvSpPr>
            <a:spLocks noChangeArrowheads="1"/>
          </p:cNvSpPr>
          <p:nvPr/>
        </p:nvSpPr>
        <p:spPr bwMode="auto">
          <a:xfrm>
            <a:off x="3155950" y="6491288"/>
            <a:ext cx="5988050" cy="366712"/>
          </a:xfrm>
          <a:prstGeom prst="rect">
            <a:avLst/>
          </a:prstGeom>
          <a:noFill/>
          <a:ln w="12700">
            <a:noFill/>
            <a:miter lim="800000"/>
            <a:headEnd type="none" w="sm" len="sm"/>
            <a:tailEnd type="none" w="sm" len="sm"/>
          </a:ln>
        </p:spPr>
        <p:txBody>
          <a:bodyPr wrap="none" anchor="ctr">
            <a:spAutoFit/>
          </a:bodyPr>
          <a:lstStyle/>
          <a:p>
            <a:r>
              <a:rPr lang="cs-CZ" sz="1800"/>
              <a:t>Masuda S. Clin Pharmacol Ther. 2006 Jan;79(1):90-102. </a:t>
            </a:r>
          </a:p>
        </p:txBody>
      </p:sp>
      <p:pic>
        <p:nvPicPr>
          <p:cNvPr id="52227" name="Picture 6" descr="2006-Masuda-01"/>
          <p:cNvPicPr>
            <a:picLocks noChangeAspect="1" noChangeArrowheads="1"/>
          </p:cNvPicPr>
          <p:nvPr/>
        </p:nvPicPr>
        <p:blipFill>
          <a:blip r:embed="rId2" cstate="print"/>
          <a:srcRect/>
          <a:stretch>
            <a:fillRect/>
          </a:stretch>
        </p:blipFill>
        <p:spPr bwMode="auto">
          <a:xfrm>
            <a:off x="1979959" y="1484784"/>
            <a:ext cx="5040313" cy="4643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5" descr="enterohepatic"/>
          <p:cNvPicPr>
            <a:picLocks noChangeAspect="1" noChangeArrowheads="1"/>
          </p:cNvPicPr>
          <p:nvPr/>
        </p:nvPicPr>
        <p:blipFill>
          <a:blip r:embed="rId3"/>
          <a:srcRect/>
          <a:stretch>
            <a:fillRect/>
          </a:stretch>
        </p:blipFill>
        <p:spPr bwMode="auto">
          <a:xfrm>
            <a:off x="395288" y="63500"/>
            <a:ext cx="8424862" cy="6675438"/>
          </a:xfrm>
          <a:prstGeom prst="rect">
            <a:avLst/>
          </a:prstGeom>
          <a:noFill/>
          <a:ln w="9525">
            <a:noFill/>
            <a:miter lim="800000"/>
            <a:headEnd/>
            <a:tailEnd/>
          </a:ln>
        </p:spPr>
      </p:pic>
      <p:sp>
        <p:nvSpPr>
          <p:cNvPr id="31746" name="Text Box 6"/>
          <p:cNvSpPr txBox="1">
            <a:spLocks noChangeArrowheads="1"/>
          </p:cNvSpPr>
          <p:nvPr/>
        </p:nvSpPr>
        <p:spPr bwMode="auto">
          <a:xfrm>
            <a:off x="6927850" y="5969000"/>
            <a:ext cx="914417" cy="646331"/>
          </a:xfrm>
          <a:prstGeom prst="rect">
            <a:avLst/>
          </a:prstGeom>
          <a:noFill/>
          <a:ln w="9525">
            <a:noFill/>
            <a:miter lim="800000"/>
            <a:headEnd/>
            <a:tailEnd/>
          </a:ln>
        </p:spPr>
        <p:txBody>
          <a:bodyPr wrap="none">
            <a:spAutoFit/>
          </a:bodyPr>
          <a:lstStyle/>
          <a:p>
            <a:r>
              <a:rPr lang="cs-CZ" b="1" dirty="0">
                <a:solidFill>
                  <a:schemeClr val="accent1"/>
                </a:solidFill>
              </a:rPr>
              <a:t>ABC 50</a:t>
            </a:r>
          </a:p>
          <a:p>
            <a:r>
              <a:rPr lang="cs-CZ" b="1" dirty="0">
                <a:solidFill>
                  <a:schemeClr val="accent1"/>
                </a:solidFill>
              </a:rPr>
              <a:t>SLC 300</a:t>
            </a:r>
          </a:p>
        </p:txBody>
      </p:sp>
    </p:spTree>
    <p:extLst>
      <p:ext uri="{BB962C8B-B14F-4D97-AF65-F5344CB8AC3E}">
        <p14:creationId xmlns:p14="http://schemas.microsoft.com/office/powerpoint/2010/main" val="1651634714"/>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nvGraphicFramePr>
        <p:xfrm>
          <a:off x="500063" y="446088"/>
          <a:ext cx="8286750" cy="5842637"/>
        </p:xfrm>
        <a:graphic>
          <a:graphicData uri="http://schemas.openxmlformats.org/drawingml/2006/table">
            <a:tbl>
              <a:tblPr/>
              <a:tblGrid>
                <a:gridCol w="1000125">
                  <a:extLst>
                    <a:ext uri="{9D8B030D-6E8A-4147-A177-3AD203B41FA5}">
                      <a16:colId xmlns:a16="http://schemas.microsoft.com/office/drawing/2014/main" val="20000"/>
                    </a:ext>
                  </a:extLst>
                </a:gridCol>
                <a:gridCol w="1762125">
                  <a:extLst>
                    <a:ext uri="{9D8B030D-6E8A-4147-A177-3AD203B41FA5}">
                      <a16:colId xmlns:a16="http://schemas.microsoft.com/office/drawing/2014/main" val="20001"/>
                    </a:ext>
                  </a:extLst>
                </a:gridCol>
                <a:gridCol w="1379537">
                  <a:extLst>
                    <a:ext uri="{9D8B030D-6E8A-4147-A177-3AD203B41FA5}">
                      <a16:colId xmlns:a16="http://schemas.microsoft.com/office/drawing/2014/main" val="20002"/>
                    </a:ext>
                  </a:extLst>
                </a:gridCol>
                <a:gridCol w="1382713">
                  <a:extLst>
                    <a:ext uri="{9D8B030D-6E8A-4147-A177-3AD203B41FA5}">
                      <a16:colId xmlns:a16="http://schemas.microsoft.com/office/drawing/2014/main" val="20003"/>
                    </a:ext>
                  </a:extLst>
                </a:gridCol>
                <a:gridCol w="1381125">
                  <a:extLst>
                    <a:ext uri="{9D8B030D-6E8A-4147-A177-3AD203B41FA5}">
                      <a16:colId xmlns:a16="http://schemas.microsoft.com/office/drawing/2014/main" val="20004"/>
                    </a:ext>
                  </a:extLst>
                </a:gridCol>
                <a:gridCol w="1381125">
                  <a:extLst>
                    <a:ext uri="{9D8B030D-6E8A-4147-A177-3AD203B41FA5}">
                      <a16:colId xmlns:a16="http://schemas.microsoft.com/office/drawing/2014/main" val="20005"/>
                    </a:ext>
                  </a:extLst>
                </a:gridCol>
              </a:tblGrid>
              <a:tr h="274638">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Receptor</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Ligands</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Regulated PK molecules</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74638">
                <a:tc vMerge="1">
                  <a:txBody>
                    <a:bodyPr/>
                    <a:lstStyle/>
                    <a:p>
                      <a:endParaRPr lang="cs-CZ"/>
                    </a:p>
                  </a:txBody>
                  <a:tcPr/>
                </a:tc>
                <a:tc vMerge="1">
                  <a:txBody>
                    <a:bodyPr/>
                    <a:lstStyle/>
                    <a:p>
                      <a:endParaRPr lang="cs-CZ"/>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Uptake</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Metabolism</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cs-CZ"/>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Efflux</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638">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I. fáze</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II. fáze</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cs-CZ"/>
                    </a:p>
                  </a:txBody>
                  <a:tcPr/>
                </a:tc>
                <a:extLst>
                  <a:ext uri="{0D108BD9-81ED-4DB2-BD59-A6C34878D82A}">
                    <a16:rowId xmlns:a16="http://schemas.microsoft.com/office/drawing/2014/main" val="10002"/>
                  </a:ext>
                </a:extLst>
              </a:tr>
              <a:tr h="1096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AhR</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xenobiotics – aromatic hydrocarbons</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CYP1A1</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CYP1A2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UGT1A1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SULT1A1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GST-A2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ALDH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MDR1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96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PXR</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drugs – e.g. glucocorticoids, rifampin, statins</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OATP1B1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OATP1A2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OCT1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CYP2B6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CYP2C9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CYP3A4</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CYP7A1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UGT1A1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GST-A2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MDR1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MRP2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371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CAR</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drugs– e.g. phenobarbital</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carbamazepine</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efavirenz</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phenytoine</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OATP1B1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CYP2B6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CYP2C9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CYP2C19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CYP2A6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CYP3A4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UGT1A1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SULT1A1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MRP2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MRP3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03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FXR</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BA-, ursodeoxycholic acid</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OATP1B3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NTCP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OATP1B1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CYP7A1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SULT2A1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UGT1A1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 </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BSEP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MRP2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49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PPAR</a:t>
                      </a:r>
                      <a:r>
                        <a:rPr kumimoji="0" lang="cs-CZ" sz="1800" b="0" i="0" u="none" strike="noStrike" cap="none" normalizeH="0" baseline="0" smtClean="0">
                          <a:ln>
                            <a:noFill/>
                          </a:ln>
                          <a:solidFill>
                            <a:srgbClr val="000000"/>
                          </a:solidFill>
                          <a:effectLst/>
                          <a:latin typeface="Symbol" pitchFamily="18" charset="2"/>
                          <a:ea typeface="ＭＳ Ｐゴシック" pitchFamily="34" charset="-128"/>
                          <a:cs typeface="Times New Roman" pitchFamily="18" charset="0"/>
                        </a:rPr>
                        <a:t>a</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fibrates, fatty acids</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CYP4A1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CYP7A1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rPr>
                        <a:t>MDR3 </a:t>
                      </a:r>
                      <a:r>
                        <a:rPr kumimoji="0" lang="cs-CZ" sz="1800" b="0" i="0" u="none" strike="noStrike" cap="none" normalizeH="0" baseline="0" smtClean="0">
                          <a:ln>
                            <a:noFill/>
                          </a:ln>
                          <a:solidFill>
                            <a:srgbClr val="000000"/>
                          </a:solidFill>
                          <a:effectLst/>
                          <a:latin typeface="Times New Roman" pitchFamily="18" charset="0"/>
                          <a:ea typeface="ＭＳ Ｐゴシック" pitchFamily="34" charset="-128"/>
                          <a:cs typeface="Times New Roman" pitchFamily="18" charset="0"/>
                          <a:sym typeface="Symbol" pitchFamily="18" charset="2"/>
                        </a:rPr>
                        <a:t></a:t>
                      </a:r>
                      <a:endParaRPr kumimoji="0" lang="cs-CZ" sz="1800" b="0" i="0" u="none" strike="noStrike" cap="none" normalizeH="0" baseline="0" smtClean="0">
                        <a:ln>
                          <a:noFill/>
                        </a:ln>
                        <a:solidFill>
                          <a:schemeClr val="tx1"/>
                        </a:solidFill>
                        <a:effectLst/>
                        <a:latin typeface="Times New Roman" pitchFamily="18" charset="0"/>
                        <a:ea typeface="ＭＳ Ｐゴシック" pitchFamily="34" charset="-128"/>
                        <a:cs typeface="Times New Roman" pitchFamily="18" charset="0"/>
                      </a:endParaRPr>
                    </a:p>
                  </a:txBody>
                  <a:tcPr marL="37630" marR="3763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652752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solidFill>
                  <a:schemeClr val="tx2"/>
                </a:solidFill>
                <a:ea typeface="ＭＳ Ｐゴシック" pitchFamily="34" charset="-128"/>
              </a:rPr>
              <a:t>Disadvantages – PG limitations </a:t>
            </a:r>
            <a:br>
              <a:rPr lang="en-US" sz="3200" dirty="0" smtClean="0">
                <a:solidFill>
                  <a:schemeClr val="tx2"/>
                </a:solidFill>
                <a:ea typeface="ＭＳ Ｐゴシック" pitchFamily="34" charset="-128"/>
              </a:rPr>
            </a:br>
            <a:r>
              <a:rPr lang="en-US" sz="3200" dirty="0" smtClean="0">
                <a:solidFill>
                  <a:schemeClr val="tx2"/>
                </a:solidFill>
                <a:ea typeface="ＭＳ Ｐゴシック" pitchFamily="34" charset="-128"/>
              </a:rPr>
              <a:t>- mice with the same agouti genes</a:t>
            </a:r>
          </a:p>
        </p:txBody>
      </p:sp>
      <p:pic>
        <p:nvPicPr>
          <p:cNvPr id="60418" name="Picture 5"/>
          <p:cNvPicPr>
            <a:picLocks noChangeAspect="1"/>
          </p:cNvPicPr>
          <p:nvPr/>
        </p:nvPicPr>
        <p:blipFill>
          <a:blip r:embed="rId3" cstate="print"/>
          <a:srcRect/>
          <a:stretch>
            <a:fillRect/>
          </a:stretch>
        </p:blipFill>
        <p:spPr bwMode="auto">
          <a:xfrm>
            <a:off x="468313" y="1576388"/>
            <a:ext cx="8255000" cy="466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Nadpis 42"/>
          <p:cNvSpPr>
            <a:spLocks noGrp="1"/>
          </p:cNvSpPr>
          <p:nvPr>
            <p:ph type="title"/>
          </p:nvPr>
        </p:nvSpPr>
        <p:spPr>
          <a:xfrm>
            <a:off x="457200" y="274638"/>
            <a:ext cx="8229600" cy="993775"/>
          </a:xfrm>
        </p:spPr>
        <p:txBody>
          <a:bodyPr/>
          <a:lstStyle/>
          <a:p>
            <a:r>
              <a:rPr lang="en-US" sz="3200" b="1" smtClean="0">
                <a:solidFill>
                  <a:schemeClr val="accent1"/>
                </a:solidFill>
                <a:ea typeface="ＭＳ Ｐゴシック" pitchFamily="34" charset="-128"/>
              </a:rPr>
              <a:t>Inhibition of Transcription and Translation</a:t>
            </a:r>
            <a:br>
              <a:rPr lang="en-US" sz="3200" b="1" smtClean="0">
                <a:solidFill>
                  <a:schemeClr val="accent1"/>
                </a:solidFill>
                <a:ea typeface="ＭＳ Ｐゴシック" pitchFamily="34" charset="-128"/>
              </a:rPr>
            </a:br>
            <a:r>
              <a:rPr lang="en-US" sz="3200" b="1" smtClean="0">
                <a:solidFill>
                  <a:schemeClr val="accent1"/>
                </a:solidFill>
                <a:ea typeface="ＭＳ Ｐゴシック" pitchFamily="34" charset="-128"/>
              </a:rPr>
              <a:t>by Epigenetic Mechanisms</a:t>
            </a:r>
            <a:endParaRPr lang="cs-CZ" sz="3200" smtClean="0">
              <a:solidFill>
                <a:schemeClr val="accent1"/>
              </a:solidFill>
              <a:ea typeface="ＭＳ Ｐゴシック" pitchFamily="34" charset="-128"/>
            </a:endParaRPr>
          </a:p>
        </p:txBody>
      </p:sp>
      <p:sp>
        <p:nvSpPr>
          <p:cNvPr id="41" name="Slide Number Placeholder 3"/>
          <p:cNvSpPr>
            <a:spLocks noGrp="1"/>
          </p:cNvSpPr>
          <p:nvPr>
            <p:ph type="sldNum" sz="quarter" idx="12"/>
          </p:nvPr>
        </p:nvSpPr>
        <p:spPr/>
        <p:txBody>
          <a:bodyPr/>
          <a:lstStyle/>
          <a:p>
            <a:fld id="{B7FAEA2C-9C08-4AB4-9E94-AB81B36DB80A}" type="slidenum">
              <a:rPr lang="en-US"/>
              <a:pPr/>
              <a:t>82</a:t>
            </a:fld>
            <a:endParaRPr lang="en-US"/>
          </a:p>
        </p:txBody>
      </p:sp>
      <p:sp>
        <p:nvSpPr>
          <p:cNvPr id="794626" name="Oval 2"/>
          <p:cNvSpPr>
            <a:spLocks noChangeArrowheads="1"/>
          </p:cNvSpPr>
          <p:nvPr/>
        </p:nvSpPr>
        <p:spPr bwMode="auto">
          <a:xfrm>
            <a:off x="838201" y="1370013"/>
            <a:ext cx="7662333" cy="4953000"/>
          </a:xfrm>
          <a:prstGeom prst="ellipse">
            <a:avLst/>
          </a:prstGeom>
          <a:gradFill rotWithShape="1">
            <a:gsLst>
              <a:gs pos="0">
                <a:srgbClr val="FF9933"/>
              </a:gs>
              <a:gs pos="100000">
                <a:srgbClr val="FF9933">
                  <a:gamma/>
                  <a:shade val="54118"/>
                  <a:invGamma/>
                </a:srgbClr>
              </a:gs>
            </a:gsLst>
            <a:lin ang="0" scaled="1"/>
          </a:gradFill>
          <a:ln w="9525">
            <a:noFill/>
            <a:round/>
            <a:headEnd/>
            <a:tailEnd/>
          </a:ln>
          <a:effectLst/>
          <a:scene3d>
            <a:camera prst="orthographicFront"/>
            <a:lightRig rig="threePt" dir="t"/>
          </a:scene3d>
          <a:sp3d>
            <a:bevelT/>
          </a:sp3d>
        </p:spPr>
        <p:txBody>
          <a:bodyPr wrap="none" anchor="ctr"/>
          <a:lstStyle/>
          <a:p>
            <a:pPr>
              <a:defRPr/>
            </a:pPr>
            <a:endParaRPr lang="en-US">
              <a:ea typeface="+mn-ea"/>
              <a:cs typeface="ＭＳ Ｐゴシック" charset="0"/>
            </a:endParaRPr>
          </a:p>
        </p:txBody>
      </p:sp>
      <p:sp>
        <p:nvSpPr>
          <p:cNvPr id="62470" name="Text Box 3"/>
          <p:cNvSpPr txBox="1">
            <a:spLocks noChangeArrowheads="1"/>
          </p:cNvSpPr>
          <p:nvPr/>
        </p:nvSpPr>
        <p:spPr bwMode="auto">
          <a:xfrm>
            <a:off x="1933575" y="3090863"/>
            <a:ext cx="533400" cy="244475"/>
          </a:xfrm>
          <a:prstGeom prst="rect">
            <a:avLst/>
          </a:prstGeom>
          <a:noFill/>
          <a:ln w="9525">
            <a:noFill/>
            <a:miter lim="800000"/>
            <a:headEnd/>
            <a:tailEnd/>
          </a:ln>
        </p:spPr>
        <p:txBody>
          <a:bodyPr>
            <a:spAutoFit/>
          </a:bodyPr>
          <a:lstStyle/>
          <a:p>
            <a:pPr>
              <a:spcBef>
                <a:spcPct val="50000"/>
              </a:spcBef>
            </a:pPr>
            <a:r>
              <a:rPr lang="en-US" sz="1000" b="1">
                <a:cs typeface="Arial" pitchFamily="34" charset="0"/>
              </a:rPr>
              <a:t>DNA</a:t>
            </a:r>
          </a:p>
        </p:txBody>
      </p:sp>
      <p:sp>
        <p:nvSpPr>
          <p:cNvPr id="794628" name="Oval 4"/>
          <p:cNvSpPr>
            <a:spLocks noChangeArrowheads="1"/>
          </p:cNvSpPr>
          <p:nvPr/>
        </p:nvSpPr>
        <p:spPr bwMode="auto">
          <a:xfrm>
            <a:off x="1133123" y="2290763"/>
            <a:ext cx="3709811" cy="3124200"/>
          </a:xfrm>
          <a:prstGeom prst="ellipse">
            <a:avLst/>
          </a:prstGeom>
          <a:solidFill>
            <a:schemeClr val="bg1"/>
          </a:solidFill>
          <a:ln w="9525">
            <a:noFill/>
            <a:round/>
            <a:headEnd/>
            <a:tailEnd/>
          </a:ln>
          <a:effectLst/>
          <a:scene3d>
            <a:camera prst="orthographicFront"/>
            <a:lightRig rig="threePt" dir="t"/>
          </a:scene3d>
          <a:sp3d>
            <a:bevelT/>
          </a:sp3d>
        </p:spPr>
        <p:txBody>
          <a:bodyPr wrap="none" anchor="ctr"/>
          <a:lstStyle/>
          <a:p>
            <a:pPr>
              <a:defRPr/>
            </a:pPr>
            <a:endParaRPr lang="en-US">
              <a:ea typeface="+mn-ea"/>
              <a:cs typeface="ＭＳ Ｐゴシック" charset="0"/>
            </a:endParaRPr>
          </a:p>
        </p:txBody>
      </p:sp>
      <p:sp>
        <p:nvSpPr>
          <p:cNvPr id="62474" name="Line 5"/>
          <p:cNvSpPr>
            <a:spLocks noChangeShapeType="1"/>
          </p:cNvSpPr>
          <p:nvPr/>
        </p:nvSpPr>
        <p:spPr bwMode="auto">
          <a:xfrm>
            <a:off x="2241550" y="3897313"/>
            <a:ext cx="639763" cy="0"/>
          </a:xfrm>
          <a:prstGeom prst="line">
            <a:avLst/>
          </a:prstGeom>
          <a:noFill/>
          <a:ln w="38100">
            <a:solidFill>
              <a:schemeClr val="tx1"/>
            </a:solidFill>
            <a:round/>
            <a:headEnd/>
            <a:tailEnd type="triangle" w="med" len="med"/>
          </a:ln>
        </p:spPr>
        <p:txBody>
          <a:bodyPr/>
          <a:lstStyle/>
          <a:p>
            <a:endParaRPr lang="cs-CZ"/>
          </a:p>
        </p:txBody>
      </p:sp>
      <p:sp>
        <p:nvSpPr>
          <p:cNvPr id="62475" name="Line 10"/>
          <p:cNvSpPr>
            <a:spLocks noChangeShapeType="1"/>
          </p:cNvSpPr>
          <p:nvPr/>
        </p:nvSpPr>
        <p:spPr bwMode="auto">
          <a:xfrm>
            <a:off x="4706938" y="3871913"/>
            <a:ext cx="804862" cy="0"/>
          </a:xfrm>
          <a:prstGeom prst="line">
            <a:avLst/>
          </a:prstGeom>
          <a:noFill/>
          <a:ln w="38100">
            <a:solidFill>
              <a:schemeClr val="tx1"/>
            </a:solidFill>
            <a:round/>
            <a:headEnd/>
            <a:tailEnd type="triangle" w="med" len="med"/>
          </a:ln>
        </p:spPr>
        <p:txBody>
          <a:bodyPr/>
          <a:lstStyle/>
          <a:p>
            <a:endParaRPr lang="cs-CZ"/>
          </a:p>
        </p:txBody>
      </p:sp>
      <p:sp>
        <p:nvSpPr>
          <p:cNvPr id="62476" name="Line 11"/>
          <p:cNvSpPr>
            <a:spLocks noChangeShapeType="1"/>
          </p:cNvSpPr>
          <p:nvPr/>
        </p:nvSpPr>
        <p:spPr bwMode="auto">
          <a:xfrm>
            <a:off x="5624513" y="3865563"/>
            <a:ext cx="1235075" cy="0"/>
          </a:xfrm>
          <a:prstGeom prst="line">
            <a:avLst/>
          </a:prstGeom>
          <a:noFill/>
          <a:ln w="38100">
            <a:solidFill>
              <a:schemeClr val="bg1"/>
            </a:solidFill>
            <a:round/>
            <a:headEnd/>
            <a:tailEnd type="triangle" w="med" len="med"/>
          </a:ln>
        </p:spPr>
        <p:txBody>
          <a:bodyPr/>
          <a:lstStyle/>
          <a:p>
            <a:endParaRPr lang="cs-CZ"/>
          </a:p>
        </p:txBody>
      </p:sp>
      <p:sp>
        <p:nvSpPr>
          <p:cNvPr id="62477" name="Text Box 14"/>
          <p:cNvSpPr txBox="1">
            <a:spLocks noChangeArrowheads="1"/>
          </p:cNvSpPr>
          <p:nvPr/>
        </p:nvSpPr>
        <p:spPr bwMode="auto">
          <a:xfrm>
            <a:off x="2001838" y="2644775"/>
            <a:ext cx="1119187" cy="461963"/>
          </a:xfrm>
          <a:prstGeom prst="rect">
            <a:avLst/>
          </a:prstGeom>
          <a:noFill/>
          <a:ln w="28575">
            <a:solidFill>
              <a:schemeClr val="tx1"/>
            </a:solidFill>
            <a:miter lim="800000"/>
            <a:headEnd/>
            <a:tailEnd/>
          </a:ln>
        </p:spPr>
        <p:txBody>
          <a:bodyPr>
            <a:spAutoFit/>
          </a:bodyPr>
          <a:lstStyle/>
          <a:p>
            <a:pPr algn="ctr">
              <a:spcBef>
                <a:spcPct val="50000"/>
              </a:spcBef>
            </a:pPr>
            <a:r>
              <a:rPr lang="en-US" sz="1200" b="1"/>
              <a:t>Transcription</a:t>
            </a:r>
          </a:p>
        </p:txBody>
      </p:sp>
      <p:sp>
        <p:nvSpPr>
          <p:cNvPr id="62478" name="Text Box 16"/>
          <p:cNvSpPr txBox="1">
            <a:spLocks noChangeArrowheads="1"/>
          </p:cNvSpPr>
          <p:nvPr/>
        </p:nvSpPr>
        <p:spPr bwMode="auto">
          <a:xfrm>
            <a:off x="4772025" y="3892550"/>
            <a:ext cx="762000" cy="274638"/>
          </a:xfrm>
          <a:prstGeom prst="rect">
            <a:avLst/>
          </a:prstGeom>
          <a:noFill/>
          <a:ln w="9525">
            <a:noFill/>
            <a:miter lim="800000"/>
            <a:headEnd/>
            <a:tailEnd/>
          </a:ln>
        </p:spPr>
        <p:txBody>
          <a:bodyPr>
            <a:spAutoFit/>
          </a:bodyPr>
          <a:lstStyle/>
          <a:p>
            <a:pPr algn="ctr">
              <a:spcBef>
                <a:spcPct val="50000"/>
              </a:spcBef>
            </a:pPr>
            <a:r>
              <a:rPr lang="en-US" sz="1200" b="1">
                <a:cs typeface="Arial" pitchFamily="34" charset="0"/>
              </a:rPr>
              <a:t>Export</a:t>
            </a:r>
          </a:p>
        </p:txBody>
      </p:sp>
      <p:sp>
        <p:nvSpPr>
          <p:cNvPr id="62479" name="Text Box 17"/>
          <p:cNvSpPr txBox="1">
            <a:spLocks noChangeArrowheads="1"/>
          </p:cNvSpPr>
          <p:nvPr/>
        </p:nvSpPr>
        <p:spPr bwMode="auto">
          <a:xfrm>
            <a:off x="5770563" y="3925888"/>
            <a:ext cx="941387" cy="784225"/>
          </a:xfrm>
          <a:prstGeom prst="rect">
            <a:avLst/>
          </a:prstGeom>
          <a:noFill/>
          <a:ln w="28575">
            <a:solidFill>
              <a:schemeClr val="bg1"/>
            </a:solidFill>
            <a:miter lim="800000"/>
            <a:headEnd/>
            <a:tailEnd/>
          </a:ln>
        </p:spPr>
        <p:txBody>
          <a:bodyPr>
            <a:spAutoFit/>
          </a:bodyPr>
          <a:lstStyle/>
          <a:p>
            <a:pPr algn="ctr">
              <a:spcBef>
                <a:spcPct val="50000"/>
              </a:spcBef>
            </a:pPr>
            <a:r>
              <a:rPr lang="en-US" sz="1200" b="1">
                <a:solidFill>
                  <a:schemeClr val="bg1"/>
                </a:solidFill>
                <a:cs typeface="Arial" pitchFamily="34" charset="0"/>
              </a:rPr>
              <a:t>Translation</a:t>
            </a:r>
          </a:p>
          <a:p>
            <a:pPr algn="ctr">
              <a:spcBef>
                <a:spcPct val="50000"/>
              </a:spcBef>
            </a:pPr>
            <a:endParaRPr lang="en-US" sz="1400" b="1">
              <a:cs typeface="Arial" pitchFamily="34" charset="0"/>
            </a:endParaRPr>
          </a:p>
        </p:txBody>
      </p:sp>
      <p:sp>
        <p:nvSpPr>
          <p:cNvPr id="62480" name="Text Box 18"/>
          <p:cNvSpPr txBox="1">
            <a:spLocks noChangeArrowheads="1"/>
          </p:cNvSpPr>
          <p:nvPr/>
        </p:nvSpPr>
        <p:spPr bwMode="auto">
          <a:xfrm>
            <a:off x="6869113" y="3636963"/>
            <a:ext cx="1162050" cy="830262"/>
          </a:xfrm>
          <a:prstGeom prst="rect">
            <a:avLst/>
          </a:prstGeom>
          <a:noFill/>
          <a:ln w="9525">
            <a:noFill/>
            <a:miter lim="800000"/>
            <a:headEnd/>
            <a:tailEnd/>
          </a:ln>
        </p:spPr>
        <p:txBody>
          <a:bodyPr>
            <a:spAutoFit/>
          </a:bodyPr>
          <a:lstStyle/>
          <a:p>
            <a:pPr algn="ctr">
              <a:spcBef>
                <a:spcPct val="50000"/>
              </a:spcBef>
            </a:pPr>
            <a:r>
              <a:rPr lang="en-US" b="1">
                <a:solidFill>
                  <a:schemeClr val="bg1"/>
                </a:solidFill>
                <a:cs typeface="Arial" pitchFamily="34" charset="0"/>
              </a:rPr>
              <a:t>Protein</a:t>
            </a:r>
          </a:p>
        </p:txBody>
      </p:sp>
      <p:sp>
        <p:nvSpPr>
          <p:cNvPr id="62481" name="Text Box 19"/>
          <p:cNvSpPr txBox="1">
            <a:spLocks noChangeArrowheads="1"/>
          </p:cNvSpPr>
          <p:nvPr/>
        </p:nvSpPr>
        <p:spPr bwMode="auto">
          <a:xfrm>
            <a:off x="3421063" y="2741613"/>
            <a:ext cx="1143000" cy="336550"/>
          </a:xfrm>
          <a:prstGeom prst="rect">
            <a:avLst/>
          </a:prstGeom>
          <a:noFill/>
          <a:ln w="9525">
            <a:noFill/>
            <a:miter lim="800000"/>
            <a:headEnd/>
            <a:tailEnd/>
          </a:ln>
        </p:spPr>
        <p:txBody>
          <a:bodyPr>
            <a:spAutoFit/>
          </a:bodyPr>
          <a:lstStyle/>
          <a:p>
            <a:pPr algn="ctr">
              <a:spcBef>
                <a:spcPct val="50000"/>
              </a:spcBef>
            </a:pPr>
            <a:r>
              <a:rPr lang="en-US" sz="1600" b="1"/>
              <a:t>Nucleus</a:t>
            </a:r>
          </a:p>
        </p:txBody>
      </p:sp>
      <p:sp>
        <p:nvSpPr>
          <p:cNvPr id="62482" name="Line 23"/>
          <p:cNvSpPr>
            <a:spLocks noChangeShapeType="1"/>
          </p:cNvSpPr>
          <p:nvPr/>
        </p:nvSpPr>
        <p:spPr bwMode="auto">
          <a:xfrm>
            <a:off x="2562225" y="2940050"/>
            <a:ext cx="0" cy="838200"/>
          </a:xfrm>
          <a:prstGeom prst="line">
            <a:avLst/>
          </a:prstGeom>
          <a:noFill/>
          <a:ln w="28575">
            <a:solidFill>
              <a:schemeClr val="tx1"/>
            </a:solidFill>
            <a:round/>
            <a:headEnd/>
            <a:tailEnd/>
          </a:ln>
        </p:spPr>
        <p:txBody>
          <a:bodyPr/>
          <a:lstStyle/>
          <a:p>
            <a:endParaRPr lang="cs-CZ"/>
          </a:p>
        </p:txBody>
      </p:sp>
      <p:sp>
        <p:nvSpPr>
          <p:cNvPr id="62483" name="Text Box 33"/>
          <p:cNvSpPr txBox="1">
            <a:spLocks noChangeArrowheads="1"/>
          </p:cNvSpPr>
          <p:nvPr/>
        </p:nvSpPr>
        <p:spPr bwMode="auto">
          <a:xfrm>
            <a:off x="4600575" y="5224463"/>
            <a:ext cx="1295400" cy="336550"/>
          </a:xfrm>
          <a:prstGeom prst="rect">
            <a:avLst/>
          </a:prstGeom>
          <a:noFill/>
          <a:ln w="9525">
            <a:noFill/>
            <a:miter lim="800000"/>
            <a:headEnd/>
            <a:tailEnd/>
          </a:ln>
        </p:spPr>
        <p:txBody>
          <a:bodyPr>
            <a:spAutoFit/>
          </a:bodyPr>
          <a:lstStyle/>
          <a:p>
            <a:pPr algn="ctr">
              <a:spcBef>
                <a:spcPct val="50000"/>
              </a:spcBef>
            </a:pPr>
            <a:r>
              <a:rPr lang="en-US" sz="1600" b="1">
                <a:cs typeface="Arial" pitchFamily="34" charset="0"/>
              </a:rPr>
              <a:t>Cytoplasm</a:t>
            </a:r>
          </a:p>
        </p:txBody>
      </p:sp>
      <p:pic>
        <p:nvPicPr>
          <p:cNvPr id="62484" name="Picture 35" descr="DNA"/>
          <p:cNvPicPr>
            <a:picLocks noChangeAspect="1" noChangeArrowheads="1"/>
          </p:cNvPicPr>
          <p:nvPr/>
        </p:nvPicPr>
        <p:blipFill>
          <a:blip r:embed="rId3" cstate="print"/>
          <a:srcRect b="44977"/>
          <a:stretch>
            <a:fillRect/>
          </a:stretch>
        </p:blipFill>
        <p:spPr bwMode="auto">
          <a:xfrm>
            <a:off x="1517650" y="3024188"/>
            <a:ext cx="615950" cy="1747837"/>
          </a:xfrm>
          <a:prstGeom prst="rect">
            <a:avLst/>
          </a:prstGeom>
          <a:noFill/>
          <a:ln w="9525">
            <a:noFill/>
            <a:miter lim="800000"/>
            <a:headEnd/>
            <a:tailEnd/>
          </a:ln>
        </p:spPr>
      </p:pic>
      <p:pic>
        <p:nvPicPr>
          <p:cNvPr id="62485" name="Picture 36"/>
          <p:cNvPicPr>
            <a:picLocks noChangeAspect="1" noChangeArrowheads="1"/>
          </p:cNvPicPr>
          <p:nvPr/>
        </p:nvPicPr>
        <p:blipFill>
          <a:blip r:embed="rId4" cstate="print"/>
          <a:srcRect t="30031"/>
          <a:stretch>
            <a:fillRect/>
          </a:stretch>
        </p:blipFill>
        <p:spPr bwMode="auto">
          <a:xfrm rot="-5400000">
            <a:off x="3409950" y="2967038"/>
            <a:ext cx="809625" cy="1736725"/>
          </a:xfrm>
          <a:prstGeom prst="rect">
            <a:avLst/>
          </a:prstGeom>
          <a:noFill/>
          <a:ln w="9525">
            <a:noFill/>
            <a:miter lim="800000"/>
            <a:headEnd/>
            <a:tailEnd/>
          </a:ln>
        </p:spPr>
      </p:pic>
      <p:grpSp>
        <p:nvGrpSpPr>
          <p:cNvPr id="2" name="Group 53"/>
          <p:cNvGrpSpPr>
            <a:grpSpLocks/>
          </p:cNvGrpSpPr>
          <p:nvPr/>
        </p:nvGrpSpPr>
        <p:grpSpPr bwMode="auto">
          <a:xfrm>
            <a:off x="5656263" y="3103563"/>
            <a:ext cx="3216275" cy="3143250"/>
            <a:chOff x="4008" y="1956"/>
            <a:chExt cx="2280" cy="1980"/>
          </a:xfrm>
        </p:grpSpPr>
        <p:sp>
          <p:nvSpPr>
            <p:cNvPr id="62509" name="Text Box 34"/>
            <p:cNvSpPr txBox="1">
              <a:spLocks noChangeArrowheads="1"/>
            </p:cNvSpPr>
            <p:nvPr/>
          </p:nvSpPr>
          <p:spPr bwMode="auto">
            <a:xfrm>
              <a:off x="4632" y="3703"/>
              <a:ext cx="1656" cy="233"/>
            </a:xfrm>
            <a:prstGeom prst="rect">
              <a:avLst/>
            </a:prstGeom>
            <a:noFill/>
            <a:ln w="9525">
              <a:noFill/>
              <a:miter lim="800000"/>
              <a:headEnd/>
              <a:tailEnd/>
            </a:ln>
          </p:spPr>
          <p:txBody>
            <a:bodyPr wrap="none">
              <a:spAutoFit/>
            </a:bodyPr>
            <a:lstStyle/>
            <a:p>
              <a:r>
                <a:rPr lang="en-US" sz="1800" b="1">
                  <a:cs typeface="Arial" pitchFamily="34" charset="0"/>
                </a:rPr>
                <a:t>miRNA = microRNA</a:t>
              </a:r>
            </a:p>
          </p:txBody>
        </p:sp>
        <p:grpSp>
          <p:nvGrpSpPr>
            <p:cNvPr id="62510" name="Group 42"/>
            <p:cNvGrpSpPr>
              <a:grpSpLocks/>
            </p:cNvGrpSpPr>
            <p:nvPr/>
          </p:nvGrpSpPr>
          <p:grpSpPr bwMode="auto">
            <a:xfrm>
              <a:off x="4008" y="1956"/>
              <a:ext cx="830" cy="428"/>
              <a:chOff x="4189" y="1956"/>
              <a:chExt cx="830" cy="428"/>
            </a:xfrm>
          </p:grpSpPr>
          <p:sp>
            <p:nvSpPr>
              <p:cNvPr id="62511" name="Text Box 26"/>
              <p:cNvSpPr txBox="1">
                <a:spLocks noChangeArrowheads="1"/>
              </p:cNvSpPr>
              <p:nvPr/>
            </p:nvSpPr>
            <p:spPr bwMode="auto">
              <a:xfrm>
                <a:off x="4189" y="1956"/>
                <a:ext cx="830" cy="213"/>
              </a:xfrm>
              <a:prstGeom prst="rect">
                <a:avLst/>
              </a:prstGeom>
              <a:solidFill>
                <a:srgbClr val="EEBCC8"/>
              </a:solidFill>
              <a:ln w="28575">
                <a:solidFill>
                  <a:srgbClr val="CC0000"/>
                </a:solidFill>
                <a:miter lim="800000"/>
                <a:headEnd/>
                <a:tailEnd/>
              </a:ln>
            </p:spPr>
            <p:txBody>
              <a:bodyPr>
                <a:spAutoFit/>
              </a:bodyPr>
              <a:lstStyle/>
              <a:p>
                <a:pPr algn="ctr">
                  <a:spcBef>
                    <a:spcPct val="50000"/>
                  </a:spcBef>
                </a:pPr>
                <a:r>
                  <a:rPr lang="en-US" sz="1600" b="1">
                    <a:cs typeface="Arial" pitchFamily="34" charset="0"/>
                  </a:rPr>
                  <a:t>miRNA</a:t>
                </a:r>
              </a:p>
            </p:txBody>
          </p:sp>
          <p:sp>
            <p:nvSpPr>
              <p:cNvPr id="62512" name="Line 30"/>
              <p:cNvSpPr>
                <a:spLocks noChangeShapeType="1"/>
              </p:cNvSpPr>
              <p:nvPr/>
            </p:nvSpPr>
            <p:spPr bwMode="auto">
              <a:xfrm>
                <a:off x="4604" y="2194"/>
                <a:ext cx="0" cy="190"/>
              </a:xfrm>
              <a:prstGeom prst="line">
                <a:avLst/>
              </a:prstGeom>
              <a:noFill/>
              <a:ln w="28575">
                <a:solidFill>
                  <a:srgbClr val="CC0000"/>
                </a:solidFill>
                <a:round/>
                <a:headEnd/>
                <a:tailEnd/>
              </a:ln>
            </p:spPr>
            <p:txBody>
              <a:bodyPr/>
              <a:lstStyle/>
              <a:p>
                <a:endParaRPr lang="cs-CZ"/>
              </a:p>
            </p:txBody>
          </p:sp>
          <p:sp>
            <p:nvSpPr>
              <p:cNvPr id="62513" name="Line 31"/>
              <p:cNvSpPr>
                <a:spLocks noChangeShapeType="1"/>
              </p:cNvSpPr>
              <p:nvPr/>
            </p:nvSpPr>
            <p:spPr bwMode="auto">
              <a:xfrm>
                <a:off x="4550" y="2380"/>
                <a:ext cx="108" cy="0"/>
              </a:xfrm>
              <a:prstGeom prst="line">
                <a:avLst/>
              </a:prstGeom>
              <a:noFill/>
              <a:ln w="28575">
                <a:solidFill>
                  <a:srgbClr val="CC0000"/>
                </a:solidFill>
                <a:round/>
                <a:headEnd/>
                <a:tailEnd/>
              </a:ln>
            </p:spPr>
            <p:txBody>
              <a:bodyPr/>
              <a:lstStyle/>
              <a:p>
                <a:endParaRPr lang="cs-CZ"/>
              </a:p>
            </p:txBody>
          </p:sp>
        </p:grpSp>
      </p:grpSp>
      <p:grpSp>
        <p:nvGrpSpPr>
          <p:cNvPr id="4" name="Group 41"/>
          <p:cNvGrpSpPr>
            <a:grpSpLocks/>
          </p:cNvGrpSpPr>
          <p:nvPr/>
        </p:nvGrpSpPr>
        <p:grpSpPr bwMode="auto">
          <a:xfrm>
            <a:off x="2112963" y="3960813"/>
            <a:ext cx="1982787" cy="1541462"/>
            <a:chOff x="1526" y="2502"/>
            <a:chExt cx="1282" cy="971"/>
          </a:xfrm>
        </p:grpSpPr>
        <p:sp>
          <p:nvSpPr>
            <p:cNvPr id="62506" name="Line 21"/>
            <p:cNvSpPr>
              <a:spLocks noChangeShapeType="1"/>
            </p:cNvSpPr>
            <p:nvPr/>
          </p:nvSpPr>
          <p:spPr bwMode="auto">
            <a:xfrm>
              <a:off x="1815" y="2502"/>
              <a:ext cx="0" cy="288"/>
            </a:xfrm>
            <a:prstGeom prst="line">
              <a:avLst/>
            </a:prstGeom>
            <a:noFill/>
            <a:ln w="28575">
              <a:solidFill>
                <a:srgbClr val="CC0000"/>
              </a:solidFill>
              <a:round/>
              <a:headEnd/>
              <a:tailEnd/>
            </a:ln>
          </p:spPr>
          <p:txBody>
            <a:bodyPr/>
            <a:lstStyle/>
            <a:p>
              <a:endParaRPr lang="cs-CZ"/>
            </a:p>
          </p:txBody>
        </p:sp>
        <p:sp>
          <p:nvSpPr>
            <p:cNvPr id="62507" name="Line 22"/>
            <p:cNvSpPr>
              <a:spLocks noChangeShapeType="1"/>
            </p:cNvSpPr>
            <p:nvPr/>
          </p:nvSpPr>
          <p:spPr bwMode="auto">
            <a:xfrm>
              <a:off x="1757" y="2502"/>
              <a:ext cx="119" cy="0"/>
            </a:xfrm>
            <a:prstGeom prst="line">
              <a:avLst/>
            </a:prstGeom>
            <a:noFill/>
            <a:ln w="28575">
              <a:solidFill>
                <a:srgbClr val="CC0000"/>
              </a:solidFill>
              <a:round/>
              <a:headEnd/>
              <a:tailEnd/>
            </a:ln>
          </p:spPr>
          <p:txBody>
            <a:bodyPr/>
            <a:lstStyle/>
            <a:p>
              <a:endParaRPr lang="cs-CZ"/>
            </a:p>
          </p:txBody>
        </p:sp>
        <p:sp>
          <p:nvSpPr>
            <p:cNvPr id="62508" name="Text Box 20"/>
            <p:cNvSpPr txBox="1">
              <a:spLocks noChangeArrowheads="1"/>
            </p:cNvSpPr>
            <p:nvPr/>
          </p:nvSpPr>
          <p:spPr bwMode="auto">
            <a:xfrm>
              <a:off x="1526" y="2794"/>
              <a:ext cx="1282" cy="679"/>
            </a:xfrm>
            <a:prstGeom prst="rect">
              <a:avLst/>
            </a:prstGeom>
            <a:solidFill>
              <a:srgbClr val="EEBCC8"/>
            </a:solidFill>
            <a:ln w="28575">
              <a:solidFill>
                <a:srgbClr val="CC0000"/>
              </a:solidFill>
              <a:miter lim="800000"/>
              <a:headEnd/>
              <a:tailEnd/>
            </a:ln>
          </p:spPr>
          <p:txBody>
            <a:bodyPr>
              <a:spAutoFit/>
            </a:bodyPr>
            <a:lstStyle/>
            <a:p>
              <a:pPr>
                <a:spcBef>
                  <a:spcPct val="50000"/>
                </a:spcBef>
              </a:pPr>
              <a:r>
                <a:rPr lang="en-US" sz="1400" b="1"/>
                <a:t>DNA methylation Histone modification</a:t>
              </a:r>
            </a:p>
            <a:p>
              <a:pPr>
                <a:spcBef>
                  <a:spcPct val="50000"/>
                </a:spcBef>
              </a:pPr>
              <a:r>
                <a:rPr lang="en-US" sz="1400" b="1"/>
                <a:t>RNA-mediated Chromatin Silencing</a:t>
              </a:r>
            </a:p>
          </p:txBody>
        </p:sp>
      </p:grpSp>
      <p:sp>
        <p:nvSpPr>
          <p:cNvPr id="62488" name="AutoShape 37"/>
          <p:cNvSpPr>
            <a:spLocks noChangeArrowheads="1"/>
          </p:cNvSpPr>
          <p:nvPr/>
        </p:nvSpPr>
        <p:spPr bwMode="auto">
          <a:xfrm rot="5254829">
            <a:off x="3322638" y="3698875"/>
            <a:ext cx="533400" cy="203200"/>
          </a:xfrm>
          <a:prstGeom prst="rtTriangle">
            <a:avLst/>
          </a:prstGeom>
          <a:solidFill>
            <a:schemeClr val="bg1"/>
          </a:solidFill>
          <a:ln w="9525">
            <a:solidFill>
              <a:schemeClr val="bg1"/>
            </a:solidFill>
            <a:miter lim="800000"/>
            <a:headEnd/>
            <a:tailEnd/>
          </a:ln>
        </p:spPr>
        <p:txBody>
          <a:bodyPr wrap="none" anchor="ctr"/>
          <a:lstStyle/>
          <a:p>
            <a:endParaRPr lang="en-US"/>
          </a:p>
        </p:txBody>
      </p:sp>
      <p:sp>
        <p:nvSpPr>
          <p:cNvPr id="62489" name="Text Box 13"/>
          <p:cNvSpPr txBox="1">
            <a:spLocks noChangeArrowheads="1"/>
          </p:cNvSpPr>
          <p:nvPr/>
        </p:nvSpPr>
        <p:spPr bwMode="auto">
          <a:xfrm>
            <a:off x="3827463" y="3275013"/>
            <a:ext cx="609600" cy="461962"/>
          </a:xfrm>
          <a:prstGeom prst="rect">
            <a:avLst/>
          </a:prstGeom>
          <a:noFill/>
          <a:ln w="9525">
            <a:noFill/>
            <a:miter lim="800000"/>
            <a:headEnd/>
            <a:tailEnd/>
          </a:ln>
        </p:spPr>
        <p:txBody>
          <a:bodyPr>
            <a:spAutoFit/>
          </a:bodyPr>
          <a:lstStyle/>
          <a:p>
            <a:pPr algn="ctr">
              <a:spcBef>
                <a:spcPct val="50000"/>
              </a:spcBef>
            </a:pPr>
            <a:r>
              <a:rPr lang="en-US" sz="1200" b="1">
                <a:cs typeface="Arial" pitchFamily="34" charset="0"/>
              </a:rPr>
              <a:t>mRNA</a:t>
            </a:r>
          </a:p>
        </p:txBody>
      </p:sp>
      <p:sp>
        <p:nvSpPr>
          <p:cNvPr id="62490" name="Text Box 43"/>
          <p:cNvSpPr txBox="1">
            <a:spLocks noChangeArrowheads="1"/>
          </p:cNvSpPr>
          <p:nvPr/>
        </p:nvSpPr>
        <p:spPr bwMode="auto">
          <a:xfrm>
            <a:off x="5603875" y="4189413"/>
            <a:ext cx="1295400" cy="336550"/>
          </a:xfrm>
          <a:prstGeom prst="rect">
            <a:avLst/>
          </a:prstGeom>
          <a:noFill/>
          <a:ln w="9525">
            <a:noFill/>
            <a:miter lim="800000"/>
            <a:headEnd/>
            <a:tailEnd/>
          </a:ln>
        </p:spPr>
        <p:txBody>
          <a:bodyPr>
            <a:spAutoFit/>
          </a:bodyPr>
          <a:lstStyle/>
          <a:p>
            <a:pPr algn="ctr">
              <a:spcBef>
                <a:spcPct val="50000"/>
              </a:spcBef>
            </a:pPr>
            <a:r>
              <a:rPr lang="en-US" sz="1600" b="1">
                <a:cs typeface="Arial" pitchFamily="34" charset="0"/>
              </a:rPr>
              <a:t>ribosome</a:t>
            </a:r>
          </a:p>
        </p:txBody>
      </p:sp>
      <p:sp>
        <p:nvSpPr>
          <p:cNvPr id="62491" name="Line 44"/>
          <p:cNvSpPr>
            <a:spLocks noChangeShapeType="1"/>
          </p:cNvSpPr>
          <p:nvPr/>
        </p:nvSpPr>
        <p:spPr bwMode="auto">
          <a:xfrm>
            <a:off x="7450138" y="4037013"/>
            <a:ext cx="0" cy="228600"/>
          </a:xfrm>
          <a:prstGeom prst="line">
            <a:avLst/>
          </a:prstGeom>
          <a:noFill/>
          <a:ln w="38100">
            <a:solidFill>
              <a:schemeClr val="bg1"/>
            </a:solidFill>
            <a:round/>
            <a:headEnd/>
            <a:tailEnd type="triangle" w="med" len="med"/>
          </a:ln>
        </p:spPr>
        <p:txBody>
          <a:bodyPr/>
          <a:lstStyle/>
          <a:p>
            <a:endParaRPr lang="cs-CZ"/>
          </a:p>
        </p:txBody>
      </p:sp>
      <p:sp>
        <p:nvSpPr>
          <p:cNvPr id="62492" name="Text Box 45"/>
          <p:cNvSpPr txBox="1">
            <a:spLocks noChangeArrowheads="1"/>
          </p:cNvSpPr>
          <p:nvPr/>
        </p:nvSpPr>
        <p:spPr bwMode="auto">
          <a:xfrm>
            <a:off x="6870700" y="4222750"/>
            <a:ext cx="1162050" cy="581025"/>
          </a:xfrm>
          <a:prstGeom prst="rect">
            <a:avLst/>
          </a:prstGeom>
          <a:noFill/>
          <a:ln w="9525">
            <a:noFill/>
            <a:miter lim="800000"/>
            <a:headEnd/>
            <a:tailEnd/>
          </a:ln>
        </p:spPr>
        <p:txBody>
          <a:bodyPr>
            <a:spAutoFit/>
          </a:bodyPr>
          <a:lstStyle/>
          <a:p>
            <a:pPr algn="ctr">
              <a:spcBef>
                <a:spcPct val="50000"/>
              </a:spcBef>
            </a:pPr>
            <a:r>
              <a:rPr lang="en-US" sz="1600" b="1">
                <a:solidFill>
                  <a:schemeClr val="bg1"/>
                </a:solidFill>
                <a:cs typeface="Arial" pitchFamily="34" charset="0"/>
              </a:rPr>
              <a:t>Active Protein</a:t>
            </a:r>
          </a:p>
        </p:txBody>
      </p:sp>
      <p:sp>
        <p:nvSpPr>
          <p:cNvPr id="62493" name="Text Box 46"/>
          <p:cNvSpPr txBox="1">
            <a:spLocks noChangeArrowheads="1"/>
          </p:cNvSpPr>
          <p:nvPr/>
        </p:nvSpPr>
        <p:spPr bwMode="auto">
          <a:xfrm>
            <a:off x="7478713" y="4025900"/>
            <a:ext cx="563562" cy="307975"/>
          </a:xfrm>
          <a:prstGeom prst="rect">
            <a:avLst/>
          </a:prstGeom>
          <a:noFill/>
          <a:ln w="9525">
            <a:noFill/>
            <a:miter lim="800000"/>
            <a:headEnd/>
            <a:tailEnd/>
          </a:ln>
        </p:spPr>
        <p:txBody>
          <a:bodyPr wrap="none">
            <a:spAutoFit/>
          </a:bodyPr>
          <a:lstStyle/>
          <a:p>
            <a:r>
              <a:rPr lang="en-US" sz="1400" b="1"/>
              <a:t>PTM</a:t>
            </a:r>
          </a:p>
        </p:txBody>
      </p:sp>
      <p:grpSp>
        <p:nvGrpSpPr>
          <p:cNvPr id="5" name="Group 62"/>
          <p:cNvGrpSpPr>
            <a:grpSpLocks/>
          </p:cNvGrpSpPr>
          <p:nvPr/>
        </p:nvGrpSpPr>
        <p:grpSpPr bwMode="auto">
          <a:xfrm>
            <a:off x="1727200" y="2665413"/>
            <a:ext cx="6369050" cy="1298575"/>
            <a:chOff x="1224" y="1776"/>
            <a:chExt cx="4514" cy="818"/>
          </a:xfrm>
        </p:grpSpPr>
        <p:sp>
          <p:nvSpPr>
            <p:cNvPr id="62502" name="Oval 54"/>
            <p:cNvSpPr>
              <a:spLocks noChangeAspect="1" noChangeArrowheads="1"/>
            </p:cNvSpPr>
            <p:nvPr/>
          </p:nvSpPr>
          <p:spPr bwMode="auto">
            <a:xfrm>
              <a:off x="1224" y="2016"/>
              <a:ext cx="240" cy="240"/>
            </a:xfrm>
            <a:prstGeom prst="ellipse">
              <a:avLst/>
            </a:prstGeom>
            <a:gradFill rotWithShape="1">
              <a:gsLst>
                <a:gs pos="0">
                  <a:srgbClr val="0066FF">
                    <a:alpha val="93999"/>
                  </a:srgbClr>
                </a:gs>
                <a:gs pos="100000">
                  <a:srgbClr val="002F76"/>
                </a:gs>
              </a:gsLst>
              <a:path path="shape">
                <a:fillToRect l="50000" t="50000" r="50000" b="50000"/>
              </a:path>
            </a:gradFill>
            <a:ln w="9525">
              <a:solidFill>
                <a:schemeClr val="tx1"/>
              </a:solidFill>
              <a:round/>
              <a:headEnd/>
              <a:tailEnd/>
            </a:ln>
          </p:spPr>
          <p:txBody>
            <a:bodyPr wrap="none" anchor="ctr"/>
            <a:lstStyle/>
            <a:p>
              <a:pPr algn="ctr"/>
              <a:r>
                <a:rPr lang="en-US" b="1">
                  <a:solidFill>
                    <a:schemeClr val="bg1"/>
                  </a:solidFill>
                </a:rPr>
                <a:t>1</a:t>
              </a:r>
            </a:p>
          </p:txBody>
        </p:sp>
        <p:sp>
          <p:nvSpPr>
            <p:cNvPr id="9249" name="Oval 56"/>
            <p:cNvSpPr>
              <a:spLocks noChangeAspect="1" noChangeArrowheads="1"/>
            </p:cNvSpPr>
            <p:nvPr/>
          </p:nvSpPr>
          <p:spPr bwMode="auto">
            <a:xfrm>
              <a:off x="4920" y="1776"/>
              <a:ext cx="818" cy="818"/>
            </a:xfrm>
            <a:prstGeom prst="ellipse">
              <a:avLst/>
            </a:prstGeom>
            <a:gradFill rotWithShape="1">
              <a:gsLst>
                <a:gs pos="0">
                  <a:srgbClr val="0066FF">
                    <a:alpha val="93999"/>
                  </a:srgbClr>
                </a:gs>
                <a:gs pos="100000">
                  <a:srgbClr val="002F76"/>
                </a:gs>
              </a:gsLst>
              <a:path path="shape">
                <a:fillToRect l="50000" t="50000" r="50000" b="50000"/>
              </a:path>
            </a:gradFill>
            <a:ln w="9525">
              <a:solidFill>
                <a:schemeClr val="tx1"/>
              </a:solidFill>
              <a:round/>
              <a:headEnd/>
              <a:tailEnd/>
            </a:ln>
            <a:scene3d>
              <a:camera prst="orthographicFront"/>
              <a:lightRig rig="threePt" dir="t"/>
            </a:scene3d>
            <a:sp3d>
              <a:bevelT/>
            </a:sp3d>
          </p:spPr>
          <p:txBody>
            <a:bodyPr wrap="none" anchor="ctr"/>
            <a:lstStyle/>
            <a:p>
              <a:pPr algn="ctr">
                <a:defRPr/>
              </a:pPr>
              <a:r>
                <a:rPr lang="en-US" b="1" dirty="0">
                  <a:solidFill>
                    <a:schemeClr val="bg1"/>
                  </a:solidFill>
                  <a:ea typeface="+mn-ea"/>
                  <a:cs typeface="ＭＳ Ｐゴシック" charset="0"/>
                </a:rPr>
                <a:t>Genetic</a:t>
              </a:r>
            </a:p>
            <a:p>
              <a:pPr algn="ctr">
                <a:defRPr/>
              </a:pPr>
              <a:r>
                <a:rPr lang="en-US" b="1" dirty="0">
                  <a:solidFill>
                    <a:schemeClr val="bg1"/>
                  </a:solidFill>
                  <a:ea typeface="+mn-ea"/>
                  <a:cs typeface="ＭＳ Ｐゴシック" charset="0"/>
                </a:rPr>
                <a:t>disease</a:t>
              </a:r>
            </a:p>
          </p:txBody>
        </p:sp>
      </p:grpSp>
      <p:grpSp>
        <p:nvGrpSpPr>
          <p:cNvPr id="6" name="Group 63"/>
          <p:cNvGrpSpPr>
            <a:grpSpLocks/>
          </p:cNvGrpSpPr>
          <p:nvPr/>
        </p:nvGrpSpPr>
        <p:grpSpPr bwMode="auto">
          <a:xfrm>
            <a:off x="3690938" y="2665413"/>
            <a:ext cx="4270375" cy="2603500"/>
            <a:chOff x="2616" y="1680"/>
            <a:chExt cx="3026" cy="1640"/>
          </a:xfrm>
        </p:grpSpPr>
        <p:sp>
          <p:nvSpPr>
            <p:cNvPr id="9245" name="Oval 58"/>
            <p:cNvSpPr>
              <a:spLocks noChangeAspect="1" noChangeArrowheads="1"/>
            </p:cNvSpPr>
            <p:nvPr/>
          </p:nvSpPr>
          <p:spPr bwMode="auto">
            <a:xfrm>
              <a:off x="4824" y="2502"/>
              <a:ext cx="818" cy="818"/>
            </a:xfrm>
            <a:prstGeom prst="ellipse">
              <a:avLst/>
            </a:prstGeom>
            <a:gradFill rotWithShape="1">
              <a:gsLst>
                <a:gs pos="0">
                  <a:srgbClr val="CC3300">
                    <a:alpha val="92000"/>
                  </a:srgbClr>
                </a:gs>
                <a:gs pos="100000">
                  <a:srgbClr val="5E1800"/>
                </a:gs>
              </a:gsLst>
              <a:path path="shape">
                <a:fillToRect l="50000" t="50000" r="50000" b="50000"/>
              </a:path>
            </a:gradFill>
            <a:ln w="9525">
              <a:solidFill>
                <a:schemeClr val="tx1"/>
              </a:solidFill>
              <a:round/>
              <a:headEnd/>
              <a:tailEnd/>
            </a:ln>
            <a:scene3d>
              <a:camera prst="orthographicFront"/>
              <a:lightRig rig="threePt" dir="t"/>
            </a:scene3d>
            <a:sp3d>
              <a:bevelT/>
            </a:sp3d>
          </p:spPr>
          <p:txBody>
            <a:bodyPr wrap="none" anchor="ctr"/>
            <a:lstStyle/>
            <a:p>
              <a:pPr algn="ctr">
                <a:defRPr/>
              </a:pPr>
              <a:r>
                <a:rPr lang="en-US" sz="1800" b="1" dirty="0">
                  <a:solidFill>
                    <a:schemeClr val="bg1"/>
                  </a:solidFill>
                  <a:ea typeface="+mn-ea"/>
                  <a:cs typeface="ＭＳ Ｐゴシック" charset="0"/>
                </a:rPr>
                <a:t>Epigenetic</a:t>
              </a:r>
            </a:p>
            <a:p>
              <a:pPr algn="ctr">
                <a:defRPr/>
              </a:pPr>
              <a:r>
                <a:rPr lang="en-US" sz="1800" b="1" dirty="0">
                  <a:solidFill>
                    <a:schemeClr val="bg1"/>
                  </a:solidFill>
                  <a:ea typeface="+mn-ea"/>
                  <a:cs typeface="ＭＳ Ｐゴシック" charset="0"/>
                </a:rPr>
                <a:t>disease</a:t>
              </a:r>
            </a:p>
          </p:txBody>
        </p:sp>
        <p:sp>
          <p:nvSpPr>
            <p:cNvPr id="62500" name="Oval 60"/>
            <p:cNvSpPr>
              <a:spLocks noChangeAspect="1" noChangeArrowheads="1"/>
            </p:cNvSpPr>
            <p:nvPr/>
          </p:nvSpPr>
          <p:spPr bwMode="auto">
            <a:xfrm>
              <a:off x="2616" y="3072"/>
              <a:ext cx="240" cy="240"/>
            </a:xfrm>
            <a:prstGeom prst="ellipse">
              <a:avLst/>
            </a:prstGeom>
            <a:gradFill rotWithShape="1">
              <a:gsLst>
                <a:gs pos="0">
                  <a:srgbClr val="CC3300">
                    <a:alpha val="93999"/>
                  </a:srgbClr>
                </a:gs>
                <a:gs pos="100000">
                  <a:srgbClr val="5E1800"/>
                </a:gs>
              </a:gsLst>
              <a:path path="shape">
                <a:fillToRect l="50000" t="50000" r="50000" b="50000"/>
              </a:path>
            </a:gradFill>
            <a:ln w="9525">
              <a:solidFill>
                <a:schemeClr val="tx1"/>
              </a:solidFill>
              <a:round/>
              <a:headEnd/>
              <a:tailEnd/>
            </a:ln>
          </p:spPr>
          <p:txBody>
            <a:bodyPr wrap="none" anchor="ctr"/>
            <a:lstStyle/>
            <a:p>
              <a:pPr algn="ctr"/>
              <a:r>
                <a:rPr lang="en-US" b="1">
                  <a:solidFill>
                    <a:schemeClr val="bg1"/>
                  </a:solidFill>
                </a:rPr>
                <a:t>2</a:t>
              </a:r>
            </a:p>
          </p:txBody>
        </p:sp>
        <p:sp>
          <p:nvSpPr>
            <p:cNvPr id="62501" name="Oval 61"/>
            <p:cNvSpPr>
              <a:spLocks noChangeAspect="1" noChangeArrowheads="1"/>
            </p:cNvSpPr>
            <p:nvPr/>
          </p:nvSpPr>
          <p:spPr bwMode="auto">
            <a:xfrm>
              <a:off x="4296" y="1680"/>
              <a:ext cx="240" cy="240"/>
            </a:xfrm>
            <a:prstGeom prst="ellipse">
              <a:avLst/>
            </a:prstGeom>
            <a:gradFill rotWithShape="1">
              <a:gsLst>
                <a:gs pos="0">
                  <a:srgbClr val="CC3300">
                    <a:alpha val="93999"/>
                  </a:srgbClr>
                </a:gs>
                <a:gs pos="100000">
                  <a:srgbClr val="5E1800"/>
                </a:gs>
              </a:gsLst>
              <a:path path="shape">
                <a:fillToRect l="50000" t="50000" r="50000" b="50000"/>
              </a:path>
            </a:gradFill>
            <a:ln w="9525">
              <a:solidFill>
                <a:schemeClr val="tx1"/>
              </a:solidFill>
              <a:round/>
              <a:headEnd/>
              <a:tailEnd/>
            </a:ln>
          </p:spPr>
          <p:txBody>
            <a:bodyPr wrap="none" anchor="ctr"/>
            <a:lstStyle/>
            <a:p>
              <a:pPr algn="ctr"/>
              <a:r>
                <a:rPr lang="en-US" b="1">
                  <a:solidFill>
                    <a:schemeClr val="bg1"/>
                  </a:solidFill>
                </a:rPr>
                <a:t>2</a:t>
              </a:r>
            </a:p>
          </p:txBody>
        </p:sp>
      </p:grpSp>
      <p:sp>
        <p:nvSpPr>
          <p:cNvPr id="62496" name="TextovéPole 41"/>
          <p:cNvSpPr txBox="1">
            <a:spLocks noChangeArrowheads="1"/>
          </p:cNvSpPr>
          <p:nvPr/>
        </p:nvSpPr>
        <p:spPr bwMode="auto">
          <a:xfrm>
            <a:off x="6011863" y="6457950"/>
            <a:ext cx="2762250" cy="400050"/>
          </a:xfrm>
          <a:prstGeom prst="rect">
            <a:avLst/>
          </a:prstGeom>
          <a:noFill/>
          <a:ln w="9525">
            <a:noFill/>
            <a:miter lim="800000"/>
            <a:headEnd/>
            <a:tailEnd/>
          </a:ln>
        </p:spPr>
        <p:txBody>
          <a:bodyPr wrap="none">
            <a:spAutoFit/>
          </a:bodyPr>
          <a:lstStyle/>
          <a:p>
            <a:r>
              <a:rPr lang="en-US" sz="2000">
                <a:latin typeface="Times New Roman" pitchFamily="18" charset="0"/>
              </a:rPr>
              <a:t>Sam Zakhari</a:t>
            </a:r>
            <a:r>
              <a:rPr lang="cs-CZ" sz="2000">
                <a:latin typeface="Times New Roman" pitchFamily="18" charset="0"/>
              </a:rPr>
              <a:t>, PHM 2010</a:t>
            </a:r>
            <a:endParaRPr lang="cs-CZ"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err="1" smtClean="0">
                <a:solidFill>
                  <a:schemeClr val="tx2"/>
                </a:solidFill>
              </a:rPr>
              <a:t>Summary</a:t>
            </a:r>
            <a:endParaRPr lang="cs-CZ" dirty="0">
              <a:solidFill>
                <a:schemeClr val="tx2"/>
              </a:solidFill>
            </a:endParaRPr>
          </a:p>
        </p:txBody>
      </p:sp>
      <p:sp>
        <p:nvSpPr>
          <p:cNvPr id="3" name="Zástupný symbol pro obsah 2"/>
          <p:cNvSpPr>
            <a:spLocks noGrp="1"/>
          </p:cNvSpPr>
          <p:nvPr>
            <p:ph idx="1"/>
          </p:nvPr>
        </p:nvSpPr>
        <p:spPr>
          <a:xfrm>
            <a:off x="457200" y="1124744"/>
            <a:ext cx="8229600" cy="5424082"/>
          </a:xfrm>
        </p:spPr>
        <p:txBody>
          <a:bodyPr>
            <a:normAutofit fontScale="70000" lnSpcReduction="20000"/>
          </a:bodyPr>
          <a:lstStyle/>
          <a:p>
            <a:pPr>
              <a:lnSpc>
                <a:spcPct val="120000"/>
              </a:lnSpc>
            </a:pPr>
            <a:r>
              <a:rPr lang="cs-CZ" dirty="0" err="1">
                <a:solidFill>
                  <a:schemeClr val="accent1"/>
                </a:solidFill>
              </a:rPr>
              <a:t>PGx</a:t>
            </a:r>
            <a:r>
              <a:rPr lang="cs-CZ" dirty="0">
                <a:solidFill>
                  <a:schemeClr val="accent1"/>
                </a:solidFill>
              </a:rPr>
              <a:t> - </a:t>
            </a:r>
            <a:r>
              <a:rPr lang="en-US" dirty="0">
                <a:solidFill>
                  <a:schemeClr val="accent1"/>
                </a:solidFill>
              </a:rPr>
              <a:t>this is not the only key to successfully optimizing </a:t>
            </a:r>
            <a:r>
              <a:rPr lang="en-US" dirty="0" smtClean="0">
                <a:solidFill>
                  <a:schemeClr val="accent1"/>
                </a:solidFill>
              </a:rPr>
              <a:t>therapy</a:t>
            </a:r>
            <a:endParaRPr lang="cs-CZ" dirty="0">
              <a:solidFill>
                <a:schemeClr val="accent1"/>
              </a:solidFill>
            </a:endParaRPr>
          </a:p>
          <a:p>
            <a:pPr lvl="1">
              <a:lnSpc>
                <a:spcPct val="120000"/>
              </a:lnSpc>
            </a:pPr>
            <a:r>
              <a:rPr lang="en-US" dirty="0">
                <a:solidFill>
                  <a:schemeClr val="accent4"/>
                </a:solidFill>
              </a:rPr>
              <a:t>can be used to predict and reduce drug toxicity, </a:t>
            </a:r>
            <a:r>
              <a:rPr lang="en-US" dirty="0"/>
              <a:t>enhance clinical efficacy, and inform the potential biology of the tumor. </a:t>
            </a:r>
            <a:endParaRPr lang="cs-CZ" dirty="0"/>
          </a:p>
          <a:p>
            <a:pPr>
              <a:lnSpc>
                <a:spcPct val="120000"/>
              </a:lnSpc>
            </a:pPr>
            <a:r>
              <a:rPr lang="en-US" dirty="0">
                <a:solidFill>
                  <a:schemeClr val="accent1"/>
                </a:solidFill>
              </a:rPr>
              <a:t>NGS technologies</a:t>
            </a:r>
            <a:endParaRPr lang="cs-CZ" dirty="0">
              <a:solidFill>
                <a:schemeClr val="accent1"/>
              </a:solidFill>
            </a:endParaRPr>
          </a:p>
          <a:p>
            <a:pPr lvl="1">
              <a:lnSpc>
                <a:spcPct val="120000"/>
              </a:lnSpc>
            </a:pPr>
            <a:r>
              <a:rPr lang="en-US" dirty="0">
                <a:solidFill>
                  <a:schemeClr val="accent4"/>
                </a:solidFill>
              </a:rPr>
              <a:t>validated </a:t>
            </a:r>
            <a:r>
              <a:rPr lang="en-US" dirty="0" err="1">
                <a:solidFill>
                  <a:schemeClr val="accent4"/>
                </a:solidFill>
              </a:rPr>
              <a:t>pharmacogenetic</a:t>
            </a:r>
            <a:r>
              <a:rPr lang="en-US" dirty="0">
                <a:solidFill>
                  <a:schemeClr val="accent4"/>
                </a:solidFill>
              </a:rPr>
              <a:t> gene–drug pairs should be interrogated </a:t>
            </a:r>
            <a:endParaRPr lang="cs-CZ" dirty="0" smtClean="0">
              <a:solidFill>
                <a:schemeClr val="accent4"/>
              </a:solidFill>
            </a:endParaRPr>
          </a:p>
          <a:p>
            <a:pPr>
              <a:lnSpc>
                <a:spcPct val="120000"/>
              </a:lnSpc>
            </a:pPr>
            <a:r>
              <a:rPr lang="en-US" dirty="0" smtClean="0">
                <a:solidFill>
                  <a:schemeClr val="accent1"/>
                </a:solidFill>
              </a:rPr>
              <a:t>detailed </a:t>
            </a:r>
            <a:r>
              <a:rPr lang="en-US" dirty="0">
                <a:solidFill>
                  <a:schemeClr val="accent1"/>
                </a:solidFill>
              </a:rPr>
              <a:t>guidelines </a:t>
            </a:r>
            <a:endParaRPr lang="cs-CZ" dirty="0" smtClean="0">
              <a:solidFill>
                <a:schemeClr val="accent1"/>
              </a:solidFill>
            </a:endParaRPr>
          </a:p>
          <a:p>
            <a:pPr lvl="1">
              <a:lnSpc>
                <a:spcPct val="120000"/>
              </a:lnSpc>
            </a:pPr>
            <a:r>
              <a:rPr lang="en-US" dirty="0" smtClean="0"/>
              <a:t>greatly </a:t>
            </a:r>
            <a:r>
              <a:rPr lang="en-US" dirty="0"/>
              <a:t>enhance translation into clinical </a:t>
            </a:r>
            <a:r>
              <a:rPr lang="en-US" dirty="0" smtClean="0"/>
              <a:t>practice</a:t>
            </a:r>
            <a:endParaRPr lang="en-US" dirty="0"/>
          </a:p>
          <a:p>
            <a:pPr>
              <a:lnSpc>
                <a:spcPct val="120000"/>
              </a:lnSpc>
            </a:pPr>
            <a:r>
              <a:rPr lang="cs-CZ" dirty="0" smtClean="0">
                <a:solidFill>
                  <a:schemeClr val="accent1"/>
                </a:solidFill>
              </a:rPr>
              <a:t>R</a:t>
            </a:r>
            <a:r>
              <a:rPr lang="en-US" dirty="0" err="1" smtClean="0">
                <a:solidFill>
                  <a:schemeClr val="accent1"/>
                </a:solidFill>
              </a:rPr>
              <a:t>obust</a:t>
            </a:r>
            <a:r>
              <a:rPr lang="en-US" dirty="0" smtClean="0">
                <a:solidFill>
                  <a:schemeClr val="accent1"/>
                </a:solidFill>
              </a:rPr>
              <a:t> </a:t>
            </a:r>
            <a:r>
              <a:rPr lang="en-US" dirty="0">
                <a:solidFill>
                  <a:schemeClr val="accent1"/>
                </a:solidFill>
              </a:rPr>
              <a:t>clinical evidence is necessary</a:t>
            </a:r>
            <a:endParaRPr lang="cs-CZ" dirty="0">
              <a:solidFill>
                <a:schemeClr val="accent1"/>
              </a:solidFill>
            </a:endParaRPr>
          </a:p>
          <a:p>
            <a:pPr lvl="1">
              <a:lnSpc>
                <a:spcPct val="120000"/>
              </a:lnSpc>
            </a:pPr>
            <a:r>
              <a:rPr lang="en-US" dirty="0">
                <a:solidFill>
                  <a:schemeClr val="accent4"/>
                </a:solidFill>
              </a:rPr>
              <a:t>reliance on prospective RCTs as the only way to justify implementation is unrealistic, </a:t>
            </a:r>
            <a:endParaRPr lang="cs-CZ" dirty="0" smtClean="0">
              <a:solidFill>
                <a:schemeClr val="accent4"/>
              </a:solidFill>
            </a:endParaRPr>
          </a:p>
          <a:p>
            <a:pPr lvl="2">
              <a:lnSpc>
                <a:spcPct val="120000"/>
              </a:lnSpc>
            </a:pPr>
            <a:r>
              <a:rPr lang="en-US" dirty="0" smtClean="0"/>
              <a:t>the </a:t>
            </a:r>
            <a:r>
              <a:rPr lang="en-US" dirty="0"/>
              <a:t>delay associated with construction, conduction, and interpretation of results could potentially deprive patients of life-saving or life-extending therapies</a:t>
            </a:r>
            <a:endParaRPr lang="cs-CZ" dirty="0"/>
          </a:p>
          <a:p>
            <a:pPr lvl="1">
              <a:lnSpc>
                <a:spcPct val="120000"/>
              </a:lnSpc>
            </a:pPr>
            <a:r>
              <a:rPr lang="en-US" dirty="0" smtClean="0">
                <a:solidFill>
                  <a:schemeClr val="accent4"/>
                </a:solidFill>
              </a:rPr>
              <a:t>retrospective discover</a:t>
            </a:r>
            <a:r>
              <a:rPr lang="cs-CZ" dirty="0" smtClean="0">
                <a:solidFill>
                  <a:schemeClr val="accent4"/>
                </a:solidFill>
              </a:rPr>
              <a:t>y</a:t>
            </a:r>
            <a:r>
              <a:rPr lang="en-US" dirty="0" smtClean="0">
                <a:solidFill>
                  <a:schemeClr val="accent4"/>
                </a:solidFill>
              </a:rPr>
              <a:t> </a:t>
            </a:r>
            <a:r>
              <a:rPr lang="en-US" dirty="0">
                <a:solidFill>
                  <a:schemeClr val="accent4"/>
                </a:solidFill>
              </a:rPr>
              <a:t>and </a:t>
            </a:r>
            <a:r>
              <a:rPr lang="en-US" dirty="0" err="1" smtClean="0">
                <a:solidFill>
                  <a:schemeClr val="accent4"/>
                </a:solidFill>
              </a:rPr>
              <a:t>validat</a:t>
            </a:r>
            <a:r>
              <a:rPr lang="cs-CZ" dirty="0" smtClean="0">
                <a:solidFill>
                  <a:schemeClr val="accent4"/>
                </a:solidFill>
              </a:rPr>
              <a:t>ion</a:t>
            </a:r>
            <a:r>
              <a:rPr lang="en-US" dirty="0" smtClean="0">
                <a:solidFill>
                  <a:schemeClr val="accent4"/>
                </a:solidFill>
              </a:rPr>
              <a:t> </a:t>
            </a:r>
            <a:r>
              <a:rPr lang="cs-CZ" dirty="0" err="1" smtClean="0">
                <a:solidFill>
                  <a:schemeClr val="accent4"/>
                </a:solidFill>
              </a:rPr>
              <a:t>of</a:t>
            </a:r>
            <a:r>
              <a:rPr lang="cs-CZ" dirty="0" smtClean="0">
                <a:solidFill>
                  <a:schemeClr val="accent4"/>
                </a:solidFill>
              </a:rPr>
              <a:t> </a:t>
            </a:r>
            <a:r>
              <a:rPr lang="en-US" dirty="0" err="1" smtClean="0">
                <a:solidFill>
                  <a:schemeClr val="accent4"/>
                </a:solidFill>
              </a:rPr>
              <a:t>pharmacogenetic</a:t>
            </a:r>
            <a:r>
              <a:rPr lang="en-US" dirty="0" smtClean="0">
                <a:solidFill>
                  <a:schemeClr val="accent4"/>
                </a:solidFill>
              </a:rPr>
              <a:t> associations</a:t>
            </a:r>
            <a:r>
              <a:rPr lang="cs-CZ" dirty="0" smtClean="0">
                <a:solidFill>
                  <a:schemeClr val="accent4"/>
                </a:solidFill>
              </a:rPr>
              <a:t> - </a:t>
            </a:r>
            <a:r>
              <a:rPr lang="cs-CZ" dirty="0" err="1" smtClean="0">
                <a:solidFill>
                  <a:schemeClr val="accent4"/>
                </a:solidFill>
              </a:rPr>
              <a:t>necessary</a:t>
            </a:r>
            <a:endParaRPr lang="cs-CZ" dirty="0">
              <a:solidFill>
                <a:schemeClr val="accent4"/>
              </a:solidFill>
            </a:endParaRPr>
          </a:p>
        </p:txBody>
      </p:sp>
      <p:sp>
        <p:nvSpPr>
          <p:cNvPr id="4" name="Obdélník 3"/>
          <p:cNvSpPr/>
          <p:nvPr/>
        </p:nvSpPr>
        <p:spPr>
          <a:xfrm>
            <a:off x="4053788" y="6548826"/>
            <a:ext cx="5076056" cy="276999"/>
          </a:xfrm>
          <a:prstGeom prst="rect">
            <a:avLst/>
          </a:prstGeom>
        </p:spPr>
        <p:txBody>
          <a:bodyPr wrap="square">
            <a:spAutoFit/>
          </a:bodyPr>
          <a:lstStyle/>
          <a:p>
            <a:r>
              <a:rPr lang="cs-CZ" sz="1200" i="1" dirty="0" err="1" smtClean="0"/>
              <a:t>Gillis</a:t>
            </a:r>
            <a:r>
              <a:rPr lang="cs-CZ" sz="1200" i="1" dirty="0" smtClean="0"/>
              <a:t> NK. </a:t>
            </a:r>
            <a:r>
              <a:rPr lang="en-US" sz="1200" i="1" dirty="0" smtClean="0"/>
              <a:t>Clinical </a:t>
            </a:r>
            <a:r>
              <a:rPr lang="en-US" sz="1200" i="1" dirty="0"/>
              <a:t>Pharmacology &amp; Therapeutics</a:t>
            </a:r>
            <a:r>
              <a:rPr lang="en-US" sz="1200" dirty="0"/>
              <a:t> (2014); </a:t>
            </a:r>
            <a:r>
              <a:rPr lang="en-US" sz="1200" b="1" dirty="0"/>
              <a:t>95</a:t>
            </a:r>
            <a:r>
              <a:rPr lang="en-US" sz="1200" dirty="0"/>
              <a:t> 3, 269–280. </a:t>
            </a:r>
            <a:endParaRPr lang="cs-CZ" sz="1200" dirty="0"/>
          </a:p>
        </p:txBody>
      </p:sp>
    </p:spTree>
    <p:extLst>
      <p:ext uri="{BB962C8B-B14F-4D97-AF65-F5344CB8AC3E}">
        <p14:creationId xmlns:p14="http://schemas.microsoft.com/office/powerpoint/2010/main" val="2924064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Grp="1" noChangeArrowheads="1"/>
          </p:cNvSpPr>
          <p:nvPr>
            <p:ph type="title"/>
          </p:nvPr>
        </p:nvSpPr>
        <p:spPr>
          <a:xfrm>
            <a:off x="457200" y="274639"/>
            <a:ext cx="8229600" cy="596900"/>
          </a:xfrm>
        </p:spPr>
        <p:txBody>
          <a:bodyPr>
            <a:normAutofit/>
          </a:bodyPr>
          <a:lstStyle/>
          <a:p>
            <a:pPr eaLnBrk="1" hangingPunct="1"/>
            <a:r>
              <a:rPr lang="cs-CZ" sz="3200" dirty="0" smtClean="0">
                <a:solidFill>
                  <a:schemeClr val="tx2"/>
                </a:solidFill>
                <a:ea typeface="ＭＳ Ｐゴシック" pitchFamily="34" charset="-128"/>
              </a:rPr>
              <a:t>Intra- Inter-</a:t>
            </a:r>
            <a:r>
              <a:rPr lang="cs-CZ" sz="3200" dirty="0" err="1" smtClean="0">
                <a:solidFill>
                  <a:schemeClr val="tx2"/>
                </a:solidFill>
                <a:ea typeface="ＭＳ Ｐゴシック" pitchFamily="34" charset="-128"/>
              </a:rPr>
              <a:t>individual</a:t>
            </a:r>
            <a:r>
              <a:rPr lang="cs-CZ" sz="3200" dirty="0" smtClean="0">
                <a:solidFill>
                  <a:schemeClr val="tx2"/>
                </a:solidFill>
                <a:ea typeface="ＭＳ Ｐゴシック" pitchFamily="34" charset="-128"/>
              </a:rPr>
              <a:t> variability</a:t>
            </a:r>
            <a:endParaRPr lang="cs-CZ" sz="4000" dirty="0" smtClean="0">
              <a:solidFill>
                <a:schemeClr val="tx2"/>
              </a:solidFill>
              <a:ea typeface="ＭＳ Ｐゴシック" pitchFamily="34" charset="-128"/>
            </a:endParaRPr>
          </a:p>
        </p:txBody>
      </p:sp>
      <p:pic>
        <p:nvPicPr>
          <p:cNvPr id="41988" name="Picture 4" descr="O:\Dokumenty_Micuda_O\My Dropbox\Corel\variabilita-obecne-eng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58056"/>
            <a:ext cx="8837318" cy="5079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3554</TotalTime>
  <Words>6404</Words>
  <Application>Microsoft Office PowerPoint</Application>
  <PresentationFormat>Předvádění na obrazovce (4:3)</PresentationFormat>
  <Paragraphs>996</Paragraphs>
  <Slides>83</Slides>
  <Notes>37</Notes>
  <HiddenSlides>2</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2</vt:i4>
      </vt:variant>
      <vt:variant>
        <vt:lpstr>Nadpisy snímků</vt:lpstr>
      </vt:variant>
      <vt:variant>
        <vt:i4>83</vt:i4>
      </vt:variant>
    </vt:vector>
  </HeadingPairs>
  <TitlesOfParts>
    <vt:vector size="93" baseType="lpstr">
      <vt:lpstr>ＭＳ Ｐゴシック</vt:lpstr>
      <vt:lpstr>Arial</vt:lpstr>
      <vt:lpstr>Calibri</vt:lpstr>
      <vt:lpstr>Skia</vt:lpstr>
      <vt:lpstr>Symbol</vt:lpstr>
      <vt:lpstr>Times New Roman</vt:lpstr>
      <vt:lpstr>Verdana</vt:lpstr>
      <vt:lpstr>Motiv sady Office</vt:lpstr>
      <vt:lpstr>Document</vt:lpstr>
      <vt:lpstr>Image</vt:lpstr>
      <vt:lpstr>Personalized pharmacotherapy PGx</vt:lpstr>
      <vt:lpstr>Základní farmakologie – průměrný nemocný</vt:lpstr>
      <vt:lpstr>Clinical Pharmacology – individualized therapy</vt:lpstr>
      <vt:lpstr>PK/PD</vt:lpstr>
      <vt:lpstr>PD - Receptors</vt:lpstr>
      <vt:lpstr>Intra/interindividuální variabilita v eliminaci</vt:lpstr>
      <vt:lpstr>Eliminační procesy - důležitost</vt:lpstr>
      <vt:lpstr>Prezentace aplikace PowerPoint</vt:lpstr>
      <vt:lpstr>Intra- Inter-individual variability</vt:lpstr>
      <vt:lpstr>Personalized pharmacotherapy/medicine (e.g. variability due to elimination)</vt:lpstr>
      <vt:lpstr>Bioindikátory</vt:lpstr>
      <vt:lpstr>Co může být bioindikátorem?</vt:lpstr>
      <vt:lpstr>FARMAKOGENETIKA http://www.pharmgkb.org/ </vt:lpstr>
      <vt:lpstr>Prezentace aplikace PowerPoint</vt:lpstr>
      <vt:lpstr>Genom</vt:lpstr>
      <vt:lpstr>The Sanger Technique</vt:lpstr>
      <vt:lpstr>Prezentace aplikace PowerPoint</vt:lpstr>
      <vt:lpstr>Sagnerova metoda</vt:lpstr>
      <vt:lpstr>Prezentace aplikace PowerPoint</vt:lpstr>
      <vt:lpstr>Prezentace aplikace PowerPoint</vt:lpstr>
      <vt:lpstr>Prezentace aplikace PowerPoint</vt:lpstr>
      <vt:lpstr>Prezentace aplikace PowerPoint</vt:lpstr>
      <vt:lpstr>Sequencing – electrophoretic/capilary methods</vt:lpstr>
      <vt:lpstr>Next generation sequencing</vt:lpstr>
      <vt:lpstr>DNA arrays</vt:lpstr>
      <vt:lpstr>Affimetrix – DMET array</vt:lpstr>
      <vt:lpstr>Affimetrix – DMET array</vt:lpstr>
      <vt:lpstr>NGS panel</vt:lpstr>
      <vt:lpstr>Prezentace aplikace PowerPoint</vt:lpstr>
      <vt:lpstr>Jak se projeví genetický vliv - typy přenosu</vt:lpstr>
      <vt:lpstr>Farmakogenetika</vt:lpstr>
      <vt:lpstr>Intra/interindividuální variabilita v eliminaci</vt:lpstr>
      <vt:lpstr>CYP450 enzymes</vt:lpstr>
      <vt:lpstr>CYP450 enzymes</vt:lpstr>
      <vt:lpstr>Warfarin</vt:lpstr>
      <vt:lpstr>VKORC1 vs Warfarin</vt:lpstr>
      <vt:lpstr>CYP2C9 vs Warfarin</vt:lpstr>
      <vt:lpstr>Prezentace aplikace PowerPoint</vt:lpstr>
      <vt:lpstr>CYP4F2 </vt:lpstr>
      <vt:lpstr>Pharmacogenetics of Warfarin</vt:lpstr>
      <vt:lpstr>Prezentace aplikace PowerPoint</vt:lpstr>
      <vt:lpstr>Clopidogrel vs CYP2C19</vt:lpstr>
      <vt:lpstr>Clopidogrel vs CYP2C19</vt:lpstr>
      <vt:lpstr>Clopidogrel vs CYP2C19*17</vt:lpstr>
      <vt:lpstr>Newer P2Y12 receptor antagonists</vt:lpstr>
      <vt:lpstr>Current recommendation</vt:lpstr>
      <vt:lpstr>CYP2D6</vt:lpstr>
      <vt:lpstr>Approximate dose adjustments according to the CYP2D6 phenotype</vt:lpstr>
      <vt:lpstr>Carvedilol - PD</vt:lpstr>
      <vt:lpstr>Intra/interindividuální variabilita v eliminaci</vt:lpstr>
      <vt:lpstr>Karvedilol – PK - ADME</vt:lpstr>
      <vt:lpstr>Farmakogenetika karvedilolu</vt:lpstr>
      <vt:lpstr>CYP2D6 - Carvedilol</vt:lpstr>
      <vt:lpstr>Hear failure – b-blockers</vt:lpstr>
      <vt:lpstr>Prezentace aplikace PowerPoint</vt:lpstr>
      <vt:lpstr>Thiopurin S-methyltransferase (TPMT)</vt:lpstr>
      <vt:lpstr>Thiopurin S-metyltransferáza (TPMT)</vt:lpstr>
      <vt:lpstr>Thiopurin S-metyltransferáza (TPMT)</vt:lpstr>
      <vt:lpstr>Prezentace aplikace PowerPoint</vt:lpstr>
      <vt:lpstr>Pseudocholinesteráza</vt:lpstr>
      <vt:lpstr>Statins - myopathy</vt:lpstr>
      <vt:lpstr>Statins – myopathy – other genes</vt:lpstr>
      <vt:lpstr>Prezentace aplikace PowerPoint</vt:lpstr>
      <vt:lpstr>Complete OATP1B1 and OATP1B3 deficiency causes human Rotor syndrome by interrupting conjugated bilirubin reuptake into the liver</vt:lpstr>
      <vt:lpstr>Irinotecan – pharmacogenetics – Ugt1a1 deficiency - toxicity</vt:lpstr>
      <vt:lpstr>Vemurafenib</vt:lpstr>
      <vt:lpstr>PD - Maligní hyperpyrexie</vt:lpstr>
      <vt:lpstr>Drugs where genetic examination is a part of indication restrictions</vt:lpstr>
      <vt:lpstr>Prezentace aplikace PowerPoint</vt:lpstr>
      <vt:lpstr>Prezentace aplikace PowerPoint</vt:lpstr>
      <vt:lpstr>Drugs where genetic examination is recommended before th initiation</vt:lpstr>
      <vt:lpstr>Prezentace aplikace PowerPoint</vt:lpstr>
      <vt:lpstr>Prezentace aplikace PowerPoint</vt:lpstr>
      <vt:lpstr>Stanovení genotypu - výhody</vt:lpstr>
      <vt:lpstr>Safety-Code card</vt:lpstr>
      <vt:lpstr>Example of how next-generation sequencing (NGS) can be used to inform therapeutic decision making</vt:lpstr>
      <vt:lpstr>Výzkum gen. polymorfismu</vt:lpstr>
      <vt:lpstr>Stanovení genotypu - nevýhody</vt:lpstr>
      <vt:lpstr>Prezentace aplikace PowerPoint</vt:lpstr>
      <vt:lpstr>Prezentace aplikace PowerPoint</vt:lpstr>
      <vt:lpstr>Disadvantages – PG limitations  - mice with the same agouti genes</vt:lpstr>
      <vt:lpstr>Inhibition of Transcription and Translation by Epigenetic Mechanisms</vt:lpstr>
      <vt:lpstr>Summary</vt:lpstr>
    </vt:vector>
  </TitlesOfParts>
  <Company>LFUK-HK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MUDr. Stanislav Mičuda</dc:creator>
  <cp:lastModifiedBy>Mičuda, Stanislav</cp:lastModifiedBy>
  <cp:revision>261</cp:revision>
  <dcterms:created xsi:type="dcterms:W3CDTF">2001-03-12T11:35:40Z</dcterms:created>
  <dcterms:modified xsi:type="dcterms:W3CDTF">2017-03-23T13:04:16Z</dcterms:modified>
</cp:coreProperties>
</file>