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4" r:id="rId8"/>
    <p:sldId id="265" r:id="rId9"/>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72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charts/_rels/chart1.xml.rels><?xml version="1.0" encoding="UTF-8" standalone="yes"?>
<Relationships xmlns="http://schemas.openxmlformats.org/package/2006/relationships"><Relationship Id="rId3" Type="http://schemas.openxmlformats.org/officeDocument/2006/relationships/oleObject" Target="https://d.docs.live.net/44d90539d4033cb6/Dokumenty/Se&#353;it1.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https://d.docs.live.net/44d90539d4033cb6/Dokumenty/Se&#353;it1.xlsx"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cs-CZ"/>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Psilocib</a:t>
            </a:r>
            <a:r>
              <a:rPr lang="cs-CZ"/>
              <a:t>i</a:t>
            </a:r>
            <a:r>
              <a:rPr lang="en-US"/>
              <a:t>n</a:t>
            </a:r>
            <a:r>
              <a:rPr lang="cs-CZ"/>
              <a:t>e</a:t>
            </a:r>
            <a:endParaRPr lang="en-US"/>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scatterChart>
        <c:scatterStyle val="lineMarker"/>
        <c:varyColors val="0"/>
        <c:ser>
          <c:idx val="0"/>
          <c:order val="0"/>
          <c:tx>
            <c:strRef>
              <c:f>List1!$D$5</c:f>
              <c:strCache>
                <c:ptCount val="1"/>
                <c:pt idx="0">
                  <c:v>Odezva</c:v>
                </c:pt>
              </c:strCache>
            </c:strRef>
          </c:tx>
          <c:spPr>
            <a:ln w="38100" cap="rnd">
              <a:noFill/>
              <a:round/>
            </a:ln>
            <a:effectLst/>
          </c:spPr>
          <c:marker>
            <c:symbol val="circle"/>
            <c:size val="5"/>
            <c:spPr>
              <a:solidFill>
                <a:schemeClr val="accent1"/>
              </a:solidFill>
              <a:ln w="9525">
                <a:solidFill>
                  <a:schemeClr val="accent1"/>
                </a:solidFill>
              </a:ln>
              <a:effectLst/>
            </c:spPr>
          </c:marker>
          <c:trendline>
            <c:spPr>
              <a:ln w="19050" cap="rnd">
                <a:solidFill>
                  <a:schemeClr val="accent1"/>
                </a:solidFill>
                <a:prstDash val="sysDot"/>
              </a:ln>
              <a:effectLst/>
            </c:spPr>
            <c:trendlineType val="linear"/>
            <c:dispRSqr val="0"/>
            <c:dispEq val="0"/>
          </c:trendline>
          <c:trendline>
            <c:spPr>
              <a:ln w="19050" cap="rnd">
                <a:solidFill>
                  <a:schemeClr val="accent1"/>
                </a:solidFill>
                <a:prstDash val="sysDot"/>
              </a:ln>
              <a:effectLst/>
            </c:spPr>
            <c:trendlineType val="linear"/>
            <c:dispRSqr val="1"/>
            <c:dispEq val="1"/>
            <c:trendlineLbl>
              <c:layout>
                <c:manualLayout>
                  <c:x val="-3.6293525809273842E-2"/>
                  <c:y val="-6.8885243511227767E-2"/>
                </c:manualLayout>
              </c:layout>
              <c:numFmt formatCode="General" sourceLinked="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cs-CZ"/>
                </a:p>
              </c:txPr>
            </c:trendlineLbl>
          </c:trendline>
          <c:xVal>
            <c:numRef>
              <c:f>List1!$C$6:$C$11</c:f>
              <c:numCache>
                <c:formatCode>General</c:formatCode>
                <c:ptCount val="6"/>
                <c:pt idx="0">
                  <c:v>1E-3</c:v>
                </c:pt>
                <c:pt idx="1">
                  <c:v>0.01</c:v>
                </c:pt>
                <c:pt idx="2">
                  <c:v>0.05</c:v>
                </c:pt>
                <c:pt idx="3">
                  <c:v>0.1</c:v>
                </c:pt>
                <c:pt idx="4">
                  <c:v>0.3</c:v>
                </c:pt>
                <c:pt idx="5">
                  <c:v>0.5</c:v>
                </c:pt>
              </c:numCache>
            </c:numRef>
          </c:xVal>
          <c:yVal>
            <c:numRef>
              <c:f>List1!$D$6:$D$11</c:f>
              <c:numCache>
                <c:formatCode>General</c:formatCode>
                <c:ptCount val="6"/>
                <c:pt idx="0">
                  <c:v>0.02</c:v>
                </c:pt>
                <c:pt idx="1">
                  <c:v>0.27</c:v>
                </c:pt>
                <c:pt idx="2">
                  <c:v>1.1000000000000001</c:v>
                </c:pt>
                <c:pt idx="3">
                  <c:v>2.2999999999999998</c:v>
                </c:pt>
                <c:pt idx="4">
                  <c:v>7.1</c:v>
                </c:pt>
                <c:pt idx="5">
                  <c:v>11.5</c:v>
                </c:pt>
              </c:numCache>
            </c:numRef>
          </c:yVal>
          <c:smooth val="0"/>
          <c:extLst>
            <c:ext xmlns:c16="http://schemas.microsoft.com/office/drawing/2014/chart" uri="{C3380CC4-5D6E-409C-BE32-E72D297353CC}">
              <c16:uniqueId val="{00000002-53C5-47EA-A361-54BE58EB7423}"/>
            </c:ext>
          </c:extLst>
        </c:ser>
        <c:dLbls>
          <c:showLegendKey val="0"/>
          <c:showVal val="0"/>
          <c:showCatName val="0"/>
          <c:showSerName val="0"/>
          <c:showPercent val="0"/>
          <c:showBubbleSize val="0"/>
        </c:dLbls>
        <c:axId val="1104562400"/>
        <c:axId val="1104557600"/>
      </c:scatterChart>
      <c:valAx>
        <c:axId val="1104562400"/>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cs-CZ"/>
                  <a:t>c (mg/l)</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cs-CZ"/>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cs-CZ"/>
          </a:p>
        </c:txPr>
        <c:crossAx val="1104557600"/>
        <c:crosses val="autoZero"/>
        <c:crossBetween val="midCat"/>
      </c:valAx>
      <c:valAx>
        <c:axId val="1104557600"/>
        <c:scaling>
          <c:orientation val="minMax"/>
        </c:scaling>
        <c:delete val="0"/>
        <c:axPos val="l"/>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cs-CZ"/>
                  <a:t>Response</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cs-CZ"/>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cs-CZ"/>
          </a:p>
        </c:txPr>
        <c:crossAx val="1104562400"/>
        <c:crosses val="autoZero"/>
        <c:crossBetween val="midCat"/>
      </c:valAx>
      <c:spPr>
        <a:noFill/>
        <a:ln>
          <a:noFill/>
        </a:ln>
        <a:effectLst/>
      </c:spPr>
    </c:plotArea>
    <c:plotVisOnly val="1"/>
    <c:dispBlanksAs val="gap"/>
    <c:showDLblsOverMax val="0"/>
  </c:chart>
  <c:spPr>
    <a:noFill/>
    <a:ln>
      <a:noFill/>
    </a:ln>
    <a:effectLst/>
  </c:spPr>
  <c:txPr>
    <a:bodyPr/>
    <a:lstStyle/>
    <a:p>
      <a:pPr>
        <a:defRPr/>
      </a:pPr>
      <a:endParaRPr lang="cs-CZ"/>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cs-CZ"/>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cs-CZ"/>
              <a:t>THC </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cs-CZ"/>
        </a:p>
      </c:txPr>
    </c:title>
    <c:autoTitleDeleted val="0"/>
    <c:plotArea>
      <c:layout/>
      <c:scatterChart>
        <c:scatterStyle val="lineMarker"/>
        <c:varyColors val="0"/>
        <c:ser>
          <c:idx val="0"/>
          <c:order val="0"/>
          <c:tx>
            <c:strRef>
              <c:f>List1!$G$4:$G$5</c:f>
              <c:strCache>
                <c:ptCount val="2"/>
                <c:pt idx="0">
                  <c:v>THC</c:v>
                </c:pt>
                <c:pt idx="1">
                  <c:v>Odezva</c:v>
                </c:pt>
              </c:strCache>
            </c:strRef>
          </c:tx>
          <c:spPr>
            <a:ln w="38100" cap="rnd">
              <a:noFill/>
              <a:round/>
            </a:ln>
            <a:effectLst/>
          </c:spPr>
          <c:marker>
            <c:symbol val="circle"/>
            <c:size val="5"/>
            <c:spPr>
              <a:solidFill>
                <a:schemeClr val="accent1"/>
              </a:solidFill>
              <a:ln w="9525">
                <a:solidFill>
                  <a:schemeClr val="accent1"/>
                </a:solidFill>
              </a:ln>
              <a:effectLst/>
            </c:spPr>
          </c:marker>
          <c:trendline>
            <c:spPr>
              <a:ln w="19050" cap="rnd">
                <a:solidFill>
                  <a:schemeClr val="accent1"/>
                </a:solidFill>
                <a:prstDash val="sysDot"/>
              </a:ln>
              <a:effectLst/>
            </c:spPr>
            <c:trendlineType val="linear"/>
            <c:dispRSqr val="0"/>
            <c:dispEq val="0"/>
          </c:trendline>
          <c:trendline>
            <c:spPr>
              <a:ln w="19050" cap="rnd">
                <a:solidFill>
                  <a:schemeClr val="accent1"/>
                </a:solidFill>
                <a:prstDash val="sysDot"/>
              </a:ln>
              <a:effectLst/>
            </c:spPr>
            <c:trendlineType val="linear"/>
            <c:dispRSqr val="1"/>
            <c:dispEq val="1"/>
            <c:trendlineLbl>
              <c:layout>
                <c:manualLayout>
                  <c:x val="-1.1960192475940507E-2"/>
                  <c:y val="-8.1412219305920089E-2"/>
                </c:manualLayout>
              </c:layout>
              <c:numFmt formatCode="General" sourceLinked="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cs-CZ"/>
                </a:p>
              </c:txPr>
            </c:trendlineLbl>
          </c:trendline>
          <c:trendline>
            <c:spPr>
              <a:ln w="19050" cap="rnd">
                <a:solidFill>
                  <a:schemeClr val="accent1"/>
                </a:solidFill>
                <a:prstDash val="sysDot"/>
              </a:ln>
              <a:effectLst/>
            </c:spPr>
            <c:trendlineType val="linear"/>
            <c:dispRSqr val="0"/>
            <c:dispEq val="0"/>
          </c:trendline>
          <c:xVal>
            <c:numRef>
              <c:f>List1!$F$6:$F$11</c:f>
              <c:numCache>
                <c:formatCode>General</c:formatCode>
                <c:ptCount val="6"/>
                <c:pt idx="0">
                  <c:v>1E-3</c:v>
                </c:pt>
                <c:pt idx="1">
                  <c:v>0.01</c:v>
                </c:pt>
                <c:pt idx="2">
                  <c:v>0.05</c:v>
                </c:pt>
                <c:pt idx="3">
                  <c:v>0.1</c:v>
                </c:pt>
                <c:pt idx="4">
                  <c:v>0.3</c:v>
                </c:pt>
                <c:pt idx="5">
                  <c:v>0.5</c:v>
                </c:pt>
              </c:numCache>
            </c:numRef>
          </c:xVal>
          <c:yVal>
            <c:numRef>
              <c:f>List1!$G$6:$G$11</c:f>
              <c:numCache>
                <c:formatCode>General</c:formatCode>
                <c:ptCount val="6"/>
                <c:pt idx="0">
                  <c:v>0.02</c:v>
                </c:pt>
                <c:pt idx="1">
                  <c:v>0.13</c:v>
                </c:pt>
                <c:pt idx="2">
                  <c:v>0.52</c:v>
                </c:pt>
                <c:pt idx="3">
                  <c:v>1.21</c:v>
                </c:pt>
                <c:pt idx="4">
                  <c:v>3.45</c:v>
                </c:pt>
                <c:pt idx="5">
                  <c:v>5.75</c:v>
                </c:pt>
              </c:numCache>
            </c:numRef>
          </c:yVal>
          <c:smooth val="0"/>
          <c:extLst>
            <c:ext xmlns:c16="http://schemas.microsoft.com/office/drawing/2014/chart" uri="{C3380CC4-5D6E-409C-BE32-E72D297353CC}">
              <c16:uniqueId val="{00000003-3AE3-44D3-9779-ACC004CE4864}"/>
            </c:ext>
          </c:extLst>
        </c:ser>
        <c:dLbls>
          <c:showLegendKey val="0"/>
          <c:showVal val="0"/>
          <c:showCatName val="0"/>
          <c:showSerName val="0"/>
          <c:showPercent val="0"/>
          <c:showBubbleSize val="0"/>
        </c:dLbls>
        <c:axId val="1104588320"/>
        <c:axId val="1104600800"/>
      </c:scatterChart>
      <c:valAx>
        <c:axId val="1104588320"/>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cs-CZ"/>
                  <a:t>c (mg/l)</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cs-CZ"/>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cs-CZ"/>
          </a:p>
        </c:txPr>
        <c:crossAx val="1104600800"/>
        <c:crosses val="autoZero"/>
        <c:crossBetween val="midCat"/>
      </c:valAx>
      <c:valAx>
        <c:axId val="1104600800"/>
        <c:scaling>
          <c:orientation val="minMax"/>
        </c:scaling>
        <c:delete val="0"/>
        <c:axPos val="l"/>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cs-CZ"/>
                  <a:t>Response</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cs-CZ"/>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cs-CZ"/>
          </a:p>
        </c:txPr>
        <c:crossAx val="1104588320"/>
        <c:crosses val="autoZero"/>
        <c:crossBetween val="midCat"/>
      </c:valAx>
      <c:spPr>
        <a:noFill/>
        <a:ln>
          <a:noFill/>
        </a:ln>
        <a:effectLst/>
      </c:spPr>
    </c:plotArea>
    <c:plotVisOnly val="1"/>
    <c:dispBlanksAs val="gap"/>
    <c:showDLblsOverMax val="0"/>
  </c:chart>
  <c:spPr>
    <a:noFill/>
    <a:ln>
      <a:noFill/>
    </a:ln>
    <a:effectLst/>
  </c:spPr>
  <c:txPr>
    <a:bodyPr/>
    <a:lstStyle/>
    <a:p>
      <a:pPr>
        <a:defRPr/>
      </a:pPr>
      <a:endParaRPr lang="cs-CZ"/>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ECD46C1-7C96-2A9C-61DF-9FD2A3E7E9F0}"/>
              </a:ext>
            </a:extLst>
          </p:cNvPr>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a:extLst>
              <a:ext uri="{FF2B5EF4-FFF2-40B4-BE49-F238E27FC236}">
                <a16:creationId xmlns:a16="http://schemas.microsoft.com/office/drawing/2014/main" id="{F0A63392-F8CC-7692-73F7-4C519EF4638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
        <p:nvSpPr>
          <p:cNvPr id="4" name="Zástupný symbol pro datum 3">
            <a:extLst>
              <a:ext uri="{FF2B5EF4-FFF2-40B4-BE49-F238E27FC236}">
                <a16:creationId xmlns:a16="http://schemas.microsoft.com/office/drawing/2014/main" id="{FFF54ECC-03A5-597A-2420-CAF8FFE664D0}"/>
              </a:ext>
            </a:extLst>
          </p:cNvPr>
          <p:cNvSpPr>
            <a:spLocks noGrp="1"/>
          </p:cNvSpPr>
          <p:nvPr>
            <p:ph type="dt" sz="half" idx="10"/>
          </p:nvPr>
        </p:nvSpPr>
        <p:spPr/>
        <p:txBody>
          <a:bodyPr/>
          <a:lstStyle/>
          <a:p>
            <a:fld id="{AE3EC604-79E4-4550-A751-A30A286D3768}" type="datetimeFigureOut">
              <a:rPr lang="cs-CZ" smtClean="0"/>
              <a:t>05.11.2025</a:t>
            </a:fld>
            <a:endParaRPr lang="cs-CZ"/>
          </a:p>
        </p:txBody>
      </p:sp>
      <p:sp>
        <p:nvSpPr>
          <p:cNvPr id="5" name="Zástupný symbol pro zápatí 4">
            <a:extLst>
              <a:ext uri="{FF2B5EF4-FFF2-40B4-BE49-F238E27FC236}">
                <a16:creationId xmlns:a16="http://schemas.microsoft.com/office/drawing/2014/main" id="{72C16162-10A0-5B5D-E168-B37E968CCB91}"/>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B3804202-FBCE-48DF-65B7-92099FE5E0D9}"/>
              </a:ext>
            </a:extLst>
          </p:cNvPr>
          <p:cNvSpPr>
            <a:spLocks noGrp="1"/>
          </p:cNvSpPr>
          <p:nvPr>
            <p:ph type="sldNum" sz="quarter" idx="12"/>
          </p:nvPr>
        </p:nvSpPr>
        <p:spPr/>
        <p:txBody>
          <a:bodyPr/>
          <a:lstStyle/>
          <a:p>
            <a:fld id="{27A1317A-F33F-4870-BB64-1833F4AB30E2}" type="slidenum">
              <a:rPr lang="cs-CZ" smtClean="0"/>
              <a:t>‹#›</a:t>
            </a:fld>
            <a:endParaRPr lang="cs-CZ"/>
          </a:p>
        </p:txBody>
      </p:sp>
    </p:spTree>
    <p:extLst>
      <p:ext uri="{BB962C8B-B14F-4D97-AF65-F5344CB8AC3E}">
        <p14:creationId xmlns:p14="http://schemas.microsoft.com/office/powerpoint/2010/main" val="23127631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E409776-E88B-4D95-F51A-74697415FE7E}"/>
              </a:ext>
            </a:extLst>
          </p:cNvPr>
          <p:cNvSpPr>
            <a:spLocks noGrp="1"/>
          </p:cNvSpPr>
          <p:nvPr>
            <p:ph type="title"/>
          </p:nvPr>
        </p:nvSpPr>
        <p:spPr/>
        <p:txBody>
          <a:bodyPr/>
          <a:lstStyle/>
          <a:p>
            <a:r>
              <a:rPr lang="cs-CZ"/>
              <a:t>Kliknutím lze upravit styl.</a:t>
            </a:r>
          </a:p>
        </p:txBody>
      </p:sp>
      <p:sp>
        <p:nvSpPr>
          <p:cNvPr id="3" name="Zástupný symbol pro svislý text 2">
            <a:extLst>
              <a:ext uri="{FF2B5EF4-FFF2-40B4-BE49-F238E27FC236}">
                <a16:creationId xmlns:a16="http://schemas.microsoft.com/office/drawing/2014/main" id="{EEEFD0D8-F426-54DE-D1EE-DBAC4CFCAC6E}"/>
              </a:ext>
            </a:extLst>
          </p:cNvPr>
          <p:cNvSpPr>
            <a:spLocks noGrp="1"/>
          </p:cNvSpPr>
          <p:nvPr>
            <p:ph type="body" orient="vert" idx="1"/>
          </p:nvPr>
        </p:nvSpPr>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A35DEA0D-892D-B9C6-53CD-9CC7C4D3D22B}"/>
              </a:ext>
            </a:extLst>
          </p:cNvPr>
          <p:cNvSpPr>
            <a:spLocks noGrp="1"/>
          </p:cNvSpPr>
          <p:nvPr>
            <p:ph type="dt" sz="half" idx="10"/>
          </p:nvPr>
        </p:nvSpPr>
        <p:spPr/>
        <p:txBody>
          <a:bodyPr/>
          <a:lstStyle/>
          <a:p>
            <a:fld id="{AE3EC604-79E4-4550-A751-A30A286D3768}" type="datetimeFigureOut">
              <a:rPr lang="cs-CZ" smtClean="0"/>
              <a:t>05.11.2025</a:t>
            </a:fld>
            <a:endParaRPr lang="cs-CZ"/>
          </a:p>
        </p:txBody>
      </p:sp>
      <p:sp>
        <p:nvSpPr>
          <p:cNvPr id="5" name="Zástupný symbol pro zápatí 4">
            <a:extLst>
              <a:ext uri="{FF2B5EF4-FFF2-40B4-BE49-F238E27FC236}">
                <a16:creationId xmlns:a16="http://schemas.microsoft.com/office/drawing/2014/main" id="{241FE9B0-1F02-BC59-0612-72D835FE2DA4}"/>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23DBA633-D918-DA62-5DDE-8CEDDBDE94B8}"/>
              </a:ext>
            </a:extLst>
          </p:cNvPr>
          <p:cNvSpPr>
            <a:spLocks noGrp="1"/>
          </p:cNvSpPr>
          <p:nvPr>
            <p:ph type="sldNum" sz="quarter" idx="12"/>
          </p:nvPr>
        </p:nvSpPr>
        <p:spPr/>
        <p:txBody>
          <a:bodyPr/>
          <a:lstStyle/>
          <a:p>
            <a:fld id="{27A1317A-F33F-4870-BB64-1833F4AB30E2}" type="slidenum">
              <a:rPr lang="cs-CZ" smtClean="0"/>
              <a:t>‹#›</a:t>
            </a:fld>
            <a:endParaRPr lang="cs-CZ"/>
          </a:p>
        </p:txBody>
      </p:sp>
    </p:spTree>
    <p:extLst>
      <p:ext uri="{BB962C8B-B14F-4D97-AF65-F5344CB8AC3E}">
        <p14:creationId xmlns:p14="http://schemas.microsoft.com/office/powerpoint/2010/main" val="22591427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a:extLst>
              <a:ext uri="{FF2B5EF4-FFF2-40B4-BE49-F238E27FC236}">
                <a16:creationId xmlns:a16="http://schemas.microsoft.com/office/drawing/2014/main" id="{00C656F5-A00A-1B07-6840-DD6C82EC128D}"/>
              </a:ext>
            </a:extLst>
          </p:cNvPr>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a:extLst>
              <a:ext uri="{FF2B5EF4-FFF2-40B4-BE49-F238E27FC236}">
                <a16:creationId xmlns:a16="http://schemas.microsoft.com/office/drawing/2014/main" id="{2E298D58-4926-A433-A3F0-70738CCF4B4D}"/>
              </a:ext>
            </a:extLst>
          </p:cNvPr>
          <p:cNvSpPr>
            <a:spLocks noGrp="1"/>
          </p:cNvSpPr>
          <p:nvPr>
            <p:ph type="body" orient="vert" idx="1"/>
          </p:nvPr>
        </p:nvSpPr>
        <p:spPr>
          <a:xfrm>
            <a:off x="838200" y="365125"/>
            <a:ext cx="7734300" cy="5811838"/>
          </a:xfrm>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0570F06A-8F9A-FE51-16F8-C333AA8059BA}"/>
              </a:ext>
            </a:extLst>
          </p:cNvPr>
          <p:cNvSpPr>
            <a:spLocks noGrp="1"/>
          </p:cNvSpPr>
          <p:nvPr>
            <p:ph type="dt" sz="half" idx="10"/>
          </p:nvPr>
        </p:nvSpPr>
        <p:spPr/>
        <p:txBody>
          <a:bodyPr/>
          <a:lstStyle/>
          <a:p>
            <a:fld id="{AE3EC604-79E4-4550-A751-A30A286D3768}" type="datetimeFigureOut">
              <a:rPr lang="cs-CZ" smtClean="0"/>
              <a:t>05.11.2025</a:t>
            </a:fld>
            <a:endParaRPr lang="cs-CZ"/>
          </a:p>
        </p:txBody>
      </p:sp>
      <p:sp>
        <p:nvSpPr>
          <p:cNvPr id="5" name="Zástupný symbol pro zápatí 4">
            <a:extLst>
              <a:ext uri="{FF2B5EF4-FFF2-40B4-BE49-F238E27FC236}">
                <a16:creationId xmlns:a16="http://schemas.microsoft.com/office/drawing/2014/main" id="{5B4A7DC9-9FB9-A7D6-EAD0-EED4624AE7CF}"/>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E7D6F6C6-7994-182C-3D98-A06E26D82FCD}"/>
              </a:ext>
            </a:extLst>
          </p:cNvPr>
          <p:cNvSpPr>
            <a:spLocks noGrp="1"/>
          </p:cNvSpPr>
          <p:nvPr>
            <p:ph type="sldNum" sz="quarter" idx="12"/>
          </p:nvPr>
        </p:nvSpPr>
        <p:spPr/>
        <p:txBody>
          <a:bodyPr/>
          <a:lstStyle/>
          <a:p>
            <a:fld id="{27A1317A-F33F-4870-BB64-1833F4AB30E2}" type="slidenum">
              <a:rPr lang="cs-CZ" smtClean="0"/>
              <a:t>‹#›</a:t>
            </a:fld>
            <a:endParaRPr lang="cs-CZ"/>
          </a:p>
        </p:txBody>
      </p:sp>
    </p:spTree>
    <p:extLst>
      <p:ext uri="{BB962C8B-B14F-4D97-AF65-F5344CB8AC3E}">
        <p14:creationId xmlns:p14="http://schemas.microsoft.com/office/powerpoint/2010/main" val="18971094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B3A9FCC-A1D7-6EA9-835C-8053A69E3276}"/>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5E8441E1-46CC-271B-5B7F-341FD9B0471F}"/>
              </a:ext>
            </a:extLst>
          </p:cNvPr>
          <p:cNvSpPr>
            <a:spLocks noGrp="1"/>
          </p:cNvSpPr>
          <p:nvPr>
            <p:ph idx="1"/>
          </p:nvPr>
        </p:nvSpPr>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3B3D3E50-A17C-C4AF-209C-2516BC45C618}"/>
              </a:ext>
            </a:extLst>
          </p:cNvPr>
          <p:cNvSpPr>
            <a:spLocks noGrp="1"/>
          </p:cNvSpPr>
          <p:nvPr>
            <p:ph type="dt" sz="half" idx="10"/>
          </p:nvPr>
        </p:nvSpPr>
        <p:spPr/>
        <p:txBody>
          <a:bodyPr/>
          <a:lstStyle/>
          <a:p>
            <a:fld id="{AE3EC604-79E4-4550-A751-A30A286D3768}" type="datetimeFigureOut">
              <a:rPr lang="cs-CZ" smtClean="0"/>
              <a:t>05.11.2025</a:t>
            </a:fld>
            <a:endParaRPr lang="cs-CZ"/>
          </a:p>
        </p:txBody>
      </p:sp>
      <p:sp>
        <p:nvSpPr>
          <p:cNvPr id="5" name="Zástupný symbol pro zápatí 4">
            <a:extLst>
              <a:ext uri="{FF2B5EF4-FFF2-40B4-BE49-F238E27FC236}">
                <a16:creationId xmlns:a16="http://schemas.microsoft.com/office/drawing/2014/main" id="{61804BAC-0927-CCB9-85B7-C898DDC48EE8}"/>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77EB7DF4-8292-3416-E78E-BC832EFCE597}"/>
              </a:ext>
            </a:extLst>
          </p:cNvPr>
          <p:cNvSpPr>
            <a:spLocks noGrp="1"/>
          </p:cNvSpPr>
          <p:nvPr>
            <p:ph type="sldNum" sz="quarter" idx="12"/>
          </p:nvPr>
        </p:nvSpPr>
        <p:spPr/>
        <p:txBody>
          <a:bodyPr/>
          <a:lstStyle/>
          <a:p>
            <a:fld id="{27A1317A-F33F-4870-BB64-1833F4AB30E2}" type="slidenum">
              <a:rPr lang="cs-CZ" smtClean="0"/>
              <a:t>‹#›</a:t>
            </a:fld>
            <a:endParaRPr lang="cs-CZ"/>
          </a:p>
        </p:txBody>
      </p:sp>
    </p:spTree>
    <p:extLst>
      <p:ext uri="{BB962C8B-B14F-4D97-AF65-F5344CB8AC3E}">
        <p14:creationId xmlns:p14="http://schemas.microsoft.com/office/powerpoint/2010/main" val="8459149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8E6F43D-E10D-509D-799B-C9674D30C992}"/>
              </a:ext>
            </a:extLst>
          </p:cNvPr>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text 2">
            <a:extLst>
              <a:ext uri="{FF2B5EF4-FFF2-40B4-BE49-F238E27FC236}">
                <a16:creationId xmlns:a16="http://schemas.microsoft.com/office/drawing/2014/main" id="{7FA72932-6ACB-310A-C656-F6391E4DF73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cs-CZ"/>
              <a:t>Po kliknutí můžete upravovat styly textu v předloze.</a:t>
            </a:r>
          </a:p>
        </p:txBody>
      </p:sp>
      <p:sp>
        <p:nvSpPr>
          <p:cNvPr id="4" name="Zástupný symbol pro datum 3">
            <a:extLst>
              <a:ext uri="{FF2B5EF4-FFF2-40B4-BE49-F238E27FC236}">
                <a16:creationId xmlns:a16="http://schemas.microsoft.com/office/drawing/2014/main" id="{F2FB5001-8B6C-BB69-9066-26189050515C}"/>
              </a:ext>
            </a:extLst>
          </p:cNvPr>
          <p:cNvSpPr>
            <a:spLocks noGrp="1"/>
          </p:cNvSpPr>
          <p:nvPr>
            <p:ph type="dt" sz="half" idx="10"/>
          </p:nvPr>
        </p:nvSpPr>
        <p:spPr/>
        <p:txBody>
          <a:bodyPr/>
          <a:lstStyle/>
          <a:p>
            <a:fld id="{AE3EC604-79E4-4550-A751-A30A286D3768}" type="datetimeFigureOut">
              <a:rPr lang="cs-CZ" smtClean="0"/>
              <a:t>05.11.2025</a:t>
            </a:fld>
            <a:endParaRPr lang="cs-CZ"/>
          </a:p>
        </p:txBody>
      </p:sp>
      <p:sp>
        <p:nvSpPr>
          <p:cNvPr id="5" name="Zástupný symbol pro zápatí 4">
            <a:extLst>
              <a:ext uri="{FF2B5EF4-FFF2-40B4-BE49-F238E27FC236}">
                <a16:creationId xmlns:a16="http://schemas.microsoft.com/office/drawing/2014/main" id="{47937967-0D69-4CB2-8C82-2E6733E2FC6B}"/>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AC7EB8FC-3E64-A3CD-8F78-335693C74F47}"/>
              </a:ext>
            </a:extLst>
          </p:cNvPr>
          <p:cNvSpPr>
            <a:spLocks noGrp="1"/>
          </p:cNvSpPr>
          <p:nvPr>
            <p:ph type="sldNum" sz="quarter" idx="12"/>
          </p:nvPr>
        </p:nvSpPr>
        <p:spPr/>
        <p:txBody>
          <a:bodyPr/>
          <a:lstStyle/>
          <a:p>
            <a:fld id="{27A1317A-F33F-4870-BB64-1833F4AB30E2}" type="slidenum">
              <a:rPr lang="cs-CZ" smtClean="0"/>
              <a:t>‹#›</a:t>
            </a:fld>
            <a:endParaRPr lang="cs-CZ"/>
          </a:p>
        </p:txBody>
      </p:sp>
    </p:spTree>
    <p:extLst>
      <p:ext uri="{BB962C8B-B14F-4D97-AF65-F5344CB8AC3E}">
        <p14:creationId xmlns:p14="http://schemas.microsoft.com/office/powerpoint/2010/main" val="4044835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362E6BF-D806-CA63-E6C4-FA9F5789F66D}"/>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E8D65501-A093-373D-F110-E7B7330D10BF}"/>
              </a:ext>
            </a:extLst>
          </p:cNvPr>
          <p:cNvSpPr>
            <a:spLocks noGrp="1"/>
          </p:cNvSpPr>
          <p:nvPr>
            <p:ph sz="half" idx="1"/>
          </p:nvPr>
        </p:nvSpPr>
        <p:spPr>
          <a:xfrm>
            <a:off x="838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obsah 3">
            <a:extLst>
              <a:ext uri="{FF2B5EF4-FFF2-40B4-BE49-F238E27FC236}">
                <a16:creationId xmlns:a16="http://schemas.microsoft.com/office/drawing/2014/main" id="{68EA845A-A47A-C55E-1036-CFFF8F004E56}"/>
              </a:ext>
            </a:extLst>
          </p:cNvPr>
          <p:cNvSpPr>
            <a:spLocks noGrp="1"/>
          </p:cNvSpPr>
          <p:nvPr>
            <p:ph sz="half" idx="2"/>
          </p:nvPr>
        </p:nvSpPr>
        <p:spPr>
          <a:xfrm>
            <a:off x="6172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a:extLst>
              <a:ext uri="{FF2B5EF4-FFF2-40B4-BE49-F238E27FC236}">
                <a16:creationId xmlns:a16="http://schemas.microsoft.com/office/drawing/2014/main" id="{23278A99-27C1-E735-AC82-6EB2E4F823B5}"/>
              </a:ext>
            </a:extLst>
          </p:cNvPr>
          <p:cNvSpPr>
            <a:spLocks noGrp="1"/>
          </p:cNvSpPr>
          <p:nvPr>
            <p:ph type="dt" sz="half" idx="10"/>
          </p:nvPr>
        </p:nvSpPr>
        <p:spPr/>
        <p:txBody>
          <a:bodyPr/>
          <a:lstStyle/>
          <a:p>
            <a:fld id="{AE3EC604-79E4-4550-A751-A30A286D3768}" type="datetimeFigureOut">
              <a:rPr lang="cs-CZ" smtClean="0"/>
              <a:t>05.11.2025</a:t>
            </a:fld>
            <a:endParaRPr lang="cs-CZ"/>
          </a:p>
        </p:txBody>
      </p:sp>
      <p:sp>
        <p:nvSpPr>
          <p:cNvPr id="6" name="Zástupný symbol pro zápatí 5">
            <a:extLst>
              <a:ext uri="{FF2B5EF4-FFF2-40B4-BE49-F238E27FC236}">
                <a16:creationId xmlns:a16="http://schemas.microsoft.com/office/drawing/2014/main" id="{87BD4DEB-DFD3-E7DB-A331-74E0744F51F1}"/>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9F048D0E-5B78-5FA8-3114-E8DB6F5EE3D3}"/>
              </a:ext>
            </a:extLst>
          </p:cNvPr>
          <p:cNvSpPr>
            <a:spLocks noGrp="1"/>
          </p:cNvSpPr>
          <p:nvPr>
            <p:ph type="sldNum" sz="quarter" idx="12"/>
          </p:nvPr>
        </p:nvSpPr>
        <p:spPr/>
        <p:txBody>
          <a:bodyPr/>
          <a:lstStyle/>
          <a:p>
            <a:fld id="{27A1317A-F33F-4870-BB64-1833F4AB30E2}" type="slidenum">
              <a:rPr lang="cs-CZ" smtClean="0"/>
              <a:t>‹#›</a:t>
            </a:fld>
            <a:endParaRPr lang="cs-CZ"/>
          </a:p>
        </p:txBody>
      </p:sp>
    </p:spTree>
    <p:extLst>
      <p:ext uri="{BB962C8B-B14F-4D97-AF65-F5344CB8AC3E}">
        <p14:creationId xmlns:p14="http://schemas.microsoft.com/office/powerpoint/2010/main" val="14895883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6D36DAA-ACA0-E756-8FEF-81C6D7F84A6E}"/>
              </a:ext>
            </a:extLst>
          </p:cNvPr>
          <p:cNvSpPr>
            <a:spLocks noGrp="1"/>
          </p:cNvSpPr>
          <p:nvPr>
            <p:ph type="title"/>
          </p:nvPr>
        </p:nvSpPr>
        <p:spPr>
          <a:xfrm>
            <a:off x="839788" y="365125"/>
            <a:ext cx="10515600" cy="1325563"/>
          </a:xfrm>
        </p:spPr>
        <p:txBody>
          <a:bodyPr/>
          <a:lstStyle/>
          <a:p>
            <a:r>
              <a:rPr lang="cs-CZ"/>
              <a:t>Kliknutím lze upravit styl.</a:t>
            </a:r>
          </a:p>
        </p:txBody>
      </p:sp>
      <p:sp>
        <p:nvSpPr>
          <p:cNvPr id="3" name="Zástupný text 2">
            <a:extLst>
              <a:ext uri="{FF2B5EF4-FFF2-40B4-BE49-F238E27FC236}">
                <a16:creationId xmlns:a16="http://schemas.microsoft.com/office/drawing/2014/main" id="{E736CCD0-2A30-7711-5336-31679923FA7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4" name="Zástupný obsah 3">
            <a:extLst>
              <a:ext uri="{FF2B5EF4-FFF2-40B4-BE49-F238E27FC236}">
                <a16:creationId xmlns:a16="http://schemas.microsoft.com/office/drawing/2014/main" id="{B3C8FBAC-A84B-D527-E931-A6E06DF4B35A}"/>
              </a:ext>
            </a:extLst>
          </p:cNvPr>
          <p:cNvSpPr>
            <a:spLocks noGrp="1"/>
          </p:cNvSpPr>
          <p:nvPr>
            <p:ph sz="half" idx="2"/>
          </p:nvPr>
        </p:nvSpPr>
        <p:spPr>
          <a:xfrm>
            <a:off x="839788" y="2505075"/>
            <a:ext cx="5157787"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text 4">
            <a:extLst>
              <a:ext uri="{FF2B5EF4-FFF2-40B4-BE49-F238E27FC236}">
                <a16:creationId xmlns:a16="http://schemas.microsoft.com/office/drawing/2014/main" id="{15269386-3582-DDFE-5E97-F2B7BB4C36C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6" name="Zástupný obsah 5">
            <a:extLst>
              <a:ext uri="{FF2B5EF4-FFF2-40B4-BE49-F238E27FC236}">
                <a16:creationId xmlns:a16="http://schemas.microsoft.com/office/drawing/2014/main" id="{1F504BCE-3352-3DFE-F072-EE847A61D14C}"/>
              </a:ext>
            </a:extLst>
          </p:cNvPr>
          <p:cNvSpPr>
            <a:spLocks noGrp="1"/>
          </p:cNvSpPr>
          <p:nvPr>
            <p:ph sz="quarter" idx="4"/>
          </p:nvPr>
        </p:nvSpPr>
        <p:spPr>
          <a:xfrm>
            <a:off x="6172200" y="2505075"/>
            <a:ext cx="5183188"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a:extLst>
              <a:ext uri="{FF2B5EF4-FFF2-40B4-BE49-F238E27FC236}">
                <a16:creationId xmlns:a16="http://schemas.microsoft.com/office/drawing/2014/main" id="{D90C35F8-9810-8148-7278-33A6F88DCB31}"/>
              </a:ext>
            </a:extLst>
          </p:cNvPr>
          <p:cNvSpPr>
            <a:spLocks noGrp="1"/>
          </p:cNvSpPr>
          <p:nvPr>
            <p:ph type="dt" sz="half" idx="10"/>
          </p:nvPr>
        </p:nvSpPr>
        <p:spPr/>
        <p:txBody>
          <a:bodyPr/>
          <a:lstStyle/>
          <a:p>
            <a:fld id="{AE3EC604-79E4-4550-A751-A30A286D3768}" type="datetimeFigureOut">
              <a:rPr lang="cs-CZ" smtClean="0"/>
              <a:t>05.11.2025</a:t>
            </a:fld>
            <a:endParaRPr lang="cs-CZ"/>
          </a:p>
        </p:txBody>
      </p:sp>
      <p:sp>
        <p:nvSpPr>
          <p:cNvPr id="8" name="Zástupný symbol pro zápatí 7">
            <a:extLst>
              <a:ext uri="{FF2B5EF4-FFF2-40B4-BE49-F238E27FC236}">
                <a16:creationId xmlns:a16="http://schemas.microsoft.com/office/drawing/2014/main" id="{ABB9EF1A-E338-D651-38E4-BD005D14CFD7}"/>
              </a:ext>
            </a:extLst>
          </p:cNvPr>
          <p:cNvSpPr>
            <a:spLocks noGrp="1"/>
          </p:cNvSpPr>
          <p:nvPr>
            <p:ph type="ftr" sz="quarter" idx="11"/>
          </p:nvPr>
        </p:nvSpPr>
        <p:spPr/>
        <p:txBody>
          <a:bodyPr/>
          <a:lstStyle/>
          <a:p>
            <a:endParaRPr lang="cs-CZ"/>
          </a:p>
        </p:txBody>
      </p:sp>
      <p:sp>
        <p:nvSpPr>
          <p:cNvPr id="9" name="Zástupný symbol pro číslo snímku 8">
            <a:extLst>
              <a:ext uri="{FF2B5EF4-FFF2-40B4-BE49-F238E27FC236}">
                <a16:creationId xmlns:a16="http://schemas.microsoft.com/office/drawing/2014/main" id="{8539EA59-F925-E6AC-9199-7505B2822823}"/>
              </a:ext>
            </a:extLst>
          </p:cNvPr>
          <p:cNvSpPr>
            <a:spLocks noGrp="1"/>
          </p:cNvSpPr>
          <p:nvPr>
            <p:ph type="sldNum" sz="quarter" idx="12"/>
          </p:nvPr>
        </p:nvSpPr>
        <p:spPr/>
        <p:txBody>
          <a:bodyPr/>
          <a:lstStyle/>
          <a:p>
            <a:fld id="{27A1317A-F33F-4870-BB64-1833F4AB30E2}" type="slidenum">
              <a:rPr lang="cs-CZ" smtClean="0"/>
              <a:t>‹#›</a:t>
            </a:fld>
            <a:endParaRPr lang="cs-CZ"/>
          </a:p>
        </p:txBody>
      </p:sp>
    </p:spTree>
    <p:extLst>
      <p:ext uri="{BB962C8B-B14F-4D97-AF65-F5344CB8AC3E}">
        <p14:creationId xmlns:p14="http://schemas.microsoft.com/office/powerpoint/2010/main" val="3304794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D56AA91-ED36-DF08-1663-187FA7142A1B}"/>
              </a:ext>
            </a:extLst>
          </p:cNvPr>
          <p:cNvSpPr>
            <a:spLocks noGrp="1"/>
          </p:cNvSpPr>
          <p:nvPr>
            <p:ph type="title"/>
          </p:nvPr>
        </p:nvSpPr>
        <p:spPr/>
        <p:txBody>
          <a:bodyPr/>
          <a:lstStyle/>
          <a:p>
            <a:r>
              <a:rPr lang="cs-CZ"/>
              <a:t>Kliknutím lze upravit styl.</a:t>
            </a:r>
          </a:p>
        </p:txBody>
      </p:sp>
      <p:sp>
        <p:nvSpPr>
          <p:cNvPr id="3" name="Zástupný symbol pro datum 2">
            <a:extLst>
              <a:ext uri="{FF2B5EF4-FFF2-40B4-BE49-F238E27FC236}">
                <a16:creationId xmlns:a16="http://schemas.microsoft.com/office/drawing/2014/main" id="{49380457-BE8B-26EC-1786-8BB91A3EC2B0}"/>
              </a:ext>
            </a:extLst>
          </p:cNvPr>
          <p:cNvSpPr>
            <a:spLocks noGrp="1"/>
          </p:cNvSpPr>
          <p:nvPr>
            <p:ph type="dt" sz="half" idx="10"/>
          </p:nvPr>
        </p:nvSpPr>
        <p:spPr/>
        <p:txBody>
          <a:bodyPr/>
          <a:lstStyle/>
          <a:p>
            <a:fld id="{AE3EC604-79E4-4550-A751-A30A286D3768}" type="datetimeFigureOut">
              <a:rPr lang="cs-CZ" smtClean="0"/>
              <a:t>05.11.2025</a:t>
            </a:fld>
            <a:endParaRPr lang="cs-CZ"/>
          </a:p>
        </p:txBody>
      </p:sp>
      <p:sp>
        <p:nvSpPr>
          <p:cNvPr id="4" name="Zástupný symbol pro zápatí 3">
            <a:extLst>
              <a:ext uri="{FF2B5EF4-FFF2-40B4-BE49-F238E27FC236}">
                <a16:creationId xmlns:a16="http://schemas.microsoft.com/office/drawing/2014/main" id="{B60D9546-2274-3F05-24EE-6F2BFC81312A}"/>
              </a:ext>
            </a:extLst>
          </p:cNvPr>
          <p:cNvSpPr>
            <a:spLocks noGrp="1"/>
          </p:cNvSpPr>
          <p:nvPr>
            <p:ph type="ftr" sz="quarter" idx="11"/>
          </p:nvPr>
        </p:nvSpPr>
        <p:spPr/>
        <p:txBody>
          <a:bodyPr/>
          <a:lstStyle/>
          <a:p>
            <a:endParaRPr lang="cs-CZ"/>
          </a:p>
        </p:txBody>
      </p:sp>
      <p:sp>
        <p:nvSpPr>
          <p:cNvPr id="5" name="Zástupný symbol pro číslo snímku 4">
            <a:extLst>
              <a:ext uri="{FF2B5EF4-FFF2-40B4-BE49-F238E27FC236}">
                <a16:creationId xmlns:a16="http://schemas.microsoft.com/office/drawing/2014/main" id="{CB4A3ABA-BA21-6FCC-4211-D00C3F39E8E9}"/>
              </a:ext>
            </a:extLst>
          </p:cNvPr>
          <p:cNvSpPr>
            <a:spLocks noGrp="1"/>
          </p:cNvSpPr>
          <p:nvPr>
            <p:ph type="sldNum" sz="quarter" idx="12"/>
          </p:nvPr>
        </p:nvSpPr>
        <p:spPr/>
        <p:txBody>
          <a:bodyPr/>
          <a:lstStyle/>
          <a:p>
            <a:fld id="{27A1317A-F33F-4870-BB64-1833F4AB30E2}" type="slidenum">
              <a:rPr lang="cs-CZ" smtClean="0"/>
              <a:t>‹#›</a:t>
            </a:fld>
            <a:endParaRPr lang="cs-CZ"/>
          </a:p>
        </p:txBody>
      </p:sp>
    </p:spTree>
    <p:extLst>
      <p:ext uri="{BB962C8B-B14F-4D97-AF65-F5344CB8AC3E}">
        <p14:creationId xmlns:p14="http://schemas.microsoft.com/office/powerpoint/2010/main" val="17613652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a:extLst>
              <a:ext uri="{FF2B5EF4-FFF2-40B4-BE49-F238E27FC236}">
                <a16:creationId xmlns:a16="http://schemas.microsoft.com/office/drawing/2014/main" id="{862466F2-6433-FB7E-E52E-A23F15E5726D}"/>
              </a:ext>
            </a:extLst>
          </p:cNvPr>
          <p:cNvSpPr>
            <a:spLocks noGrp="1"/>
          </p:cNvSpPr>
          <p:nvPr>
            <p:ph type="dt" sz="half" idx="10"/>
          </p:nvPr>
        </p:nvSpPr>
        <p:spPr/>
        <p:txBody>
          <a:bodyPr/>
          <a:lstStyle/>
          <a:p>
            <a:fld id="{AE3EC604-79E4-4550-A751-A30A286D3768}" type="datetimeFigureOut">
              <a:rPr lang="cs-CZ" smtClean="0"/>
              <a:t>05.11.2025</a:t>
            </a:fld>
            <a:endParaRPr lang="cs-CZ"/>
          </a:p>
        </p:txBody>
      </p:sp>
      <p:sp>
        <p:nvSpPr>
          <p:cNvPr id="3" name="Zástupný symbol pro zápatí 2">
            <a:extLst>
              <a:ext uri="{FF2B5EF4-FFF2-40B4-BE49-F238E27FC236}">
                <a16:creationId xmlns:a16="http://schemas.microsoft.com/office/drawing/2014/main" id="{7856A5AD-20D5-21B0-788E-A27C54D3139B}"/>
              </a:ext>
            </a:extLst>
          </p:cNvPr>
          <p:cNvSpPr>
            <a:spLocks noGrp="1"/>
          </p:cNvSpPr>
          <p:nvPr>
            <p:ph type="ftr" sz="quarter" idx="11"/>
          </p:nvPr>
        </p:nvSpPr>
        <p:spPr/>
        <p:txBody>
          <a:bodyPr/>
          <a:lstStyle/>
          <a:p>
            <a:endParaRPr lang="cs-CZ"/>
          </a:p>
        </p:txBody>
      </p:sp>
      <p:sp>
        <p:nvSpPr>
          <p:cNvPr id="4" name="Zástupný symbol pro číslo snímku 3">
            <a:extLst>
              <a:ext uri="{FF2B5EF4-FFF2-40B4-BE49-F238E27FC236}">
                <a16:creationId xmlns:a16="http://schemas.microsoft.com/office/drawing/2014/main" id="{795A6FB9-4A44-B79C-1225-E2B1C69FF114}"/>
              </a:ext>
            </a:extLst>
          </p:cNvPr>
          <p:cNvSpPr>
            <a:spLocks noGrp="1"/>
          </p:cNvSpPr>
          <p:nvPr>
            <p:ph type="sldNum" sz="quarter" idx="12"/>
          </p:nvPr>
        </p:nvSpPr>
        <p:spPr/>
        <p:txBody>
          <a:bodyPr/>
          <a:lstStyle/>
          <a:p>
            <a:fld id="{27A1317A-F33F-4870-BB64-1833F4AB30E2}" type="slidenum">
              <a:rPr lang="cs-CZ" smtClean="0"/>
              <a:t>‹#›</a:t>
            </a:fld>
            <a:endParaRPr lang="cs-CZ"/>
          </a:p>
        </p:txBody>
      </p:sp>
    </p:spTree>
    <p:extLst>
      <p:ext uri="{BB962C8B-B14F-4D97-AF65-F5344CB8AC3E}">
        <p14:creationId xmlns:p14="http://schemas.microsoft.com/office/powerpoint/2010/main" val="979576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1FCB31D-F826-E3C2-0A10-E12948AF7294}"/>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obsah 2">
            <a:extLst>
              <a:ext uri="{FF2B5EF4-FFF2-40B4-BE49-F238E27FC236}">
                <a16:creationId xmlns:a16="http://schemas.microsoft.com/office/drawing/2014/main" id="{C67CB6FB-7BFA-EA91-9BC4-2A9249A2655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text 3">
            <a:extLst>
              <a:ext uri="{FF2B5EF4-FFF2-40B4-BE49-F238E27FC236}">
                <a16:creationId xmlns:a16="http://schemas.microsoft.com/office/drawing/2014/main" id="{F2B3EBCD-4A2B-D392-A5B5-4DD7C2ACBBB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79724D51-6644-1A78-D977-FBAEF8EC1C3F}"/>
              </a:ext>
            </a:extLst>
          </p:cNvPr>
          <p:cNvSpPr>
            <a:spLocks noGrp="1"/>
          </p:cNvSpPr>
          <p:nvPr>
            <p:ph type="dt" sz="half" idx="10"/>
          </p:nvPr>
        </p:nvSpPr>
        <p:spPr/>
        <p:txBody>
          <a:bodyPr/>
          <a:lstStyle/>
          <a:p>
            <a:fld id="{AE3EC604-79E4-4550-A751-A30A286D3768}" type="datetimeFigureOut">
              <a:rPr lang="cs-CZ" smtClean="0"/>
              <a:t>05.11.2025</a:t>
            </a:fld>
            <a:endParaRPr lang="cs-CZ"/>
          </a:p>
        </p:txBody>
      </p:sp>
      <p:sp>
        <p:nvSpPr>
          <p:cNvPr id="6" name="Zástupný symbol pro zápatí 5">
            <a:extLst>
              <a:ext uri="{FF2B5EF4-FFF2-40B4-BE49-F238E27FC236}">
                <a16:creationId xmlns:a16="http://schemas.microsoft.com/office/drawing/2014/main" id="{912F9F36-F860-2302-5662-4ED68545BF45}"/>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10283A21-FB93-4370-3819-D46BA7081C03}"/>
              </a:ext>
            </a:extLst>
          </p:cNvPr>
          <p:cNvSpPr>
            <a:spLocks noGrp="1"/>
          </p:cNvSpPr>
          <p:nvPr>
            <p:ph type="sldNum" sz="quarter" idx="12"/>
          </p:nvPr>
        </p:nvSpPr>
        <p:spPr/>
        <p:txBody>
          <a:bodyPr/>
          <a:lstStyle/>
          <a:p>
            <a:fld id="{27A1317A-F33F-4870-BB64-1833F4AB30E2}" type="slidenum">
              <a:rPr lang="cs-CZ" smtClean="0"/>
              <a:t>‹#›</a:t>
            </a:fld>
            <a:endParaRPr lang="cs-CZ"/>
          </a:p>
        </p:txBody>
      </p:sp>
    </p:spTree>
    <p:extLst>
      <p:ext uri="{BB962C8B-B14F-4D97-AF65-F5344CB8AC3E}">
        <p14:creationId xmlns:p14="http://schemas.microsoft.com/office/powerpoint/2010/main" val="5422920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C9AC1BF-550E-7017-1FD0-05CBDBE9C488}"/>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obrázku 2">
            <a:extLst>
              <a:ext uri="{FF2B5EF4-FFF2-40B4-BE49-F238E27FC236}">
                <a16:creationId xmlns:a16="http://schemas.microsoft.com/office/drawing/2014/main" id="{FF567E4C-E170-F323-D210-C825B8AF361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text 3">
            <a:extLst>
              <a:ext uri="{FF2B5EF4-FFF2-40B4-BE49-F238E27FC236}">
                <a16:creationId xmlns:a16="http://schemas.microsoft.com/office/drawing/2014/main" id="{9F479F80-073F-52DC-D53E-7C189FE17FD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C45CC875-B0FD-9094-081F-1BDE73C50E03}"/>
              </a:ext>
            </a:extLst>
          </p:cNvPr>
          <p:cNvSpPr>
            <a:spLocks noGrp="1"/>
          </p:cNvSpPr>
          <p:nvPr>
            <p:ph type="dt" sz="half" idx="10"/>
          </p:nvPr>
        </p:nvSpPr>
        <p:spPr/>
        <p:txBody>
          <a:bodyPr/>
          <a:lstStyle/>
          <a:p>
            <a:fld id="{AE3EC604-79E4-4550-A751-A30A286D3768}" type="datetimeFigureOut">
              <a:rPr lang="cs-CZ" smtClean="0"/>
              <a:t>05.11.2025</a:t>
            </a:fld>
            <a:endParaRPr lang="cs-CZ"/>
          </a:p>
        </p:txBody>
      </p:sp>
      <p:sp>
        <p:nvSpPr>
          <p:cNvPr id="6" name="Zástupný symbol pro zápatí 5">
            <a:extLst>
              <a:ext uri="{FF2B5EF4-FFF2-40B4-BE49-F238E27FC236}">
                <a16:creationId xmlns:a16="http://schemas.microsoft.com/office/drawing/2014/main" id="{65504534-2B68-65D7-A792-993ECECECFC5}"/>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ABEFD547-2065-314F-D2EE-AB65CA4C1A4B}"/>
              </a:ext>
            </a:extLst>
          </p:cNvPr>
          <p:cNvSpPr>
            <a:spLocks noGrp="1"/>
          </p:cNvSpPr>
          <p:nvPr>
            <p:ph type="sldNum" sz="quarter" idx="12"/>
          </p:nvPr>
        </p:nvSpPr>
        <p:spPr/>
        <p:txBody>
          <a:bodyPr/>
          <a:lstStyle/>
          <a:p>
            <a:fld id="{27A1317A-F33F-4870-BB64-1833F4AB30E2}" type="slidenum">
              <a:rPr lang="cs-CZ" smtClean="0"/>
              <a:t>‹#›</a:t>
            </a:fld>
            <a:endParaRPr lang="cs-CZ"/>
          </a:p>
        </p:txBody>
      </p:sp>
    </p:spTree>
    <p:extLst>
      <p:ext uri="{BB962C8B-B14F-4D97-AF65-F5344CB8AC3E}">
        <p14:creationId xmlns:p14="http://schemas.microsoft.com/office/powerpoint/2010/main" val="25093191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nadpis 1">
            <a:extLst>
              <a:ext uri="{FF2B5EF4-FFF2-40B4-BE49-F238E27FC236}">
                <a16:creationId xmlns:a16="http://schemas.microsoft.com/office/drawing/2014/main" id="{04BB4D41-7E1A-CAD9-BD55-15E1A68EF75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text 2">
            <a:extLst>
              <a:ext uri="{FF2B5EF4-FFF2-40B4-BE49-F238E27FC236}">
                <a16:creationId xmlns:a16="http://schemas.microsoft.com/office/drawing/2014/main" id="{C7979558-0BCB-F532-5211-ED5C8D7F678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F6C79016-EE2E-1A4C-933C-319CBB9FC56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E3EC604-79E4-4550-A751-A30A286D3768}" type="datetimeFigureOut">
              <a:rPr lang="cs-CZ" smtClean="0"/>
              <a:t>05.11.2025</a:t>
            </a:fld>
            <a:endParaRPr lang="cs-CZ"/>
          </a:p>
        </p:txBody>
      </p:sp>
      <p:sp>
        <p:nvSpPr>
          <p:cNvPr id="5" name="Zástupný symbol pro zápatí 4">
            <a:extLst>
              <a:ext uri="{FF2B5EF4-FFF2-40B4-BE49-F238E27FC236}">
                <a16:creationId xmlns:a16="http://schemas.microsoft.com/office/drawing/2014/main" id="{8C8A5653-2525-010A-80E3-6FA816CF929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cs-CZ"/>
          </a:p>
        </p:txBody>
      </p:sp>
      <p:sp>
        <p:nvSpPr>
          <p:cNvPr id="6" name="Zástupný symbol pro číslo snímku 5">
            <a:extLst>
              <a:ext uri="{FF2B5EF4-FFF2-40B4-BE49-F238E27FC236}">
                <a16:creationId xmlns:a16="http://schemas.microsoft.com/office/drawing/2014/main" id="{74A26C10-E52A-BA49-8673-2E6B4257874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7A1317A-F33F-4870-BB64-1833F4AB30E2}" type="slidenum">
              <a:rPr lang="cs-CZ" smtClean="0"/>
              <a:t>‹#›</a:t>
            </a:fld>
            <a:endParaRPr lang="cs-CZ"/>
          </a:p>
        </p:txBody>
      </p:sp>
    </p:spTree>
    <p:extLst>
      <p:ext uri="{BB962C8B-B14F-4D97-AF65-F5344CB8AC3E}">
        <p14:creationId xmlns:p14="http://schemas.microsoft.com/office/powerpoint/2010/main" val="42571036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chart" Target="../charts/char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A94502D-62BE-D948-AD95-05C116403401}"/>
              </a:ext>
            </a:extLst>
          </p:cNvPr>
          <p:cNvSpPr>
            <a:spLocks noGrp="1"/>
          </p:cNvSpPr>
          <p:nvPr>
            <p:ph type="ctrTitle"/>
          </p:nvPr>
        </p:nvSpPr>
        <p:spPr/>
        <p:txBody>
          <a:bodyPr/>
          <a:lstStyle/>
          <a:p>
            <a:r>
              <a:rPr lang="en-US" b="1"/>
              <a:t>Chromatographic Methods – Worksheet</a:t>
            </a:r>
            <a:endParaRPr lang="en-US"/>
          </a:p>
        </p:txBody>
      </p:sp>
      <p:sp>
        <p:nvSpPr>
          <p:cNvPr id="3" name="Podnadpis 2">
            <a:extLst>
              <a:ext uri="{FF2B5EF4-FFF2-40B4-BE49-F238E27FC236}">
                <a16:creationId xmlns:a16="http://schemas.microsoft.com/office/drawing/2014/main" id="{D946FDD8-E393-D21E-9344-972463F1CF93}"/>
              </a:ext>
            </a:extLst>
          </p:cNvPr>
          <p:cNvSpPr>
            <a:spLocks noGrp="1"/>
          </p:cNvSpPr>
          <p:nvPr>
            <p:ph type="subTitle" idx="1"/>
          </p:nvPr>
        </p:nvSpPr>
        <p:spPr/>
        <p:txBody>
          <a:bodyPr>
            <a:normAutofit/>
          </a:bodyPr>
          <a:lstStyle/>
          <a:p>
            <a:r>
              <a:rPr lang="en-US" sz="3200" dirty="0"/>
              <a:t>Solution</a:t>
            </a:r>
          </a:p>
        </p:txBody>
      </p:sp>
    </p:spTree>
    <p:extLst>
      <p:ext uri="{BB962C8B-B14F-4D97-AF65-F5344CB8AC3E}">
        <p14:creationId xmlns:p14="http://schemas.microsoft.com/office/powerpoint/2010/main" val="42429518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611C0FD-1D6D-AECA-5ECC-1AFD32ADD7A4}"/>
              </a:ext>
            </a:extLst>
          </p:cNvPr>
          <p:cNvSpPr>
            <a:spLocks noGrp="1"/>
          </p:cNvSpPr>
          <p:nvPr>
            <p:ph type="title"/>
          </p:nvPr>
        </p:nvSpPr>
        <p:spPr/>
        <p:txBody>
          <a:bodyPr/>
          <a:lstStyle/>
          <a:p>
            <a:r>
              <a:rPr lang="en-US" b="1" dirty="0"/>
              <a:t>Task 1 (qualitative analysis of the sample):</a:t>
            </a:r>
            <a:r>
              <a:rPr lang="cs-CZ" dirty="0"/>
              <a:t> </a:t>
            </a:r>
          </a:p>
        </p:txBody>
      </p:sp>
      <p:sp>
        <p:nvSpPr>
          <p:cNvPr id="3" name="Zástupný obsah 2">
            <a:extLst>
              <a:ext uri="{FF2B5EF4-FFF2-40B4-BE49-F238E27FC236}">
                <a16:creationId xmlns:a16="http://schemas.microsoft.com/office/drawing/2014/main" id="{A7A7D02C-BA89-FBBB-F1DD-7F99C1501521}"/>
              </a:ext>
            </a:extLst>
          </p:cNvPr>
          <p:cNvSpPr>
            <a:spLocks noGrp="1"/>
          </p:cNvSpPr>
          <p:nvPr>
            <p:ph idx="1"/>
          </p:nvPr>
        </p:nvSpPr>
        <p:spPr>
          <a:xfrm>
            <a:off x="838200" y="1457864"/>
            <a:ext cx="10515600" cy="4719099"/>
          </a:xfrm>
        </p:spPr>
        <p:txBody>
          <a:bodyPr>
            <a:normAutofit/>
          </a:bodyPr>
          <a:lstStyle/>
          <a:p>
            <a:pPr marL="0" indent="0" algn="just">
              <a:buNone/>
            </a:pPr>
            <a:r>
              <a:rPr lang="en-US" sz="2400" dirty="0"/>
              <a:t>Imagine you work at the Department of Clinical Toxicology of the University Hospital and need to provide a report to the attending physician. You have a pre-measured chromatogram of reference standards (Appendix 1A) and a chromatogram from the toxicology screening performed on the patient’s plasma (Appendix 1B). What was the cause of the patient’s severe condition—i.e., with what substance was he intoxicated?</a:t>
            </a:r>
            <a:endParaRPr lang="cs-CZ" sz="2400" dirty="0"/>
          </a:p>
          <a:p>
            <a:pPr marL="0" indent="0" algn="just">
              <a:buNone/>
            </a:pPr>
            <a:endParaRPr lang="cs-CZ" dirty="0"/>
          </a:p>
          <a:p>
            <a:pPr marL="0" indent="0" algn="just">
              <a:buNone/>
            </a:pPr>
            <a:r>
              <a:rPr lang="en-US" sz="2400" dirty="0">
                <a:solidFill>
                  <a:schemeClr val="accent2"/>
                </a:solidFill>
                <a:latin typeface="Comic Sans MS" panose="030F0702030302020204" pitchFamily="66" charset="0"/>
                <a:cs typeface="Kalam Light" panose="02000000000000000000" pitchFamily="2" charset="-18"/>
              </a:rPr>
              <a:t>To determine the cause of the intoxication, the mentioned chromatograms will help us. From theory, we know that the retention time (t</a:t>
            </a:r>
            <a:r>
              <a:rPr lang="cs-CZ" sz="2400" baseline="-25000" dirty="0">
                <a:solidFill>
                  <a:schemeClr val="accent2"/>
                </a:solidFill>
                <a:latin typeface="Comic Sans MS" panose="030F0702030302020204" pitchFamily="66" charset="0"/>
                <a:cs typeface="Kalam Light" panose="02000000000000000000" pitchFamily="2" charset="-18"/>
              </a:rPr>
              <a:t>R</a:t>
            </a:r>
            <a:r>
              <a:rPr lang="en-US" sz="2400" dirty="0">
                <a:solidFill>
                  <a:schemeClr val="accent2"/>
                </a:solidFill>
                <a:latin typeface="Comic Sans MS" panose="030F0702030302020204" pitchFamily="66" charset="0"/>
                <a:cs typeface="Kalam Light" panose="02000000000000000000" pitchFamily="2" charset="-18"/>
              </a:rPr>
              <a:t>) can be used to identify an unknown substance. Therefore, </a:t>
            </a:r>
            <a:r>
              <a:rPr lang="cs-CZ" sz="2400" dirty="0" err="1">
                <a:solidFill>
                  <a:schemeClr val="accent2"/>
                </a:solidFill>
                <a:latin typeface="Comic Sans MS" panose="030F0702030302020204" pitchFamily="66" charset="0"/>
                <a:cs typeface="Kalam Light" panose="02000000000000000000" pitchFamily="2" charset="-18"/>
              </a:rPr>
              <a:t>we</a:t>
            </a:r>
            <a:r>
              <a:rPr lang="en-US" sz="2400" dirty="0">
                <a:solidFill>
                  <a:schemeClr val="accent2"/>
                </a:solidFill>
                <a:latin typeface="Comic Sans MS" panose="030F0702030302020204" pitchFamily="66" charset="0"/>
                <a:cs typeface="Kalam Light" panose="02000000000000000000" pitchFamily="2" charset="-18"/>
              </a:rPr>
              <a:t> will compare the patient’s chromatogram with the chromatogram of the standards and observe whether there are any identical or very similar retention times.</a:t>
            </a:r>
            <a:r>
              <a:rPr lang="cs-CZ" sz="2400" dirty="0">
                <a:solidFill>
                  <a:schemeClr val="accent2"/>
                </a:solidFill>
                <a:latin typeface="Comic Sans MS" panose="030F0702030302020204" pitchFamily="66" charset="0"/>
              </a:rPr>
              <a:t> </a:t>
            </a:r>
          </a:p>
        </p:txBody>
      </p:sp>
    </p:spTree>
    <p:extLst>
      <p:ext uri="{BB962C8B-B14F-4D97-AF65-F5344CB8AC3E}">
        <p14:creationId xmlns:p14="http://schemas.microsoft.com/office/powerpoint/2010/main" val="34735573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47DCBC38-E774-5C25-0294-E0E70515D565}"/>
              </a:ext>
            </a:extLst>
          </p:cNvPr>
          <p:cNvSpPr>
            <a:spLocks noGrp="1"/>
          </p:cNvSpPr>
          <p:nvPr>
            <p:ph idx="1"/>
          </p:nvPr>
        </p:nvSpPr>
        <p:spPr>
          <a:xfrm>
            <a:off x="5986612" y="592048"/>
            <a:ext cx="4963318" cy="5360178"/>
          </a:xfrm>
        </p:spPr>
        <p:txBody>
          <a:bodyPr>
            <a:normAutofit/>
          </a:bodyPr>
          <a:lstStyle/>
          <a:p>
            <a:pPr marL="0" indent="0">
              <a:buNone/>
            </a:pPr>
            <a:r>
              <a:rPr lang="en-US" sz="2400" dirty="0">
                <a:solidFill>
                  <a:schemeClr val="accent2"/>
                </a:solidFill>
                <a:latin typeface="Comic Sans MS" panose="030F0702030302020204" pitchFamily="66" charset="0"/>
                <a:cs typeface="Kalam Light" panose="02000000000000000000" pitchFamily="2" charset="-18"/>
              </a:rPr>
              <a:t>In this case, we can see two compounds in the chromatogram with similar retention times (t</a:t>
            </a:r>
            <a:r>
              <a:rPr lang="en-US" sz="2400" baseline="-25000" dirty="0">
                <a:solidFill>
                  <a:schemeClr val="accent2"/>
                </a:solidFill>
                <a:latin typeface="Comic Sans MS" panose="030F0702030302020204" pitchFamily="66" charset="0"/>
                <a:cs typeface="Kalam Light" panose="02000000000000000000" pitchFamily="2" charset="-18"/>
              </a:rPr>
              <a:t>R</a:t>
            </a:r>
            <a:r>
              <a:rPr lang="en-US" sz="2400" dirty="0">
                <a:solidFill>
                  <a:schemeClr val="accent2"/>
                </a:solidFill>
                <a:latin typeface="Comic Sans MS" panose="030F0702030302020204" pitchFamily="66" charset="0"/>
                <a:cs typeface="Kalam Light" panose="02000000000000000000" pitchFamily="2" charset="-18"/>
              </a:rPr>
              <a:t>):</a:t>
            </a:r>
            <a:r>
              <a:rPr lang="cs-CZ" sz="2400" dirty="0">
                <a:solidFill>
                  <a:schemeClr val="accent2"/>
                </a:solidFill>
                <a:latin typeface="Comic Sans MS" panose="030F0702030302020204" pitchFamily="66" charset="0"/>
                <a:cs typeface="Kalam Light" panose="02000000000000000000" pitchFamily="2" charset="-18"/>
              </a:rPr>
              <a:t>	</a:t>
            </a:r>
          </a:p>
          <a:p>
            <a:pPr marL="0" indent="0">
              <a:buNone/>
            </a:pPr>
            <a:r>
              <a:rPr lang="cs-CZ" sz="2400" b="1" dirty="0">
                <a:solidFill>
                  <a:schemeClr val="accent2"/>
                </a:solidFill>
                <a:latin typeface="Comic Sans MS" panose="030F0702030302020204" pitchFamily="66" charset="0"/>
                <a:cs typeface="Kalam Light" panose="02000000000000000000" pitchFamily="2" charset="-18"/>
              </a:rPr>
              <a:t>	</a:t>
            </a:r>
            <a:r>
              <a:rPr lang="cs-CZ" b="1" dirty="0">
                <a:solidFill>
                  <a:schemeClr val="accent2"/>
                </a:solidFill>
                <a:latin typeface="Comic Sans MS" panose="030F0702030302020204" pitchFamily="66" charset="0"/>
                <a:cs typeface="Kalam Light" panose="02000000000000000000" pitchFamily="2" charset="-18"/>
              </a:rPr>
              <a:t>Psilocybin and THC</a:t>
            </a:r>
            <a:endParaRPr lang="cs-CZ" sz="2400" b="1" dirty="0">
              <a:solidFill>
                <a:schemeClr val="accent2"/>
              </a:solidFill>
              <a:latin typeface="Comic Sans MS" panose="030F0702030302020204" pitchFamily="66" charset="0"/>
              <a:cs typeface="Kalam Light" panose="02000000000000000000" pitchFamily="2" charset="-18"/>
            </a:endParaRPr>
          </a:p>
        </p:txBody>
      </p:sp>
      <p:pic>
        <p:nvPicPr>
          <p:cNvPr id="103" name="Obrázek 102">
            <a:extLst>
              <a:ext uri="{FF2B5EF4-FFF2-40B4-BE49-F238E27FC236}">
                <a16:creationId xmlns:a16="http://schemas.microsoft.com/office/drawing/2014/main" id="{88C92CFF-EDA3-6DA5-6F41-F3232F2C22C9}"/>
              </a:ext>
            </a:extLst>
          </p:cNvPr>
          <p:cNvPicPr>
            <a:picLocks noChangeAspect="1"/>
          </p:cNvPicPr>
          <p:nvPr/>
        </p:nvPicPr>
        <p:blipFill>
          <a:blip r:embed="rId2"/>
          <a:stretch>
            <a:fillRect/>
          </a:stretch>
        </p:blipFill>
        <p:spPr>
          <a:xfrm>
            <a:off x="722744" y="378003"/>
            <a:ext cx="4458855" cy="3689171"/>
          </a:xfrm>
          <a:prstGeom prst="rect">
            <a:avLst/>
          </a:prstGeom>
        </p:spPr>
      </p:pic>
      <p:pic>
        <p:nvPicPr>
          <p:cNvPr id="105" name="Obrázek 104">
            <a:extLst>
              <a:ext uri="{FF2B5EF4-FFF2-40B4-BE49-F238E27FC236}">
                <a16:creationId xmlns:a16="http://schemas.microsoft.com/office/drawing/2014/main" id="{6B1BA90C-8F91-3998-B101-92713E787ADE}"/>
              </a:ext>
            </a:extLst>
          </p:cNvPr>
          <p:cNvPicPr>
            <a:picLocks noChangeAspect="1"/>
          </p:cNvPicPr>
          <p:nvPr/>
        </p:nvPicPr>
        <p:blipFill>
          <a:blip r:embed="rId3"/>
          <a:stretch>
            <a:fillRect/>
          </a:stretch>
        </p:blipFill>
        <p:spPr>
          <a:xfrm>
            <a:off x="797389" y="4075400"/>
            <a:ext cx="4458855" cy="2404597"/>
          </a:xfrm>
          <a:prstGeom prst="rect">
            <a:avLst/>
          </a:prstGeom>
        </p:spPr>
      </p:pic>
      <p:sp>
        <p:nvSpPr>
          <p:cNvPr id="71" name="Obdélník: se zakulacenými rohy 70">
            <a:extLst>
              <a:ext uri="{FF2B5EF4-FFF2-40B4-BE49-F238E27FC236}">
                <a16:creationId xmlns:a16="http://schemas.microsoft.com/office/drawing/2014/main" id="{F38A2EC8-0A26-F23F-D2EF-70313DF056A7}"/>
              </a:ext>
            </a:extLst>
          </p:cNvPr>
          <p:cNvSpPr/>
          <p:nvPr/>
        </p:nvSpPr>
        <p:spPr>
          <a:xfrm>
            <a:off x="1862824" y="439793"/>
            <a:ext cx="314325" cy="5426619"/>
          </a:xfrm>
          <a:prstGeom prst="roundRect">
            <a:avLst/>
          </a:prstGeom>
          <a:noFill/>
        </p:spPr>
        <p:style>
          <a:lnRef idx="2">
            <a:schemeClr val="accent2"/>
          </a:lnRef>
          <a:fillRef idx="1">
            <a:schemeClr val="lt1"/>
          </a:fillRef>
          <a:effectRef idx="0">
            <a:schemeClr val="accent2"/>
          </a:effectRef>
          <a:fontRef idx="minor">
            <a:schemeClr val="dk1"/>
          </a:fontRef>
        </p:style>
        <p:txBody>
          <a:bodyPr rtlCol="0" anchor="ctr"/>
          <a:lstStyle/>
          <a:p>
            <a:pPr algn="ctr"/>
            <a:endParaRPr lang="cs-CZ"/>
          </a:p>
        </p:txBody>
      </p:sp>
      <p:sp>
        <p:nvSpPr>
          <p:cNvPr id="72" name="Obdélník: se zakulacenými rohy 71">
            <a:extLst>
              <a:ext uri="{FF2B5EF4-FFF2-40B4-BE49-F238E27FC236}">
                <a16:creationId xmlns:a16="http://schemas.microsoft.com/office/drawing/2014/main" id="{B09B3BC3-3D2A-A548-D40B-C63BB8E050C2}"/>
              </a:ext>
            </a:extLst>
          </p:cNvPr>
          <p:cNvSpPr/>
          <p:nvPr/>
        </p:nvSpPr>
        <p:spPr>
          <a:xfrm>
            <a:off x="4440569" y="439792"/>
            <a:ext cx="314325" cy="5426619"/>
          </a:xfrm>
          <a:prstGeom prst="roundRect">
            <a:avLst/>
          </a:prstGeom>
          <a:noFill/>
        </p:spPr>
        <p:style>
          <a:lnRef idx="2">
            <a:schemeClr val="accent2"/>
          </a:lnRef>
          <a:fillRef idx="1">
            <a:schemeClr val="lt1"/>
          </a:fillRef>
          <a:effectRef idx="0">
            <a:schemeClr val="accent2"/>
          </a:effectRef>
          <a:fontRef idx="minor">
            <a:schemeClr val="dk1"/>
          </a:fontRef>
        </p:style>
        <p:txBody>
          <a:bodyPr rtlCol="0" anchor="ctr"/>
          <a:lstStyle/>
          <a:p>
            <a:pPr algn="ctr"/>
            <a:endParaRPr lang="cs-CZ"/>
          </a:p>
        </p:txBody>
      </p:sp>
    </p:spTree>
    <p:extLst>
      <p:ext uri="{BB962C8B-B14F-4D97-AF65-F5344CB8AC3E}">
        <p14:creationId xmlns:p14="http://schemas.microsoft.com/office/powerpoint/2010/main" val="40049809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1" nodeType="clickEffect">
                                  <p:stCondLst>
                                    <p:cond delay="0"/>
                                  </p:stCondLst>
                                  <p:childTnLst>
                                    <p:set>
                                      <p:cBhvr>
                                        <p:cTn id="20" dur="1" fill="hold">
                                          <p:stCondLst>
                                            <p:cond delay="0"/>
                                          </p:stCondLst>
                                        </p:cTn>
                                        <p:tgtEl>
                                          <p:spTgt spid="71"/>
                                        </p:tgtEl>
                                        <p:attrNameLst>
                                          <p:attrName>style.visibility</p:attrName>
                                        </p:attrNameLst>
                                      </p:cBhvr>
                                      <p:to>
                                        <p:strVal val="visible"/>
                                      </p:to>
                                    </p:set>
                                    <p:anim calcmode="lin" valueType="num">
                                      <p:cBhvr>
                                        <p:cTn id="21" dur="500" fill="hold"/>
                                        <p:tgtEl>
                                          <p:spTgt spid="71"/>
                                        </p:tgtEl>
                                        <p:attrNameLst>
                                          <p:attrName>ppt_w</p:attrName>
                                        </p:attrNameLst>
                                      </p:cBhvr>
                                      <p:tavLst>
                                        <p:tav tm="0">
                                          <p:val>
                                            <p:fltVal val="0"/>
                                          </p:val>
                                        </p:tav>
                                        <p:tav tm="100000">
                                          <p:val>
                                            <p:strVal val="#ppt_w"/>
                                          </p:val>
                                        </p:tav>
                                      </p:tavLst>
                                    </p:anim>
                                    <p:anim calcmode="lin" valueType="num">
                                      <p:cBhvr>
                                        <p:cTn id="22" dur="500" fill="hold"/>
                                        <p:tgtEl>
                                          <p:spTgt spid="71"/>
                                        </p:tgtEl>
                                        <p:attrNameLst>
                                          <p:attrName>ppt_h</p:attrName>
                                        </p:attrNameLst>
                                      </p:cBhvr>
                                      <p:tavLst>
                                        <p:tav tm="0">
                                          <p:val>
                                            <p:fltVal val="0"/>
                                          </p:val>
                                        </p:tav>
                                        <p:tav tm="100000">
                                          <p:val>
                                            <p:strVal val="#ppt_h"/>
                                          </p:val>
                                        </p:tav>
                                      </p:tavLst>
                                    </p:anim>
                                    <p:animEffect transition="in" filter="fade">
                                      <p:cBhvr>
                                        <p:cTn id="23" dur="500"/>
                                        <p:tgtEl>
                                          <p:spTgt spid="71"/>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72"/>
                                        </p:tgtEl>
                                        <p:attrNameLst>
                                          <p:attrName>style.visibility</p:attrName>
                                        </p:attrNameLst>
                                      </p:cBhvr>
                                      <p:to>
                                        <p:strVal val="visible"/>
                                      </p:to>
                                    </p:set>
                                    <p:anim calcmode="lin" valueType="num">
                                      <p:cBhvr>
                                        <p:cTn id="28" dur="500" fill="hold"/>
                                        <p:tgtEl>
                                          <p:spTgt spid="72"/>
                                        </p:tgtEl>
                                        <p:attrNameLst>
                                          <p:attrName>ppt_w</p:attrName>
                                        </p:attrNameLst>
                                      </p:cBhvr>
                                      <p:tavLst>
                                        <p:tav tm="0">
                                          <p:val>
                                            <p:fltVal val="0"/>
                                          </p:val>
                                        </p:tav>
                                        <p:tav tm="100000">
                                          <p:val>
                                            <p:strVal val="#ppt_w"/>
                                          </p:val>
                                        </p:tav>
                                      </p:tavLst>
                                    </p:anim>
                                    <p:anim calcmode="lin" valueType="num">
                                      <p:cBhvr>
                                        <p:cTn id="29" dur="500" fill="hold"/>
                                        <p:tgtEl>
                                          <p:spTgt spid="72"/>
                                        </p:tgtEl>
                                        <p:attrNameLst>
                                          <p:attrName>ppt_h</p:attrName>
                                        </p:attrNameLst>
                                      </p:cBhvr>
                                      <p:tavLst>
                                        <p:tav tm="0">
                                          <p:val>
                                            <p:fltVal val="0"/>
                                          </p:val>
                                        </p:tav>
                                        <p:tav tm="100000">
                                          <p:val>
                                            <p:strVal val="#ppt_h"/>
                                          </p:val>
                                        </p:tav>
                                      </p:tavLst>
                                    </p:anim>
                                    <p:animEffect transition="in" filter="fade">
                                      <p:cBhvr>
                                        <p:cTn id="30" dur="500"/>
                                        <p:tgtEl>
                                          <p:spTgt spid="7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71" grpId="1" animBg="1"/>
      <p:bldP spid="7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6D9BFD2-1C15-FDEC-B112-D17AB001504E}"/>
              </a:ext>
            </a:extLst>
          </p:cNvPr>
          <p:cNvSpPr>
            <a:spLocks noGrp="1"/>
          </p:cNvSpPr>
          <p:nvPr>
            <p:ph type="title"/>
          </p:nvPr>
        </p:nvSpPr>
        <p:spPr>
          <a:xfrm>
            <a:off x="838199" y="365125"/>
            <a:ext cx="10666445" cy="1325563"/>
          </a:xfrm>
        </p:spPr>
        <p:txBody>
          <a:bodyPr/>
          <a:lstStyle/>
          <a:p>
            <a:r>
              <a:rPr lang="en-US" b="1" dirty="0"/>
              <a:t>Task 2 (quantitative analysis of the sample):</a:t>
            </a:r>
            <a:endParaRPr lang="cs-CZ" dirty="0"/>
          </a:p>
        </p:txBody>
      </p:sp>
      <p:sp>
        <p:nvSpPr>
          <p:cNvPr id="3" name="Zástupný obsah 2">
            <a:extLst>
              <a:ext uri="{FF2B5EF4-FFF2-40B4-BE49-F238E27FC236}">
                <a16:creationId xmlns:a16="http://schemas.microsoft.com/office/drawing/2014/main" id="{2FBCB416-8257-EF4D-1B76-C8D45DE7BF36}"/>
              </a:ext>
            </a:extLst>
          </p:cNvPr>
          <p:cNvSpPr>
            <a:spLocks noGrp="1"/>
          </p:cNvSpPr>
          <p:nvPr>
            <p:ph idx="1"/>
          </p:nvPr>
        </p:nvSpPr>
        <p:spPr>
          <a:xfrm>
            <a:off x="838200" y="1457864"/>
            <a:ext cx="10515600" cy="4719099"/>
          </a:xfrm>
        </p:spPr>
        <p:txBody>
          <a:bodyPr>
            <a:normAutofit/>
          </a:bodyPr>
          <a:lstStyle/>
          <a:p>
            <a:pPr marL="0" indent="0" algn="just">
              <a:buNone/>
            </a:pPr>
            <a:r>
              <a:rPr lang="en-US" sz="2400" dirty="0"/>
              <a:t>Now that you know the cause of the intoxication, your task is to quantify the substance. Appendix 2 contains a table of measured peak areas (response) for standard substances at six different concentrations. It also lists the toxic and lethal concentration ranges for each substance. Using MS Excel, construct a six-point calibration curve for the noxa (toxic agent) identified in the patient’s plasma and determine its concentration. You will therefore also need the regression equation. Based on the toxic and lethal ranges (Appendix 3), assess the patient’s prognosis. Try to briefly formulate the finding as you would present it to the attending physician.</a:t>
            </a:r>
            <a:endParaRPr lang="cs-CZ" sz="2400" dirty="0"/>
          </a:p>
        </p:txBody>
      </p:sp>
    </p:spTree>
    <p:extLst>
      <p:ext uri="{BB962C8B-B14F-4D97-AF65-F5344CB8AC3E}">
        <p14:creationId xmlns:p14="http://schemas.microsoft.com/office/powerpoint/2010/main" val="21136723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Obrázek 10">
            <a:extLst>
              <a:ext uri="{FF2B5EF4-FFF2-40B4-BE49-F238E27FC236}">
                <a16:creationId xmlns:a16="http://schemas.microsoft.com/office/drawing/2014/main" id="{0F0D08B5-AFD1-FB44-15C8-C2F101DCBABC}"/>
              </a:ext>
            </a:extLst>
          </p:cNvPr>
          <p:cNvPicPr>
            <a:picLocks noChangeAspect="1"/>
          </p:cNvPicPr>
          <p:nvPr/>
        </p:nvPicPr>
        <p:blipFill>
          <a:blip r:embed="rId2"/>
          <a:stretch>
            <a:fillRect/>
          </a:stretch>
        </p:blipFill>
        <p:spPr>
          <a:xfrm>
            <a:off x="603078" y="671319"/>
            <a:ext cx="5492922" cy="5458211"/>
          </a:xfrm>
          <a:prstGeom prst="rect">
            <a:avLst/>
          </a:prstGeom>
        </p:spPr>
      </p:pic>
      <p:sp>
        <p:nvSpPr>
          <p:cNvPr id="3" name="Zástupný obsah 2">
            <a:extLst>
              <a:ext uri="{FF2B5EF4-FFF2-40B4-BE49-F238E27FC236}">
                <a16:creationId xmlns:a16="http://schemas.microsoft.com/office/drawing/2014/main" id="{982D3CAB-DC94-BA90-3E21-9061F61F6233}"/>
              </a:ext>
            </a:extLst>
          </p:cNvPr>
          <p:cNvSpPr>
            <a:spLocks noGrp="1"/>
          </p:cNvSpPr>
          <p:nvPr>
            <p:ph idx="1"/>
          </p:nvPr>
        </p:nvSpPr>
        <p:spPr>
          <a:xfrm>
            <a:off x="6258464" y="571114"/>
            <a:ext cx="5248491" cy="5458211"/>
          </a:xfrm>
        </p:spPr>
        <p:txBody>
          <a:bodyPr>
            <a:normAutofit/>
          </a:bodyPr>
          <a:lstStyle/>
          <a:p>
            <a:pPr marL="0" indent="0">
              <a:buNone/>
            </a:pPr>
            <a:r>
              <a:rPr lang="en-US" sz="2400" dirty="0">
                <a:solidFill>
                  <a:schemeClr val="accent2"/>
                </a:solidFill>
                <a:latin typeface="Comic Sans MS" panose="030F0702030302020204" pitchFamily="66" charset="0"/>
                <a:cs typeface="Kalam Light" panose="02000000000000000000" pitchFamily="2" charset="-18"/>
              </a:rPr>
              <a:t>We will create calibration curves</a:t>
            </a:r>
            <a:r>
              <a:rPr lang="cs-CZ" sz="2400" dirty="0">
                <a:solidFill>
                  <a:schemeClr val="accent2"/>
                </a:solidFill>
                <a:latin typeface="Comic Sans MS" panose="030F0702030302020204" pitchFamily="66" charset="0"/>
                <a:cs typeface="Kalam Light" panose="02000000000000000000" pitchFamily="2" charset="-18"/>
              </a:rPr>
              <a:t>:</a:t>
            </a:r>
          </a:p>
        </p:txBody>
      </p:sp>
      <p:sp>
        <p:nvSpPr>
          <p:cNvPr id="6" name="Obdélník: se zakulacenými rohy 5">
            <a:extLst>
              <a:ext uri="{FF2B5EF4-FFF2-40B4-BE49-F238E27FC236}">
                <a16:creationId xmlns:a16="http://schemas.microsoft.com/office/drawing/2014/main" id="{811D533E-ABD6-3938-62A1-781E0F1C2FC9}"/>
              </a:ext>
            </a:extLst>
          </p:cNvPr>
          <p:cNvSpPr/>
          <p:nvPr/>
        </p:nvSpPr>
        <p:spPr>
          <a:xfrm>
            <a:off x="1480256" y="2665836"/>
            <a:ext cx="964720" cy="1581150"/>
          </a:xfrm>
          <a:prstGeom prst="roundRect">
            <a:avLst/>
          </a:prstGeom>
          <a:noFill/>
        </p:spPr>
        <p:style>
          <a:lnRef idx="2">
            <a:schemeClr val="accent2"/>
          </a:lnRef>
          <a:fillRef idx="1">
            <a:schemeClr val="lt1"/>
          </a:fillRef>
          <a:effectRef idx="0">
            <a:schemeClr val="accent2"/>
          </a:effectRef>
          <a:fontRef idx="minor">
            <a:schemeClr val="dk1"/>
          </a:fontRef>
        </p:style>
        <p:txBody>
          <a:bodyPr rtlCol="0" anchor="ctr"/>
          <a:lstStyle/>
          <a:p>
            <a:pPr algn="ctr"/>
            <a:endParaRPr lang="cs-CZ"/>
          </a:p>
        </p:txBody>
      </p:sp>
      <p:sp>
        <p:nvSpPr>
          <p:cNvPr id="7" name="Obdélník: se zakulacenými rohy 6">
            <a:extLst>
              <a:ext uri="{FF2B5EF4-FFF2-40B4-BE49-F238E27FC236}">
                <a16:creationId xmlns:a16="http://schemas.microsoft.com/office/drawing/2014/main" id="{82E5D04F-D1B9-676E-5142-4B5243425D68}"/>
              </a:ext>
            </a:extLst>
          </p:cNvPr>
          <p:cNvSpPr/>
          <p:nvPr/>
        </p:nvSpPr>
        <p:spPr>
          <a:xfrm>
            <a:off x="3733801" y="2675167"/>
            <a:ext cx="964720" cy="1581150"/>
          </a:xfrm>
          <a:prstGeom prst="roundRect">
            <a:avLst/>
          </a:prstGeom>
          <a:noFill/>
        </p:spPr>
        <p:style>
          <a:lnRef idx="2">
            <a:schemeClr val="accent2"/>
          </a:lnRef>
          <a:fillRef idx="1">
            <a:schemeClr val="lt1"/>
          </a:fillRef>
          <a:effectRef idx="0">
            <a:schemeClr val="accent2"/>
          </a:effectRef>
          <a:fontRef idx="minor">
            <a:schemeClr val="dk1"/>
          </a:fontRef>
        </p:style>
        <p:txBody>
          <a:bodyPr rtlCol="0" anchor="ctr"/>
          <a:lstStyle/>
          <a:p>
            <a:pPr algn="ctr"/>
            <a:endParaRPr lang="cs-CZ"/>
          </a:p>
        </p:txBody>
      </p:sp>
      <p:graphicFrame>
        <p:nvGraphicFramePr>
          <p:cNvPr id="2" name="Graf 1">
            <a:extLst>
              <a:ext uri="{FF2B5EF4-FFF2-40B4-BE49-F238E27FC236}">
                <a16:creationId xmlns:a16="http://schemas.microsoft.com/office/drawing/2014/main" id="{3DD55543-963C-D190-5C6A-B6064B35F360}"/>
              </a:ext>
            </a:extLst>
          </p:cNvPr>
          <p:cNvGraphicFramePr>
            <a:graphicFrameLocks/>
          </p:cNvGraphicFramePr>
          <p:nvPr>
            <p:extLst>
              <p:ext uri="{D42A27DB-BD31-4B8C-83A1-F6EECF244321}">
                <p14:modId xmlns:p14="http://schemas.microsoft.com/office/powerpoint/2010/main" val="3510511428"/>
              </p:ext>
            </p:extLst>
          </p:nvPr>
        </p:nvGraphicFramePr>
        <p:xfrm>
          <a:off x="6258463" y="1057275"/>
          <a:ext cx="4572000" cy="27432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Graf 3">
            <a:extLst>
              <a:ext uri="{FF2B5EF4-FFF2-40B4-BE49-F238E27FC236}">
                <a16:creationId xmlns:a16="http://schemas.microsoft.com/office/drawing/2014/main" id="{66D91E41-6072-E43A-E72B-3CBF069E98B9}"/>
              </a:ext>
            </a:extLst>
          </p:cNvPr>
          <p:cNvGraphicFramePr>
            <a:graphicFrameLocks/>
          </p:cNvGraphicFramePr>
          <p:nvPr>
            <p:extLst>
              <p:ext uri="{D42A27DB-BD31-4B8C-83A1-F6EECF244321}">
                <p14:modId xmlns:p14="http://schemas.microsoft.com/office/powerpoint/2010/main" val="1106143629"/>
              </p:ext>
            </p:extLst>
          </p:nvPr>
        </p:nvGraphicFramePr>
        <p:xfrm>
          <a:off x="6337539" y="3800475"/>
          <a:ext cx="4572000" cy="27432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5415797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 calcmode="lin" valueType="num">
                                      <p:cBhvr>
                                        <p:cTn id="14" dur="500" fill="hold"/>
                                        <p:tgtEl>
                                          <p:spTgt spid="6"/>
                                        </p:tgtEl>
                                        <p:attrNameLst>
                                          <p:attrName>ppt_w</p:attrName>
                                        </p:attrNameLst>
                                      </p:cBhvr>
                                      <p:tavLst>
                                        <p:tav tm="0">
                                          <p:val>
                                            <p:fltVal val="0"/>
                                          </p:val>
                                        </p:tav>
                                        <p:tav tm="100000">
                                          <p:val>
                                            <p:strVal val="#ppt_w"/>
                                          </p:val>
                                        </p:tav>
                                      </p:tavLst>
                                    </p:anim>
                                    <p:anim calcmode="lin" valueType="num">
                                      <p:cBhvr>
                                        <p:cTn id="15" dur="500" fill="hold"/>
                                        <p:tgtEl>
                                          <p:spTgt spid="6"/>
                                        </p:tgtEl>
                                        <p:attrNameLst>
                                          <p:attrName>ppt_h</p:attrName>
                                        </p:attrNameLst>
                                      </p:cBhvr>
                                      <p:tavLst>
                                        <p:tav tm="0">
                                          <p:val>
                                            <p:fltVal val="0"/>
                                          </p:val>
                                        </p:tav>
                                        <p:tav tm="100000">
                                          <p:val>
                                            <p:strVal val="#ppt_h"/>
                                          </p:val>
                                        </p:tav>
                                      </p:tavLst>
                                    </p:anim>
                                    <p:animEffect transition="in" filter="fade">
                                      <p:cBhvr>
                                        <p:cTn id="16" dur="500"/>
                                        <p:tgtEl>
                                          <p:spTgt spid="6"/>
                                        </p:tgtEl>
                                      </p:cBhvr>
                                    </p:animEffect>
                                  </p:childTnLst>
                                </p:cTn>
                              </p:par>
                              <p:par>
                                <p:cTn id="17" presetID="53" presetClass="entr" presetSubtype="16" fill="hold" grpId="0" nodeType="with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p:cTn id="19" dur="500" fill="hold"/>
                                        <p:tgtEl>
                                          <p:spTgt spid="2"/>
                                        </p:tgtEl>
                                        <p:attrNameLst>
                                          <p:attrName>ppt_w</p:attrName>
                                        </p:attrNameLst>
                                      </p:cBhvr>
                                      <p:tavLst>
                                        <p:tav tm="0">
                                          <p:val>
                                            <p:fltVal val="0"/>
                                          </p:val>
                                        </p:tav>
                                        <p:tav tm="100000">
                                          <p:val>
                                            <p:strVal val="#ppt_w"/>
                                          </p:val>
                                        </p:tav>
                                      </p:tavLst>
                                    </p:anim>
                                    <p:anim calcmode="lin" valueType="num">
                                      <p:cBhvr>
                                        <p:cTn id="20" dur="500" fill="hold"/>
                                        <p:tgtEl>
                                          <p:spTgt spid="2"/>
                                        </p:tgtEl>
                                        <p:attrNameLst>
                                          <p:attrName>ppt_h</p:attrName>
                                        </p:attrNameLst>
                                      </p:cBhvr>
                                      <p:tavLst>
                                        <p:tav tm="0">
                                          <p:val>
                                            <p:fltVal val="0"/>
                                          </p:val>
                                        </p:tav>
                                        <p:tav tm="100000">
                                          <p:val>
                                            <p:strVal val="#ppt_h"/>
                                          </p:val>
                                        </p:tav>
                                      </p:tavLst>
                                    </p:anim>
                                    <p:animEffect transition="in" filter="fade">
                                      <p:cBhvr>
                                        <p:cTn id="21" dur="500"/>
                                        <p:tgtEl>
                                          <p:spTgt spid="2"/>
                                        </p:tgtEl>
                                      </p:cBhvr>
                                    </p:animEffect>
                                  </p:childTnLst>
                                </p:cTn>
                              </p:par>
                            </p:childTnLst>
                          </p:cTn>
                        </p:par>
                      </p:childTnLst>
                    </p:cTn>
                  </p:par>
                  <p:par>
                    <p:cTn id="22" fill="hold">
                      <p:stCondLst>
                        <p:cond delay="indefinite"/>
                      </p:stCondLst>
                      <p:childTnLst>
                        <p:par>
                          <p:cTn id="23" fill="hold">
                            <p:stCondLst>
                              <p:cond delay="0"/>
                            </p:stCondLst>
                            <p:childTnLst>
                              <p:par>
                                <p:cTn id="24" presetID="53" presetClass="entr" presetSubtype="16" fill="hold" grpId="0" nodeType="clickEffect">
                                  <p:stCondLst>
                                    <p:cond delay="0"/>
                                  </p:stCondLst>
                                  <p:childTnLst>
                                    <p:set>
                                      <p:cBhvr>
                                        <p:cTn id="25" dur="1" fill="hold">
                                          <p:stCondLst>
                                            <p:cond delay="0"/>
                                          </p:stCondLst>
                                        </p:cTn>
                                        <p:tgtEl>
                                          <p:spTgt spid="7"/>
                                        </p:tgtEl>
                                        <p:attrNameLst>
                                          <p:attrName>style.visibility</p:attrName>
                                        </p:attrNameLst>
                                      </p:cBhvr>
                                      <p:to>
                                        <p:strVal val="visible"/>
                                      </p:to>
                                    </p:set>
                                    <p:anim calcmode="lin" valueType="num">
                                      <p:cBhvr>
                                        <p:cTn id="26" dur="500" fill="hold"/>
                                        <p:tgtEl>
                                          <p:spTgt spid="7"/>
                                        </p:tgtEl>
                                        <p:attrNameLst>
                                          <p:attrName>ppt_w</p:attrName>
                                        </p:attrNameLst>
                                      </p:cBhvr>
                                      <p:tavLst>
                                        <p:tav tm="0">
                                          <p:val>
                                            <p:fltVal val="0"/>
                                          </p:val>
                                        </p:tav>
                                        <p:tav tm="100000">
                                          <p:val>
                                            <p:strVal val="#ppt_w"/>
                                          </p:val>
                                        </p:tav>
                                      </p:tavLst>
                                    </p:anim>
                                    <p:anim calcmode="lin" valueType="num">
                                      <p:cBhvr>
                                        <p:cTn id="27" dur="500" fill="hold"/>
                                        <p:tgtEl>
                                          <p:spTgt spid="7"/>
                                        </p:tgtEl>
                                        <p:attrNameLst>
                                          <p:attrName>ppt_h</p:attrName>
                                        </p:attrNameLst>
                                      </p:cBhvr>
                                      <p:tavLst>
                                        <p:tav tm="0">
                                          <p:val>
                                            <p:fltVal val="0"/>
                                          </p:val>
                                        </p:tav>
                                        <p:tav tm="100000">
                                          <p:val>
                                            <p:strVal val="#ppt_h"/>
                                          </p:val>
                                        </p:tav>
                                      </p:tavLst>
                                    </p:anim>
                                    <p:animEffect transition="in" filter="fade">
                                      <p:cBhvr>
                                        <p:cTn id="28" dur="500"/>
                                        <p:tgtEl>
                                          <p:spTgt spid="7"/>
                                        </p:tgtEl>
                                      </p:cBhvr>
                                    </p:animEffect>
                                  </p:childTnLst>
                                </p:cTn>
                              </p:par>
                              <p:par>
                                <p:cTn id="29" presetID="53" presetClass="entr" presetSubtype="16" fill="hold" grpId="0" nodeType="withEffect">
                                  <p:stCondLst>
                                    <p:cond delay="0"/>
                                  </p:stCondLst>
                                  <p:childTnLst>
                                    <p:set>
                                      <p:cBhvr>
                                        <p:cTn id="30" dur="1" fill="hold">
                                          <p:stCondLst>
                                            <p:cond delay="0"/>
                                          </p:stCondLst>
                                        </p:cTn>
                                        <p:tgtEl>
                                          <p:spTgt spid="4"/>
                                        </p:tgtEl>
                                        <p:attrNameLst>
                                          <p:attrName>style.visibility</p:attrName>
                                        </p:attrNameLst>
                                      </p:cBhvr>
                                      <p:to>
                                        <p:strVal val="visible"/>
                                      </p:to>
                                    </p:set>
                                    <p:anim calcmode="lin" valueType="num">
                                      <p:cBhvr>
                                        <p:cTn id="31" dur="500" fill="hold"/>
                                        <p:tgtEl>
                                          <p:spTgt spid="4"/>
                                        </p:tgtEl>
                                        <p:attrNameLst>
                                          <p:attrName>ppt_w</p:attrName>
                                        </p:attrNameLst>
                                      </p:cBhvr>
                                      <p:tavLst>
                                        <p:tav tm="0">
                                          <p:val>
                                            <p:fltVal val="0"/>
                                          </p:val>
                                        </p:tav>
                                        <p:tav tm="100000">
                                          <p:val>
                                            <p:strVal val="#ppt_w"/>
                                          </p:val>
                                        </p:tav>
                                      </p:tavLst>
                                    </p:anim>
                                    <p:anim calcmode="lin" valueType="num">
                                      <p:cBhvr>
                                        <p:cTn id="32" dur="500" fill="hold"/>
                                        <p:tgtEl>
                                          <p:spTgt spid="4"/>
                                        </p:tgtEl>
                                        <p:attrNameLst>
                                          <p:attrName>ppt_h</p:attrName>
                                        </p:attrNameLst>
                                      </p:cBhvr>
                                      <p:tavLst>
                                        <p:tav tm="0">
                                          <p:val>
                                            <p:fltVal val="0"/>
                                          </p:val>
                                        </p:tav>
                                        <p:tav tm="100000">
                                          <p:val>
                                            <p:strVal val="#ppt_h"/>
                                          </p:val>
                                        </p:tav>
                                      </p:tavLst>
                                    </p:anim>
                                    <p:animEffect transition="in" filter="fade">
                                      <p:cBhvr>
                                        <p:cTn id="33"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Graphic spid="2" grpId="0">
        <p:bldAsOne/>
      </p:bldGraphic>
      <p:bldGraphic spid="4" grpId="0">
        <p:bldAsOne/>
      </p:bldGraphic>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Obrázek 9">
            <a:extLst>
              <a:ext uri="{FF2B5EF4-FFF2-40B4-BE49-F238E27FC236}">
                <a16:creationId xmlns:a16="http://schemas.microsoft.com/office/drawing/2014/main" id="{83D0D5BA-6A36-2BF2-AFCE-B78E77E5F616}"/>
              </a:ext>
            </a:extLst>
          </p:cNvPr>
          <p:cNvPicPr>
            <a:picLocks noChangeAspect="1"/>
          </p:cNvPicPr>
          <p:nvPr/>
        </p:nvPicPr>
        <p:blipFill>
          <a:blip r:embed="rId2"/>
          <a:stretch>
            <a:fillRect/>
          </a:stretch>
        </p:blipFill>
        <p:spPr>
          <a:xfrm>
            <a:off x="6791023" y="1161885"/>
            <a:ext cx="4737313" cy="2333951"/>
          </a:xfrm>
          <a:prstGeom prst="rect">
            <a:avLst/>
          </a:prstGeom>
        </p:spPr>
      </p:pic>
      <p:sp>
        <p:nvSpPr>
          <p:cNvPr id="3" name="Zástupný obsah 2">
            <a:extLst>
              <a:ext uri="{FF2B5EF4-FFF2-40B4-BE49-F238E27FC236}">
                <a16:creationId xmlns:a16="http://schemas.microsoft.com/office/drawing/2014/main" id="{9EDBAACB-809E-0FB0-E6F5-8066ED8542D7}"/>
              </a:ext>
            </a:extLst>
          </p:cNvPr>
          <p:cNvSpPr>
            <a:spLocks noGrp="1"/>
          </p:cNvSpPr>
          <p:nvPr>
            <p:ph idx="1"/>
          </p:nvPr>
        </p:nvSpPr>
        <p:spPr>
          <a:xfrm>
            <a:off x="838200" y="542925"/>
            <a:ext cx="10515600" cy="5634038"/>
          </a:xfrm>
        </p:spPr>
        <p:txBody>
          <a:bodyPr>
            <a:normAutofit/>
          </a:bodyPr>
          <a:lstStyle/>
          <a:p>
            <a:pPr marL="0" indent="0">
              <a:buNone/>
            </a:pPr>
            <a:r>
              <a:rPr lang="en-US" sz="2400" dirty="0">
                <a:solidFill>
                  <a:schemeClr val="accent2"/>
                </a:solidFill>
                <a:latin typeface="Comic Sans MS" panose="030F0702030302020204" pitchFamily="66" charset="0"/>
                <a:cs typeface="Kalam Light" panose="02000000000000000000" pitchFamily="2" charset="-18"/>
              </a:rPr>
              <a:t>Using the calibration-curve equation, we calculate the concentration:</a:t>
            </a:r>
            <a:endParaRPr lang="cs-CZ" sz="2400" dirty="0">
              <a:solidFill>
                <a:schemeClr val="accent2"/>
              </a:solidFill>
              <a:latin typeface="Comic Sans MS" panose="030F0702030302020204" pitchFamily="66" charset="0"/>
              <a:cs typeface="Kalam Light" panose="02000000000000000000" pitchFamily="2" charset="-18"/>
            </a:endParaRPr>
          </a:p>
          <a:p>
            <a:pPr marL="0" indent="0">
              <a:buNone/>
            </a:pPr>
            <a:r>
              <a:rPr lang="en-US" sz="2400" dirty="0">
                <a:latin typeface="Comic Sans MS" panose="030F0702030302020204" pitchFamily="66" charset="0"/>
                <a:cs typeface="Kalam Light" panose="02000000000000000000" pitchFamily="2" charset="-18"/>
              </a:rPr>
              <a:t>We know:</a:t>
            </a:r>
          </a:p>
          <a:p>
            <a:endParaRPr lang="cs-CZ" dirty="0"/>
          </a:p>
          <a:p>
            <a:pPr marL="0" indent="0">
              <a:buNone/>
            </a:pPr>
            <a:r>
              <a:rPr lang="cs-CZ" sz="2400" dirty="0" err="1">
                <a:solidFill>
                  <a:schemeClr val="accent2"/>
                </a:solidFill>
                <a:latin typeface="Comic Sans MS" panose="030F0702030302020204" pitchFamily="66" charset="0"/>
                <a:cs typeface="Kalam Light" panose="02000000000000000000" pitchFamily="2" charset="-18"/>
              </a:rPr>
              <a:t>Result</a:t>
            </a:r>
            <a:r>
              <a:rPr lang="cs-CZ" sz="2400" dirty="0">
                <a:solidFill>
                  <a:schemeClr val="accent2"/>
                </a:solidFill>
                <a:latin typeface="Comic Sans MS" panose="030F0702030302020204" pitchFamily="66" charset="0"/>
                <a:cs typeface="Kalam Light" panose="02000000000000000000" pitchFamily="2" charset="-18"/>
              </a:rPr>
              <a:t>: </a:t>
            </a:r>
            <a:r>
              <a:rPr lang="cs-CZ" sz="2400" b="1" u="sng" dirty="0">
                <a:solidFill>
                  <a:schemeClr val="accent2"/>
                </a:solidFill>
                <a:latin typeface="Comic Sans MS" panose="030F0702030302020204" pitchFamily="66" charset="0"/>
                <a:cs typeface="Kalam Light" panose="02000000000000000000" pitchFamily="2" charset="-18"/>
              </a:rPr>
              <a:t>Psilocibine = 0,021 mg/l</a:t>
            </a:r>
          </a:p>
          <a:p>
            <a:pPr marL="0" indent="0">
              <a:buNone/>
            </a:pPr>
            <a:r>
              <a:rPr lang="cs-CZ" sz="2400" dirty="0">
                <a:solidFill>
                  <a:schemeClr val="accent2"/>
                </a:solidFill>
                <a:latin typeface="Comic Sans MS" panose="030F0702030302020204" pitchFamily="66" charset="0"/>
                <a:cs typeface="Kalam Light" panose="02000000000000000000" pitchFamily="2" charset="-18"/>
              </a:rPr>
              <a:t>	   </a:t>
            </a:r>
            <a:r>
              <a:rPr lang="cs-CZ" sz="2400" b="1" u="sng" dirty="0">
                <a:solidFill>
                  <a:schemeClr val="accent2"/>
                </a:solidFill>
                <a:latin typeface="Comic Sans MS" panose="030F0702030302020204" pitchFamily="66" charset="0"/>
                <a:cs typeface="Kalam Light" panose="02000000000000000000" pitchFamily="2" charset="-18"/>
              </a:rPr>
              <a:t>THC = 0,002 mg/l</a:t>
            </a:r>
          </a:p>
          <a:p>
            <a:pPr marL="0" indent="0">
              <a:buNone/>
            </a:pPr>
            <a:endParaRPr lang="cs-CZ" dirty="0"/>
          </a:p>
          <a:p>
            <a:pPr marL="0" indent="0">
              <a:buNone/>
            </a:pPr>
            <a:endParaRPr lang="cs-CZ" dirty="0">
              <a:latin typeface="Kalam Light" panose="02000000000000000000" pitchFamily="2" charset="-18"/>
              <a:cs typeface="Kalam Light" panose="02000000000000000000" pitchFamily="2" charset="-18"/>
            </a:endParaRPr>
          </a:p>
          <a:p>
            <a:pPr marL="0" indent="0" algn="just">
              <a:buNone/>
            </a:pPr>
            <a:r>
              <a:rPr lang="en-US" sz="2400" dirty="0">
                <a:solidFill>
                  <a:schemeClr val="accent2"/>
                </a:solidFill>
                <a:latin typeface="Comic Sans MS" panose="030F0702030302020204" pitchFamily="66" charset="0"/>
                <a:cs typeface="Kalam Light" panose="02000000000000000000" pitchFamily="2" charset="-18"/>
              </a:rPr>
              <a:t>Psilocybin was detected in plasma at a concentration of 0.021 mg/L, which exceeds the toxic range and may be associated with acute psychotropic effects (hallucinations, anxiety, confusion). The THC concentration of 0.002 mg/L is low and of no clinical significance. The patient’s prognosis is favorable with continued supportive and symptomatic treatment; severe intoxication is not expected</a:t>
            </a:r>
            <a:r>
              <a:rPr lang="cs-CZ" sz="2400" dirty="0">
                <a:solidFill>
                  <a:schemeClr val="accent2"/>
                </a:solidFill>
                <a:latin typeface="Comic Sans MS" panose="030F0702030302020204" pitchFamily="66" charset="0"/>
                <a:cs typeface="Kalam Light" panose="02000000000000000000" pitchFamily="2" charset="-18"/>
              </a:rPr>
              <a:t>.</a:t>
            </a:r>
          </a:p>
          <a:p>
            <a:endParaRPr lang="cs-CZ" dirty="0"/>
          </a:p>
        </p:txBody>
      </p:sp>
      <p:sp>
        <p:nvSpPr>
          <p:cNvPr id="8" name="Obdélník: se zakulacenými rohy 7">
            <a:extLst>
              <a:ext uri="{FF2B5EF4-FFF2-40B4-BE49-F238E27FC236}">
                <a16:creationId xmlns:a16="http://schemas.microsoft.com/office/drawing/2014/main" id="{F89D36CC-878A-04FF-B678-77D9060F8A30}"/>
              </a:ext>
            </a:extLst>
          </p:cNvPr>
          <p:cNvSpPr/>
          <p:nvPr/>
        </p:nvSpPr>
        <p:spPr>
          <a:xfrm>
            <a:off x="6791024" y="2312438"/>
            <a:ext cx="4737312" cy="238127"/>
          </a:xfrm>
          <a:prstGeom prst="roundRect">
            <a:avLst/>
          </a:prstGeom>
          <a:noFill/>
        </p:spPr>
        <p:style>
          <a:lnRef idx="2">
            <a:schemeClr val="accent2"/>
          </a:lnRef>
          <a:fillRef idx="1">
            <a:schemeClr val="lt1"/>
          </a:fillRef>
          <a:effectRef idx="0">
            <a:schemeClr val="accent2"/>
          </a:effectRef>
          <a:fontRef idx="minor">
            <a:schemeClr val="dk1"/>
          </a:fontRef>
        </p:style>
        <p:txBody>
          <a:bodyPr rtlCol="0" anchor="ctr"/>
          <a:lstStyle/>
          <a:p>
            <a:pPr algn="ctr"/>
            <a:endParaRPr lang="cs-CZ"/>
          </a:p>
        </p:txBody>
      </p:sp>
      <p:pic>
        <p:nvPicPr>
          <p:cNvPr id="4" name="Obrázek 3">
            <a:extLst>
              <a:ext uri="{FF2B5EF4-FFF2-40B4-BE49-F238E27FC236}">
                <a16:creationId xmlns:a16="http://schemas.microsoft.com/office/drawing/2014/main" id="{13B5743D-D16D-9760-604A-FE8AB741FF2F}"/>
              </a:ext>
            </a:extLst>
          </p:cNvPr>
          <p:cNvPicPr>
            <a:picLocks noChangeAspect="1"/>
          </p:cNvPicPr>
          <p:nvPr/>
        </p:nvPicPr>
        <p:blipFill>
          <a:blip r:embed="rId3"/>
          <a:stretch>
            <a:fillRect/>
          </a:stretch>
        </p:blipFill>
        <p:spPr>
          <a:xfrm>
            <a:off x="2372179" y="916147"/>
            <a:ext cx="3991298" cy="1010144"/>
          </a:xfrm>
          <a:prstGeom prst="rect">
            <a:avLst/>
          </a:prstGeom>
        </p:spPr>
      </p:pic>
      <p:sp>
        <p:nvSpPr>
          <p:cNvPr id="11" name="Obdélník: se zakulacenými rohy 10">
            <a:extLst>
              <a:ext uri="{FF2B5EF4-FFF2-40B4-BE49-F238E27FC236}">
                <a16:creationId xmlns:a16="http://schemas.microsoft.com/office/drawing/2014/main" id="{2B52C868-BEE5-3217-0512-7AE85DBBB06F}"/>
              </a:ext>
            </a:extLst>
          </p:cNvPr>
          <p:cNvSpPr/>
          <p:nvPr/>
        </p:nvSpPr>
        <p:spPr>
          <a:xfrm>
            <a:off x="6791024" y="3190873"/>
            <a:ext cx="4737312" cy="238127"/>
          </a:xfrm>
          <a:prstGeom prst="roundRect">
            <a:avLst/>
          </a:prstGeom>
          <a:noFill/>
        </p:spPr>
        <p:style>
          <a:lnRef idx="2">
            <a:schemeClr val="accent2"/>
          </a:lnRef>
          <a:fillRef idx="1">
            <a:schemeClr val="lt1"/>
          </a:fillRef>
          <a:effectRef idx="0">
            <a:schemeClr val="accent2"/>
          </a:effectRef>
          <a:fontRef idx="minor">
            <a:schemeClr val="dk1"/>
          </a:fontRef>
        </p:style>
        <p:txBody>
          <a:bodyPr rtlCol="0" anchor="ctr"/>
          <a:lstStyle/>
          <a:p>
            <a:pPr algn="ctr"/>
            <a:endParaRPr lang="cs-CZ"/>
          </a:p>
        </p:txBody>
      </p:sp>
    </p:spTree>
    <p:extLst>
      <p:ext uri="{BB962C8B-B14F-4D97-AF65-F5344CB8AC3E}">
        <p14:creationId xmlns:p14="http://schemas.microsoft.com/office/powerpoint/2010/main" val="6554463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par>
                                <p:cTn id="10" presetID="53" presetClass="entr" presetSubtype="16"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nodeType="click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p:cTn id="19" dur="500" fill="hold"/>
                                        <p:tgtEl>
                                          <p:spTgt spid="10"/>
                                        </p:tgtEl>
                                        <p:attrNameLst>
                                          <p:attrName>ppt_w</p:attrName>
                                        </p:attrNameLst>
                                      </p:cBhvr>
                                      <p:tavLst>
                                        <p:tav tm="0">
                                          <p:val>
                                            <p:fltVal val="0"/>
                                          </p:val>
                                        </p:tav>
                                        <p:tav tm="100000">
                                          <p:val>
                                            <p:strVal val="#ppt_w"/>
                                          </p:val>
                                        </p:tav>
                                      </p:tavLst>
                                    </p:anim>
                                    <p:anim calcmode="lin" valueType="num">
                                      <p:cBhvr>
                                        <p:cTn id="20" dur="500" fill="hold"/>
                                        <p:tgtEl>
                                          <p:spTgt spid="10"/>
                                        </p:tgtEl>
                                        <p:attrNameLst>
                                          <p:attrName>ppt_h</p:attrName>
                                        </p:attrNameLst>
                                      </p:cBhvr>
                                      <p:tavLst>
                                        <p:tav tm="0">
                                          <p:val>
                                            <p:fltVal val="0"/>
                                          </p:val>
                                        </p:tav>
                                        <p:tav tm="100000">
                                          <p:val>
                                            <p:strVal val="#ppt_h"/>
                                          </p:val>
                                        </p:tav>
                                      </p:tavLst>
                                    </p:anim>
                                    <p:animEffect transition="in" filter="fade">
                                      <p:cBhvr>
                                        <p:cTn id="21" dur="500"/>
                                        <p:tgtEl>
                                          <p:spTgt spid="10"/>
                                        </p:tgtEl>
                                      </p:cBhvr>
                                    </p:animEffect>
                                  </p:childTnLst>
                                </p:cTn>
                              </p:par>
                              <p:par>
                                <p:cTn id="22" presetID="53" presetClass="entr" presetSubtype="16" fill="hold" nodeType="withEffect">
                                  <p:stCondLst>
                                    <p:cond delay="0"/>
                                  </p:stCondLst>
                                  <p:childTnLst>
                                    <p:set>
                                      <p:cBhvr>
                                        <p:cTn id="23" dur="1" fill="hold">
                                          <p:stCondLst>
                                            <p:cond delay="0"/>
                                          </p:stCondLst>
                                        </p:cTn>
                                        <p:tgtEl>
                                          <p:spTgt spid="4"/>
                                        </p:tgtEl>
                                        <p:attrNameLst>
                                          <p:attrName>style.visibility</p:attrName>
                                        </p:attrNameLst>
                                      </p:cBhvr>
                                      <p:to>
                                        <p:strVal val="visible"/>
                                      </p:to>
                                    </p:set>
                                    <p:anim calcmode="lin" valueType="num">
                                      <p:cBhvr>
                                        <p:cTn id="24" dur="500" fill="hold"/>
                                        <p:tgtEl>
                                          <p:spTgt spid="4"/>
                                        </p:tgtEl>
                                        <p:attrNameLst>
                                          <p:attrName>ppt_w</p:attrName>
                                        </p:attrNameLst>
                                      </p:cBhvr>
                                      <p:tavLst>
                                        <p:tav tm="0">
                                          <p:val>
                                            <p:fltVal val="0"/>
                                          </p:val>
                                        </p:tav>
                                        <p:tav tm="100000">
                                          <p:val>
                                            <p:strVal val="#ppt_w"/>
                                          </p:val>
                                        </p:tav>
                                      </p:tavLst>
                                    </p:anim>
                                    <p:anim calcmode="lin" valueType="num">
                                      <p:cBhvr>
                                        <p:cTn id="25" dur="500" fill="hold"/>
                                        <p:tgtEl>
                                          <p:spTgt spid="4"/>
                                        </p:tgtEl>
                                        <p:attrNameLst>
                                          <p:attrName>ppt_h</p:attrName>
                                        </p:attrNameLst>
                                      </p:cBhvr>
                                      <p:tavLst>
                                        <p:tav tm="0">
                                          <p:val>
                                            <p:fltVal val="0"/>
                                          </p:val>
                                        </p:tav>
                                        <p:tav tm="100000">
                                          <p:val>
                                            <p:strVal val="#ppt_h"/>
                                          </p:val>
                                        </p:tav>
                                      </p:tavLst>
                                    </p:anim>
                                    <p:animEffect transition="in" filter="fade">
                                      <p:cBhvr>
                                        <p:cTn id="26" dur="500"/>
                                        <p:tgtEl>
                                          <p:spTgt spid="4"/>
                                        </p:tgtEl>
                                      </p:cBhvr>
                                    </p:animEffect>
                                  </p:childTnLst>
                                </p:cTn>
                              </p:par>
                            </p:childTnLst>
                          </p:cTn>
                        </p:par>
                      </p:childTnLst>
                    </p:cTn>
                  </p:par>
                  <p:par>
                    <p:cTn id="27" fill="hold">
                      <p:stCondLst>
                        <p:cond delay="indefinite"/>
                      </p:stCondLst>
                      <p:childTnLst>
                        <p:par>
                          <p:cTn id="28" fill="hold">
                            <p:stCondLst>
                              <p:cond delay="0"/>
                            </p:stCondLst>
                            <p:childTnLst>
                              <p:par>
                                <p:cTn id="29" presetID="53" presetClass="entr" presetSubtype="16"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p:cTn id="3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3" dur="500"/>
                                        <p:tgtEl>
                                          <p:spTgt spid="3">
                                            <p:txEl>
                                              <p:pRg st="3" end="3"/>
                                            </p:txEl>
                                          </p:spTgt>
                                        </p:tgtEl>
                                      </p:cBhvr>
                                    </p:animEffect>
                                  </p:childTnLst>
                                </p:cTn>
                              </p:par>
                              <p:par>
                                <p:cTn id="34" presetID="53" presetClass="entr" presetSubtype="16" fill="hold" nodeType="withEffect">
                                  <p:stCondLst>
                                    <p:cond delay="0"/>
                                  </p:stCondLst>
                                  <p:childTnLst>
                                    <p:set>
                                      <p:cBhvr>
                                        <p:cTn id="35" dur="1" fill="hold">
                                          <p:stCondLst>
                                            <p:cond delay="0"/>
                                          </p:stCondLst>
                                        </p:cTn>
                                        <p:tgtEl>
                                          <p:spTgt spid="3">
                                            <p:txEl>
                                              <p:pRg st="4" end="4"/>
                                            </p:txEl>
                                          </p:spTgt>
                                        </p:tgtEl>
                                        <p:attrNameLst>
                                          <p:attrName>style.visibility</p:attrName>
                                        </p:attrNameLst>
                                      </p:cBhvr>
                                      <p:to>
                                        <p:strVal val="visible"/>
                                      </p:to>
                                    </p:set>
                                    <p:anim calcmode="lin" valueType="num">
                                      <p:cBhvr>
                                        <p:cTn id="36"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7"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8" dur="500"/>
                                        <p:tgtEl>
                                          <p:spTgt spid="3">
                                            <p:txEl>
                                              <p:pRg st="4" end="4"/>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53" presetClass="entr" presetSubtype="16" fill="hold" grpId="0" nodeType="clickEffect">
                                  <p:stCondLst>
                                    <p:cond delay="0"/>
                                  </p:stCondLst>
                                  <p:childTnLst>
                                    <p:set>
                                      <p:cBhvr>
                                        <p:cTn id="42" dur="1" fill="hold">
                                          <p:stCondLst>
                                            <p:cond delay="0"/>
                                          </p:stCondLst>
                                        </p:cTn>
                                        <p:tgtEl>
                                          <p:spTgt spid="8"/>
                                        </p:tgtEl>
                                        <p:attrNameLst>
                                          <p:attrName>style.visibility</p:attrName>
                                        </p:attrNameLst>
                                      </p:cBhvr>
                                      <p:to>
                                        <p:strVal val="visible"/>
                                      </p:to>
                                    </p:set>
                                    <p:anim calcmode="lin" valueType="num">
                                      <p:cBhvr>
                                        <p:cTn id="43" dur="500" fill="hold"/>
                                        <p:tgtEl>
                                          <p:spTgt spid="8"/>
                                        </p:tgtEl>
                                        <p:attrNameLst>
                                          <p:attrName>ppt_w</p:attrName>
                                        </p:attrNameLst>
                                      </p:cBhvr>
                                      <p:tavLst>
                                        <p:tav tm="0">
                                          <p:val>
                                            <p:fltVal val="0"/>
                                          </p:val>
                                        </p:tav>
                                        <p:tav tm="100000">
                                          <p:val>
                                            <p:strVal val="#ppt_w"/>
                                          </p:val>
                                        </p:tav>
                                      </p:tavLst>
                                    </p:anim>
                                    <p:anim calcmode="lin" valueType="num">
                                      <p:cBhvr>
                                        <p:cTn id="44" dur="500" fill="hold"/>
                                        <p:tgtEl>
                                          <p:spTgt spid="8"/>
                                        </p:tgtEl>
                                        <p:attrNameLst>
                                          <p:attrName>ppt_h</p:attrName>
                                        </p:attrNameLst>
                                      </p:cBhvr>
                                      <p:tavLst>
                                        <p:tav tm="0">
                                          <p:val>
                                            <p:fltVal val="0"/>
                                          </p:val>
                                        </p:tav>
                                        <p:tav tm="100000">
                                          <p:val>
                                            <p:strVal val="#ppt_h"/>
                                          </p:val>
                                        </p:tav>
                                      </p:tavLst>
                                    </p:anim>
                                    <p:animEffect transition="in" filter="fade">
                                      <p:cBhvr>
                                        <p:cTn id="45" dur="500"/>
                                        <p:tgtEl>
                                          <p:spTgt spid="8"/>
                                        </p:tgtEl>
                                      </p:cBhvr>
                                    </p:animEffect>
                                  </p:childTnLst>
                                </p:cTn>
                              </p:par>
                              <p:par>
                                <p:cTn id="46" presetID="53" presetClass="entr" presetSubtype="16" fill="hold" grpId="0" nodeType="withEffect">
                                  <p:stCondLst>
                                    <p:cond delay="0"/>
                                  </p:stCondLst>
                                  <p:childTnLst>
                                    <p:set>
                                      <p:cBhvr>
                                        <p:cTn id="47" dur="1" fill="hold">
                                          <p:stCondLst>
                                            <p:cond delay="0"/>
                                          </p:stCondLst>
                                        </p:cTn>
                                        <p:tgtEl>
                                          <p:spTgt spid="11"/>
                                        </p:tgtEl>
                                        <p:attrNameLst>
                                          <p:attrName>style.visibility</p:attrName>
                                        </p:attrNameLst>
                                      </p:cBhvr>
                                      <p:to>
                                        <p:strVal val="visible"/>
                                      </p:to>
                                    </p:set>
                                    <p:anim calcmode="lin" valueType="num">
                                      <p:cBhvr>
                                        <p:cTn id="48" dur="500" fill="hold"/>
                                        <p:tgtEl>
                                          <p:spTgt spid="11"/>
                                        </p:tgtEl>
                                        <p:attrNameLst>
                                          <p:attrName>ppt_w</p:attrName>
                                        </p:attrNameLst>
                                      </p:cBhvr>
                                      <p:tavLst>
                                        <p:tav tm="0">
                                          <p:val>
                                            <p:fltVal val="0"/>
                                          </p:val>
                                        </p:tav>
                                        <p:tav tm="100000">
                                          <p:val>
                                            <p:strVal val="#ppt_w"/>
                                          </p:val>
                                        </p:tav>
                                      </p:tavLst>
                                    </p:anim>
                                    <p:anim calcmode="lin" valueType="num">
                                      <p:cBhvr>
                                        <p:cTn id="49" dur="500" fill="hold"/>
                                        <p:tgtEl>
                                          <p:spTgt spid="11"/>
                                        </p:tgtEl>
                                        <p:attrNameLst>
                                          <p:attrName>ppt_h</p:attrName>
                                        </p:attrNameLst>
                                      </p:cBhvr>
                                      <p:tavLst>
                                        <p:tav tm="0">
                                          <p:val>
                                            <p:fltVal val="0"/>
                                          </p:val>
                                        </p:tav>
                                        <p:tav tm="100000">
                                          <p:val>
                                            <p:strVal val="#ppt_h"/>
                                          </p:val>
                                        </p:tav>
                                      </p:tavLst>
                                    </p:anim>
                                    <p:animEffect transition="in" filter="fade">
                                      <p:cBhvr>
                                        <p:cTn id="50" dur="500"/>
                                        <p:tgtEl>
                                          <p:spTgt spid="11"/>
                                        </p:tgtEl>
                                      </p:cBhvr>
                                    </p:animEffect>
                                  </p:childTnLst>
                                </p:cTn>
                              </p:par>
                            </p:childTnLst>
                          </p:cTn>
                        </p:par>
                      </p:childTnLst>
                    </p:cTn>
                  </p:par>
                  <p:par>
                    <p:cTn id="51" fill="hold">
                      <p:stCondLst>
                        <p:cond delay="indefinite"/>
                      </p:stCondLst>
                      <p:childTnLst>
                        <p:par>
                          <p:cTn id="52" fill="hold">
                            <p:stCondLst>
                              <p:cond delay="0"/>
                            </p:stCondLst>
                            <p:childTnLst>
                              <p:par>
                                <p:cTn id="53" presetID="53" presetClass="entr" presetSubtype="16" fill="hold"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p:cTn id="55"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6"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5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1"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2D1F2D-184F-2417-06A1-9F82E753201E}"/>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87B74A87-E297-B36D-9DE4-5421F82EEFEA}"/>
              </a:ext>
            </a:extLst>
          </p:cNvPr>
          <p:cNvSpPr>
            <a:spLocks noGrp="1"/>
          </p:cNvSpPr>
          <p:nvPr>
            <p:ph type="title"/>
          </p:nvPr>
        </p:nvSpPr>
        <p:spPr>
          <a:xfrm>
            <a:off x="838200" y="252982"/>
            <a:ext cx="10515600" cy="514769"/>
          </a:xfrm>
        </p:spPr>
        <p:txBody>
          <a:bodyPr>
            <a:normAutofit/>
          </a:bodyPr>
          <a:lstStyle/>
          <a:p>
            <a:r>
              <a:rPr lang="en-US" sz="2400" b="1" dirty="0"/>
              <a:t>Task 3 (Chromatographic Method – Overview):</a:t>
            </a:r>
            <a:endParaRPr lang="cs-CZ" sz="2400" dirty="0"/>
          </a:p>
        </p:txBody>
      </p:sp>
      <p:sp>
        <p:nvSpPr>
          <p:cNvPr id="3" name="Zástupný obsah 2">
            <a:extLst>
              <a:ext uri="{FF2B5EF4-FFF2-40B4-BE49-F238E27FC236}">
                <a16:creationId xmlns:a16="http://schemas.microsoft.com/office/drawing/2014/main" id="{4D388F55-5FC4-6949-1D73-0532FB00E7E9}"/>
              </a:ext>
            </a:extLst>
          </p:cNvPr>
          <p:cNvSpPr>
            <a:spLocks noGrp="1"/>
          </p:cNvSpPr>
          <p:nvPr>
            <p:ph idx="1"/>
          </p:nvPr>
        </p:nvSpPr>
        <p:spPr>
          <a:xfrm>
            <a:off x="838200" y="767750"/>
            <a:ext cx="10807460" cy="5837267"/>
          </a:xfrm>
        </p:spPr>
        <p:txBody>
          <a:bodyPr>
            <a:normAutofit fontScale="85000" lnSpcReduction="20000"/>
          </a:bodyPr>
          <a:lstStyle/>
          <a:p>
            <a:pPr marL="0" indent="0">
              <a:buNone/>
            </a:pPr>
            <a:r>
              <a:rPr lang="en-US" dirty="0"/>
              <a:t>Complete the following text and questions:</a:t>
            </a:r>
            <a:endParaRPr lang="cs-CZ" dirty="0"/>
          </a:p>
          <a:p>
            <a:pPr marL="514350" lvl="0" indent="-514350">
              <a:buFont typeface="+mj-lt"/>
              <a:buAutoNum type="arabicPeriod"/>
            </a:pPr>
            <a:r>
              <a:rPr lang="en-US" b="1" dirty="0"/>
              <a:t>Every chromatographic system contains two phases.</a:t>
            </a:r>
            <a:br>
              <a:rPr lang="en-US" dirty="0"/>
            </a:br>
            <a:r>
              <a:rPr lang="en-US" dirty="0"/>
              <a:t>a) The mobile phase in this task is ____________ (polar / non-polar).</a:t>
            </a:r>
            <a:br>
              <a:rPr lang="en-US" dirty="0"/>
            </a:br>
            <a:r>
              <a:rPr lang="en-US" dirty="0"/>
              <a:t>b) The stationary phase in the C18 column is ____________ (polar / non-polar).</a:t>
            </a:r>
            <a:endParaRPr lang="cs-CZ" dirty="0"/>
          </a:p>
          <a:p>
            <a:pPr marL="514350" lvl="0" indent="-514350">
              <a:buFont typeface="+mj-lt"/>
              <a:buAutoNum type="arabicPeriod"/>
            </a:pPr>
            <a:r>
              <a:rPr lang="en-US" b="1" dirty="0"/>
              <a:t>Which of the substances identified in Task 1 will be retained longer on the reversed phase?</a:t>
            </a:r>
            <a:r>
              <a:rPr lang="en-US" dirty="0"/>
              <a:t> Try to explain why. (Consider their polarity.)</a:t>
            </a:r>
            <a:endParaRPr lang="cs-CZ" dirty="0"/>
          </a:p>
          <a:p>
            <a:pPr marL="0" indent="0">
              <a:lnSpc>
                <a:spcPct val="120000"/>
              </a:lnSpc>
              <a:buNone/>
            </a:pPr>
            <a:r>
              <a:rPr lang="cs-CZ" b="1" dirty="0">
                <a:solidFill>
                  <a:schemeClr val="accent2"/>
                </a:solidFill>
                <a:latin typeface="Kalam Light" panose="02000000000000000000" pitchFamily="2" charset="-18"/>
                <a:cs typeface="Kalam Light" panose="02000000000000000000" pitchFamily="2" charset="-18"/>
              </a:rPr>
              <a:t>	</a:t>
            </a:r>
            <a:r>
              <a:rPr lang="en-US" sz="2400" b="1" dirty="0">
                <a:solidFill>
                  <a:schemeClr val="accent2"/>
                </a:solidFill>
                <a:latin typeface="Comic Sans MS" panose="030F0702030302020204" pitchFamily="66" charset="0"/>
                <a:cs typeface="Kalam Light" panose="02000000000000000000" pitchFamily="2" charset="-18"/>
              </a:rPr>
              <a:t>THC will be retained longer on the reversed phase because its nonpolar </a:t>
            </a:r>
            <a:r>
              <a:rPr lang="cs-CZ" sz="2400" b="1" dirty="0">
                <a:solidFill>
                  <a:schemeClr val="accent2"/>
                </a:solidFill>
                <a:latin typeface="Comic Sans MS" panose="030F0702030302020204" pitchFamily="66" charset="0"/>
                <a:cs typeface="Kalam Light" panose="02000000000000000000" pitchFamily="2" charset="-18"/>
              </a:rPr>
              <a:t>	</a:t>
            </a:r>
            <a:r>
              <a:rPr lang="en-US" sz="2400" b="1" dirty="0">
                <a:solidFill>
                  <a:schemeClr val="accent2"/>
                </a:solidFill>
                <a:latin typeface="Comic Sans MS" panose="030F0702030302020204" pitchFamily="66" charset="0"/>
                <a:cs typeface="Kalam Light" panose="02000000000000000000" pitchFamily="2" charset="-18"/>
              </a:rPr>
              <a:t>character causes stronger interactions with the nonpolar stationary phase.</a:t>
            </a:r>
            <a:endParaRPr lang="cs-CZ" sz="2400" dirty="0">
              <a:latin typeface="Comic Sans MS" panose="030F0702030302020204" pitchFamily="66" charset="0"/>
            </a:endParaRPr>
          </a:p>
          <a:p>
            <a:pPr marL="514350" lvl="0" indent="-514350">
              <a:buFont typeface="+mj-lt"/>
              <a:buAutoNum type="arabicPeriod" startAt="3"/>
            </a:pPr>
            <a:r>
              <a:rPr lang="en-US" b="1" dirty="0"/>
              <a:t>Explain the term </a:t>
            </a:r>
            <a:r>
              <a:rPr lang="en-US" b="1" i="1" dirty="0"/>
              <a:t>retention time.</a:t>
            </a:r>
            <a:br>
              <a:rPr lang="en-US" b="1" dirty="0"/>
            </a:br>
            <a:r>
              <a:rPr lang="en-US" dirty="0"/>
              <a:t>What does it tell us about the properties of a given substance?</a:t>
            </a:r>
            <a:endParaRPr lang="cs-CZ" dirty="0"/>
          </a:p>
          <a:p>
            <a:pPr marL="0" indent="0" algn="just">
              <a:lnSpc>
                <a:spcPct val="120000"/>
              </a:lnSpc>
              <a:buNone/>
            </a:pPr>
            <a:r>
              <a:rPr lang="en-US" dirty="0"/>
              <a:t> </a:t>
            </a:r>
            <a:r>
              <a:rPr lang="cs-CZ" dirty="0"/>
              <a:t>	</a:t>
            </a:r>
            <a:r>
              <a:rPr lang="en-US" sz="2400" b="1" dirty="0">
                <a:solidFill>
                  <a:schemeClr val="accent2"/>
                </a:solidFill>
                <a:latin typeface="Comic Sans MS" panose="030F0702030302020204" pitchFamily="66" charset="0"/>
                <a:cs typeface="Kalam Light" panose="02000000000000000000" pitchFamily="2" charset="-18"/>
              </a:rPr>
              <a:t>The retention time is the time that elapses from the moment the sample is </a:t>
            </a:r>
            <a:r>
              <a:rPr lang="cs-CZ" sz="2400" b="1" dirty="0">
                <a:solidFill>
                  <a:schemeClr val="accent2"/>
                </a:solidFill>
                <a:latin typeface="Comic Sans MS" panose="030F0702030302020204" pitchFamily="66" charset="0"/>
                <a:cs typeface="Kalam Light" panose="02000000000000000000" pitchFamily="2" charset="-18"/>
              </a:rPr>
              <a:t>	</a:t>
            </a:r>
            <a:r>
              <a:rPr lang="en-US" sz="2400" b="1" dirty="0">
                <a:solidFill>
                  <a:schemeClr val="accent2"/>
                </a:solidFill>
                <a:latin typeface="Comic Sans MS" panose="030F0702030302020204" pitchFamily="66" charset="0"/>
                <a:cs typeface="Kalam Light" panose="02000000000000000000" pitchFamily="2" charset="-18"/>
              </a:rPr>
              <a:t>injected onto </a:t>
            </a:r>
            <a:r>
              <a:rPr lang="cs-CZ" sz="2400" b="1" dirty="0">
                <a:solidFill>
                  <a:schemeClr val="accent2"/>
                </a:solidFill>
                <a:latin typeface="Comic Sans MS" panose="030F0702030302020204" pitchFamily="66" charset="0"/>
                <a:cs typeface="Kalam Light" panose="02000000000000000000" pitchFamily="2" charset="-18"/>
              </a:rPr>
              <a:t>	</a:t>
            </a:r>
            <a:r>
              <a:rPr lang="en-US" sz="2400" b="1" dirty="0">
                <a:solidFill>
                  <a:schemeClr val="accent2"/>
                </a:solidFill>
                <a:latin typeface="Comic Sans MS" panose="030F0702030302020204" pitchFamily="66" charset="0"/>
                <a:cs typeface="Kalam Light" panose="02000000000000000000" pitchFamily="2" charset="-18"/>
              </a:rPr>
              <a:t>the beginning of the chromatographic column until the moment </a:t>
            </a:r>
            <a:r>
              <a:rPr lang="cs-CZ" sz="2400" b="1" dirty="0">
                <a:solidFill>
                  <a:schemeClr val="accent2"/>
                </a:solidFill>
                <a:latin typeface="Comic Sans MS" panose="030F0702030302020204" pitchFamily="66" charset="0"/>
                <a:cs typeface="Kalam Light" panose="02000000000000000000" pitchFamily="2" charset="-18"/>
              </a:rPr>
              <a:t>	</a:t>
            </a:r>
            <a:r>
              <a:rPr lang="en-US" sz="2400" b="1" dirty="0">
                <a:solidFill>
                  <a:schemeClr val="accent2"/>
                </a:solidFill>
                <a:latin typeface="Comic Sans MS" panose="030F0702030302020204" pitchFamily="66" charset="0"/>
                <a:cs typeface="Kalam Light" panose="02000000000000000000" pitchFamily="2" charset="-18"/>
              </a:rPr>
              <a:t>when the peak maximum of the given compound is reached at the detector.</a:t>
            </a:r>
            <a:endParaRPr lang="cs-CZ" sz="2400" dirty="0">
              <a:latin typeface="Comic Sans MS" panose="030F0702030302020204" pitchFamily="66" charset="0"/>
            </a:endParaRPr>
          </a:p>
          <a:p>
            <a:pPr marL="514350" indent="-514350">
              <a:buFont typeface="+mj-lt"/>
              <a:buAutoNum type="arabicPeriod" startAt="4"/>
            </a:pPr>
            <a:r>
              <a:rPr lang="en-US" b="1" dirty="0"/>
              <a:t>Which parameter of the chromatogram (peak area, peak height, retention time)</a:t>
            </a:r>
            <a:br>
              <a:rPr lang="en-US" b="1" dirty="0"/>
            </a:br>
            <a:r>
              <a:rPr lang="en-US" dirty="0"/>
              <a:t>a) is related to the amount of substance in the sample?</a:t>
            </a:r>
            <a:br>
              <a:rPr lang="en-US" dirty="0"/>
            </a:br>
            <a:r>
              <a:rPr lang="en-US" dirty="0"/>
              <a:t>b) is used for its identification?</a:t>
            </a:r>
            <a:endParaRPr lang="cs-CZ" dirty="0"/>
          </a:p>
        </p:txBody>
      </p:sp>
      <p:sp>
        <p:nvSpPr>
          <p:cNvPr id="4" name="TextovéPole 3">
            <a:extLst>
              <a:ext uri="{FF2B5EF4-FFF2-40B4-BE49-F238E27FC236}">
                <a16:creationId xmlns:a16="http://schemas.microsoft.com/office/drawing/2014/main" id="{BFD49D84-C129-5AA8-167B-C1B0A7851C77}"/>
              </a:ext>
            </a:extLst>
          </p:cNvPr>
          <p:cNvSpPr txBox="1"/>
          <p:nvPr/>
        </p:nvSpPr>
        <p:spPr>
          <a:xfrm>
            <a:off x="6241930" y="1307554"/>
            <a:ext cx="793807" cy="400110"/>
          </a:xfrm>
          <a:prstGeom prst="rect">
            <a:avLst/>
          </a:prstGeom>
          <a:noFill/>
        </p:spPr>
        <p:txBody>
          <a:bodyPr wrap="none" rtlCol="0">
            <a:spAutoFit/>
          </a:bodyPr>
          <a:lstStyle/>
          <a:p>
            <a:r>
              <a:rPr lang="en-US" sz="2000" b="1" dirty="0">
                <a:solidFill>
                  <a:schemeClr val="accent2"/>
                </a:solidFill>
                <a:latin typeface="Comic Sans MS" panose="030F0702030302020204" pitchFamily="66" charset="0"/>
                <a:cs typeface="Kalam Light" panose="02000000000000000000" pitchFamily="2" charset="-18"/>
              </a:rPr>
              <a:t>polar</a:t>
            </a:r>
          </a:p>
        </p:txBody>
      </p:sp>
      <p:sp>
        <p:nvSpPr>
          <p:cNvPr id="5" name="TextovéPole 4">
            <a:extLst>
              <a:ext uri="{FF2B5EF4-FFF2-40B4-BE49-F238E27FC236}">
                <a16:creationId xmlns:a16="http://schemas.microsoft.com/office/drawing/2014/main" id="{FBA50085-A08E-7918-F1FE-B8F3489714E1}"/>
              </a:ext>
            </a:extLst>
          </p:cNvPr>
          <p:cNvSpPr txBox="1"/>
          <p:nvPr/>
        </p:nvSpPr>
        <p:spPr>
          <a:xfrm>
            <a:off x="7575961" y="1586364"/>
            <a:ext cx="1354858" cy="400110"/>
          </a:xfrm>
          <a:prstGeom prst="rect">
            <a:avLst/>
          </a:prstGeom>
          <a:noFill/>
        </p:spPr>
        <p:txBody>
          <a:bodyPr wrap="none" rtlCol="0">
            <a:spAutoFit/>
          </a:bodyPr>
          <a:lstStyle/>
          <a:p>
            <a:r>
              <a:rPr lang="cs-CZ" sz="2000" b="1" dirty="0">
                <a:solidFill>
                  <a:schemeClr val="accent2"/>
                </a:solidFill>
                <a:latin typeface="Comic Sans MS" panose="030F0702030302020204" pitchFamily="66" charset="0"/>
                <a:cs typeface="Kalam Light" panose="02000000000000000000" pitchFamily="2" charset="-18"/>
              </a:rPr>
              <a:t>n</a:t>
            </a:r>
            <a:r>
              <a:rPr lang="en-US" sz="2000" b="1" dirty="0">
                <a:solidFill>
                  <a:schemeClr val="accent2"/>
                </a:solidFill>
                <a:latin typeface="Comic Sans MS" panose="030F0702030302020204" pitchFamily="66" charset="0"/>
                <a:cs typeface="Kalam Light" panose="02000000000000000000" pitchFamily="2" charset="-18"/>
              </a:rPr>
              <a:t>on-polar</a:t>
            </a:r>
          </a:p>
        </p:txBody>
      </p:sp>
      <p:sp>
        <p:nvSpPr>
          <p:cNvPr id="6" name="TextovéPole 5">
            <a:extLst>
              <a:ext uri="{FF2B5EF4-FFF2-40B4-BE49-F238E27FC236}">
                <a16:creationId xmlns:a16="http://schemas.microsoft.com/office/drawing/2014/main" id="{3DDDF05D-258E-9567-5518-BA267D21CEE9}"/>
              </a:ext>
            </a:extLst>
          </p:cNvPr>
          <p:cNvSpPr txBox="1"/>
          <p:nvPr/>
        </p:nvSpPr>
        <p:spPr>
          <a:xfrm>
            <a:off x="5544180" y="5936896"/>
            <a:ext cx="1994457" cy="400110"/>
          </a:xfrm>
          <a:prstGeom prst="rect">
            <a:avLst/>
          </a:prstGeom>
          <a:noFill/>
        </p:spPr>
        <p:txBody>
          <a:bodyPr wrap="none" rtlCol="0">
            <a:spAutoFit/>
          </a:bodyPr>
          <a:lstStyle/>
          <a:p>
            <a:r>
              <a:rPr lang="en-US" sz="2000" b="1" dirty="0">
                <a:solidFill>
                  <a:schemeClr val="accent2"/>
                </a:solidFill>
                <a:latin typeface="Comic Sans MS" panose="030F0702030302020204" pitchFamily="66" charset="0"/>
                <a:cs typeface="Kalam Light" panose="02000000000000000000" pitchFamily="2" charset="-18"/>
              </a:rPr>
              <a:t>Retention time</a:t>
            </a:r>
          </a:p>
        </p:txBody>
      </p:sp>
      <p:sp>
        <p:nvSpPr>
          <p:cNvPr id="7" name="TextovéPole 6">
            <a:extLst>
              <a:ext uri="{FF2B5EF4-FFF2-40B4-BE49-F238E27FC236}">
                <a16:creationId xmlns:a16="http://schemas.microsoft.com/office/drawing/2014/main" id="{5798FB8F-495F-4D9A-EDA8-65F8D16B9BFB}"/>
              </a:ext>
            </a:extLst>
          </p:cNvPr>
          <p:cNvSpPr txBox="1"/>
          <p:nvPr/>
        </p:nvSpPr>
        <p:spPr>
          <a:xfrm>
            <a:off x="8671497" y="5690140"/>
            <a:ext cx="3065263" cy="400110"/>
          </a:xfrm>
          <a:prstGeom prst="rect">
            <a:avLst/>
          </a:prstGeom>
          <a:noFill/>
        </p:spPr>
        <p:txBody>
          <a:bodyPr wrap="none" rtlCol="0">
            <a:spAutoFit/>
          </a:bodyPr>
          <a:lstStyle/>
          <a:p>
            <a:r>
              <a:rPr lang="en-US" sz="2000" b="1" dirty="0">
                <a:solidFill>
                  <a:schemeClr val="accent2"/>
                </a:solidFill>
                <a:latin typeface="Comic Sans MS" panose="030F0702030302020204" pitchFamily="66" charset="0"/>
                <a:cs typeface="Kalam Light" panose="02000000000000000000" pitchFamily="2" charset="-18"/>
              </a:rPr>
              <a:t>Peak area, peak height</a:t>
            </a:r>
          </a:p>
        </p:txBody>
      </p:sp>
    </p:spTree>
    <p:extLst>
      <p:ext uri="{BB962C8B-B14F-4D97-AF65-F5344CB8AC3E}">
        <p14:creationId xmlns:p14="http://schemas.microsoft.com/office/powerpoint/2010/main" val="24793286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p:cTn id="14" dur="500" fill="hold"/>
                                        <p:tgtEl>
                                          <p:spTgt spid="5"/>
                                        </p:tgtEl>
                                        <p:attrNameLst>
                                          <p:attrName>ppt_w</p:attrName>
                                        </p:attrNameLst>
                                      </p:cBhvr>
                                      <p:tavLst>
                                        <p:tav tm="0">
                                          <p:val>
                                            <p:fltVal val="0"/>
                                          </p:val>
                                        </p:tav>
                                        <p:tav tm="100000">
                                          <p:val>
                                            <p:strVal val="#ppt_w"/>
                                          </p:val>
                                        </p:tav>
                                      </p:tavLst>
                                    </p:anim>
                                    <p:anim calcmode="lin" valueType="num">
                                      <p:cBhvr>
                                        <p:cTn id="15" dur="500" fill="hold"/>
                                        <p:tgtEl>
                                          <p:spTgt spid="5"/>
                                        </p:tgtEl>
                                        <p:attrNameLst>
                                          <p:attrName>ppt_h</p:attrName>
                                        </p:attrNameLst>
                                      </p:cBhvr>
                                      <p:tavLst>
                                        <p:tav tm="0">
                                          <p:val>
                                            <p:fltVal val="0"/>
                                          </p:val>
                                        </p:tav>
                                        <p:tav tm="100000">
                                          <p:val>
                                            <p:strVal val="#ppt_h"/>
                                          </p:val>
                                        </p:tav>
                                      </p:tavLst>
                                    </p:anim>
                                    <p:animEffect transition="in" filter="fade">
                                      <p:cBhvr>
                                        <p:cTn id="16" dur="500"/>
                                        <p:tgtEl>
                                          <p:spTgt spid="5"/>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 calcmode="lin" valueType="num">
                                      <p:cBhvr>
                                        <p:cTn id="28"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0" dur="500"/>
                                        <p:tgtEl>
                                          <p:spTgt spid="3">
                                            <p:txEl>
                                              <p:pRg st="5" end="5"/>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anim calcmode="lin" valueType="num">
                                      <p:cBhvr>
                                        <p:cTn id="35" dur="500" fill="hold"/>
                                        <p:tgtEl>
                                          <p:spTgt spid="7"/>
                                        </p:tgtEl>
                                        <p:attrNameLst>
                                          <p:attrName>ppt_w</p:attrName>
                                        </p:attrNameLst>
                                      </p:cBhvr>
                                      <p:tavLst>
                                        <p:tav tm="0">
                                          <p:val>
                                            <p:fltVal val="0"/>
                                          </p:val>
                                        </p:tav>
                                        <p:tav tm="100000">
                                          <p:val>
                                            <p:strVal val="#ppt_w"/>
                                          </p:val>
                                        </p:tav>
                                      </p:tavLst>
                                    </p:anim>
                                    <p:anim calcmode="lin" valueType="num">
                                      <p:cBhvr>
                                        <p:cTn id="36" dur="500" fill="hold"/>
                                        <p:tgtEl>
                                          <p:spTgt spid="7"/>
                                        </p:tgtEl>
                                        <p:attrNameLst>
                                          <p:attrName>ppt_h</p:attrName>
                                        </p:attrNameLst>
                                      </p:cBhvr>
                                      <p:tavLst>
                                        <p:tav tm="0">
                                          <p:val>
                                            <p:fltVal val="0"/>
                                          </p:val>
                                        </p:tav>
                                        <p:tav tm="100000">
                                          <p:val>
                                            <p:strVal val="#ppt_h"/>
                                          </p:val>
                                        </p:tav>
                                      </p:tavLst>
                                    </p:anim>
                                    <p:animEffect transition="in" filter="fade">
                                      <p:cBhvr>
                                        <p:cTn id="37" dur="500"/>
                                        <p:tgtEl>
                                          <p:spTgt spid="7"/>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6"/>
                                        </p:tgtEl>
                                        <p:attrNameLst>
                                          <p:attrName>style.visibility</p:attrName>
                                        </p:attrNameLst>
                                      </p:cBhvr>
                                      <p:to>
                                        <p:strVal val="visible"/>
                                      </p:to>
                                    </p:set>
                                    <p:anim calcmode="lin" valueType="num">
                                      <p:cBhvr>
                                        <p:cTn id="42" dur="500" fill="hold"/>
                                        <p:tgtEl>
                                          <p:spTgt spid="6"/>
                                        </p:tgtEl>
                                        <p:attrNameLst>
                                          <p:attrName>ppt_w</p:attrName>
                                        </p:attrNameLst>
                                      </p:cBhvr>
                                      <p:tavLst>
                                        <p:tav tm="0">
                                          <p:val>
                                            <p:fltVal val="0"/>
                                          </p:val>
                                        </p:tav>
                                        <p:tav tm="100000">
                                          <p:val>
                                            <p:strVal val="#ppt_w"/>
                                          </p:val>
                                        </p:tav>
                                      </p:tavLst>
                                    </p:anim>
                                    <p:anim calcmode="lin" valueType="num">
                                      <p:cBhvr>
                                        <p:cTn id="43" dur="500" fill="hold"/>
                                        <p:tgtEl>
                                          <p:spTgt spid="6"/>
                                        </p:tgtEl>
                                        <p:attrNameLst>
                                          <p:attrName>ppt_h</p:attrName>
                                        </p:attrNameLst>
                                      </p:cBhvr>
                                      <p:tavLst>
                                        <p:tav tm="0">
                                          <p:val>
                                            <p:fltVal val="0"/>
                                          </p:val>
                                        </p:tav>
                                        <p:tav tm="100000">
                                          <p:val>
                                            <p:strVal val="#ppt_h"/>
                                          </p:val>
                                        </p:tav>
                                      </p:tavLst>
                                    </p:anim>
                                    <p:animEffect transition="in" filter="fade">
                                      <p:cBhvr>
                                        <p:cTn id="44"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09D37E-86E7-9492-B3B4-6CB778932094}"/>
            </a:ext>
          </a:extLst>
        </p:cNvPr>
        <p:cNvGrpSpPr/>
        <p:nvPr/>
      </p:nvGrpSpPr>
      <p:grpSpPr>
        <a:xfrm>
          <a:off x="0" y="0"/>
          <a:ext cx="0" cy="0"/>
          <a:chOff x="0" y="0"/>
          <a:chExt cx="0" cy="0"/>
        </a:xfrm>
      </p:grpSpPr>
      <p:sp>
        <p:nvSpPr>
          <p:cNvPr id="3" name="Zástupný obsah 2">
            <a:extLst>
              <a:ext uri="{FF2B5EF4-FFF2-40B4-BE49-F238E27FC236}">
                <a16:creationId xmlns:a16="http://schemas.microsoft.com/office/drawing/2014/main" id="{3DBF34F3-8EAB-57B7-C13F-A4715F8B2C20}"/>
              </a:ext>
            </a:extLst>
          </p:cNvPr>
          <p:cNvSpPr>
            <a:spLocks noGrp="1"/>
          </p:cNvSpPr>
          <p:nvPr>
            <p:ph idx="1"/>
          </p:nvPr>
        </p:nvSpPr>
        <p:spPr>
          <a:xfrm>
            <a:off x="242597" y="419877"/>
            <a:ext cx="11607282" cy="6316825"/>
          </a:xfrm>
        </p:spPr>
        <p:txBody>
          <a:bodyPr>
            <a:normAutofit fontScale="62500" lnSpcReduction="20000"/>
          </a:bodyPr>
          <a:lstStyle/>
          <a:p>
            <a:pPr marL="514350" lvl="0" indent="-514350">
              <a:buFont typeface="+mj-lt"/>
              <a:buAutoNum type="arabicPeriod" startAt="5"/>
            </a:pPr>
            <a:r>
              <a:rPr lang="en-US" sz="3200" b="1" dirty="0"/>
              <a:t>What is the principle of separation in liquid chromatography?</a:t>
            </a:r>
            <a:br>
              <a:rPr lang="en-US" sz="3200" b="1" dirty="0"/>
            </a:br>
            <a:r>
              <a:rPr lang="en-US" sz="3200" dirty="0"/>
              <a:t>(Briefly describe how the individual substances are separated.)</a:t>
            </a:r>
            <a:endParaRPr lang="cs-CZ" sz="3200" dirty="0"/>
          </a:p>
          <a:p>
            <a:pPr marL="0" indent="0">
              <a:lnSpc>
                <a:spcPct val="120000"/>
              </a:lnSpc>
              <a:buNone/>
            </a:pPr>
            <a:r>
              <a:rPr lang="cs-CZ" sz="2600" b="1" dirty="0">
                <a:solidFill>
                  <a:schemeClr val="accent2"/>
                </a:solidFill>
                <a:latin typeface="Comic Sans MS" panose="030F0702030302020204" pitchFamily="66" charset="0"/>
                <a:cs typeface="Kalam Light" panose="02000000000000000000" pitchFamily="2" charset="-18"/>
              </a:rPr>
              <a:t>	</a:t>
            </a:r>
            <a:r>
              <a:rPr lang="en-US" sz="2600" b="1" dirty="0">
                <a:solidFill>
                  <a:schemeClr val="accent2"/>
                </a:solidFill>
                <a:latin typeface="Comic Sans MS" panose="030F0702030302020204" pitchFamily="66" charset="0"/>
                <a:cs typeface="Kalam Light" panose="02000000000000000000" pitchFamily="2" charset="-18"/>
              </a:rPr>
              <a:t>The separation of compounds occurs based on the different affinities of the sample components for </a:t>
            </a:r>
            <a:r>
              <a:rPr lang="cs-CZ" sz="2600" b="1" dirty="0">
                <a:solidFill>
                  <a:schemeClr val="accent2"/>
                </a:solidFill>
                <a:latin typeface="Comic Sans MS" panose="030F0702030302020204" pitchFamily="66" charset="0"/>
                <a:cs typeface="Kalam Light" panose="02000000000000000000" pitchFamily="2" charset="-18"/>
              </a:rPr>
              <a:t>	</a:t>
            </a:r>
            <a:r>
              <a:rPr lang="en-US" sz="2600" b="1" dirty="0">
                <a:solidFill>
                  <a:schemeClr val="accent2"/>
                </a:solidFill>
                <a:latin typeface="Comic Sans MS" panose="030F0702030302020204" pitchFamily="66" charset="0"/>
                <a:cs typeface="Kalam Light" panose="02000000000000000000" pitchFamily="2" charset="-18"/>
              </a:rPr>
              <a:t>the stationary and mobile phases. Substances that interact more strongly with the stationary phase </a:t>
            </a:r>
            <a:r>
              <a:rPr lang="cs-CZ" sz="2600" b="1" dirty="0">
                <a:solidFill>
                  <a:schemeClr val="accent2"/>
                </a:solidFill>
                <a:latin typeface="Comic Sans MS" panose="030F0702030302020204" pitchFamily="66" charset="0"/>
                <a:cs typeface="Kalam Light" panose="02000000000000000000" pitchFamily="2" charset="-18"/>
              </a:rPr>
              <a:t>	</a:t>
            </a:r>
            <a:r>
              <a:rPr lang="en-US" sz="2600" b="1" dirty="0">
                <a:solidFill>
                  <a:schemeClr val="accent2"/>
                </a:solidFill>
                <a:latin typeface="Comic Sans MS" panose="030F0702030302020204" pitchFamily="66" charset="0"/>
                <a:cs typeface="Kalam Light" panose="02000000000000000000" pitchFamily="2" charset="-18"/>
              </a:rPr>
              <a:t>elute from the column more slowly, while those with a higher affinity for the mobile phase elute earlier.</a:t>
            </a:r>
            <a:endParaRPr lang="cs-CZ" sz="2600" dirty="0"/>
          </a:p>
          <a:p>
            <a:pPr marL="514350" lvl="0" indent="-514350">
              <a:buFont typeface="+mj-lt"/>
              <a:buAutoNum type="arabicPeriod" startAt="6"/>
            </a:pPr>
            <a:r>
              <a:rPr lang="en-US" sz="3200" b="1" dirty="0"/>
              <a:t>Describe at least one type of interaction</a:t>
            </a:r>
            <a:r>
              <a:rPr lang="en-US" sz="3200" dirty="0"/>
              <a:t> between the separated substances and the stationary phase.</a:t>
            </a:r>
            <a:endParaRPr lang="cs-CZ" sz="3200" dirty="0"/>
          </a:p>
          <a:p>
            <a:pPr marL="0" indent="0">
              <a:lnSpc>
                <a:spcPct val="120000"/>
              </a:lnSpc>
              <a:buNone/>
            </a:pPr>
            <a:r>
              <a:rPr lang="cs-CZ" sz="2600" b="1" dirty="0">
                <a:solidFill>
                  <a:schemeClr val="accent2"/>
                </a:solidFill>
                <a:latin typeface="Comic Sans MS" panose="030F0702030302020204" pitchFamily="66" charset="0"/>
              </a:rPr>
              <a:t>	</a:t>
            </a:r>
            <a:r>
              <a:rPr lang="en-US" sz="2600" b="1" dirty="0">
                <a:solidFill>
                  <a:schemeClr val="accent2"/>
                </a:solidFill>
                <a:latin typeface="Comic Sans MS" panose="030F0702030302020204" pitchFamily="66" charset="0"/>
              </a:rPr>
              <a:t>For example, hydrophobic interactions – in reversed-phase chromatography (e.g.</a:t>
            </a:r>
            <a:r>
              <a:rPr lang="cs-CZ" sz="2600" b="1" dirty="0">
                <a:solidFill>
                  <a:schemeClr val="accent2"/>
                </a:solidFill>
                <a:latin typeface="Comic Sans MS" panose="030F0702030302020204" pitchFamily="66" charset="0"/>
              </a:rPr>
              <a:t> </a:t>
            </a:r>
            <a:r>
              <a:rPr lang="en-US" sz="2600" b="1" dirty="0">
                <a:solidFill>
                  <a:schemeClr val="accent2"/>
                </a:solidFill>
                <a:latin typeface="Comic Sans MS" panose="030F0702030302020204" pitchFamily="66" charset="0"/>
              </a:rPr>
              <a:t>C18), nonpolar </a:t>
            </a:r>
            <a:r>
              <a:rPr lang="cs-CZ" sz="2600" b="1" dirty="0">
                <a:solidFill>
                  <a:schemeClr val="accent2"/>
                </a:solidFill>
                <a:latin typeface="Comic Sans MS" panose="030F0702030302020204" pitchFamily="66" charset="0"/>
              </a:rPr>
              <a:t>	</a:t>
            </a:r>
            <a:r>
              <a:rPr lang="en-US" sz="2600" b="1" dirty="0">
                <a:solidFill>
                  <a:schemeClr val="accent2"/>
                </a:solidFill>
                <a:latin typeface="Comic Sans MS" panose="030F0702030302020204" pitchFamily="66" charset="0"/>
              </a:rPr>
              <a:t>compounds bind to the nonpolar surface of the column.</a:t>
            </a:r>
            <a:endParaRPr lang="cs-CZ" sz="2600" dirty="0"/>
          </a:p>
          <a:p>
            <a:pPr marL="514350" lvl="0" indent="-514350">
              <a:buFont typeface="+mj-lt"/>
              <a:buAutoNum type="arabicPeriod" startAt="7"/>
            </a:pPr>
            <a:r>
              <a:rPr lang="en-US" sz="3200" b="1" dirty="0"/>
              <a:t>Give an example of two detectors</a:t>
            </a:r>
            <a:r>
              <a:rPr lang="en-US" sz="3200" dirty="0"/>
              <a:t> used in combination with liquid chromatography. Specify what are the advantages of using a </a:t>
            </a:r>
            <a:r>
              <a:rPr lang="en-US" sz="3200" b="1" dirty="0"/>
              <a:t>mass spectrometric detector</a:t>
            </a:r>
            <a:r>
              <a:rPr lang="en-US" sz="3200" dirty="0"/>
              <a:t>.</a:t>
            </a:r>
            <a:endParaRPr lang="cs-CZ" sz="3200" dirty="0"/>
          </a:p>
          <a:p>
            <a:pPr marL="0" indent="0">
              <a:lnSpc>
                <a:spcPct val="120000"/>
              </a:lnSpc>
              <a:buNone/>
            </a:pPr>
            <a:r>
              <a:rPr lang="cs-CZ" sz="2600" b="1" dirty="0">
                <a:solidFill>
                  <a:schemeClr val="accent2"/>
                </a:solidFill>
                <a:latin typeface="Comic Sans MS" panose="030F0702030302020204" pitchFamily="66" charset="0"/>
              </a:rPr>
              <a:t>	</a:t>
            </a:r>
            <a:r>
              <a:rPr lang="en-US" sz="2600" b="1" dirty="0">
                <a:solidFill>
                  <a:schemeClr val="accent2"/>
                </a:solidFill>
                <a:latin typeface="Comic Sans MS" panose="030F0702030302020204" pitchFamily="66" charset="0"/>
              </a:rPr>
              <a:t>UV/VIS detector, Fluorescence detector</a:t>
            </a:r>
            <a:br>
              <a:rPr lang="en-US" sz="2600" b="1" dirty="0">
                <a:solidFill>
                  <a:schemeClr val="accent2"/>
                </a:solidFill>
                <a:latin typeface="Comic Sans MS" panose="030F0702030302020204" pitchFamily="66" charset="0"/>
              </a:rPr>
            </a:br>
            <a:r>
              <a:rPr lang="cs-CZ" sz="2600" b="1" dirty="0">
                <a:solidFill>
                  <a:schemeClr val="accent2"/>
                </a:solidFill>
                <a:latin typeface="Comic Sans MS" panose="030F0702030302020204" pitchFamily="66" charset="0"/>
              </a:rPr>
              <a:t>	</a:t>
            </a:r>
            <a:r>
              <a:rPr lang="en-US" sz="2600" b="1" dirty="0">
                <a:solidFill>
                  <a:schemeClr val="accent2"/>
                </a:solidFill>
                <a:latin typeface="Comic Sans MS" panose="030F0702030302020204" pitchFamily="66" charset="0"/>
              </a:rPr>
              <a:t>MS: High sensitivity and selectivity; suitable for both qualitative and quantitative analysis</a:t>
            </a:r>
            <a:endParaRPr lang="cs-CZ" sz="2600" dirty="0"/>
          </a:p>
          <a:p>
            <a:pPr marL="514350" lvl="0" indent="-514350">
              <a:buFont typeface="+mj-lt"/>
              <a:buAutoNum type="arabicPeriod" startAt="8"/>
            </a:pPr>
            <a:r>
              <a:rPr lang="en-US" sz="3200" b="1" dirty="0"/>
              <a:t>Complete the sentence:</a:t>
            </a:r>
            <a:br>
              <a:rPr lang="en-US" sz="3200" dirty="0"/>
            </a:br>
            <a:r>
              <a:rPr lang="en-US" sz="3200" dirty="0"/>
              <a:t>“Reversed-phase chromatography is suitable for the separation of ____________ (polar / non-polar) compounds because ____________.”</a:t>
            </a:r>
            <a:endParaRPr lang="cs-CZ" sz="3200" dirty="0"/>
          </a:p>
          <a:p>
            <a:pPr marL="0" lvl="0" indent="0">
              <a:lnSpc>
                <a:spcPct val="120000"/>
              </a:lnSpc>
              <a:buNone/>
            </a:pPr>
            <a:r>
              <a:rPr lang="cs-CZ" sz="2600" b="1" dirty="0">
                <a:solidFill>
                  <a:schemeClr val="accent2"/>
                </a:solidFill>
                <a:latin typeface="Comic Sans MS" panose="030F0702030302020204" pitchFamily="66" charset="0"/>
              </a:rPr>
              <a:t>	…t</a:t>
            </a:r>
            <a:r>
              <a:rPr lang="en-US" sz="2600" b="1" dirty="0">
                <a:solidFill>
                  <a:schemeClr val="accent2"/>
                </a:solidFill>
                <a:latin typeface="Comic Sans MS" panose="030F0702030302020204" pitchFamily="66" charset="0"/>
              </a:rPr>
              <a:t>he non</a:t>
            </a:r>
            <a:r>
              <a:rPr lang="cs-CZ" sz="2600" b="1">
                <a:solidFill>
                  <a:schemeClr val="accent2"/>
                </a:solidFill>
                <a:latin typeface="Comic Sans MS" panose="030F0702030302020204" pitchFamily="66" charset="0"/>
              </a:rPr>
              <a:t>-</a:t>
            </a:r>
            <a:r>
              <a:rPr lang="en-US" sz="2600" b="1">
                <a:solidFill>
                  <a:schemeClr val="accent2"/>
                </a:solidFill>
                <a:latin typeface="Comic Sans MS" panose="030F0702030302020204" pitchFamily="66" charset="0"/>
              </a:rPr>
              <a:t>polar </a:t>
            </a:r>
            <a:r>
              <a:rPr lang="en-US" sz="2600" b="1" dirty="0">
                <a:solidFill>
                  <a:schemeClr val="accent2"/>
                </a:solidFill>
                <a:latin typeface="Comic Sans MS" panose="030F0702030302020204" pitchFamily="66" charset="0"/>
              </a:rPr>
              <a:t>stationary phase interacts more strongly with them, causing these compounds to be </a:t>
            </a:r>
            <a:r>
              <a:rPr lang="cs-CZ" sz="2600" b="1" dirty="0">
                <a:solidFill>
                  <a:schemeClr val="accent2"/>
                </a:solidFill>
                <a:latin typeface="Comic Sans MS" panose="030F0702030302020204" pitchFamily="66" charset="0"/>
              </a:rPr>
              <a:t>	</a:t>
            </a:r>
            <a:r>
              <a:rPr lang="en-US" sz="2600" b="1" dirty="0">
                <a:solidFill>
                  <a:schemeClr val="accent2"/>
                </a:solidFill>
                <a:latin typeface="Comic Sans MS" panose="030F0702030302020204" pitchFamily="66" charset="0"/>
              </a:rPr>
              <a:t>retained longer.</a:t>
            </a:r>
            <a:endParaRPr lang="cs-CZ" sz="2600" b="1" dirty="0">
              <a:solidFill>
                <a:schemeClr val="accent2"/>
              </a:solidFill>
              <a:latin typeface="Comic Sans MS" panose="030F0702030302020204" pitchFamily="66" charset="0"/>
            </a:endParaRPr>
          </a:p>
          <a:p>
            <a:pPr marL="514350" indent="-514350">
              <a:buFont typeface="+mj-lt"/>
              <a:buAutoNum type="arabicPeriod" startAt="9"/>
            </a:pPr>
            <a:r>
              <a:rPr lang="en-US" sz="3200" b="1" dirty="0"/>
              <a:t>Suggest at least two other examples </a:t>
            </a:r>
            <a:r>
              <a:rPr lang="en-US" sz="3200" dirty="0"/>
              <a:t>of how chromatographic methods are used in a clinical or toxicological laboratory.</a:t>
            </a:r>
            <a:endParaRPr lang="cs-CZ" sz="3200" dirty="0"/>
          </a:p>
          <a:p>
            <a:pPr marL="0" indent="0">
              <a:buNone/>
            </a:pPr>
            <a:r>
              <a:rPr lang="cs-CZ" sz="2600" b="1" dirty="0">
                <a:solidFill>
                  <a:schemeClr val="accent2"/>
                </a:solidFill>
                <a:latin typeface="Comic Sans MS" panose="030F0702030302020204" pitchFamily="66" charset="0"/>
              </a:rPr>
              <a:t>	</a:t>
            </a:r>
            <a:r>
              <a:rPr lang="en-US" sz="2600" b="1" dirty="0">
                <a:solidFill>
                  <a:schemeClr val="accent2"/>
                </a:solidFill>
                <a:latin typeface="Comic Sans MS" panose="030F0702030302020204" pitchFamily="66" charset="0"/>
              </a:rPr>
              <a:t>TDM – therapeutic; determination of methanol, ethanol, etc.</a:t>
            </a:r>
            <a:endParaRPr lang="cs-CZ" sz="2600" b="1" dirty="0">
              <a:solidFill>
                <a:schemeClr val="accent2"/>
              </a:solidFill>
              <a:latin typeface="Comic Sans MS" panose="030F0702030302020204" pitchFamily="66" charset="0"/>
            </a:endParaRPr>
          </a:p>
        </p:txBody>
      </p:sp>
      <p:sp>
        <p:nvSpPr>
          <p:cNvPr id="4" name="TextovéPole 3">
            <a:extLst>
              <a:ext uri="{FF2B5EF4-FFF2-40B4-BE49-F238E27FC236}">
                <a16:creationId xmlns:a16="http://schemas.microsoft.com/office/drawing/2014/main" id="{BC61B5E8-DDCF-5D3A-4637-B6C3FF4CFA7D}"/>
              </a:ext>
            </a:extLst>
          </p:cNvPr>
          <p:cNvSpPr txBox="1"/>
          <p:nvPr/>
        </p:nvSpPr>
        <p:spPr>
          <a:xfrm>
            <a:off x="8239254" y="4299251"/>
            <a:ext cx="1117614" cy="338554"/>
          </a:xfrm>
          <a:prstGeom prst="rect">
            <a:avLst/>
          </a:prstGeom>
          <a:noFill/>
        </p:spPr>
        <p:txBody>
          <a:bodyPr wrap="none" rtlCol="0">
            <a:spAutoFit/>
          </a:bodyPr>
          <a:lstStyle/>
          <a:p>
            <a:r>
              <a:rPr lang="en-US" sz="1600" b="1" dirty="0">
                <a:solidFill>
                  <a:schemeClr val="accent2"/>
                </a:solidFill>
                <a:latin typeface="Comic Sans MS" panose="030F0702030302020204" pitchFamily="66" charset="0"/>
                <a:cs typeface="Kalam Light" panose="02000000000000000000" pitchFamily="2" charset="-18"/>
              </a:rPr>
              <a:t>non-polar</a:t>
            </a:r>
          </a:p>
        </p:txBody>
      </p:sp>
    </p:spTree>
    <p:extLst>
      <p:ext uri="{BB962C8B-B14F-4D97-AF65-F5344CB8AC3E}">
        <p14:creationId xmlns:p14="http://schemas.microsoft.com/office/powerpoint/2010/main" val="40600013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 calcmode="lin" valueType="num">
                                      <p:cBhvr>
                                        <p:cTn id="14"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16" dur="5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 calcmode="lin" valueType="num">
                                      <p:cBhvr>
                                        <p:cTn id="21"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23" dur="500"/>
                                        <p:tgtEl>
                                          <p:spTgt spid="3">
                                            <p:txEl>
                                              <p:pRg st="5" end="5"/>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4"/>
                                        </p:tgtEl>
                                        <p:attrNameLst>
                                          <p:attrName>style.visibility</p:attrName>
                                        </p:attrNameLst>
                                      </p:cBhvr>
                                      <p:to>
                                        <p:strVal val="visible"/>
                                      </p:to>
                                    </p:set>
                                    <p:anim calcmode="lin" valueType="num">
                                      <p:cBhvr>
                                        <p:cTn id="28" dur="500" fill="hold"/>
                                        <p:tgtEl>
                                          <p:spTgt spid="4"/>
                                        </p:tgtEl>
                                        <p:attrNameLst>
                                          <p:attrName>ppt_w</p:attrName>
                                        </p:attrNameLst>
                                      </p:cBhvr>
                                      <p:tavLst>
                                        <p:tav tm="0">
                                          <p:val>
                                            <p:fltVal val="0"/>
                                          </p:val>
                                        </p:tav>
                                        <p:tav tm="100000">
                                          <p:val>
                                            <p:strVal val="#ppt_w"/>
                                          </p:val>
                                        </p:tav>
                                      </p:tavLst>
                                    </p:anim>
                                    <p:anim calcmode="lin" valueType="num">
                                      <p:cBhvr>
                                        <p:cTn id="29" dur="500" fill="hold"/>
                                        <p:tgtEl>
                                          <p:spTgt spid="4"/>
                                        </p:tgtEl>
                                        <p:attrNameLst>
                                          <p:attrName>ppt_h</p:attrName>
                                        </p:attrNameLst>
                                      </p:cBhvr>
                                      <p:tavLst>
                                        <p:tav tm="0">
                                          <p:val>
                                            <p:fltVal val="0"/>
                                          </p:val>
                                        </p:tav>
                                        <p:tav tm="100000">
                                          <p:val>
                                            <p:strVal val="#ppt_h"/>
                                          </p:val>
                                        </p:tav>
                                      </p:tavLst>
                                    </p:anim>
                                    <p:animEffect transition="in" filter="fade">
                                      <p:cBhvr>
                                        <p:cTn id="30" dur="500"/>
                                        <p:tgtEl>
                                          <p:spTgt spid="4"/>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 calcmode="lin" valueType="num">
                                      <p:cBhvr>
                                        <p:cTn id="35"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37" dur="500"/>
                                        <p:tgtEl>
                                          <p:spTgt spid="3">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3">
                                            <p:txEl>
                                              <p:pRg st="9" end="9"/>
                                            </p:txEl>
                                          </p:spTgt>
                                        </p:tgtEl>
                                        <p:attrNameLst>
                                          <p:attrName>style.visibility</p:attrName>
                                        </p:attrNameLst>
                                      </p:cBhvr>
                                      <p:to>
                                        <p:strVal val="visible"/>
                                      </p:to>
                                    </p:set>
                                    <p:anim calcmode="lin" valueType="num">
                                      <p:cBhvr>
                                        <p:cTn id="42" dur="500" fill="hold"/>
                                        <p:tgtEl>
                                          <p:spTgt spid="3">
                                            <p:txEl>
                                              <p:pRg st="9" end="9"/>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9" end="9"/>
                                            </p:txEl>
                                          </p:spTgt>
                                        </p:tgtEl>
                                        <p:attrNameLst>
                                          <p:attrName>ppt_h</p:attrName>
                                        </p:attrNameLst>
                                      </p:cBhvr>
                                      <p:tavLst>
                                        <p:tav tm="0">
                                          <p:val>
                                            <p:fltVal val="0"/>
                                          </p:val>
                                        </p:tav>
                                        <p:tav tm="100000">
                                          <p:val>
                                            <p:strVal val="#ppt_h"/>
                                          </p:val>
                                        </p:tav>
                                      </p:tavLst>
                                    </p:anim>
                                    <p:animEffect transition="in" filter="fade">
                                      <p:cBhvr>
                                        <p:cTn id="44"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theme/theme1.xml><?xml version="1.0" encoding="utf-8"?>
<a:theme xmlns:a="http://schemas.openxmlformats.org/drawingml/2006/main" name="Motiv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507</TotalTime>
  <Words>890</Words>
  <Application>Microsoft Office PowerPoint</Application>
  <PresentationFormat>Širokoúhlá obrazovka</PresentationFormat>
  <Paragraphs>48</Paragraphs>
  <Slides>8</Slides>
  <Notes>0</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8</vt:i4>
      </vt:variant>
    </vt:vector>
  </HeadingPairs>
  <TitlesOfParts>
    <vt:vector size="14" baseType="lpstr">
      <vt:lpstr>Aptos</vt:lpstr>
      <vt:lpstr>Aptos Display</vt:lpstr>
      <vt:lpstr>Arial</vt:lpstr>
      <vt:lpstr>Comic Sans MS</vt:lpstr>
      <vt:lpstr>Kalam Light</vt:lpstr>
      <vt:lpstr>Motiv Office</vt:lpstr>
      <vt:lpstr>Chromatographic Methods – Worksheet</vt:lpstr>
      <vt:lpstr>Task 1 (qualitative analysis of the sample): </vt:lpstr>
      <vt:lpstr>Prezentace aplikace PowerPoint</vt:lpstr>
      <vt:lpstr>Task 2 (quantitative analysis of the sample):</vt:lpstr>
      <vt:lpstr>Prezentace aplikace PowerPoint</vt:lpstr>
      <vt:lpstr>Prezentace aplikace PowerPoint</vt:lpstr>
      <vt:lpstr>Task 3 (Chromatographic Method – Overview):</vt:lpstr>
      <vt:lpstr>Prezentace aplikace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Martin U.</dc:creator>
  <cp:lastModifiedBy>Uher, Martin</cp:lastModifiedBy>
  <cp:revision>19</cp:revision>
  <dcterms:created xsi:type="dcterms:W3CDTF">2025-10-31T20:11:46Z</dcterms:created>
  <dcterms:modified xsi:type="dcterms:W3CDTF">2025-11-05T07:51:27Z</dcterms:modified>
</cp:coreProperties>
</file>