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71"/>
  </p:notesMasterIdLst>
  <p:handoutMasterIdLst>
    <p:handoutMasterId r:id="rId72"/>
  </p:handoutMasterIdLst>
  <p:sldIdLst>
    <p:sldId id="256" r:id="rId2"/>
    <p:sldId id="452" r:id="rId3"/>
    <p:sldId id="417" r:id="rId4"/>
    <p:sldId id="446" r:id="rId5"/>
    <p:sldId id="481" r:id="rId6"/>
    <p:sldId id="486" r:id="rId7"/>
    <p:sldId id="450" r:id="rId8"/>
    <p:sldId id="519" r:id="rId9"/>
    <p:sldId id="448" r:id="rId10"/>
    <p:sldId id="482" r:id="rId11"/>
    <p:sldId id="460" r:id="rId12"/>
    <p:sldId id="461" r:id="rId13"/>
    <p:sldId id="483" r:id="rId14"/>
    <p:sldId id="463" r:id="rId15"/>
    <p:sldId id="464" r:id="rId16"/>
    <p:sldId id="465" r:id="rId17"/>
    <p:sldId id="471" r:id="rId18"/>
    <p:sldId id="474" r:id="rId19"/>
    <p:sldId id="475" r:id="rId20"/>
    <p:sldId id="473" r:id="rId21"/>
    <p:sldId id="472" r:id="rId22"/>
    <p:sldId id="478" r:id="rId23"/>
    <p:sldId id="477" r:id="rId24"/>
    <p:sldId id="470" r:id="rId25"/>
    <p:sldId id="484" r:id="rId26"/>
    <p:sldId id="466" r:id="rId27"/>
    <p:sldId id="467" r:id="rId28"/>
    <p:sldId id="468" r:id="rId29"/>
    <p:sldId id="469" r:id="rId30"/>
    <p:sldId id="485" r:id="rId31"/>
    <p:sldId id="479" r:id="rId32"/>
    <p:sldId id="480" r:id="rId33"/>
    <p:sldId id="487" r:id="rId34"/>
    <p:sldId id="488" r:id="rId35"/>
    <p:sldId id="489" r:id="rId36"/>
    <p:sldId id="490" r:id="rId37"/>
    <p:sldId id="491" r:id="rId38"/>
    <p:sldId id="492" r:id="rId39"/>
    <p:sldId id="493" r:id="rId40"/>
    <p:sldId id="501" r:id="rId41"/>
    <p:sldId id="499" r:id="rId42"/>
    <p:sldId id="500" r:id="rId43"/>
    <p:sldId id="498" r:id="rId44"/>
    <p:sldId id="516" r:id="rId45"/>
    <p:sldId id="517" r:id="rId46"/>
    <p:sldId id="518" r:id="rId47"/>
    <p:sldId id="494" r:id="rId48"/>
    <p:sldId id="495" r:id="rId49"/>
    <p:sldId id="496" r:id="rId50"/>
    <p:sldId id="497" r:id="rId51"/>
    <p:sldId id="502" r:id="rId52"/>
    <p:sldId id="503" r:id="rId53"/>
    <p:sldId id="504" r:id="rId54"/>
    <p:sldId id="505" r:id="rId55"/>
    <p:sldId id="506" r:id="rId56"/>
    <p:sldId id="507" r:id="rId57"/>
    <p:sldId id="508" r:id="rId58"/>
    <p:sldId id="509" r:id="rId59"/>
    <p:sldId id="510" r:id="rId60"/>
    <p:sldId id="511" r:id="rId61"/>
    <p:sldId id="512" r:id="rId62"/>
    <p:sldId id="513" r:id="rId63"/>
    <p:sldId id="514" r:id="rId64"/>
    <p:sldId id="515" r:id="rId65"/>
    <p:sldId id="476" r:id="rId66"/>
    <p:sldId id="462" r:id="rId67"/>
    <p:sldId id="453" r:id="rId68"/>
    <p:sldId id="454" r:id="rId69"/>
    <p:sldId id="442" r:id="rId70"/>
  </p:sldIdLst>
  <p:sldSz cx="9144000" cy="6858000" type="screen4x3"/>
  <p:notesSz cx="6858000" cy="9144000"/>
  <p:defaultTextStyle>
    <a:defPPr>
      <a:defRPr lang="cs-CZ"/>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FF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44" autoAdjust="0"/>
    <p:restoredTop sz="80142" autoAdjust="0"/>
  </p:normalViewPr>
  <p:slideViewPr>
    <p:cSldViewPr>
      <p:cViewPr varScale="1">
        <p:scale>
          <a:sx n="81" d="100"/>
          <a:sy n="81" d="100"/>
        </p:scale>
        <p:origin x="1668"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34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cs-CZ"/>
          </a:p>
        </p:txBody>
      </p:sp>
      <p:sp>
        <p:nvSpPr>
          <p:cNvPr id="7475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cs-CZ"/>
          </a:p>
        </p:txBody>
      </p:sp>
      <p:sp>
        <p:nvSpPr>
          <p:cNvPr id="7475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cs-CZ"/>
          </a:p>
        </p:txBody>
      </p:sp>
      <p:sp>
        <p:nvSpPr>
          <p:cNvPr id="7475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74853D20-C801-4A83-A26D-B0FDBAA94CEA}" type="slidenum">
              <a:rPr lang="cs-CZ"/>
              <a:pPr>
                <a:defRPr/>
              </a:pPr>
              <a:t>‹#›</a:t>
            </a:fld>
            <a:endParaRPr lang="cs-CZ"/>
          </a:p>
        </p:txBody>
      </p:sp>
    </p:spTree>
    <p:extLst>
      <p:ext uri="{BB962C8B-B14F-4D97-AF65-F5344CB8AC3E}">
        <p14:creationId xmlns:p14="http://schemas.microsoft.com/office/powerpoint/2010/main" val="25459300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cs-CZ"/>
          </a:p>
        </p:txBody>
      </p:sp>
      <p:sp>
        <p:nvSpPr>
          <p:cNvPr id="32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cs-CZ"/>
          </a:p>
        </p:txBody>
      </p:sp>
      <p:sp>
        <p:nvSpPr>
          <p:cNvPr id="942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2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2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cs-CZ"/>
          </a:p>
        </p:txBody>
      </p:sp>
      <p:sp>
        <p:nvSpPr>
          <p:cNvPr id="32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A03BDACA-D618-4B76-B040-1B3B78751947}" type="slidenum">
              <a:rPr lang="cs-CZ"/>
              <a:pPr>
                <a:defRPr/>
              </a:pPr>
              <a:t>‹#›</a:t>
            </a:fld>
            <a:endParaRPr lang="cs-CZ"/>
          </a:p>
        </p:txBody>
      </p:sp>
    </p:spTree>
    <p:extLst>
      <p:ext uri="{BB962C8B-B14F-4D97-AF65-F5344CB8AC3E}">
        <p14:creationId xmlns:p14="http://schemas.microsoft.com/office/powerpoint/2010/main" val="24778310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959AF27B-036B-453B-8FBB-265C5B02E1FD}" type="slidenum">
              <a:rPr lang="cs-CZ" smtClean="0">
                <a:latin typeface="Arial" pitchFamily="34" charset="0"/>
                <a:cs typeface="Arial" pitchFamily="34" charset="0"/>
              </a:rPr>
              <a:pPr/>
              <a:t>1</a:t>
            </a:fld>
            <a:endParaRPr lang="cs-CZ" smtClean="0">
              <a:latin typeface="Arial" pitchFamily="34" charset="0"/>
              <a:cs typeface="Arial" pitchFamily="34"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cs-CZ"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Zástupný symbol pro obrázek snímku 1"/>
          <p:cNvSpPr>
            <a:spLocks noGrp="1" noRot="1" noChangeAspect="1" noTextEdit="1"/>
          </p:cNvSpPr>
          <p:nvPr>
            <p:ph type="sldImg"/>
          </p:nvPr>
        </p:nvSpPr>
        <p:spPr>
          <a:ln/>
        </p:spPr>
      </p:sp>
      <p:sp>
        <p:nvSpPr>
          <p:cNvPr id="68611"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dirty="0" err="1" smtClean="0">
                <a:ea typeface="ＭＳ Ｐゴシック" panose="020B0600070205080204" pitchFamily="34" charset="-128"/>
              </a:rPr>
              <a:t>CRC</a:t>
            </a:r>
            <a:r>
              <a:rPr lang="cs-CZ" altLang="cs-CZ" dirty="0" smtClean="0">
                <a:ea typeface="ＭＳ Ｐゴシック" panose="020B0600070205080204" pitchFamily="34" charset="-128"/>
              </a:rPr>
              <a:t> na úrovni in </a:t>
            </a:r>
            <a:r>
              <a:rPr lang="cs-CZ" altLang="cs-CZ" dirty="0" err="1" smtClean="0">
                <a:ea typeface="ＭＳ Ｐゴシック" panose="020B0600070205080204" pitchFamily="34" charset="-128"/>
              </a:rPr>
              <a:t>vivo</a:t>
            </a:r>
            <a:r>
              <a:rPr lang="cs-CZ" altLang="cs-CZ" dirty="0" smtClean="0">
                <a:ea typeface="ＭＳ Ｐゴシック" panose="020B0600070205080204" pitchFamily="34" charset="-128"/>
              </a:rPr>
              <a:t> problematické – </a:t>
            </a:r>
            <a:r>
              <a:rPr lang="cs-CZ" altLang="cs-CZ" dirty="0" err="1" smtClean="0">
                <a:ea typeface="ＭＳ Ｐゴシック" panose="020B0600070205080204" pitchFamily="34" charset="-128"/>
              </a:rPr>
              <a:t>TDM</a:t>
            </a:r>
            <a:r>
              <a:rPr lang="cs-CZ" altLang="cs-CZ" dirty="0" smtClean="0">
                <a:ea typeface="ＭＳ Ｐゴシック" panose="020B0600070205080204" pitchFamily="34" charset="-128"/>
              </a:rPr>
              <a:t> u lidí omezený rozsah koncentrací</a:t>
            </a:r>
          </a:p>
        </p:txBody>
      </p:sp>
      <p:sp>
        <p:nvSpPr>
          <p:cNvPr id="68612"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fld id="{1E63D3C8-E699-44F7-A9F9-9B1274AA3693}" type="slidenum">
              <a:rPr lang="cs-CZ" altLang="cs-CZ" b="0">
                <a:latin typeface="Times New Roman" panose="02020603050405020304" pitchFamily="18" charset="0"/>
              </a:rPr>
              <a:pPr/>
              <a:t>11</a:t>
            </a:fld>
            <a:endParaRPr lang="cs-CZ" altLang="cs-CZ" b="0">
              <a:latin typeface="Times New Roman" panose="02020603050405020304" pitchFamily="18" charset="0"/>
            </a:endParaRPr>
          </a:p>
        </p:txBody>
      </p:sp>
    </p:spTree>
    <p:extLst>
      <p:ext uri="{BB962C8B-B14F-4D97-AF65-F5344CB8AC3E}">
        <p14:creationId xmlns:p14="http://schemas.microsoft.com/office/powerpoint/2010/main" val="3363583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Zástupný symbol pro obrázek snímku 1"/>
          <p:cNvSpPr>
            <a:spLocks noGrp="1" noRot="1" noChangeAspect="1" noTextEdit="1"/>
          </p:cNvSpPr>
          <p:nvPr>
            <p:ph type="sldImg"/>
          </p:nvPr>
        </p:nvSpPr>
        <p:spPr>
          <a:ln/>
        </p:spPr>
      </p:sp>
      <p:sp>
        <p:nvSpPr>
          <p:cNvPr id="70659"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mtClean="0">
                <a:ea typeface="ＭＳ Ｐゴシック" panose="020B0600070205080204" pitchFamily="34" charset="-128"/>
              </a:rPr>
              <a:t>Magnitude of the response</a:t>
            </a:r>
          </a:p>
          <a:p>
            <a:r>
              <a:rPr lang="en-US" altLang="cs-CZ" smtClean="0">
                <a:ea typeface="ＭＳ Ｐゴシック" panose="020B0600070205080204" pitchFamily="34" charset="-128"/>
              </a:rPr>
              <a:t>Although we are accustomed to thinking that receptors are activated only when an agonist molecule is bound, there are examples (see De Ligt et al., </a:t>
            </a:r>
            <a:r>
              <a:rPr lang="en-US" altLang="cs-CZ" baseline="30000" smtClean="0">
                <a:ea typeface="ＭＳ Ｐゴシック" panose="020B0600070205080204" pitchFamily="34" charset="-128"/>
              </a:rPr>
              <a:t>2000</a:t>
            </a:r>
            <a:r>
              <a:rPr lang="en-US" altLang="cs-CZ" smtClean="0">
                <a:ea typeface="ＭＳ Ｐゴシック" panose="020B0600070205080204" pitchFamily="34" charset="-128"/>
              </a:rPr>
              <a:t>; Teitler et al., </a:t>
            </a:r>
            <a:r>
              <a:rPr lang="en-US" altLang="cs-CZ" baseline="30000" smtClean="0">
                <a:ea typeface="ＭＳ Ｐゴシック" panose="020B0600070205080204" pitchFamily="34" charset="-128"/>
              </a:rPr>
              <a:t>2002</a:t>
            </a:r>
            <a:r>
              <a:rPr lang="en-US" altLang="cs-CZ" smtClean="0">
                <a:ea typeface="ＭＳ Ｐゴシック" panose="020B0600070205080204" pitchFamily="34" charset="-128"/>
              </a:rPr>
              <a:t>) where an appreciable level of activation may exist even when no ligand is present. These include receptors for </a:t>
            </a:r>
            <a:r>
              <a:rPr lang="en-US" altLang="cs-CZ" b="1" smtClean="0">
                <a:ea typeface="ＭＳ Ｐゴシック" panose="020B0600070205080204" pitchFamily="34" charset="-128"/>
              </a:rPr>
              <a:t>benzodiazepines</a:t>
            </a:r>
            <a:r>
              <a:rPr lang="en-US" altLang="cs-CZ" smtClean="0">
                <a:ea typeface="ＭＳ Ｐゴシック" panose="020B0600070205080204" pitchFamily="34" charset="-128"/>
              </a:rPr>
              <a:t> (see Ch. 37), </a:t>
            </a:r>
            <a:r>
              <a:rPr lang="en-US" altLang="cs-CZ" b="1" smtClean="0">
                <a:ea typeface="ＭＳ Ｐゴシック" panose="020B0600070205080204" pitchFamily="34" charset="-128"/>
              </a:rPr>
              <a:t>cannabinoids</a:t>
            </a:r>
            <a:r>
              <a:rPr lang="en-US" altLang="cs-CZ" smtClean="0">
                <a:ea typeface="ＭＳ Ｐゴシック" panose="020B0600070205080204" pitchFamily="34" charset="-128"/>
              </a:rPr>
              <a:t> ( Ch. 15), </a:t>
            </a:r>
            <a:r>
              <a:rPr lang="en-US" altLang="cs-CZ" b="1" smtClean="0">
                <a:ea typeface="ＭＳ Ｐゴシック" panose="020B0600070205080204" pitchFamily="34" charset="-128"/>
              </a:rPr>
              <a:t>serotonin</a:t>
            </a:r>
            <a:r>
              <a:rPr lang="en-US" altLang="cs-CZ" smtClean="0">
                <a:ea typeface="ＭＳ Ｐゴシック" panose="020B0600070205080204" pitchFamily="34" charset="-128"/>
              </a:rPr>
              <a:t> ( Ch. 12) and several other mediators. </a:t>
            </a:r>
            <a:endParaRPr lang="cs-CZ" altLang="cs-CZ" smtClean="0">
              <a:ea typeface="ＭＳ Ｐゴシック" panose="020B0600070205080204" pitchFamily="34" charset="-128"/>
            </a:endParaRPr>
          </a:p>
          <a:p>
            <a:r>
              <a:rPr lang="en-US" altLang="cs-CZ" smtClean="0">
                <a:ea typeface="ＭＳ Ｐゴシック" panose="020B0600070205080204" pitchFamily="34" charset="-128"/>
              </a:rPr>
              <a:t>Furthermore, receptor mutations occur-either spontaneously, in some disease states or experimentally created (see Ch. 4)-that result in appreciable activation in the absence of any ligand (</a:t>
            </a:r>
            <a:r>
              <a:rPr lang="en-US" altLang="cs-CZ" i="1" smtClean="0">
                <a:ea typeface="ＭＳ Ｐゴシック" panose="020B0600070205080204" pitchFamily="34" charset="-128"/>
              </a:rPr>
              <a:t>constitutive activation</a:t>
            </a:r>
            <a:r>
              <a:rPr lang="en-US" altLang="cs-CZ" smtClean="0">
                <a:ea typeface="ＭＳ Ｐゴシック" panose="020B0600070205080204" pitchFamily="34" charset="-128"/>
              </a:rPr>
              <a:t>). </a:t>
            </a:r>
            <a:endParaRPr lang="cs-CZ" altLang="cs-CZ" smtClean="0">
              <a:ea typeface="ＭＳ Ｐゴシック" panose="020B0600070205080204" pitchFamily="34" charset="-128"/>
            </a:endParaRPr>
          </a:p>
          <a:p>
            <a:r>
              <a:rPr lang="en-US" altLang="cs-CZ" smtClean="0">
                <a:ea typeface="ＭＳ Ｐゴシック" panose="020B0600070205080204" pitchFamily="34" charset="-128"/>
              </a:rPr>
              <a:t>Resting activity may be too low to have any effect under normal conditions but become evident if receptors are overexpressed, a phenomenon clearly demonstrated for β-adrenoceptors </a:t>
            </a:r>
            <a:endParaRPr lang="cs-CZ" altLang="cs-CZ" smtClean="0">
              <a:ea typeface="ＭＳ Ｐゴシック" panose="020B0600070205080204" pitchFamily="34" charset="-128"/>
            </a:endParaRPr>
          </a:p>
          <a:p>
            <a:endParaRPr lang="cs-CZ" altLang="cs-CZ" smtClean="0">
              <a:ea typeface="ＭＳ Ｐゴシック" panose="020B0600070205080204" pitchFamily="34" charset="-128"/>
            </a:endParaRPr>
          </a:p>
        </p:txBody>
      </p:sp>
      <p:sp>
        <p:nvSpPr>
          <p:cNvPr id="70660"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pPr>
            <a:fld id="{A65F98A8-28EB-4441-89AB-07514F696275}" type="slidenum">
              <a:rPr lang="cs-CZ" altLang="cs-CZ">
                <a:latin typeface="Arial" panose="020B0604020202020204" pitchFamily="34" charset="0"/>
              </a:rPr>
              <a:pPr eaLnBrk="1" hangingPunct="1">
                <a:spcBef>
                  <a:spcPct val="0"/>
                </a:spcBef>
              </a:pPr>
              <a:t>12</a:t>
            </a:fld>
            <a:endParaRPr lang="cs-CZ" altLang="cs-CZ">
              <a:latin typeface="Arial" panose="020B0604020202020204" pitchFamily="34" charset="0"/>
            </a:endParaRPr>
          </a:p>
        </p:txBody>
      </p:sp>
    </p:spTree>
    <p:extLst>
      <p:ext uri="{BB962C8B-B14F-4D97-AF65-F5344CB8AC3E}">
        <p14:creationId xmlns:p14="http://schemas.microsoft.com/office/powerpoint/2010/main" val="925538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Zástupný symbol pro obrázek snímku 1"/>
          <p:cNvSpPr>
            <a:spLocks noGrp="1" noRot="1" noChangeAspect="1" noTextEdit="1"/>
          </p:cNvSpPr>
          <p:nvPr>
            <p:ph type="sldImg"/>
          </p:nvPr>
        </p:nvSpPr>
        <p:spPr>
          <a:ln/>
        </p:spPr>
      </p:sp>
      <p:sp>
        <p:nvSpPr>
          <p:cNvPr id="66563"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mtClean="0">
                <a:ea typeface="ＭＳ Ｐゴシック" panose="020B0600070205080204" pitchFamily="34" charset="-128"/>
              </a:rPr>
              <a:t>We must select the „optimal“ drug with most favourable parameters of potency and efficacy for therapeutic and toxic effect</a:t>
            </a:r>
          </a:p>
          <a:p>
            <a:endParaRPr lang="cs-CZ" altLang="cs-CZ" smtClean="0">
              <a:ea typeface="ＭＳ Ｐゴシック" panose="020B0600070205080204" pitchFamily="34" charset="-128"/>
            </a:endParaRPr>
          </a:p>
          <a:p>
            <a:r>
              <a:rPr lang="cs-CZ" altLang="cs-CZ" smtClean="0">
                <a:ea typeface="ＭＳ Ｐゴシック" panose="020B0600070205080204" pitchFamily="34" charset="-128"/>
              </a:rPr>
              <a:t>Řada akademických pracovišť se zabývá screeningem – přírodní i syntetické látky v jejich oblasti výzkumu. Efekt musí nějak kvantifikovat</a:t>
            </a:r>
          </a:p>
        </p:txBody>
      </p:sp>
      <p:sp>
        <p:nvSpPr>
          <p:cNvPr id="66564"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C280DC3-0C09-438D-90C8-EBC0F97E5F86}" type="slidenum">
              <a:rPr lang="cs-CZ" altLang="cs-CZ"/>
              <a:pPr>
                <a:spcBef>
                  <a:spcPct val="0"/>
                </a:spcBef>
              </a:pPr>
              <a:t>13</a:t>
            </a:fld>
            <a:endParaRPr lang="cs-CZ" altLang="cs-CZ"/>
          </a:p>
        </p:txBody>
      </p:sp>
    </p:spTree>
    <p:extLst>
      <p:ext uri="{BB962C8B-B14F-4D97-AF65-F5344CB8AC3E}">
        <p14:creationId xmlns:p14="http://schemas.microsoft.com/office/powerpoint/2010/main" val="3964937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Příklad, kdy námět z nekomerční sféry – nukleární receptory</a:t>
            </a:r>
            <a:r>
              <a:rPr lang="en-US" dirty="0" smtClean="0"/>
              <a:t> </a:t>
            </a:r>
            <a:endParaRPr lang="cs-CZ" dirty="0" smtClean="0"/>
          </a:p>
          <a:p>
            <a:r>
              <a:rPr lang="en-US" dirty="0" smtClean="0"/>
              <a:t>Bile </a:t>
            </a:r>
            <a:r>
              <a:rPr lang="en-US" dirty="0" smtClean="0"/>
              <a:t>acids activate two dedicated receptors: the nuclear</a:t>
            </a:r>
          </a:p>
          <a:p>
            <a:r>
              <a:rPr lang="en-US" dirty="0" smtClean="0"/>
              <a:t>receptor </a:t>
            </a:r>
            <a:r>
              <a:rPr lang="en-US" dirty="0" err="1" smtClean="0"/>
              <a:t>FXR</a:t>
            </a:r>
            <a:r>
              <a:rPr lang="en-US" dirty="0" smtClean="0"/>
              <a:t> and the G protein-coupled receptor </a:t>
            </a:r>
            <a:r>
              <a:rPr lang="en-US" dirty="0" err="1" smtClean="0"/>
              <a:t>TGR5</a:t>
            </a:r>
            <a:endParaRPr lang="en-US" dirty="0" smtClean="0"/>
          </a:p>
          <a:p>
            <a:r>
              <a:rPr lang="en-US" dirty="0" smtClean="0"/>
              <a:t> Both </a:t>
            </a:r>
            <a:r>
              <a:rPr lang="en-US" dirty="0" err="1" smtClean="0"/>
              <a:t>FXR</a:t>
            </a:r>
            <a:r>
              <a:rPr lang="en-US" dirty="0" smtClean="0"/>
              <a:t> and </a:t>
            </a:r>
            <a:r>
              <a:rPr lang="en-US" dirty="0" err="1" smtClean="0"/>
              <a:t>TGR5</a:t>
            </a:r>
            <a:r>
              <a:rPr lang="en-US" dirty="0" smtClean="0"/>
              <a:t> are interesting targets for a variety of</a:t>
            </a:r>
            <a:r>
              <a:rPr lang="cs-CZ" dirty="0" smtClean="0"/>
              <a:t> </a:t>
            </a:r>
            <a:r>
              <a:rPr lang="en-US" dirty="0" smtClean="0"/>
              <a:t>diseases affecting liver, intestine, kidney, in addition to</a:t>
            </a:r>
            <a:r>
              <a:rPr lang="cs-CZ" dirty="0" smtClean="0"/>
              <a:t> </a:t>
            </a:r>
            <a:r>
              <a:rPr lang="en-US" dirty="0" smtClean="0"/>
              <a:t>metabolic diseases</a:t>
            </a:r>
          </a:p>
          <a:p>
            <a:r>
              <a:rPr lang="en-US" dirty="0" smtClean="0"/>
              <a:t> Steroidal as well as non-steroidal </a:t>
            </a:r>
            <a:r>
              <a:rPr lang="en-US" dirty="0" err="1" smtClean="0"/>
              <a:t>FXR</a:t>
            </a:r>
            <a:r>
              <a:rPr lang="en-US" dirty="0" smtClean="0"/>
              <a:t> and </a:t>
            </a:r>
            <a:r>
              <a:rPr lang="en-US" dirty="0" err="1" smtClean="0"/>
              <a:t>TGR5</a:t>
            </a:r>
            <a:r>
              <a:rPr lang="en-US" dirty="0" smtClean="0"/>
              <a:t> agonists are</a:t>
            </a:r>
            <a:r>
              <a:rPr lang="cs-CZ" dirty="0" smtClean="0"/>
              <a:t> </a:t>
            </a:r>
            <a:r>
              <a:rPr lang="en-US" dirty="0" smtClean="0"/>
              <a:t>being developed</a:t>
            </a:r>
          </a:p>
          <a:p>
            <a:r>
              <a:rPr lang="en-US" dirty="0" smtClean="0"/>
              <a:t> The </a:t>
            </a:r>
            <a:r>
              <a:rPr lang="en-US" dirty="0" err="1" smtClean="0"/>
              <a:t>FXR</a:t>
            </a:r>
            <a:r>
              <a:rPr lang="en-US" dirty="0" smtClean="0"/>
              <a:t> agonist </a:t>
            </a:r>
            <a:r>
              <a:rPr lang="en-US" dirty="0" err="1" smtClean="0"/>
              <a:t>obeticholic</a:t>
            </a:r>
            <a:r>
              <a:rPr lang="en-US" dirty="0" smtClean="0"/>
              <a:t> acid (OCA) has been successfully</a:t>
            </a:r>
            <a:r>
              <a:rPr lang="cs-CZ" dirty="0" smtClean="0"/>
              <a:t> </a:t>
            </a:r>
            <a:r>
              <a:rPr lang="en-US" dirty="0" smtClean="0"/>
              <a:t>tested in clinical studies, showing efficacy in patients with</a:t>
            </a:r>
            <a:r>
              <a:rPr lang="cs-CZ" dirty="0" smtClean="0"/>
              <a:t> </a:t>
            </a:r>
            <a:r>
              <a:rPr lang="en-US" dirty="0" smtClean="0"/>
              <a:t>primary biliary cirrhosis(</a:t>
            </a:r>
            <a:r>
              <a:rPr lang="en-US" dirty="0" err="1" smtClean="0"/>
              <a:t>PBC</a:t>
            </a:r>
            <a:r>
              <a:rPr lang="en-US" dirty="0" smtClean="0"/>
              <a:t>) as well as in patients with type 2</a:t>
            </a:r>
            <a:r>
              <a:rPr lang="cs-CZ" dirty="0" smtClean="0"/>
              <a:t> </a:t>
            </a:r>
            <a:r>
              <a:rPr lang="en-US" dirty="0" smtClean="0"/>
              <a:t>diabetes and nonalcoholic fatty liver disease (</a:t>
            </a:r>
            <a:r>
              <a:rPr lang="en-US" dirty="0" err="1" smtClean="0"/>
              <a:t>NAFLD</a:t>
            </a:r>
            <a:r>
              <a:rPr lang="en-US" dirty="0" smtClean="0"/>
              <a:t>)</a:t>
            </a:r>
          </a:p>
          <a:p>
            <a:r>
              <a:rPr lang="en-US" dirty="0" smtClean="0"/>
              <a:t> The selective </a:t>
            </a:r>
            <a:r>
              <a:rPr lang="en-US" dirty="0" err="1" smtClean="0"/>
              <a:t>TGR5</a:t>
            </a:r>
            <a:r>
              <a:rPr lang="en-US" dirty="0" smtClean="0"/>
              <a:t> agonist INT-777 and the dual </a:t>
            </a:r>
            <a:r>
              <a:rPr lang="en-US" dirty="0" err="1" smtClean="0"/>
              <a:t>FXR</a:t>
            </a:r>
            <a:r>
              <a:rPr lang="en-US" dirty="0" smtClean="0"/>
              <a:t>/</a:t>
            </a:r>
            <a:r>
              <a:rPr lang="en-US" dirty="0" err="1" smtClean="0"/>
              <a:t>TGR5</a:t>
            </a:r>
            <a:endParaRPr lang="en-US" dirty="0" smtClean="0"/>
          </a:p>
          <a:p>
            <a:r>
              <a:rPr lang="en-US" dirty="0" smtClean="0"/>
              <a:t>agonist INT-767 also show potential in liver, intestinal, kidney</a:t>
            </a:r>
          </a:p>
          <a:p>
            <a:r>
              <a:rPr lang="en-US" dirty="0" smtClean="0"/>
              <a:t>and metabolic diseases</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17</a:t>
            </a:fld>
            <a:endParaRPr lang="cs-CZ"/>
          </a:p>
        </p:txBody>
      </p:sp>
    </p:spTree>
    <p:extLst>
      <p:ext uri="{BB962C8B-B14F-4D97-AF65-F5344CB8AC3E}">
        <p14:creationId xmlns:p14="http://schemas.microsoft.com/office/powerpoint/2010/main" val="2077602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err="1" smtClean="0"/>
              <a:t>Farnesoid</a:t>
            </a:r>
            <a:r>
              <a:rPr lang="en-US" dirty="0" smtClean="0"/>
              <a:t> X receptor deficiency induces nonalcoholic </a:t>
            </a:r>
            <a:r>
              <a:rPr lang="en-US" dirty="0" err="1" smtClean="0"/>
              <a:t>steatohepatitis</a:t>
            </a:r>
            <a:r>
              <a:rPr lang="en-US" dirty="0" smtClean="0"/>
              <a:t> in low-density lipoprotein receptor-knockout mice fed a high-fat diet.</a:t>
            </a:r>
          </a:p>
          <a:p>
            <a:r>
              <a:rPr lang="en-US" dirty="0" smtClean="0"/>
              <a:t>Kong B, </a:t>
            </a:r>
            <a:r>
              <a:rPr lang="en-US" dirty="0" err="1" smtClean="0"/>
              <a:t>Luyendyk</a:t>
            </a:r>
            <a:r>
              <a:rPr lang="en-US" dirty="0" smtClean="0"/>
              <a:t> JP, </a:t>
            </a:r>
            <a:r>
              <a:rPr lang="en-US" dirty="0" err="1" smtClean="0"/>
              <a:t>Tawfik</a:t>
            </a:r>
            <a:r>
              <a:rPr lang="en-US" dirty="0" smtClean="0"/>
              <a:t> O, </a:t>
            </a:r>
            <a:r>
              <a:rPr lang="en-US" dirty="0" err="1" smtClean="0"/>
              <a:t>Guo</a:t>
            </a:r>
            <a:r>
              <a:rPr lang="en-US" dirty="0" smtClean="0"/>
              <a:t> GL.</a:t>
            </a:r>
            <a:r>
              <a:rPr lang="cs-CZ" dirty="0" smtClean="0"/>
              <a:t> </a:t>
            </a:r>
            <a:r>
              <a:rPr lang="en-US" dirty="0" smtClean="0"/>
              <a:t>J </a:t>
            </a:r>
            <a:r>
              <a:rPr lang="en-US" dirty="0" err="1" smtClean="0"/>
              <a:t>Pharmacol</a:t>
            </a:r>
            <a:r>
              <a:rPr lang="en-US" dirty="0" smtClean="0"/>
              <a:t> </a:t>
            </a:r>
            <a:r>
              <a:rPr lang="en-US" dirty="0" err="1" smtClean="0"/>
              <a:t>Exp</a:t>
            </a:r>
            <a:r>
              <a:rPr lang="en-US" dirty="0" smtClean="0"/>
              <a:t> </a:t>
            </a:r>
            <a:r>
              <a:rPr lang="en-US" dirty="0" err="1" smtClean="0"/>
              <a:t>Ther</a:t>
            </a:r>
            <a:r>
              <a:rPr lang="en-US" dirty="0" smtClean="0"/>
              <a:t>. 2009 </a:t>
            </a:r>
            <a:r>
              <a:rPr lang="en-US" dirty="0" err="1" smtClean="0"/>
              <a:t>Jan;328</a:t>
            </a:r>
            <a:r>
              <a:rPr lang="en-US" dirty="0" smtClean="0"/>
              <a:t>(1):116-22. </a:t>
            </a:r>
            <a:r>
              <a:rPr lang="en-US" dirty="0" err="1" smtClean="0"/>
              <a:t>doi</a:t>
            </a:r>
            <a:r>
              <a:rPr lang="en-US" dirty="0" smtClean="0"/>
              <a:t>: 10.1124/</a:t>
            </a:r>
            <a:r>
              <a:rPr lang="en-US" dirty="0" err="1" smtClean="0"/>
              <a:t>jpet.108.144600</a:t>
            </a:r>
            <a:r>
              <a:rPr lang="en-US" dirty="0" smtClean="0"/>
              <a:t>.</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18</a:t>
            </a:fld>
            <a:endParaRPr lang="cs-CZ"/>
          </a:p>
        </p:txBody>
      </p:sp>
    </p:spTree>
    <p:extLst>
      <p:ext uri="{BB962C8B-B14F-4D97-AF65-F5344CB8AC3E}">
        <p14:creationId xmlns:p14="http://schemas.microsoft.com/office/powerpoint/2010/main" val="2382663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cs-CZ"/>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cs-CZ">
                <a:latin typeface="Arial" panose="020B0604020202020204" pitchFamily="34" charset="0"/>
                <a:cs typeface="msgothic" charset="0"/>
              </a:rPr>
              <a:t>WAY-362450 is a potent farnesoid X receptor (FXR) agonist. A: structure of WAY-362450. B: human embryonic kidney (HEK)293 cells stably expressing a luciferase reporter plasmid plus an expression plasmid for an FXR-LBD-gal4 DNA binding fusion protein were treated with increasing concentrations of WAY-362450 or GW4064 for 24 h. Luciferase activity is reported as fold induction vs. vehicle-treated cells. C: AML12 cells were treated with increasing concentrations of WAY-362450 or GW4064 for 24 h. Total RNA was prepared and analyzed by real-time RT-PCR, and short heterodimer partner (SHP) expression was normalized to GAPDH and reported as fold induction vs. vehicle-treated cells. D: primary human hepatocytes were treated as in C. Bile salt export pump (BSEP) expression was normalized to GAPDH and reported as fold induction vs. vehicle-treated cells. All data are an average of 2 independent experiments.</a:t>
            </a:r>
          </a:p>
        </p:txBody>
      </p:sp>
    </p:spTree>
    <p:extLst>
      <p:ext uri="{BB962C8B-B14F-4D97-AF65-F5344CB8AC3E}">
        <p14:creationId xmlns:p14="http://schemas.microsoft.com/office/powerpoint/2010/main" val="2512706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INT-767 has demonstrated superior efficacy than OCA in a variety of models  In vitro data show that as compared to OCA, INT-767 is: </a:t>
            </a:r>
            <a:endParaRPr lang="cs-CZ" dirty="0" smtClean="0"/>
          </a:p>
          <a:p>
            <a:r>
              <a:rPr lang="en-US" dirty="0" smtClean="0"/>
              <a:t>~</a:t>
            </a:r>
            <a:r>
              <a:rPr lang="en-US" dirty="0" err="1" smtClean="0"/>
              <a:t>5x</a:t>
            </a:r>
            <a:r>
              <a:rPr lang="en-US" dirty="0" smtClean="0"/>
              <a:t> more potent on </a:t>
            </a:r>
            <a:r>
              <a:rPr lang="en-US" dirty="0" err="1" smtClean="0"/>
              <a:t>FXR</a:t>
            </a:r>
            <a:r>
              <a:rPr lang="en-US" dirty="0" smtClean="0"/>
              <a:t> </a:t>
            </a:r>
            <a:endParaRPr lang="cs-CZ" dirty="0" smtClean="0"/>
          </a:p>
          <a:p>
            <a:r>
              <a:rPr lang="en-US" dirty="0" smtClean="0"/>
              <a:t> In vivo data show that as compared to OCA, INT-767 is:  more potent in reducing </a:t>
            </a:r>
            <a:r>
              <a:rPr lang="en-US" dirty="0" err="1" smtClean="0"/>
              <a:t>LDL</a:t>
            </a:r>
            <a:r>
              <a:rPr lang="en-US" dirty="0" smtClean="0"/>
              <a:t>, </a:t>
            </a:r>
            <a:r>
              <a:rPr lang="en-US" dirty="0" err="1" smtClean="0"/>
              <a:t>HDL</a:t>
            </a:r>
            <a:r>
              <a:rPr lang="en-US" dirty="0" smtClean="0"/>
              <a:t> and TC in </a:t>
            </a:r>
            <a:r>
              <a:rPr lang="en-US" dirty="0" err="1" smtClean="0"/>
              <a:t>HFD</a:t>
            </a:r>
            <a:r>
              <a:rPr lang="en-US" dirty="0" smtClean="0"/>
              <a:t>-fed mouse  superior in lowering lipid levels in </a:t>
            </a:r>
            <a:r>
              <a:rPr lang="en-US" dirty="0" err="1" smtClean="0"/>
              <a:t>db</a:t>
            </a:r>
            <a:r>
              <a:rPr lang="en-US" dirty="0" smtClean="0"/>
              <a:t>/</a:t>
            </a:r>
            <a:r>
              <a:rPr lang="en-US" dirty="0" err="1" smtClean="0"/>
              <a:t>db</a:t>
            </a:r>
            <a:r>
              <a:rPr lang="en-US" dirty="0" smtClean="0"/>
              <a:t> and </a:t>
            </a:r>
            <a:r>
              <a:rPr lang="en-US" dirty="0" err="1" smtClean="0"/>
              <a:t>STZ</a:t>
            </a:r>
            <a:r>
              <a:rPr lang="en-US" dirty="0" smtClean="0"/>
              <a:t>-induced diabetic mice  more effective in the treatment of diabetes &amp; obesity-related nephropathy  more effective in reducing liver damage in </a:t>
            </a:r>
            <a:r>
              <a:rPr lang="en-US" dirty="0" err="1" smtClean="0"/>
              <a:t>Mdr2</a:t>
            </a:r>
            <a:r>
              <a:rPr lang="en-US" dirty="0" smtClean="0"/>
              <a:t> -/- mice</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22</a:t>
            </a:fld>
            <a:endParaRPr lang="cs-CZ"/>
          </a:p>
        </p:txBody>
      </p:sp>
    </p:spTree>
    <p:extLst>
      <p:ext uri="{BB962C8B-B14F-4D97-AF65-F5344CB8AC3E}">
        <p14:creationId xmlns:p14="http://schemas.microsoft.com/office/powerpoint/2010/main" val="23845459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víme</a:t>
            </a:r>
            <a:r>
              <a:rPr lang="cs-CZ" baseline="0" dirty="0" smtClean="0"/>
              <a:t> z předchozích studií, že </a:t>
            </a:r>
            <a:r>
              <a:rPr lang="cs-CZ" baseline="0" dirty="0" err="1" smtClean="0"/>
              <a:t>boldin</a:t>
            </a:r>
            <a:r>
              <a:rPr lang="cs-CZ" baseline="0" dirty="0" smtClean="0"/>
              <a:t> je choleretický, ale neznáme mechanizmus</a:t>
            </a:r>
          </a:p>
          <a:p>
            <a:endParaRPr lang="cs-CZ" baseline="0" dirty="0" smtClean="0"/>
          </a:p>
          <a:p>
            <a:r>
              <a:rPr lang="cs-CZ" baseline="0" dirty="0" smtClean="0"/>
              <a:t>Asi je i více oblastí, ale tyto nejzásadnější a realizovatelné na </a:t>
            </a:r>
            <a:r>
              <a:rPr lang="cs-CZ" baseline="0" dirty="0" err="1" smtClean="0"/>
              <a:t>LF</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25</a:t>
            </a:fld>
            <a:endParaRPr lang="cs-CZ"/>
          </a:p>
        </p:txBody>
      </p:sp>
    </p:spTree>
    <p:extLst>
      <p:ext uri="{BB962C8B-B14F-4D97-AF65-F5344CB8AC3E}">
        <p14:creationId xmlns:p14="http://schemas.microsoft.com/office/powerpoint/2010/main" val="3714220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Arial"/>
              </a:rPr>
              <a:t>The reduction in inflammatory cell infiltration correlated with deceased serum levels of keratinocyte derived chemokine (</a:t>
            </a:r>
            <a:r>
              <a:rPr lang="en-US" sz="1200" dirty="0" err="1" smtClean="0">
                <a:latin typeface="Arial"/>
              </a:rPr>
              <a:t>mKC</a:t>
            </a:r>
            <a:r>
              <a:rPr lang="en-US" sz="1200" dirty="0" smtClean="0">
                <a:latin typeface="Arial"/>
              </a:rPr>
              <a:t>) and </a:t>
            </a:r>
            <a:r>
              <a:rPr lang="en-US" sz="1200" dirty="0" err="1" smtClean="0">
                <a:latin typeface="Arial"/>
              </a:rPr>
              <a:t>MCP</a:t>
            </a:r>
            <a:r>
              <a:rPr lang="en-US" sz="1200" dirty="0" smtClean="0">
                <a:latin typeface="Arial"/>
              </a:rPr>
              <a:t> 1 and decreased hepatic gene expression of </a:t>
            </a:r>
            <a:r>
              <a:rPr lang="en-US" sz="1200" dirty="0" err="1" smtClean="0">
                <a:latin typeface="Arial"/>
              </a:rPr>
              <a:t>MCP</a:t>
            </a:r>
            <a:r>
              <a:rPr lang="en-US" sz="1200" dirty="0" smtClean="0">
                <a:latin typeface="Arial"/>
              </a:rPr>
              <a:t>-1 and </a:t>
            </a:r>
            <a:r>
              <a:rPr lang="en-US" sz="1200" dirty="0" err="1" smtClean="0">
                <a:latin typeface="Arial"/>
              </a:rPr>
              <a:t>VCAM</a:t>
            </a:r>
            <a:r>
              <a:rPr lang="en-US" sz="1200" dirty="0" smtClean="0">
                <a:latin typeface="Arial"/>
              </a:rPr>
              <a:t>-1</a:t>
            </a:r>
            <a:endParaRPr lang="en-US" sz="1200" i="0" baseline="0" dirty="0" smtClean="0">
              <a:latin typeface="Arial"/>
            </a:endParaRPr>
          </a:p>
          <a:p>
            <a:endParaRPr lang="cs-CZ" dirty="0" smtClean="0"/>
          </a:p>
          <a:p>
            <a:r>
              <a:rPr lang="en-US" dirty="0" smtClean="0"/>
              <a:t>Male 8- to 10-week-old </a:t>
            </a:r>
            <a:r>
              <a:rPr lang="en-US" dirty="0" err="1" smtClean="0"/>
              <a:t>C57BL</a:t>
            </a:r>
            <a:r>
              <a:rPr lang="en-US" dirty="0" smtClean="0"/>
              <a:t>/6 mice and </a:t>
            </a:r>
            <a:r>
              <a:rPr lang="en-US" dirty="0" err="1" smtClean="0"/>
              <a:t>FXR</a:t>
            </a:r>
            <a:r>
              <a:rPr lang="en-US" dirty="0" smtClean="0"/>
              <a:t>−/− mice were housed in cages and maintained under 12-h light-dark cycles with free access to food and water. Male </a:t>
            </a:r>
            <a:r>
              <a:rPr lang="en-US" dirty="0" err="1" smtClean="0"/>
              <a:t>C57BL</a:t>
            </a:r>
            <a:r>
              <a:rPr lang="en-US" dirty="0" smtClean="0"/>
              <a:t>/6 mice were divided into 3 experimental groups, fed and treated as follows for 4 weeks</a:t>
            </a:r>
            <a:endParaRPr lang="cs-CZ" dirty="0" smtClean="0"/>
          </a:p>
          <a:p>
            <a:endParaRPr lang="cs-CZ" dirty="0" smtClean="0"/>
          </a:p>
          <a:p>
            <a:r>
              <a:rPr lang="en-US" dirty="0" smtClean="0"/>
              <a:t>Serum parameters of </a:t>
            </a:r>
            <a:r>
              <a:rPr lang="en-US" dirty="0" err="1" smtClean="0"/>
              <a:t>C57BL</a:t>
            </a:r>
            <a:r>
              <a:rPr lang="en-US" dirty="0" smtClean="0"/>
              <a:t>/6 mice. Male </a:t>
            </a:r>
            <a:r>
              <a:rPr lang="en-US" dirty="0" err="1" smtClean="0"/>
              <a:t>C57BL</a:t>
            </a:r>
            <a:r>
              <a:rPr lang="en-US" dirty="0" smtClean="0"/>
              <a:t>/6 mice on MCD diet were treated with either vehicle or WAY-362450 (30 mg/kg) once daily for 4 weeks. At the end of experiment, blood was collected for measurements. Chow group in gray bar represents control chow diet-fed mice with no treatment; MCD/Vehicle group in black bar represents MCD diet-fed mice with vehicle treatment; MCD/</a:t>
            </a:r>
            <a:r>
              <a:rPr lang="en-US" dirty="0" err="1" smtClean="0"/>
              <a:t>WAY362450</a:t>
            </a:r>
            <a:r>
              <a:rPr lang="en-US" dirty="0" smtClean="0"/>
              <a:t> group in white bar represents MCD diet-fed mice with WAY-362450 treatment. (A) Serum AST and ALT activities. Mean ± SE results from chow group (n = 12), MCD/Vehicle group (n = 24) and MCD/</a:t>
            </a:r>
            <a:r>
              <a:rPr lang="en-US" dirty="0" err="1" smtClean="0"/>
              <a:t>WAY362450</a:t>
            </a:r>
            <a:r>
              <a:rPr lang="en-US" dirty="0" smtClean="0"/>
              <a:t> group (n = 24) (*P &lt; 0.01 compared with MCD/Vehicle). (B) Serum </a:t>
            </a:r>
            <a:r>
              <a:rPr lang="en-US" dirty="0" err="1" smtClean="0"/>
              <a:t>MCP</a:t>
            </a:r>
            <a:r>
              <a:rPr lang="en-US" dirty="0" smtClean="0"/>
              <a:t>-1 and </a:t>
            </a:r>
            <a:r>
              <a:rPr lang="en-US" dirty="0" err="1" smtClean="0"/>
              <a:t>mKC</a:t>
            </a:r>
            <a:r>
              <a:rPr lang="en-US" dirty="0" smtClean="0"/>
              <a:t> levels. Mean ± SE results from chow (n = 8), MCD/Vehicle (n = 15) and MCD/</a:t>
            </a:r>
            <a:r>
              <a:rPr lang="en-US" dirty="0" err="1" smtClean="0"/>
              <a:t>WAY362450</a:t>
            </a:r>
            <a:r>
              <a:rPr lang="en-US" dirty="0" smtClean="0"/>
              <a:t> (n = 15) group. Results are expressed as fold increase compared to chow diet-fed mice (*P &lt; 0.01 compared with MCD/Vehicle).</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26</a:t>
            </a:fld>
            <a:endParaRPr lang="cs-CZ"/>
          </a:p>
        </p:txBody>
      </p:sp>
    </p:spTree>
    <p:extLst>
      <p:ext uri="{BB962C8B-B14F-4D97-AF65-F5344CB8AC3E}">
        <p14:creationId xmlns:p14="http://schemas.microsoft.com/office/powerpoint/2010/main" val="27845046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Serum lipids, liver triglyceride content and Oil Red O staining. (A) Serum levels of cholesterol and triglyceride after 4-week treatment, n = 20/group (*P &lt; 0.01 compared with MCD/Vehicle). (B) Liver triglyceride content measurement, n = 15/group. (C) Oil Red O staining of liver sections after 4 weeks of treatment (original magnification, ×200). Photographs from representative mice are shown. [This figure appears in </a:t>
            </a:r>
            <a:r>
              <a:rPr lang="en-US" dirty="0" err="1" smtClean="0"/>
              <a:t>colour</a:t>
            </a:r>
            <a:r>
              <a:rPr lang="en-US" dirty="0" smtClean="0"/>
              <a:t> on the web.]</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27</a:t>
            </a:fld>
            <a:endParaRPr lang="cs-CZ"/>
          </a:p>
        </p:txBody>
      </p:sp>
    </p:spTree>
    <p:extLst>
      <p:ext uri="{BB962C8B-B14F-4D97-AF65-F5344CB8AC3E}">
        <p14:creationId xmlns:p14="http://schemas.microsoft.com/office/powerpoint/2010/main" val="1264022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EBM</a:t>
            </a:r>
            <a:r>
              <a:rPr lang="cs-CZ" dirty="0" smtClean="0"/>
              <a:t> – evidence </a:t>
            </a:r>
            <a:r>
              <a:rPr lang="cs-CZ" dirty="0" err="1" smtClean="0"/>
              <a:t>based</a:t>
            </a:r>
            <a:r>
              <a:rPr lang="cs-CZ" dirty="0" smtClean="0"/>
              <a:t> </a:t>
            </a:r>
            <a:r>
              <a:rPr lang="cs-CZ" dirty="0" err="1" smtClean="0"/>
              <a:t>medicine</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2</a:t>
            </a:fld>
            <a:endParaRPr lang="cs-CZ"/>
          </a:p>
        </p:txBody>
      </p:sp>
    </p:spTree>
    <p:extLst>
      <p:ext uri="{BB962C8B-B14F-4D97-AF65-F5344CB8AC3E}">
        <p14:creationId xmlns:p14="http://schemas.microsoft.com/office/powerpoint/2010/main" val="283086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kern="1200" dirty="0" smtClean="0">
                <a:solidFill>
                  <a:schemeClr val="tx1"/>
                </a:solidFill>
                <a:effectLst/>
                <a:latin typeface="Arial" charset="0"/>
                <a:ea typeface="+mn-ea"/>
                <a:cs typeface="Arial" charset="0"/>
              </a:rPr>
              <a:t>WAY-362450 effects were abolished in MCD diet-fed </a:t>
            </a:r>
            <a:r>
              <a:rPr lang="en-US" sz="1200" b="0" i="0" kern="1200" dirty="0" err="1" smtClean="0">
                <a:solidFill>
                  <a:schemeClr val="tx1"/>
                </a:solidFill>
                <a:effectLst/>
                <a:latin typeface="Arial" charset="0"/>
                <a:ea typeface="+mn-ea"/>
                <a:cs typeface="Arial" charset="0"/>
              </a:rPr>
              <a:t>FXR</a:t>
            </a:r>
            <a:r>
              <a:rPr lang="en-US" sz="1200" b="0" i="0" kern="1200" dirty="0" smtClean="0">
                <a:solidFill>
                  <a:schemeClr val="tx1"/>
                </a:solidFill>
                <a:effectLst/>
                <a:latin typeface="Arial" charset="0"/>
                <a:ea typeface="+mn-ea"/>
                <a:cs typeface="Arial" charset="0"/>
              </a:rPr>
              <a:t> deficient mice. (A) Serum AST and ALT levels were measured after 4 weeks of treatment. Mean ± SE results from </a:t>
            </a:r>
            <a:r>
              <a:rPr lang="en-US" sz="1200" b="0" i="1" kern="1200" dirty="0" smtClean="0">
                <a:solidFill>
                  <a:schemeClr val="tx1"/>
                </a:solidFill>
                <a:effectLst/>
                <a:latin typeface="Arial" charset="0"/>
                <a:ea typeface="+mn-ea"/>
                <a:cs typeface="Arial" charset="0"/>
              </a:rPr>
              <a:t>n</a:t>
            </a:r>
            <a:r>
              <a:rPr lang="en-US" sz="1200" b="0" i="0" kern="1200" dirty="0" smtClean="0">
                <a:solidFill>
                  <a:schemeClr val="tx1"/>
                </a:solidFill>
                <a:effectLst/>
                <a:latin typeface="Arial" charset="0"/>
                <a:ea typeface="+mn-ea"/>
                <a:cs typeface="Arial" charset="0"/>
              </a:rPr>
              <a:t> = 12 mice/group (</a:t>
            </a:r>
            <a:r>
              <a:rPr lang="en-US" sz="1200" b="0" i="0" kern="1200" baseline="30000" dirty="0" smtClean="0">
                <a:solidFill>
                  <a:schemeClr val="tx1"/>
                </a:solidFill>
                <a:effectLst/>
                <a:latin typeface="Arial" charset="0"/>
                <a:ea typeface="+mn-ea"/>
                <a:cs typeface="Arial" charset="0"/>
              </a:rPr>
              <a:t>*</a:t>
            </a:r>
            <a:r>
              <a:rPr lang="en-US" sz="1200" b="0" i="1" kern="1200" dirty="0" smtClean="0">
                <a:solidFill>
                  <a:schemeClr val="tx1"/>
                </a:solidFill>
                <a:effectLst/>
                <a:latin typeface="Arial" charset="0"/>
                <a:ea typeface="+mn-ea"/>
                <a:cs typeface="Arial" charset="0"/>
              </a:rPr>
              <a:t>P</a:t>
            </a:r>
            <a:r>
              <a:rPr lang="en-US" sz="1200" b="0" i="0" kern="1200" dirty="0" smtClean="0">
                <a:solidFill>
                  <a:schemeClr val="tx1"/>
                </a:solidFill>
                <a:effectLst/>
                <a:latin typeface="Arial" charset="0"/>
                <a:ea typeface="+mn-ea"/>
                <a:cs typeface="Arial" charset="0"/>
              </a:rPr>
              <a:t> &lt; 0.01 compared with MCD/Vehicle). (B) Hepatic gene expression level of </a:t>
            </a:r>
            <a:r>
              <a:rPr lang="en-US" sz="1200" b="0" i="0" kern="1200" dirty="0" err="1" smtClean="0">
                <a:solidFill>
                  <a:schemeClr val="tx1"/>
                </a:solidFill>
                <a:effectLst/>
                <a:latin typeface="Arial" charset="0"/>
                <a:ea typeface="+mn-ea"/>
                <a:cs typeface="Arial" charset="0"/>
              </a:rPr>
              <a:t>VCAM</a:t>
            </a:r>
            <a:r>
              <a:rPr lang="en-US" sz="1200" b="0" i="0" kern="1200" dirty="0" smtClean="0">
                <a:solidFill>
                  <a:schemeClr val="tx1"/>
                </a:solidFill>
                <a:effectLst/>
                <a:latin typeface="Arial" charset="0"/>
                <a:ea typeface="+mn-ea"/>
                <a:cs typeface="Arial" charset="0"/>
              </a:rPr>
              <a:t>-1 was determined by quantitative real time </a:t>
            </a:r>
            <a:r>
              <a:rPr lang="en-US" sz="1200" b="0" i="0" kern="1200" dirty="0" err="1" smtClean="0">
                <a:solidFill>
                  <a:schemeClr val="tx1"/>
                </a:solidFill>
                <a:effectLst/>
                <a:latin typeface="Arial" charset="0"/>
                <a:ea typeface="+mn-ea"/>
                <a:cs typeface="Arial" charset="0"/>
              </a:rPr>
              <a:t>PCR</a:t>
            </a:r>
            <a:r>
              <a:rPr lang="en-US" sz="1200" b="0" i="0" kern="1200" dirty="0" smtClean="0">
                <a:solidFill>
                  <a:schemeClr val="tx1"/>
                </a:solidFill>
                <a:effectLst/>
                <a:latin typeface="Arial" charset="0"/>
                <a:ea typeface="+mn-ea"/>
                <a:cs typeface="Arial" charset="0"/>
              </a:rPr>
              <a:t>. Mean ± SE results from </a:t>
            </a:r>
            <a:r>
              <a:rPr lang="en-US" sz="1200" b="0" i="1" kern="1200" dirty="0" smtClean="0">
                <a:solidFill>
                  <a:schemeClr val="tx1"/>
                </a:solidFill>
                <a:effectLst/>
                <a:latin typeface="Arial" charset="0"/>
                <a:ea typeface="+mn-ea"/>
                <a:cs typeface="Arial" charset="0"/>
              </a:rPr>
              <a:t>n</a:t>
            </a:r>
            <a:r>
              <a:rPr lang="en-US" sz="1200" b="0" i="0" kern="1200" dirty="0" smtClean="0">
                <a:solidFill>
                  <a:schemeClr val="tx1"/>
                </a:solidFill>
                <a:effectLst/>
                <a:latin typeface="Arial" charset="0"/>
                <a:ea typeface="+mn-ea"/>
                <a:cs typeface="Arial" charset="0"/>
              </a:rPr>
              <a:t> = 8 mice/group. (C) Hepatic gene expression level of </a:t>
            </a:r>
            <a:r>
              <a:rPr lang="en-US" sz="1200" b="0" i="0" kern="1200" dirty="0" err="1" smtClean="0">
                <a:solidFill>
                  <a:schemeClr val="tx1"/>
                </a:solidFill>
                <a:effectLst/>
                <a:latin typeface="Arial" charset="0"/>
                <a:ea typeface="+mn-ea"/>
                <a:cs typeface="Arial" charset="0"/>
              </a:rPr>
              <a:t>TIMP</a:t>
            </a:r>
            <a:r>
              <a:rPr lang="en-US" sz="1200" b="0" i="0" kern="1200" dirty="0" smtClean="0">
                <a:solidFill>
                  <a:schemeClr val="tx1"/>
                </a:solidFill>
                <a:effectLst/>
                <a:latin typeface="Arial" charset="0"/>
                <a:ea typeface="+mn-ea"/>
                <a:cs typeface="Arial" charset="0"/>
              </a:rPr>
              <a:t>-1 was determined by quantitative RT-</a:t>
            </a:r>
            <a:r>
              <a:rPr lang="en-US" sz="1200" b="0" i="0" kern="1200" dirty="0" err="1" smtClean="0">
                <a:solidFill>
                  <a:schemeClr val="tx1"/>
                </a:solidFill>
                <a:effectLst/>
                <a:latin typeface="Arial" charset="0"/>
                <a:ea typeface="+mn-ea"/>
                <a:cs typeface="Arial" charset="0"/>
              </a:rPr>
              <a:t>PCR</a:t>
            </a:r>
            <a:r>
              <a:rPr lang="en-US" sz="1200" b="0" i="0" kern="1200" dirty="0" smtClean="0">
                <a:solidFill>
                  <a:schemeClr val="tx1"/>
                </a:solidFill>
                <a:effectLst/>
                <a:latin typeface="Arial" charset="0"/>
                <a:ea typeface="+mn-ea"/>
                <a:cs typeface="Arial" charset="0"/>
              </a:rPr>
              <a:t>. Mean ± SE results from </a:t>
            </a:r>
            <a:r>
              <a:rPr lang="en-US" sz="1200" b="0" i="1" kern="1200" dirty="0" smtClean="0">
                <a:solidFill>
                  <a:schemeClr val="tx1"/>
                </a:solidFill>
                <a:effectLst/>
                <a:latin typeface="Arial" charset="0"/>
                <a:ea typeface="+mn-ea"/>
                <a:cs typeface="Arial" charset="0"/>
              </a:rPr>
              <a:t>n</a:t>
            </a:r>
            <a:r>
              <a:rPr lang="en-US" sz="1200" b="0" i="0" kern="1200" dirty="0" smtClean="0">
                <a:solidFill>
                  <a:schemeClr val="tx1"/>
                </a:solidFill>
                <a:effectLst/>
                <a:latin typeface="Arial" charset="0"/>
                <a:ea typeface="+mn-ea"/>
                <a:cs typeface="Arial" charset="0"/>
              </a:rPr>
              <a:t> = 8 mice/group (</a:t>
            </a:r>
            <a:r>
              <a:rPr lang="en-US" sz="1200" b="0" i="0" kern="1200" baseline="30000" dirty="0" smtClean="0">
                <a:solidFill>
                  <a:schemeClr val="tx1"/>
                </a:solidFill>
                <a:effectLst/>
                <a:latin typeface="Arial" charset="0"/>
                <a:ea typeface="+mn-ea"/>
                <a:cs typeface="Arial" charset="0"/>
              </a:rPr>
              <a:t>*</a:t>
            </a:r>
            <a:r>
              <a:rPr lang="en-US" sz="1200" b="0" i="1" kern="1200" dirty="0" smtClean="0">
                <a:solidFill>
                  <a:schemeClr val="tx1"/>
                </a:solidFill>
                <a:effectLst/>
                <a:latin typeface="Arial" charset="0"/>
                <a:ea typeface="+mn-ea"/>
                <a:cs typeface="Arial" charset="0"/>
              </a:rPr>
              <a:t>P</a:t>
            </a:r>
            <a:r>
              <a:rPr lang="en-US" sz="1200" b="0" i="0" kern="1200" dirty="0" smtClean="0">
                <a:solidFill>
                  <a:schemeClr val="tx1"/>
                </a:solidFill>
                <a:effectLst/>
                <a:latin typeface="Arial" charset="0"/>
                <a:ea typeface="+mn-ea"/>
                <a:cs typeface="Arial" charset="0"/>
              </a:rPr>
              <a:t> &lt; 0.01, compared with MCD/Vehicle).</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29</a:t>
            </a:fld>
            <a:endParaRPr lang="cs-CZ"/>
          </a:p>
        </p:txBody>
      </p:sp>
    </p:spTree>
    <p:extLst>
      <p:ext uri="{BB962C8B-B14F-4D97-AF65-F5344CB8AC3E}">
        <p14:creationId xmlns:p14="http://schemas.microsoft.com/office/powerpoint/2010/main" val="2534592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Non-alcoholic </a:t>
            </a:r>
            <a:r>
              <a:rPr lang="en-US" dirty="0" err="1" smtClean="0"/>
              <a:t>steatohepatitis</a:t>
            </a:r>
            <a:r>
              <a:rPr lang="en-US" dirty="0" smtClean="0"/>
              <a:t> is an increasingly common</a:t>
            </a:r>
            <a:r>
              <a:rPr lang="cs-CZ" dirty="0" smtClean="0"/>
              <a:t> </a:t>
            </a:r>
            <a:r>
              <a:rPr lang="en-US" dirty="0" smtClean="0"/>
              <a:t>cause of chronic liver disease worldwide and it is</a:t>
            </a:r>
            <a:r>
              <a:rPr lang="cs-CZ" dirty="0" smtClean="0"/>
              <a:t> </a:t>
            </a:r>
            <a:r>
              <a:rPr lang="en-US" dirty="0" smtClean="0"/>
              <a:t>associated with increased liver-related mortality and</a:t>
            </a:r>
          </a:p>
          <a:p>
            <a:r>
              <a:rPr lang="en-US" dirty="0" smtClean="0"/>
              <a:t>hepatocellular carcinoma, even in the absence of</a:t>
            </a:r>
            <a:r>
              <a:rPr lang="cs-CZ" dirty="0" smtClean="0"/>
              <a:t> </a:t>
            </a:r>
            <a:r>
              <a:rPr lang="en-US" dirty="0" err="1" smtClean="0"/>
              <a:t>cirrhosis.1</a:t>
            </a:r>
            <a:r>
              <a:rPr lang="en-US" dirty="0" smtClean="0"/>
              <a:t>–3 Non-alcoholic </a:t>
            </a:r>
            <a:r>
              <a:rPr lang="en-US" dirty="0" err="1" smtClean="0"/>
              <a:t>steatohepatitis</a:t>
            </a:r>
            <a:r>
              <a:rPr lang="en-US" dirty="0" smtClean="0"/>
              <a:t> progresses to</a:t>
            </a:r>
            <a:r>
              <a:rPr lang="cs-CZ" dirty="0" smtClean="0"/>
              <a:t> </a:t>
            </a:r>
            <a:r>
              <a:rPr lang="en-US" dirty="0" smtClean="0"/>
              <a:t>cirrhosis in 15–20% of </a:t>
            </a:r>
            <a:r>
              <a:rPr lang="en-US" dirty="0" err="1" smtClean="0"/>
              <a:t>aff</a:t>
            </a:r>
            <a:r>
              <a:rPr lang="en-US" dirty="0" smtClean="0"/>
              <a:t> </a:t>
            </a:r>
            <a:r>
              <a:rPr lang="en-US" dirty="0" err="1" smtClean="0"/>
              <a:t>ected</a:t>
            </a:r>
            <a:r>
              <a:rPr lang="en-US" dirty="0" smtClean="0"/>
              <a:t> individuals and is a rising</a:t>
            </a:r>
          </a:p>
          <a:p>
            <a:r>
              <a:rPr lang="en-US" dirty="0" smtClean="0"/>
              <a:t>indication for liver </a:t>
            </a:r>
            <a:r>
              <a:rPr lang="en-US" dirty="0" err="1" smtClean="0"/>
              <a:t>transplantation4</a:t>
            </a:r>
            <a:r>
              <a:rPr lang="en-US" dirty="0" smtClean="0"/>
              <a:t> but at present there</a:t>
            </a:r>
            <a:r>
              <a:rPr lang="cs-CZ" dirty="0" smtClean="0"/>
              <a:t> </a:t>
            </a:r>
            <a:r>
              <a:rPr lang="en-US" dirty="0" smtClean="0"/>
              <a:t>are no approved therapies.</a:t>
            </a:r>
            <a:endParaRPr lang="cs-CZ" dirty="0" smtClean="0"/>
          </a:p>
          <a:p>
            <a:endParaRPr lang="cs-CZ" dirty="0" smtClean="0"/>
          </a:p>
          <a:p>
            <a:r>
              <a:rPr lang="en-US" dirty="0" smtClean="0"/>
              <a:t>Vitamin E and </a:t>
            </a:r>
            <a:r>
              <a:rPr lang="en-US" dirty="0" err="1" smtClean="0"/>
              <a:t>thiazolidinediones</a:t>
            </a:r>
            <a:r>
              <a:rPr lang="cs-CZ" dirty="0" smtClean="0"/>
              <a:t> </a:t>
            </a:r>
            <a:r>
              <a:rPr lang="en-US" dirty="0" smtClean="0"/>
              <a:t>are the best studied drugs for the treatment of</a:t>
            </a:r>
            <a:r>
              <a:rPr lang="cs-CZ" dirty="0" smtClean="0"/>
              <a:t> </a:t>
            </a:r>
            <a:r>
              <a:rPr lang="en-US" dirty="0" smtClean="0"/>
              <a:t>non-alcoholic </a:t>
            </a:r>
            <a:r>
              <a:rPr lang="en-US" dirty="0" err="1" smtClean="0"/>
              <a:t>steatohepatitis.10</a:t>
            </a:r>
            <a:r>
              <a:rPr lang="en-US" dirty="0" smtClean="0"/>
              <a:t> Although both improve</a:t>
            </a:r>
            <a:r>
              <a:rPr lang="cs-CZ" dirty="0" smtClean="0"/>
              <a:t> </a:t>
            </a:r>
            <a:r>
              <a:rPr lang="en-US" dirty="0" smtClean="0"/>
              <a:t>liver histology in patients without diabetes, their eff </a:t>
            </a:r>
            <a:r>
              <a:rPr lang="en-US" dirty="0" err="1" smtClean="0"/>
              <a:t>ects</a:t>
            </a:r>
            <a:endParaRPr lang="en-US" dirty="0" smtClean="0"/>
          </a:p>
          <a:p>
            <a:r>
              <a:rPr lang="en-US" dirty="0" smtClean="0"/>
              <a:t>in patients with diabetes are unknown. Moreover,</a:t>
            </a:r>
            <a:r>
              <a:rPr lang="cs-CZ" dirty="0" smtClean="0"/>
              <a:t> </a:t>
            </a:r>
            <a:r>
              <a:rPr lang="en-US" dirty="0" err="1" smtClean="0"/>
              <a:t>thiazolidinediones</a:t>
            </a:r>
            <a:r>
              <a:rPr lang="en-US" dirty="0" smtClean="0"/>
              <a:t> are associated with weight gain and</a:t>
            </a:r>
            <a:r>
              <a:rPr lang="cs-CZ" dirty="0" smtClean="0"/>
              <a:t> </a:t>
            </a:r>
            <a:r>
              <a:rPr lang="en-US" dirty="0" smtClean="0"/>
              <a:t>other adverse outcomes, and the long-term </a:t>
            </a:r>
            <a:r>
              <a:rPr lang="en-US" dirty="0" err="1" smtClean="0"/>
              <a:t>effi</a:t>
            </a:r>
            <a:r>
              <a:rPr lang="en-US" dirty="0" smtClean="0"/>
              <a:t> </a:t>
            </a:r>
            <a:r>
              <a:rPr lang="en-US" dirty="0" err="1" smtClean="0"/>
              <a:t>cacy</a:t>
            </a:r>
            <a:r>
              <a:rPr lang="en-US" dirty="0" smtClean="0"/>
              <a:t> and</a:t>
            </a:r>
            <a:r>
              <a:rPr lang="cs-CZ" dirty="0" smtClean="0"/>
              <a:t> </a:t>
            </a:r>
            <a:r>
              <a:rPr lang="en-US" dirty="0" smtClean="0"/>
              <a:t>safety of vitamin E also remain </a:t>
            </a:r>
            <a:r>
              <a:rPr lang="en-US" dirty="0" err="1" smtClean="0"/>
              <a:t>uncertain.11,12</a:t>
            </a:r>
            <a:r>
              <a:rPr lang="cs-CZ" dirty="0" smtClean="0"/>
              <a:t> </a:t>
            </a:r>
            <a:r>
              <a:rPr lang="en-US" dirty="0" smtClean="0"/>
              <a:t>Over the last decade, lipophilic bile acids have emerged</a:t>
            </a:r>
            <a:r>
              <a:rPr lang="cs-CZ" dirty="0" smtClean="0"/>
              <a:t> </a:t>
            </a:r>
            <a:r>
              <a:rPr lang="en-US" dirty="0" smtClean="0"/>
              <a:t>as potent modulators of metabolism and insulin</a:t>
            </a:r>
            <a:r>
              <a:rPr lang="cs-CZ" dirty="0" smtClean="0"/>
              <a:t> </a:t>
            </a:r>
            <a:r>
              <a:rPr lang="en-US" dirty="0" err="1" smtClean="0"/>
              <a:t>sensitivity.13,14</a:t>
            </a:r>
            <a:r>
              <a:rPr lang="en-US" dirty="0" smtClean="0"/>
              <a:t> When bound to the </a:t>
            </a:r>
            <a:r>
              <a:rPr lang="en-US" dirty="0" err="1" smtClean="0"/>
              <a:t>farnesoid</a:t>
            </a:r>
            <a:r>
              <a:rPr lang="en-US" dirty="0" smtClean="0"/>
              <a:t> X nuclear</a:t>
            </a:r>
          </a:p>
          <a:p>
            <a:r>
              <a:rPr lang="en-US" dirty="0" smtClean="0"/>
              <a:t>receptor, lipophilic bile acids promote insulin sensitivity</a:t>
            </a:r>
            <a:r>
              <a:rPr lang="cs-CZ" dirty="0" smtClean="0"/>
              <a:t> </a:t>
            </a:r>
            <a:r>
              <a:rPr lang="en-US" dirty="0" smtClean="0"/>
              <a:t>and decrease hepatic gluconeogenesis and circulating</a:t>
            </a:r>
            <a:r>
              <a:rPr lang="cs-CZ" dirty="0" smtClean="0"/>
              <a:t> </a:t>
            </a:r>
            <a:r>
              <a:rPr lang="en-US" dirty="0" err="1" smtClean="0"/>
              <a:t>triglycerides.15</a:t>
            </a:r>
            <a:r>
              <a:rPr lang="en-US" dirty="0" smtClean="0"/>
              <a:t> These </a:t>
            </a:r>
            <a:r>
              <a:rPr lang="en-US" dirty="0" err="1" smtClean="0"/>
              <a:t>benefi</a:t>
            </a:r>
            <a:r>
              <a:rPr lang="en-US" dirty="0" smtClean="0"/>
              <a:t> </a:t>
            </a:r>
            <a:r>
              <a:rPr lang="en-US" dirty="0" err="1" smtClean="0"/>
              <a:t>cial</a:t>
            </a:r>
            <a:r>
              <a:rPr lang="en-US" dirty="0" smtClean="0"/>
              <a:t> eff </a:t>
            </a:r>
            <a:r>
              <a:rPr lang="en-US" dirty="0" err="1" smtClean="0"/>
              <a:t>ects</a:t>
            </a:r>
            <a:r>
              <a:rPr lang="en-US" dirty="0" smtClean="0"/>
              <a:t> are mediated by</a:t>
            </a:r>
            <a:r>
              <a:rPr lang="cs-CZ" dirty="0" smtClean="0"/>
              <a:t> </a:t>
            </a:r>
            <a:r>
              <a:rPr lang="en-US" dirty="0" smtClean="0"/>
              <a:t>decreased hepatic lipid synthesis and enhanced peripheral</a:t>
            </a:r>
            <a:r>
              <a:rPr lang="cs-CZ" dirty="0" smtClean="0"/>
              <a:t> </a:t>
            </a:r>
            <a:r>
              <a:rPr lang="en-US" dirty="0" smtClean="0"/>
              <a:t>clearance of </a:t>
            </a:r>
            <a:r>
              <a:rPr lang="en-US" dirty="0" err="1" smtClean="0"/>
              <a:t>VLDL.16</a:t>
            </a:r>
            <a:r>
              <a:rPr lang="en-US" dirty="0" smtClean="0"/>
              <a:t>–18 </a:t>
            </a:r>
            <a:r>
              <a:rPr lang="en-US" dirty="0" err="1" smtClean="0"/>
              <a:t>Farnesoid</a:t>
            </a:r>
            <a:r>
              <a:rPr lang="en-US" dirty="0" smtClean="0"/>
              <a:t> X nuclear receptor</a:t>
            </a:r>
            <a:r>
              <a:rPr lang="cs-CZ" dirty="0" smtClean="0"/>
              <a:t> </a:t>
            </a:r>
            <a:r>
              <a:rPr lang="en-US" dirty="0" smtClean="0"/>
              <a:t>activation also increases the expression of hepatic scavenger</a:t>
            </a:r>
            <a:r>
              <a:rPr lang="cs-CZ" dirty="0" smtClean="0"/>
              <a:t> </a:t>
            </a:r>
            <a:r>
              <a:rPr lang="en-US" dirty="0" smtClean="0"/>
              <a:t>receptors (</a:t>
            </a:r>
            <a:r>
              <a:rPr lang="en-US" dirty="0" err="1" smtClean="0"/>
              <a:t>SRB1</a:t>
            </a:r>
            <a:r>
              <a:rPr lang="en-US" dirty="0" smtClean="0"/>
              <a:t>), which accelerates reverse cholesterol</a:t>
            </a:r>
            <a:r>
              <a:rPr lang="cs-CZ" dirty="0" smtClean="0"/>
              <a:t> </a:t>
            </a:r>
            <a:r>
              <a:rPr lang="en-US" dirty="0" smtClean="0"/>
              <a:t>transport by increasing the clearance of </a:t>
            </a:r>
            <a:r>
              <a:rPr lang="en-US" dirty="0" err="1" smtClean="0"/>
              <a:t>HDL</a:t>
            </a:r>
            <a:r>
              <a:rPr lang="en-US" dirty="0" smtClean="0"/>
              <a:t>. Based on</a:t>
            </a:r>
            <a:r>
              <a:rPr lang="cs-CZ" dirty="0" smtClean="0"/>
              <a:t> </a:t>
            </a:r>
            <a:r>
              <a:rPr lang="en-US" dirty="0" smtClean="0"/>
              <a:t>these metabolic eff </a:t>
            </a:r>
            <a:r>
              <a:rPr lang="en-US" dirty="0" err="1" smtClean="0"/>
              <a:t>ects</a:t>
            </a:r>
            <a:r>
              <a:rPr lang="en-US" dirty="0" smtClean="0"/>
              <a:t>, pharma </a:t>
            </a:r>
            <a:r>
              <a:rPr lang="en-US" dirty="0" err="1" smtClean="0"/>
              <a:t>cological</a:t>
            </a:r>
            <a:r>
              <a:rPr lang="en-US" dirty="0" smtClean="0"/>
              <a:t> activation</a:t>
            </a:r>
            <a:r>
              <a:rPr lang="cs-CZ" dirty="0" smtClean="0"/>
              <a:t> </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33</a:t>
            </a:fld>
            <a:endParaRPr lang="cs-CZ"/>
          </a:p>
        </p:txBody>
      </p:sp>
    </p:spTree>
    <p:extLst>
      <p:ext uri="{BB962C8B-B14F-4D97-AF65-F5344CB8AC3E}">
        <p14:creationId xmlns:p14="http://schemas.microsoft.com/office/powerpoint/2010/main" val="3453595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Data are n (%) or mean (SD). *p values and relative </a:t>
            </a:r>
            <a:r>
              <a:rPr lang="en-US" dirty="0" err="1" smtClean="0"/>
              <a:t>benefi</a:t>
            </a:r>
            <a:r>
              <a:rPr lang="en-US" dirty="0" smtClean="0"/>
              <a:t> t were calculated with the Cochran-Mantel-</a:t>
            </a:r>
            <a:r>
              <a:rPr lang="en-US" dirty="0" err="1" smtClean="0"/>
              <a:t>Haenszel</a:t>
            </a:r>
            <a:r>
              <a:rPr lang="en-US" dirty="0" smtClean="0"/>
              <a:t> chi-square</a:t>
            </a:r>
          </a:p>
          <a:p>
            <a:r>
              <a:rPr lang="en-US" dirty="0" smtClean="0"/>
              <a:t>test, </a:t>
            </a:r>
            <a:r>
              <a:rPr lang="en-US" dirty="0" err="1" smtClean="0"/>
              <a:t>stratifi</a:t>
            </a:r>
            <a:r>
              <a:rPr lang="en-US" dirty="0" smtClean="0"/>
              <a:t> </a:t>
            </a:r>
            <a:r>
              <a:rPr lang="en-US" dirty="0" err="1" smtClean="0"/>
              <a:t>ed</a:t>
            </a:r>
            <a:r>
              <a:rPr lang="en-US" dirty="0" smtClean="0"/>
              <a:t> by clinic and diabetes status, for binary outcomes; p values and mean changes from baseline were</a:t>
            </a:r>
          </a:p>
          <a:p>
            <a:r>
              <a:rPr lang="en-US" dirty="0" smtClean="0"/>
              <a:t>calculated using </a:t>
            </a:r>
            <a:r>
              <a:rPr lang="en-US" dirty="0" err="1" smtClean="0"/>
              <a:t>ANCOVA</a:t>
            </a:r>
            <a:r>
              <a:rPr lang="en-US" dirty="0" smtClean="0"/>
              <a:t>, regressing change from baseline to 72 weeks on treatment group and baseline value of the</a:t>
            </a:r>
          </a:p>
          <a:p>
            <a:r>
              <a:rPr lang="en-US" dirty="0" smtClean="0"/>
              <a:t>outcome, for outcome scores. †The primary outcome was an improvement in histological fi </a:t>
            </a:r>
            <a:r>
              <a:rPr lang="en-US" dirty="0" err="1" smtClean="0"/>
              <a:t>ndings</a:t>
            </a:r>
            <a:r>
              <a:rPr lang="en-US" dirty="0" smtClean="0"/>
              <a:t>, which required a</a:t>
            </a:r>
          </a:p>
          <a:p>
            <a:r>
              <a:rPr lang="en-US" dirty="0" smtClean="0"/>
              <a:t>decrease of 2 or more points in the total non-alcoholic fatty liver disease (</a:t>
            </a:r>
            <a:r>
              <a:rPr lang="en-US" dirty="0" err="1" smtClean="0"/>
              <a:t>NAFLD</a:t>
            </a:r>
            <a:r>
              <a:rPr lang="en-US" dirty="0" smtClean="0"/>
              <a:t>) activity score and no worsening in the</a:t>
            </a:r>
          </a:p>
          <a:p>
            <a:r>
              <a:rPr lang="en-US" dirty="0" smtClean="0"/>
              <a:t>fi </a:t>
            </a:r>
            <a:r>
              <a:rPr lang="en-US" dirty="0" err="1" smtClean="0"/>
              <a:t>brosis</a:t>
            </a:r>
            <a:r>
              <a:rPr lang="en-US" dirty="0" smtClean="0"/>
              <a:t> score; 11 patients in the placebo group and eight in the </a:t>
            </a:r>
            <a:r>
              <a:rPr lang="en-US" dirty="0" err="1" smtClean="0"/>
              <a:t>obeticholic</a:t>
            </a:r>
            <a:r>
              <a:rPr lang="en-US" dirty="0" smtClean="0"/>
              <a:t> acid group had missing histological data at</a:t>
            </a:r>
          </a:p>
          <a:p>
            <a:r>
              <a:rPr lang="en-US" dirty="0" smtClean="0"/>
              <a:t>week 72, and the results for these patients were imputed as a lack of improvement; </a:t>
            </a:r>
            <a:r>
              <a:rPr lang="en-US" dirty="0" err="1" smtClean="0"/>
              <a:t>NAFLD</a:t>
            </a:r>
            <a:r>
              <a:rPr lang="en-US" dirty="0" smtClean="0"/>
              <a:t> activity score was assessed on</a:t>
            </a:r>
          </a:p>
          <a:p>
            <a:r>
              <a:rPr lang="en-US" dirty="0" smtClean="0"/>
              <a:t>a scale of 0–8, with higher scores showing more severe disease (the components of this measure are steatosis [assessed</a:t>
            </a:r>
          </a:p>
          <a:p>
            <a:r>
              <a:rPr lang="en-US" dirty="0" smtClean="0"/>
              <a:t>on a scale of 0–3], lobular </a:t>
            </a:r>
            <a:r>
              <a:rPr lang="en-US" dirty="0" err="1" smtClean="0"/>
              <a:t>infl</a:t>
            </a:r>
            <a:r>
              <a:rPr lang="en-US" dirty="0" smtClean="0"/>
              <a:t> </a:t>
            </a:r>
            <a:r>
              <a:rPr lang="en-US" dirty="0" err="1" smtClean="0"/>
              <a:t>ammation</a:t>
            </a:r>
            <a:r>
              <a:rPr lang="en-US" dirty="0" smtClean="0"/>
              <a:t> [assessed on a scale of 0–3], and hepatocellular ballooning [assessed on a scale of</a:t>
            </a:r>
          </a:p>
          <a:p>
            <a:r>
              <a:rPr lang="en-US" dirty="0" smtClean="0"/>
              <a:t>0–2]). ‡Number of randomly assigned patients with observed or expected week 72 visit before protocol </a:t>
            </a:r>
            <a:r>
              <a:rPr lang="en-US" dirty="0" err="1" smtClean="0"/>
              <a:t>modifi</a:t>
            </a:r>
            <a:r>
              <a:rPr lang="en-US" dirty="0" smtClean="0"/>
              <a:t> </a:t>
            </a:r>
            <a:r>
              <a:rPr lang="en-US" dirty="0" err="1" smtClean="0"/>
              <a:t>ed</a:t>
            </a:r>
            <a:r>
              <a:rPr lang="en-US" dirty="0" smtClean="0"/>
              <a:t> on</a:t>
            </a:r>
          </a:p>
          <a:p>
            <a:r>
              <a:rPr lang="en-US" dirty="0" smtClean="0"/>
              <a:t>Jan 6, 2014, to eliminate week 72 biopsy. §Resolution </a:t>
            </a:r>
            <a:r>
              <a:rPr lang="en-US" dirty="0" err="1" smtClean="0"/>
              <a:t>defi</a:t>
            </a:r>
            <a:r>
              <a:rPr lang="en-US" dirty="0" smtClean="0"/>
              <a:t> </a:t>
            </a:r>
            <a:r>
              <a:rPr lang="en-US" dirty="0" err="1" smtClean="0"/>
              <a:t>ned</a:t>
            </a:r>
            <a:r>
              <a:rPr lang="en-US" dirty="0" smtClean="0"/>
              <a:t> as either not </a:t>
            </a:r>
            <a:r>
              <a:rPr lang="en-US" dirty="0" err="1" smtClean="0"/>
              <a:t>NAFLD</a:t>
            </a:r>
            <a:r>
              <a:rPr lang="en-US" dirty="0" smtClean="0"/>
              <a:t>, or </a:t>
            </a:r>
            <a:r>
              <a:rPr lang="en-US" dirty="0" err="1" smtClean="0"/>
              <a:t>NAFLD</a:t>
            </a:r>
            <a:r>
              <a:rPr lang="en-US" dirty="0" smtClean="0"/>
              <a:t> but not non-alcoholic</a:t>
            </a:r>
          </a:p>
          <a:p>
            <a:r>
              <a:rPr lang="en-US" dirty="0" err="1" smtClean="0"/>
              <a:t>steatohepatitis</a:t>
            </a:r>
            <a:r>
              <a:rPr lang="en-US" dirty="0" smtClean="0"/>
              <a:t> on week 72 biopsy. ¶Fibrosis was assessed on a scale of 0–4, with higher scores showing more severe</a:t>
            </a:r>
          </a:p>
          <a:p>
            <a:r>
              <a:rPr lang="en-US" dirty="0" smtClean="0"/>
              <a:t>fi </a:t>
            </a:r>
            <a:r>
              <a:rPr lang="en-US" dirty="0" err="1" smtClean="0"/>
              <a:t>brosis</a:t>
            </a:r>
            <a:r>
              <a:rPr lang="en-US" dirty="0" smtClean="0"/>
              <a:t>. ||Portal </a:t>
            </a:r>
            <a:r>
              <a:rPr lang="en-US" dirty="0" err="1" smtClean="0"/>
              <a:t>infl</a:t>
            </a:r>
            <a:r>
              <a:rPr lang="en-US" dirty="0" smtClean="0"/>
              <a:t> </a:t>
            </a:r>
            <a:r>
              <a:rPr lang="en-US" dirty="0" err="1" smtClean="0"/>
              <a:t>ammation</a:t>
            </a:r>
            <a:r>
              <a:rPr lang="en-US" dirty="0" smtClean="0"/>
              <a:t> was assessed on a scale of 0–2, with higher scores showing more severe </a:t>
            </a:r>
            <a:r>
              <a:rPr lang="en-US" dirty="0" err="1" smtClean="0"/>
              <a:t>infl</a:t>
            </a:r>
            <a:r>
              <a:rPr lang="en-US" dirty="0" smtClean="0"/>
              <a:t> </a:t>
            </a:r>
            <a:r>
              <a:rPr lang="en-US" dirty="0" err="1" smtClean="0"/>
              <a:t>ammation</a:t>
            </a:r>
            <a:r>
              <a:rPr lang="en-US" dirty="0" smtClean="0"/>
              <a:t>.</a:t>
            </a:r>
          </a:p>
          <a:p>
            <a:r>
              <a:rPr lang="en-US" dirty="0" smtClean="0"/>
              <a:t>Table 2: Changes in histological features of the liver after 72 weeks of treatment</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35</a:t>
            </a:fld>
            <a:endParaRPr lang="cs-CZ"/>
          </a:p>
        </p:txBody>
      </p:sp>
    </p:spTree>
    <p:extLst>
      <p:ext uri="{BB962C8B-B14F-4D97-AF65-F5344CB8AC3E}">
        <p14:creationId xmlns:p14="http://schemas.microsoft.com/office/powerpoint/2010/main" val="1708538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Figure 2: Changes from baseline in liver enzymes and bodyweight according to treatment group</a:t>
            </a:r>
          </a:p>
          <a:p>
            <a:r>
              <a:rPr lang="en-US" dirty="0" smtClean="0"/>
              <a:t>Mean values of changes from baseline during treatment with </a:t>
            </a:r>
            <a:r>
              <a:rPr lang="en-US" dirty="0" err="1" smtClean="0"/>
              <a:t>obeticholic</a:t>
            </a:r>
            <a:r>
              <a:rPr lang="en-US" dirty="0" smtClean="0"/>
              <a:t> acid (141 patients) or placebo (142 patients) for up to 72 weeks followed by a 24-week</a:t>
            </a:r>
          </a:p>
          <a:p>
            <a:r>
              <a:rPr lang="en-US" dirty="0" smtClean="0"/>
              <a:t>post-treatment period are shown. Error bars show 95% CIs. *p&lt;0·05; p values were derived from linear regression modelling change as a function of treatment group</a:t>
            </a:r>
          </a:p>
          <a:p>
            <a:r>
              <a:rPr lang="en-US" dirty="0" smtClean="0"/>
              <a:t>and the baseline value of the outcome. Data are included from patients whose treatment was terminated early according to </a:t>
            </a:r>
            <a:r>
              <a:rPr lang="en-US" dirty="0" err="1" smtClean="0"/>
              <a:t>protoc</a:t>
            </a:r>
            <a:r>
              <a:rPr lang="en-US" dirty="0" smtClean="0"/>
              <a:t> </a:t>
            </a:r>
            <a:r>
              <a:rPr lang="en-US" dirty="0" err="1" smtClean="0"/>
              <a:t>ol</a:t>
            </a:r>
            <a:r>
              <a:rPr lang="en-US" dirty="0" smtClean="0"/>
              <a:t> design and their serum</a:t>
            </a:r>
          </a:p>
          <a:p>
            <a:r>
              <a:rPr lang="en-US" dirty="0" smtClean="0"/>
              <a:t>biochemical test results obtained 24 weeks after stopping treatment are included with the 96-week mean values. (A) Alanine aminotransferase concentrations</a:t>
            </a:r>
          </a:p>
          <a:p>
            <a:r>
              <a:rPr lang="en-US" dirty="0" smtClean="0"/>
              <a:t>decreased during treatment with </a:t>
            </a:r>
            <a:r>
              <a:rPr lang="en-US" dirty="0" err="1" smtClean="0"/>
              <a:t>obeticholic</a:t>
            </a:r>
            <a:r>
              <a:rPr lang="en-US" dirty="0" smtClean="0"/>
              <a:t> acid, reaching a reduced baseline 36 weeks after initiating treatment, whereas concentrations in patients treated with</a:t>
            </a:r>
          </a:p>
          <a:p>
            <a:r>
              <a:rPr lang="en-US" dirty="0" smtClean="0"/>
              <a:t>placebo remained unchanged. Alanine aminotransferase concentrations in the </a:t>
            </a:r>
            <a:r>
              <a:rPr lang="en-US" dirty="0" err="1" smtClean="0"/>
              <a:t>obeticholic</a:t>
            </a:r>
            <a:r>
              <a:rPr lang="en-US" dirty="0" smtClean="0"/>
              <a:t> acid group reverted back to being indistinguishable from placebo 24 weeks</a:t>
            </a:r>
          </a:p>
          <a:p>
            <a:r>
              <a:rPr lang="en-US" dirty="0" smtClean="0"/>
              <a:t>after treatment discontinuation. (B) Serum alkaline phosphatase concentrations increased whereas (C) serum γ-</a:t>
            </a:r>
            <a:r>
              <a:rPr lang="en-US" dirty="0" err="1" smtClean="0"/>
              <a:t>glutamyl</a:t>
            </a:r>
            <a:r>
              <a:rPr lang="en-US" dirty="0" smtClean="0"/>
              <a:t> </a:t>
            </a:r>
            <a:r>
              <a:rPr lang="en-US" dirty="0" err="1" smtClean="0"/>
              <a:t>transpeptidase</a:t>
            </a:r>
            <a:r>
              <a:rPr lang="en-US" dirty="0" smtClean="0"/>
              <a:t> decreased early in the course</a:t>
            </a:r>
          </a:p>
          <a:p>
            <a:r>
              <a:rPr lang="en-US" dirty="0" smtClean="0"/>
              <a:t>of treatment with </a:t>
            </a:r>
            <a:r>
              <a:rPr lang="en-US" dirty="0" err="1" smtClean="0"/>
              <a:t>obeticholic</a:t>
            </a:r>
            <a:r>
              <a:rPr lang="en-US" dirty="0" smtClean="0"/>
              <a:t> acid. (D) Bodyweight decreased throughout treatment with a rebound back toward baseline after treatment discontinuation.</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36</a:t>
            </a:fld>
            <a:endParaRPr lang="cs-CZ"/>
          </a:p>
        </p:txBody>
      </p:sp>
    </p:spTree>
    <p:extLst>
      <p:ext uri="{BB962C8B-B14F-4D97-AF65-F5344CB8AC3E}">
        <p14:creationId xmlns:p14="http://schemas.microsoft.com/office/powerpoint/2010/main" val="3335903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Table 3: Changes in liver enzymes, biochemical concentrations, metabolic factors, and quality of life from baseline to 72 weeks</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37</a:t>
            </a:fld>
            <a:endParaRPr lang="cs-CZ"/>
          </a:p>
        </p:txBody>
      </p:sp>
    </p:spTree>
    <p:extLst>
      <p:ext uri="{BB962C8B-B14F-4D97-AF65-F5344CB8AC3E}">
        <p14:creationId xmlns:p14="http://schemas.microsoft.com/office/powerpoint/2010/main" val="3831052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cs-CZ" dirty="0" smtClean="0"/>
              <a:t>Table 4: </a:t>
            </a:r>
            <a:r>
              <a:rPr lang="cs-CZ" dirty="0" err="1" smtClean="0"/>
              <a:t>Adverse</a:t>
            </a:r>
            <a:r>
              <a:rPr lang="cs-CZ" dirty="0" smtClean="0"/>
              <a:t> </a:t>
            </a:r>
            <a:r>
              <a:rPr lang="cs-CZ" dirty="0" err="1" smtClean="0"/>
              <a:t>events</a:t>
            </a:r>
            <a:endParaRPr lang="cs-CZ" dirty="0" smtClean="0"/>
          </a:p>
          <a:p>
            <a:endParaRPr lang="cs-CZ" dirty="0" smtClean="0"/>
          </a:p>
          <a:p>
            <a:endParaRPr lang="cs-CZ" dirty="0" smtClean="0"/>
          </a:p>
          <a:p>
            <a:r>
              <a:rPr lang="cs-CZ" dirty="0" smtClean="0"/>
              <a:t>*</a:t>
            </a:r>
            <a:r>
              <a:rPr lang="cs-CZ" dirty="0" err="1" smtClean="0"/>
              <a:t>Includes</a:t>
            </a:r>
            <a:r>
              <a:rPr lang="cs-CZ" dirty="0" smtClean="0"/>
              <a:t> </a:t>
            </a:r>
            <a:r>
              <a:rPr lang="cs-CZ" dirty="0" err="1" smtClean="0"/>
              <a:t>one</a:t>
            </a:r>
            <a:r>
              <a:rPr lang="cs-CZ" dirty="0" smtClean="0"/>
              <a:t> </a:t>
            </a:r>
            <a:r>
              <a:rPr lang="cs-CZ" dirty="0" err="1" smtClean="0"/>
              <a:t>or</a:t>
            </a:r>
            <a:r>
              <a:rPr lang="cs-CZ" dirty="0" smtClean="0"/>
              <a:t> more </a:t>
            </a:r>
            <a:r>
              <a:rPr lang="cs-CZ" dirty="0" err="1" smtClean="0"/>
              <a:t>serious</a:t>
            </a:r>
            <a:r>
              <a:rPr lang="cs-CZ" dirty="0" smtClean="0"/>
              <a:t> </a:t>
            </a:r>
            <a:r>
              <a:rPr lang="cs-CZ" dirty="0" err="1" smtClean="0"/>
              <a:t>or</a:t>
            </a:r>
            <a:r>
              <a:rPr lang="cs-CZ" dirty="0" smtClean="0"/>
              <a:t> </a:t>
            </a:r>
            <a:r>
              <a:rPr lang="cs-CZ" dirty="0" err="1" smtClean="0"/>
              <a:t>life-threatening</a:t>
            </a:r>
            <a:r>
              <a:rPr lang="cs-CZ" dirty="0" smtClean="0"/>
              <a:t> </a:t>
            </a:r>
            <a:r>
              <a:rPr lang="cs-CZ" dirty="0" err="1" smtClean="0"/>
              <a:t>events</a:t>
            </a:r>
            <a:r>
              <a:rPr lang="cs-CZ" dirty="0" smtClean="0"/>
              <a:t> </a:t>
            </a:r>
            <a:r>
              <a:rPr lang="cs-CZ" dirty="0" err="1" smtClean="0"/>
              <a:t>described</a:t>
            </a:r>
            <a:r>
              <a:rPr lang="cs-CZ" dirty="0" smtClean="0"/>
              <a:t> in </a:t>
            </a:r>
            <a:r>
              <a:rPr lang="cs-CZ" dirty="0" err="1" smtClean="0"/>
              <a:t>the</a:t>
            </a:r>
            <a:r>
              <a:rPr lang="cs-CZ" dirty="0" smtClean="0"/>
              <a:t> text. †</a:t>
            </a:r>
            <a:r>
              <a:rPr lang="cs-CZ" dirty="0" err="1" smtClean="0"/>
              <a:t>Congestive</a:t>
            </a:r>
            <a:r>
              <a:rPr lang="cs-CZ" dirty="0" smtClean="0"/>
              <a:t> </a:t>
            </a:r>
            <a:r>
              <a:rPr lang="cs-CZ" dirty="0" err="1" smtClean="0"/>
              <a:t>heart</a:t>
            </a:r>
            <a:r>
              <a:rPr lang="cs-CZ" dirty="0" smtClean="0"/>
              <a:t> </a:t>
            </a:r>
            <a:r>
              <a:rPr lang="cs-CZ" dirty="0" err="1" smtClean="0"/>
              <a:t>failure</a:t>
            </a:r>
            <a:r>
              <a:rPr lang="cs-CZ" dirty="0" smtClean="0"/>
              <a:t>,</a:t>
            </a:r>
          </a:p>
          <a:p>
            <a:r>
              <a:rPr lang="cs-CZ" dirty="0" err="1" smtClean="0"/>
              <a:t>cardiomyopathy</a:t>
            </a:r>
            <a:r>
              <a:rPr lang="cs-CZ" dirty="0" smtClean="0"/>
              <a:t>, </a:t>
            </a:r>
            <a:r>
              <a:rPr lang="cs-CZ" dirty="0" err="1" smtClean="0"/>
              <a:t>or</a:t>
            </a:r>
            <a:r>
              <a:rPr lang="cs-CZ" dirty="0" smtClean="0"/>
              <a:t> </a:t>
            </a:r>
            <a:r>
              <a:rPr lang="cs-CZ" dirty="0" err="1" smtClean="0"/>
              <a:t>arrhythmia</a:t>
            </a:r>
            <a:r>
              <a:rPr lang="cs-CZ" dirty="0" smtClean="0"/>
              <a:t>. ‡</a:t>
            </a:r>
            <a:r>
              <a:rPr lang="cs-CZ" dirty="0" err="1" smtClean="0"/>
              <a:t>Neuropathy</a:t>
            </a:r>
            <a:r>
              <a:rPr lang="cs-CZ" dirty="0" smtClean="0"/>
              <a:t>, </a:t>
            </a:r>
            <a:r>
              <a:rPr lang="cs-CZ" dirty="0" err="1" smtClean="0"/>
              <a:t>ataxia</a:t>
            </a:r>
            <a:r>
              <a:rPr lang="cs-CZ" dirty="0" smtClean="0"/>
              <a:t>, </a:t>
            </a:r>
            <a:r>
              <a:rPr lang="cs-CZ" dirty="0" err="1" smtClean="0"/>
              <a:t>insomnia</a:t>
            </a:r>
            <a:r>
              <a:rPr lang="cs-CZ" dirty="0" smtClean="0"/>
              <a:t>, </a:t>
            </a:r>
            <a:r>
              <a:rPr lang="cs-CZ" dirty="0" err="1" smtClean="0"/>
              <a:t>or</a:t>
            </a:r>
            <a:r>
              <a:rPr lang="cs-CZ" dirty="0" smtClean="0"/>
              <a:t> </a:t>
            </a:r>
            <a:r>
              <a:rPr lang="cs-CZ" dirty="0" err="1" smtClean="0"/>
              <a:t>restlessness</a:t>
            </a:r>
            <a:r>
              <a:rPr lang="cs-CZ" dirty="0" smtClean="0"/>
              <a:t>. §</a:t>
            </a:r>
            <a:r>
              <a:rPr lang="cs-CZ" dirty="0" err="1" smtClean="0"/>
              <a:t>Incontinence</a:t>
            </a:r>
            <a:r>
              <a:rPr lang="cs-CZ" dirty="0" smtClean="0"/>
              <a:t>, </a:t>
            </a:r>
            <a:r>
              <a:rPr lang="cs-CZ" dirty="0" err="1" smtClean="0"/>
              <a:t>pain</a:t>
            </a:r>
            <a:r>
              <a:rPr lang="cs-CZ" dirty="0" smtClean="0"/>
              <a:t>, </a:t>
            </a:r>
            <a:r>
              <a:rPr lang="cs-CZ" dirty="0" err="1" smtClean="0"/>
              <a:t>acute</a:t>
            </a:r>
            <a:r>
              <a:rPr lang="cs-CZ" dirty="0" smtClean="0"/>
              <a:t> </a:t>
            </a:r>
            <a:r>
              <a:rPr lang="cs-CZ" dirty="0" err="1" smtClean="0"/>
              <a:t>renal</a:t>
            </a:r>
            <a:r>
              <a:rPr lang="cs-CZ" dirty="0" smtClean="0"/>
              <a:t> </a:t>
            </a:r>
            <a:r>
              <a:rPr lang="cs-CZ" dirty="0" err="1" smtClean="0"/>
              <a:t>failure</a:t>
            </a:r>
            <a:r>
              <a:rPr lang="cs-CZ" dirty="0" smtClean="0"/>
              <a:t>,</a:t>
            </a:r>
          </a:p>
          <a:p>
            <a:r>
              <a:rPr lang="cs-CZ" dirty="0" err="1" smtClean="0"/>
              <a:t>or</a:t>
            </a:r>
            <a:r>
              <a:rPr lang="cs-CZ" dirty="0" smtClean="0"/>
              <a:t> urine </a:t>
            </a:r>
            <a:r>
              <a:rPr lang="cs-CZ" dirty="0" err="1" smtClean="0"/>
              <a:t>colour</a:t>
            </a:r>
            <a:r>
              <a:rPr lang="cs-CZ" dirty="0" smtClean="0"/>
              <a:t> </a:t>
            </a:r>
            <a:r>
              <a:rPr lang="cs-CZ" dirty="0" err="1" smtClean="0"/>
              <a:t>change</a:t>
            </a:r>
            <a:r>
              <a:rPr lang="cs-CZ" dirty="0" smtClean="0"/>
              <a:t>. ¶</a:t>
            </a:r>
            <a:r>
              <a:rPr lang="cs-CZ" dirty="0" err="1" smtClean="0"/>
              <a:t>Small</a:t>
            </a:r>
            <a:r>
              <a:rPr lang="cs-CZ" dirty="0" smtClean="0"/>
              <a:t> </a:t>
            </a:r>
            <a:r>
              <a:rPr lang="cs-CZ" dirty="0" err="1" smtClean="0"/>
              <a:t>bowel</a:t>
            </a:r>
            <a:r>
              <a:rPr lang="cs-CZ" dirty="0" smtClean="0"/>
              <a:t> </a:t>
            </a:r>
            <a:r>
              <a:rPr lang="cs-CZ" dirty="0" err="1" smtClean="0"/>
              <a:t>obstruction</a:t>
            </a:r>
            <a:r>
              <a:rPr lang="cs-CZ" dirty="0" smtClean="0"/>
              <a:t>, </a:t>
            </a:r>
            <a:r>
              <a:rPr lang="cs-CZ" dirty="0" err="1" smtClean="0"/>
              <a:t>dehydration</a:t>
            </a:r>
            <a:r>
              <a:rPr lang="cs-CZ" dirty="0" smtClean="0"/>
              <a:t>, </a:t>
            </a:r>
            <a:r>
              <a:rPr lang="cs-CZ" dirty="0" err="1" smtClean="0"/>
              <a:t>haemorrhoids</a:t>
            </a:r>
            <a:r>
              <a:rPr lang="cs-CZ" dirty="0" smtClean="0"/>
              <a:t>, </a:t>
            </a:r>
            <a:r>
              <a:rPr lang="cs-CZ" dirty="0" err="1" smtClean="0"/>
              <a:t>distension</a:t>
            </a:r>
            <a:r>
              <a:rPr lang="cs-CZ" dirty="0" smtClean="0"/>
              <a:t>, </a:t>
            </a:r>
            <a:r>
              <a:rPr lang="cs-CZ" dirty="0" err="1" smtClean="0"/>
              <a:t>benign</a:t>
            </a:r>
            <a:r>
              <a:rPr lang="cs-CZ" dirty="0" smtClean="0"/>
              <a:t> polyp </a:t>
            </a:r>
            <a:r>
              <a:rPr lang="cs-CZ" dirty="0" err="1" smtClean="0"/>
              <a:t>removal</a:t>
            </a:r>
            <a:r>
              <a:rPr lang="cs-CZ" dirty="0" smtClean="0"/>
              <a:t>,</a:t>
            </a:r>
          </a:p>
          <a:p>
            <a:r>
              <a:rPr lang="cs-CZ" dirty="0" err="1" smtClean="0"/>
              <a:t>oesophageal</a:t>
            </a:r>
            <a:r>
              <a:rPr lang="cs-CZ" dirty="0" smtClean="0"/>
              <a:t> </a:t>
            </a:r>
            <a:r>
              <a:rPr lang="cs-CZ" dirty="0" err="1" smtClean="0"/>
              <a:t>injury</a:t>
            </a:r>
            <a:r>
              <a:rPr lang="cs-CZ" dirty="0" smtClean="0"/>
              <a:t>, </a:t>
            </a:r>
            <a:r>
              <a:rPr lang="cs-CZ" dirty="0" err="1" smtClean="0"/>
              <a:t>blood</a:t>
            </a:r>
            <a:r>
              <a:rPr lang="cs-CZ" dirty="0" smtClean="0"/>
              <a:t> in </a:t>
            </a:r>
            <a:r>
              <a:rPr lang="cs-CZ" dirty="0" err="1" smtClean="0"/>
              <a:t>stool</a:t>
            </a:r>
            <a:r>
              <a:rPr lang="cs-CZ" dirty="0" smtClean="0"/>
              <a:t>, </a:t>
            </a:r>
            <a:r>
              <a:rPr lang="cs-CZ" dirty="0" err="1" smtClean="0"/>
              <a:t>appendicitis</a:t>
            </a:r>
            <a:r>
              <a:rPr lang="cs-CZ" dirty="0" smtClean="0"/>
              <a:t>, </a:t>
            </a:r>
            <a:r>
              <a:rPr lang="cs-CZ" dirty="0" err="1" smtClean="0"/>
              <a:t>melaena</a:t>
            </a:r>
            <a:r>
              <a:rPr lang="cs-CZ" dirty="0" smtClean="0"/>
              <a:t>, </a:t>
            </a:r>
            <a:r>
              <a:rPr lang="cs-CZ" dirty="0" err="1" smtClean="0"/>
              <a:t>diverticulitis</a:t>
            </a:r>
            <a:r>
              <a:rPr lang="cs-CZ" dirty="0" smtClean="0"/>
              <a:t>, </a:t>
            </a:r>
            <a:r>
              <a:rPr lang="cs-CZ" dirty="0" err="1" smtClean="0"/>
              <a:t>anorexia</a:t>
            </a:r>
            <a:r>
              <a:rPr lang="cs-CZ" dirty="0" smtClean="0"/>
              <a:t>, </a:t>
            </a:r>
            <a:r>
              <a:rPr lang="cs-CZ" dirty="0" err="1" smtClean="0"/>
              <a:t>or</a:t>
            </a:r>
            <a:r>
              <a:rPr lang="cs-CZ" dirty="0" smtClean="0"/>
              <a:t> </a:t>
            </a:r>
            <a:r>
              <a:rPr lang="cs-CZ" dirty="0" err="1" smtClean="0"/>
              <a:t>painful</a:t>
            </a:r>
            <a:r>
              <a:rPr lang="cs-CZ" dirty="0" smtClean="0"/>
              <a:t> </a:t>
            </a:r>
            <a:r>
              <a:rPr lang="cs-CZ" dirty="0" err="1" smtClean="0"/>
              <a:t>bowel</a:t>
            </a:r>
            <a:r>
              <a:rPr lang="cs-CZ" dirty="0" smtClean="0"/>
              <a:t> </a:t>
            </a:r>
            <a:r>
              <a:rPr lang="cs-CZ" dirty="0" err="1" smtClean="0"/>
              <a:t>movement</a:t>
            </a:r>
            <a:r>
              <a:rPr lang="cs-CZ" dirty="0" smtClean="0"/>
              <a:t>.</a:t>
            </a:r>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38</a:t>
            </a:fld>
            <a:endParaRPr lang="cs-CZ"/>
          </a:p>
        </p:txBody>
      </p:sp>
    </p:spTree>
    <p:extLst>
      <p:ext uri="{BB962C8B-B14F-4D97-AF65-F5344CB8AC3E}">
        <p14:creationId xmlns:p14="http://schemas.microsoft.com/office/powerpoint/2010/main" val="994659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err="1" smtClean="0"/>
              <a:t>Farnesoid</a:t>
            </a:r>
            <a:r>
              <a:rPr lang="en-US" dirty="0" smtClean="0"/>
              <a:t> X receptor activation decreases hepatic</a:t>
            </a:r>
            <a:r>
              <a:rPr lang="cs-CZ" dirty="0" smtClean="0"/>
              <a:t> </a:t>
            </a:r>
            <a:r>
              <a:rPr lang="en-US" dirty="0" smtClean="0"/>
              <a:t>lipogenesis by down-regulating the transcription factor</a:t>
            </a:r>
            <a:r>
              <a:rPr lang="cs-CZ" dirty="0" smtClean="0"/>
              <a:t> </a:t>
            </a:r>
            <a:r>
              <a:rPr lang="en-US" dirty="0" err="1" smtClean="0"/>
              <a:t>SREBP1c</a:t>
            </a:r>
            <a:r>
              <a:rPr lang="en-US" dirty="0" smtClean="0"/>
              <a:t> and increasing </a:t>
            </a:r>
            <a:r>
              <a:rPr lang="en-US" dirty="0" err="1" smtClean="0"/>
              <a:t>SIRT117,18</a:t>
            </a:r>
            <a:r>
              <a:rPr lang="en-US" dirty="0" smtClean="0"/>
              <a:t> and these eff </a:t>
            </a:r>
            <a:r>
              <a:rPr lang="en-US" dirty="0" err="1" smtClean="0"/>
              <a:t>ects</a:t>
            </a:r>
            <a:r>
              <a:rPr lang="cs-CZ" dirty="0" smtClean="0"/>
              <a:t> </a:t>
            </a:r>
            <a:r>
              <a:rPr lang="en-US" dirty="0" smtClean="0"/>
              <a:t>could play a part in the </a:t>
            </a:r>
            <a:r>
              <a:rPr lang="en-US" dirty="0" err="1" smtClean="0"/>
              <a:t>benefi</a:t>
            </a:r>
            <a:r>
              <a:rPr lang="en-US" dirty="0" smtClean="0"/>
              <a:t> </a:t>
            </a:r>
            <a:r>
              <a:rPr lang="en-US" dirty="0" err="1" smtClean="0"/>
              <a:t>cial</a:t>
            </a:r>
            <a:r>
              <a:rPr lang="en-US" dirty="0" smtClean="0"/>
              <a:t> eff </a:t>
            </a:r>
            <a:r>
              <a:rPr lang="en-US" dirty="0" err="1" smtClean="0"/>
              <a:t>ect</a:t>
            </a:r>
            <a:r>
              <a:rPr lang="en-US" dirty="0" smtClean="0"/>
              <a:t> of </a:t>
            </a:r>
            <a:r>
              <a:rPr lang="en-US" dirty="0" err="1" smtClean="0"/>
              <a:t>obeticholic</a:t>
            </a:r>
            <a:r>
              <a:rPr lang="cs-CZ" dirty="0" smtClean="0"/>
              <a:t> </a:t>
            </a:r>
            <a:r>
              <a:rPr lang="en-US" dirty="0" smtClean="0"/>
              <a:t>acid in non-alcoholic </a:t>
            </a:r>
            <a:r>
              <a:rPr lang="en-US" dirty="0" err="1" smtClean="0"/>
              <a:t>steatohepatitis</a:t>
            </a:r>
            <a:r>
              <a:rPr lang="en-US" dirty="0" smtClean="0"/>
              <a:t>. However, an</a:t>
            </a:r>
            <a:r>
              <a:rPr lang="cs-CZ" dirty="0" smtClean="0"/>
              <a:t> </a:t>
            </a:r>
            <a:r>
              <a:rPr lang="en-US" dirty="0" smtClean="0"/>
              <a:t>important function of </a:t>
            </a:r>
            <a:r>
              <a:rPr lang="en-US" b="1" dirty="0" err="1" smtClean="0"/>
              <a:t>farnesoid</a:t>
            </a:r>
            <a:r>
              <a:rPr lang="en-US" b="1" dirty="0" smtClean="0"/>
              <a:t> X receptor activation</a:t>
            </a:r>
            <a:r>
              <a:rPr lang="cs-CZ" b="1" dirty="0" smtClean="0"/>
              <a:t> </a:t>
            </a:r>
            <a:r>
              <a:rPr lang="en-US" b="1" dirty="0" smtClean="0"/>
              <a:t>is to reduce bile acid synthesis by inhibiting the</a:t>
            </a:r>
            <a:r>
              <a:rPr lang="cs-CZ" b="1" dirty="0" smtClean="0"/>
              <a:t> </a:t>
            </a:r>
            <a:r>
              <a:rPr lang="en-US" b="1" dirty="0" smtClean="0"/>
              <a:t>conversion of cholesterol to bile acids, a major</a:t>
            </a:r>
            <a:r>
              <a:rPr lang="cs-CZ" b="1" dirty="0" smtClean="0"/>
              <a:t> </a:t>
            </a:r>
            <a:r>
              <a:rPr lang="en-US" b="1" dirty="0" smtClean="0"/>
              <a:t>mechanism of cholesterol disposal. </a:t>
            </a:r>
            <a:r>
              <a:rPr lang="en-US" dirty="0" smtClean="0"/>
              <a:t>Blocking the</a:t>
            </a:r>
            <a:r>
              <a:rPr lang="cs-CZ" dirty="0" smtClean="0"/>
              <a:t> </a:t>
            </a:r>
            <a:r>
              <a:rPr lang="en-US" dirty="0" smtClean="0"/>
              <a:t>conversion of cholesterol to bile acids could increase</a:t>
            </a:r>
            <a:r>
              <a:rPr lang="cs-CZ" dirty="0" smtClean="0"/>
              <a:t> </a:t>
            </a:r>
            <a:r>
              <a:rPr lang="en-US" dirty="0" smtClean="0"/>
              <a:t>serum cholesterol concentrations, which might account</a:t>
            </a:r>
            <a:r>
              <a:rPr lang="cs-CZ" dirty="0" smtClean="0"/>
              <a:t> </a:t>
            </a:r>
            <a:r>
              <a:rPr lang="en-US" dirty="0" smtClean="0"/>
              <a:t>for the changes in serum cholesterol concentrations</a:t>
            </a:r>
            <a:r>
              <a:rPr lang="cs-CZ" dirty="0" smtClean="0"/>
              <a:t> </a:t>
            </a:r>
            <a:r>
              <a:rPr lang="en-US" dirty="0" smtClean="0"/>
              <a:t>recorded during </a:t>
            </a:r>
            <a:r>
              <a:rPr lang="en-US" dirty="0" err="1" smtClean="0"/>
              <a:t>obeticholic</a:t>
            </a:r>
            <a:r>
              <a:rPr lang="en-US" dirty="0" smtClean="0"/>
              <a:t> acid treatment. The eff </a:t>
            </a:r>
            <a:r>
              <a:rPr lang="en-US" dirty="0" err="1" smtClean="0"/>
              <a:t>ect</a:t>
            </a:r>
            <a:r>
              <a:rPr lang="cs-CZ" dirty="0" smtClean="0"/>
              <a:t> </a:t>
            </a:r>
            <a:r>
              <a:rPr lang="en-US" dirty="0" smtClean="0"/>
              <a:t>of </a:t>
            </a:r>
            <a:r>
              <a:rPr lang="en-US" dirty="0" err="1" smtClean="0"/>
              <a:t>farnesoid</a:t>
            </a:r>
            <a:r>
              <a:rPr lang="en-US" dirty="0" smtClean="0"/>
              <a:t> X receptor agonists on cholesterol</a:t>
            </a:r>
            <a:r>
              <a:rPr lang="cs-CZ" dirty="0" smtClean="0"/>
              <a:t> </a:t>
            </a:r>
            <a:r>
              <a:rPr lang="en-US" dirty="0" smtClean="0"/>
              <a:t>metabolism is complex because they might also</a:t>
            </a:r>
            <a:r>
              <a:rPr lang="cs-CZ" dirty="0" smtClean="0"/>
              <a:t> </a:t>
            </a:r>
            <a:r>
              <a:rPr lang="en-US" dirty="0" smtClean="0"/>
              <a:t>promote reverse cholesterol transport out of tissues. In</a:t>
            </a:r>
            <a:r>
              <a:rPr lang="cs-CZ" dirty="0" smtClean="0"/>
              <a:t> </a:t>
            </a:r>
            <a:r>
              <a:rPr lang="en-US" dirty="0" smtClean="0"/>
              <a:t>view of these complexities, cholesterol changes need</a:t>
            </a:r>
            <a:r>
              <a:rPr lang="cs-CZ" dirty="0" smtClean="0"/>
              <a:t> </a:t>
            </a:r>
            <a:r>
              <a:rPr lang="en-US" dirty="0" smtClean="0"/>
              <a:t>prospective monitoring and analysis in future studies</a:t>
            </a:r>
            <a:r>
              <a:rPr lang="cs-CZ" dirty="0" smtClean="0"/>
              <a:t> </a:t>
            </a:r>
            <a:r>
              <a:rPr lang="en-US" dirty="0" smtClean="0"/>
              <a:t>of </a:t>
            </a:r>
            <a:r>
              <a:rPr lang="en-US" dirty="0" err="1" smtClean="0"/>
              <a:t>obeticholic</a:t>
            </a:r>
            <a:r>
              <a:rPr lang="en-US" dirty="0" smtClean="0"/>
              <a:t> acid therapy for liver </a:t>
            </a:r>
            <a:r>
              <a:rPr lang="en-US" dirty="0" err="1" smtClean="0"/>
              <a:t>disease.15,29</a:t>
            </a:r>
            <a:r>
              <a:rPr lang="en-US" dirty="0" smtClean="0"/>
              <a:t> In this</a:t>
            </a:r>
          </a:p>
          <a:p>
            <a:r>
              <a:rPr lang="en-US" dirty="0" smtClean="0"/>
              <a:t>study, the changes in cholesterol peaked in the first</a:t>
            </a:r>
            <a:r>
              <a:rPr lang="cs-CZ" dirty="0" smtClean="0"/>
              <a:t> </a:t>
            </a:r>
            <a:r>
              <a:rPr lang="en-US" dirty="0" smtClean="0"/>
              <a:t>12 weeks and the management of </a:t>
            </a:r>
            <a:r>
              <a:rPr lang="en-US" dirty="0" err="1" smtClean="0"/>
              <a:t>dyslipidaemia</a:t>
            </a:r>
            <a:r>
              <a:rPr lang="en-US" dirty="0" smtClean="0"/>
              <a:t> might</a:t>
            </a:r>
            <a:r>
              <a:rPr lang="cs-CZ" dirty="0" smtClean="0"/>
              <a:t> </a:t>
            </a:r>
            <a:r>
              <a:rPr lang="en-US" dirty="0" smtClean="0"/>
              <a:t>have contributed to the changes towards baseline</a:t>
            </a:r>
            <a:r>
              <a:rPr lang="cs-CZ" dirty="0" smtClean="0"/>
              <a:t> </a:t>
            </a:r>
            <a:r>
              <a:rPr lang="en-US" dirty="0" smtClean="0"/>
              <a:t>observed over time.</a:t>
            </a:r>
          </a:p>
          <a:p>
            <a:r>
              <a:rPr lang="en-US" dirty="0" err="1" smtClean="0"/>
              <a:t>Obeticholic</a:t>
            </a:r>
            <a:r>
              <a:rPr lang="en-US" dirty="0" smtClean="0"/>
              <a:t> acid was generally well tolerated. The only</a:t>
            </a:r>
            <a:r>
              <a:rPr lang="cs-CZ" dirty="0" smtClean="0"/>
              <a:t> </a:t>
            </a:r>
            <a:r>
              <a:rPr lang="en-US" dirty="0" smtClean="0"/>
              <a:t>adverse event occurring more frequently than with</a:t>
            </a:r>
            <a:r>
              <a:rPr lang="cs-CZ" dirty="0" smtClean="0"/>
              <a:t> </a:t>
            </a:r>
            <a:r>
              <a:rPr lang="en-US" dirty="0" smtClean="0"/>
              <a:t>placebo was pruritus. Pruritus was also observed with</a:t>
            </a:r>
            <a:r>
              <a:rPr lang="cs-CZ" dirty="0" smtClean="0"/>
              <a:t> </a:t>
            </a:r>
            <a:r>
              <a:rPr lang="en-US" dirty="0" err="1" smtClean="0"/>
              <a:t>obeticholic</a:t>
            </a:r>
            <a:r>
              <a:rPr lang="en-US" dirty="0" smtClean="0"/>
              <a:t> acid treatment in patients with primary</a:t>
            </a:r>
            <a:r>
              <a:rPr lang="cs-CZ" dirty="0" smtClean="0"/>
              <a:t> </a:t>
            </a:r>
            <a:r>
              <a:rPr lang="en-US" dirty="0" smtClean="0"/>
              <a:t>biliary </a:t>
            </a:r>
            <a:r>
              <a:rPr lang="en-US" dirty="0" err="1" smtClean="0"/>
              <a:t>cirrhosis.30</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39</a:t>
            </a:fld>
            <a:endParaRPr lang="cs-CZ"/>
          </a:p>
        </p:txBody>
      </p:sp>
    </p:spTree>
    <p:extLst>
      <p:ext uri="{BB962C8B-B14F-4D97-AF65-F5344CB8AC3E}">
        <p14:creationId xmlns:p14="http://schemas.microsoft.com/office/powerpoint/2010/main" val="1634295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12-month, double-blind, placebo-controlled, phase 3 trial, we randomly assigned 217 patients who had an inadequate response to </a:t>
            </a:r>
            <a:r>
              <a:rPr lang="en-US" dirty="0" err="1" smtClean="0"/>
              <a:t>ursodiol</a:t>
            </a:r>
            <a:r>
              <a:rPr lang="en-US" dirty="0" smtClean="0"/>
              <a:t> or who found the side effects of </a:t>
            </a:r>
            <a:r>
              <a:rPr lang="en-US" dirty="0" err="1" smtClean="0"/>
              <a:t>ursodiol</a:t>
            </a:r>
            <a:r>
              <a:rPr lang="en-US" dirty="0" smtClean="0"/>
              <a:t> unacceptable to receive </a:t>
            </a:r>
            <a:r>
              <a:rPr lang="en-US" dirty="0" err="1" smtClean="0"/>
              <a:t>obeticholic</a:t>
            </a:r>
            <a:r>
              <a:rPr lang="en-US" dirty="0" smtClean="0"/>
              <a:t> acid at a dose of 10 mg (the 10-mg group), </a:t>
            </a:r>
            <a:r>
              <a:rPr lang="en-US" dirty="0" err="1" smtClean="0"/>
              <a:t>obeticholic</a:t>
            </a:r>
            <a:r>
              <a:rPr lang="en-US" dirty="0" smtClean="0"/>
              <a:t> acid at a dose of 5 mg with adjustment to 10 mg if applicable (the 5-10-mg group), or placebo. The primary end point was an alkaline phosphatase level of less than 1.67 times the upper limit of the normal range, with a reduction of at least 15% from baseline, and a normal total bilirubin level.</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40</a:t>
            </a:fld>
            <a:endParaRPr lang="cs-CZ"/>
          </a:p>
        </p:txBody>
      </p:sp>
    </p:spTree>
    <p:extLst>
      <p:ext uri="{BB962C8B-B14F-4D97-AF65-F5344CB8AC3E}">
        <p14:creationId xmlns:p14="http://schemas.microsoft.com/office/powerpoint/2010/main" val="4133199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Figure 1</a:t>
            </a:r>
          </a:p>
          <a:p>
            <a:r>
              <a:rPr lang="en-US" dirty="0" smtClean="0"/>
              <a:t>Primary Composite End Point in the Double-Blind and Open-Label Extension Phases, According to Trial Group.</a:t>
            </a:r>
          </a:p>
          <a:p>
            <a:r>
              <a:rPr lang="en-US" dirty="0" smtClean="0"/>
              <a:t>The primary composite end point was an alkaline phosphatase level of less than 1.67 times the upper limit of the normal range, with a reduction of at least 15% from baseline, and a total bilirubin level at or below the upper limit of the normal range. </a:t>
            </a:r>
            <a:r>
              <a:rPr lang="en-US" dirty="0" err="1" smtClean="0"/>
              <a:t>Obeticholic</a:t>
            </a:r>
            <a:r>
              <a:rPr lang="en-US" dirty="0" smtClean="0"/>
              <a:t> acid was administered with standard-of-care </a:t>
            </a:r>
            <a:r>
              <a:rPr lang="en-US" dirty="0" err="1" smtClean="0"/>
              <a:t>ursodiol</a:t>
            </a:r>
            <a:r>
              <a:rPr lang="en-US" dirty="0" smtClean="0"/>
              <a:t> or as monotherapy (in patients who had unacceptable side effects from </a:t>
            </a:r>
            <a:r>
              <a:rPr lang="en-US" dirty="0" err="1" smtClean="0"/>
              <a:t>ursodiol</a:t>
            </a:r>
            <a:r>
              <a:rPr lang="en-US" dirty="0" smtClean="0"/>
              <a:t>). P values were calculated with the use of the Cochran–Mantel–</a:t>
            </a:r>
            <a:r>
              <a:rPr lang="en-US" dirty="0" err="1" smtClean="0"/>
              <a:t>Haenszel</a:t>
            </a:r>
            <a:r>
              <a:rPr lang="en-US" dirty="0" smtClean="0"/>
              <a:t> test, stratified according to the randomization stratification factor. P&lt;0.001 for each </a:t>
            </a:r>
            <a:r>
              <a:rPr lang="en-US" dirty="0" err="1" smtClean="0"/>
              <a:t>obeticholic</a:t>
            </a:r>
            <a:r>
              <a:rPr lang="en-US" dirty="0" smtClean="0"/>
              <a:t> acid group versus placebo at each time point shown during the double-blind phase. All trial groups shown are those that were assigned at randomization in the double-blind phase. In the open-label extension phase, most patients initially received </a:t>
            </a:r>
            <a:r>
              <a:rPr lang="en-US" dirty="0" err="1" smtClean="0"/>
              <a:t>obeticholic</a:t>
            </a:r>
            <a:r>
              <a:rPr lang="en-US" dirty="0" smtClean="0"/>
              <a:t> acid at a dose of 5 mg; at 3 months, and every 3 months thereafter, patients had the option to increase the dose up to 10 mg.</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41</a:t>
            </a:fld>
            <a:endParaRPr lang="cs-CZ"/>
          </a:p>
        </p:txBody>
      </p:sp>
    </p:spTree>
    <p:extLst>
      <p:ext uri="{BB962C8B-B14F-4D97-AF65-F5344CB8AC3E}">
        <p14:creationId xmlns:p14="http://schemas.microsoft.com/office/powerpoint/2010/main" val="39397966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Figure 2</a:t>
            </a:r>
          </a:p>
          <a:p>
            <a:r>
              <a:rPr lang="en-US" dirty="0" smtClean="0"/>
              <a:t>Alkaline Phosphatase and Total Bilirubin Levels in the Double-Blind and Open-Label Extension Phases, According to Trial Group.</a:t>
            </a:r>
          </a:p>
          <a:p>
            <a:r>
              <a:rPr lang="en-US" dirty="0" smtClean="0"/>
              <a:t>Shown are the mean values of alkaline phosphatase (Panel A) and total bilirubin (Panel B) from baseline to month 12 in the open-label extension phase. Error bars indicate standard deviations. Treatment groups shown are those that were assigned at randomization in the double-blind period. All P values are for the comparison of each treatment group with placebo with respect to the least-squares mean change from baseline in the double-blind phase. In Panel A, P&lt;0.001 for the comparison of each </a:t>
            </a:r>
            <a:r>
              <a:rPr lang="en-US" dirty="0" err="1" smtClean="0"/>
              <a:t>obeticholic</a:t>
            </a:r>
            <a:r>
              <a:rPr lang="en-US" dirty="0" smtClean="0"/>
              <a:t> acid group with placebo. In Panel B, P=0.046 for the comparison of the 5–10-mg group (initial dose at 5 mg with adjustment to 10 mg, if applicable) with placebo at month 3, P=0.008 for the comparison at month 6, and P&lt;0.001 for the comparison at month 12; P&lt;0.001 for the comparison of the 10-mg group with placebo at month 6, P=0.003 for the comparison at month 9, and P&lt;0.001 at month 12. To convert total bilirubin values to micromoles per liter, multiply by 17.1. P values for the comparison of each treatment group with placebo with respect to the change from baseline were obtained with the use of an analysis of covariance model, with the baseline value as a covariate and with fixed effects for treatment and randomization stratification factor. </a:t>
            </a:r>
            <a:r>
              <a:rPr lang="en-US" dirty="0" err="1" smtClean="0"/>
              <a:t>ULN</a:t>
            </a:r>
            <a:r>
              <a:rPr lang="en-US" dirty="0" smtClean="0"/>
              <a:t> denotes upper limit of the normal range.</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42</a:t>
            </a:fld>
            <a:endParaRPr lang="cs-CZ"/>
          </a:p>
        </p:txBody>
      </p:sp>
    </p:spTree>
    <p:extLst>
      <p:ext uri="{BB962C8B-B14F-4D97-AF65-F5344CB8AC3E}">
        <p14:creationId xmlns:p14="http://schemas.microsoft.com/office/powerpoint/2010/main" val="1042504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Farmakologie v moderním pojetí je věda o léčivu, jeho vlastnostech ve vztahu k organizmu – což</a:t>
            </a:r>
            <a:r>
              <a:rPr lang="cs-CZ" baseline="0" dirty="0" smtClean="0"/>
              <a:t> zahrnuje farmakodynamiku a farmakokinetiku.  </a:t>
            </a:r>
          </a:p>
          <a:p>
            <a:r>
              <a:rPr lang="cs-CZ" baseline="0" dirty="0" smtClean="0"/>
              <a:t>Farmakologie studuje všechny zmíněné molekuly</a:t>
            </a:r>
          </a:p>
          <a:p>
            <a:r>
              <a:rPr lang="cs-CZ" baseline="0" dirty="0" smtClean="0"/>
              <a:t>FD – studuje efekt léčiva - od mechanizmů (interakcí na úrovni receptorů) - přes účinek až po reakci organizmu.</a:t>
            </a:r>
          </a:p>
          <a:p>
            <a:r>
              <a:rPr lang="cs-CZ" baseline="0" dirty="0" smtClean="0"/>
              <a:t>PK – osud léčiva – jak organizmus naloží s léčivem (jak se po podání dostane do místa účinku a jak je pak eliminováno) – a patří sem proces ADME kde samozřejmě hrají také důležitou roli hrají aktivní mechanizmy tj. enzymy a transportní proteiny</a:t>
            </a:r>
          </a:p>
          <a:p>
            <a:endParaRPr lang="cs-CZ" baseline="0" dirty="0" smtClean="0"/>
          </a:p>
          <a:p>
            <a:r>
              <a:rPr lang="cs-CZ" baseline="0" dirty="0" smtClean="0"/>
              <a:t>Logicky - v celém tom procesu je tedy zapojena řada mechanizmů, na které se musíme spolehnout aby po podání určité standardní dávky došlo finálně k požadovanému účinku. </a:t>
            </a:r>
          </a:p>
          <a:p>
            <a:endParaRPr lang="cs-CZ" baseline="0" dirty="0" smtClean="0"/>
          </a:p>
          <a:p>
            <a:r>
              <a:rPr lang="cs-CZ" baseline="0" dirty="0" smtClean="0"/>
              <a:t>Nicméně tyto mechanizmy jsou pod neustálým vlivem endogenní i exogenních faktorů </a:t>
            </a:r>
            <a:r>
              <a:rPr lang="cs-CZ" baseline="0" dirty="0" err="1" smtClean="0"/>
              <a:t>faktorů</a:t>
            </a:r>
            <a:r>
              <a:rPr lang="cs-CZ" baseline="0" dirty="0" smtClean="0"/>
              <a:t> a často dochází k variabilitě typu selhání účinku nebo toxicitě </a:t>
            </a:r>
          </a:p>
          <a:p>
            <a:r>
              <a:rPr lang="cs-CZ" baseline="0" dirty="0" smtClean="0"/>
              <a:t>...a jak se to projeví v případě eliminačních procesů?</a:t>
            </a:r>
          </a:p>
          <a:p>
            <a:endParaRPr lang="cs-CZ" dirty="0" smtClean="0"/>
          </a:p>
          <a:p>
            <a:endParaRPr lang="cs-CZ" dirty="0" smtClean="0"/>
          </a:p>
        </p:txBody>
      </p:sp>
      <p:sp>
        <p:nvSpPr>
          <p:cNvPr id="4" name="Zástupný symbol pro číslo snímku 3"/>
          <p:cNvSpPr>
            <a:spLocks noGrp="1"/>
          </p:cNvSpPr>
          <p:nvPr>
            <p:ph type="sldNum" sz="quarter" idx="10"/>
          </p:nvPr>
        </p:nvSpPr>
        <p:spPr/>
        <p:txBody>
          <a:bodyPr/>
          <a:lstStyle/>
          <a:p>
            <a:fld id="{42014482-CD4E-4A59-BF3D-4CA32EA7D6F1}" type="slidenum">
              <a:rPr lang="cs-CZ" smtClean="0"/>
              <a:pPr/>
              <a:t>3</a:t>
            </a:fld>
            <a:endParaRPr lang="cs-CZ"/>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But, the way of calculation in the described mathematical model is hard to understand. The second model available, the “delta-delta Ct method” for comparing relative expression results between treatments in real-time </a:t>
            </a:r>
            <a:r>
              <a:rPr lang="en-US" dirty="0" err="1" smtClean="0"/>
              <a:t>PCR</a:t>
            </a:r>
            <a:r>
              <a:rPr lang="en-US" dirty="0" smtClean="0"/>
              <a:t> (Equation 4) is presented by PE Applied </a:t>
            </a:r>
            <a:r>
              <a:rPr lang="en-US" dirty="0" err="1" smtClean="0"/>
              <a:t>Biosystems</a:t>
            </a:r>
            <a:r>
              <a:rPr lang="en-US" dirty="0" smtClean="0"/>
              <a:t> (Perkin Elmer, Forster City, CA, USA). The model presumes an optimal and identical real-time amplification efficiencies of target and reference gene of E = 2. “Delta-delta Ct method” is only applicable for a quick estimation of the relative expression ratio. For such an quick estimation also equation 1 can be shortened and transferred in Equation 4, </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52</a:t>
            </a:fld>
            <a:endParaRPr lang="cs-CZ"/>
          </a:p>
        </p:txBody>
      </p:sp>
    </p:spTree>
    <p:extLst>
      <p:ext uri="{BB962C8B-B14F-4D97-AF65-F5344CB8AC3E}">
        <p14:creationId xmlns:p14="http://schemas.microsoft.com/office/powerpoint/2010/main" val="3571821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6"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dirty="0" err="1" smtClean="0">
                <a:ea typeface="ＭＳ Ｐゴシック" pitchFamily="34" charset="-128"/>
              </a:rPr>
              <a:t>deoxynukleotidy</a:t>
            </a:r>
            <a:r>
              <a:rPr lang="cs-CZ" dirty="0" smtClean="0">
                <a:ea typeface="ＭＳ Ｐゴシック" pitchFamily="34" charset="-128"/>
              </a:rPr>
              <a:t> – </a:t>
            </a:r>
            <a:r>
              <a:rPr lang="cs-CZ" dirty="0" err="1" smtClean="0">
                <a:ea typeface="ＭＳ Ｐゴシック" pitchFamily="34" charset="-128"/>
              </a:rPr>
              <a:t>PCR</a:t>
            </a:r>
            <a:r>
              <a:rPr lang="cs-CZ" dirty="0" smtClean="0">
                <a:ea typeface="ＭＳ Ｐゴシック" pitchFamily="34" charset="-128"/>
              </a:rPr>
              <a:t> se </a:t>
            </a:r>
            <a:r>
              <a:rPr lang="cs-CZ" dirty="0" err="1" smtClean="0">
                <a:ea typeface="ＭＳ Ｐゴシック" pitchFamily="34" charset="-128"/>
              </a:rPr>
              <a:t>nasyntetizuje</a:t>
            </a:r>
            <a:r>
              <a:rPr lang="cs-CZ" dirty="0" smtClean="0">
                <a:ea typeface="ＭＳ Ｐゴシック" pitchFamily="34" charset="-128"/>
              </a:rPr>
              <a:t> konkrétní úsek, konkrétního genu a ten se pak </a:t>
            </a:r>
            <a:r>
              <a:rPr lang="cs-CZ" dirty="0" err="1" smtClean="0">
                <a:ea typeface="ＭＳ Ｐゴシック" pitchFamily="34" charset="-128"/>
              </a:rPr>
              <a:t>hybridizuje</a:t>
            </a:r>
            <a:r>
              <a:rPr lang="cs-CZ" dirty="0" smtClean="0">
                <a:ea typeface="ＭＳ Ｐゴシック" pitchFamily="34" charset="-128"/>
              </a:rPr>
              <a:t> s </a:t>
            </a:r>
            <a:r>
              <a:rPr lang="cs-CZ" dirty="0" err="1" smtClean="0">
                <a:ea typeface="ＭＳ Ｐゴシック" pitchFamily="34" charset="-128"/>
              </a:rPr>
              <a:t>deoxynukleotidy</a:t>
            </a:r>
            <a:r>
              <a:rPr lang="cs-CZ" dirty="0" smtClean="0">
                <a:ea typeface="ＭＳ Ｐゴシック" pitchFamily="34" charset="-128"/>
              </a:rPr>
              <a:t> – </a:t>
            </a:r>
            <a:r>
              <a:rPr lang="cs-CZ" dirty="0" err="1" smtClean="0">
                <a:ea typeface="ＭＳ Ｐゴシック" pitchFamily="34" charset="-128"/>
              </a:rPr>
              <a:t>elektroforeza</a:t>
            </a:r>
            <a:r>
              <a:rPr lang="cs-CZ" dirty="0" smtClean="0">
                <a:ea typeface="ＭＳ Ｐゴシック" pitchFamily="34" charset="-128"/>
              </a:rPr>
              <a:t> - bloky znamenají konkrétní nukleotid</a:t>
            </a:r>
          </a:p>
        </p:txBody>
      </p:sp>
      <p:sp>
        <p:nvSpPr>
          <p:cNvPr id="35844" name="Zástupný symbol pro číslo snímk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F6C9161-8502-46FA-8E6B-EF1F8C753A2A}" type="slidenum">
              <a:rPr lang="cs-CZ" sz="1200"/>
              <a:pPr eaLnBrk="1" hangingPunct="1"/>
              <a:t>60</a:t>
            </a:fld>
            <a:endParaRPr lang="cs-CZ" sz="1200"/>
          </a:p>
        </p:txBody>
      </p:sp>
    </p:spTree>
    <p:extLst>
      <p:ext uri="{BB962C8B-B14F-4D97-AF65-F5344CB8AC3E}">
        <p14:creationId xmlns:p14="http://schemas.microsoft.com/office/powerpoint/2010/main" val="2654881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4"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i="1" smtClean="0">
                <a:ea typeface="ＭＳ Ｐゴシック" pitchFamily="34" charset="-128"/>
              </a:rPr>
              <a:t>In the first step (top left) DNA molecules are anchored to a solid surface: beads or glass slides, for example. The dilution and anchoring process ensures only one template per location is tethered. The anchored DNA templates are copied in situ (in some devices with different physical configuration, truly single molecules are sequenced). The distribution of millions of DNA templates over a solid surface allows each to be sequenced in parallel with the others. Sequencing occurs by flowing reagents stepwise onto the device. The first step in the process is templated addition of a reversible terminator, which results in a single base extension to each template. After the unincorporated nucleotides are removed, the base which was added is detected by laser and a CCD camera or similar device that scans the reaction chamber. In the last step, the termination moiety of the incorporated based is reversed, chemically or </a:t>
            </a:r>
            <a:endParaRPr lang="cs-CZ" i="1" smtClean="0">
              <a:ea typeface="ＭＳ Ｐゴシック" pitchFamily="34" charset="-128"/>
            </a:endParaRPr>
          </a:p>
          <a:p>
            <a:endParaRPr lang="cs-CZ" i="1" smtClean="0">
              <a:ea typeface="ＭＳ Ｐゴシック" pitchFamily="34" charset="-128"/>
            </a:endParaRPr>
          </a:p>
          <a:p>
            <a:r>
              <a:rPr lang="en-US" i="1" smtClean="0">
                <a:ea typeface="ＭＳ Ｐゴシック" pitchFamily="34" charset="-128"/>
              </a:rPr>
              <a:t>enzymatically, and the cycle can start again. The number of cycles determines the length of sequence.</a:t>
            </a:r>
            <a:endParaRPr lang="cs-CZ" smtClean="0">
              <a:ea typeface="ＭＳ Ｐゴシック" pitchFamily="34" charset="-128"/>
            </a:endParaRPr>
          </a:p>
        </p:txBody>
      </p:sp>
      <p:sp>
        <p:nvSpPr>
          <p:cNvPr id="36868" name="Zástupný symbol pro číslo snímku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DF9FEDD-1E9C-4977-A402-408B574A20E5}" type="slidenum">
              <a:rPr lang="cs-CZ" sz="1200"/>
              <a:pPr eaLnBrk="1" hangingPunct="1"/>
              <a:t>61</a:t>
            </a:fld>
            <a:endParaRPr lang="cs-CZ" sz="1200"/>
          </a:p>
        </p:txBody>
      </p:sp>
    </p:spTree>
    <p:extLst>
      <p:ext uri="{BB962C8B-B14F-4D97-AF65-F5344CB8AC3E}">
        <p14:creationId xmlns:p14="http://schemas.microsoft.com/office/powerpoint/2010/main" val="30391497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Tyto přístupy se promítají i do naší vědecké práce. My se dlouhodobě věnujeme především jaterním mechanizmům za pojeným do eliminace a jejich ovlivnění patologickým stavem a současně podanými léčivy nebo látkami přírodního původu</a:t>
            </a:r>
            <a:endParaRPr lang="cs-CZ" baseline="0" dirty="0" smtClean="0"/>
          </a:p>
          <a:p>
            <a:endParaRPr lang="cs-CZ" baseline="0" dirty="0" smtClean="0"/>
          </a:p>
          <a:p>
            <a:r>
              <a:rPr lang="cs-CZ" baseline="0" dirty="0" smtClean="0"/>
              <a:t>Typickým příkladem je náš výzkum EGCG – základního </a:t>
            </a:r>
            <a:r>
              <a:rPr lang="cs-CZ" baseline="0" dirty="0" err="1" smtClean="0"/>
              <a:t>polyfenolu</a:t>
            </a:r>
            <a:r>
              <a:rPr lang="cs-CZ" baseline="0" dirty="0" smtClean="0"/>
              <a:t> zeleného čaje, který je nositelem všech popisovaných pozitivních účinků</a:t>
            </a:r>
          </a:p>
          <a:p>
            <a:endParaRPr lang="cs-CZ"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latin typeface="+mn-lt"/>
                <a:ea typeface="+mn-ea"/>
                <a:cs typeface="+mn-cs"/>
              </a:rPr>
              <a:t>Herb, Nutrient, and Drug Interactions: Clinical Implications and Therapeutic </a:t>
            </a:r>
          </a:p>
          <a:p>
            <a:r>
              <a:rPr lang="cs-CZ" dirty="0" smtClean="0"/>
              <a:t>EGCG je inhibitorem P-</a:t>
            </a:r>
            <a:r>
              <a:rPr lang="cs-CZ" dirty="0" err="1" smtClean="0"/>
              <a:t>gp</a:t>
            </a:r>
            <a:r>
              <a:rPr lang="cs-CZ" dirty="0" smtClean="0"/>
              <a:t> a </a:t>
            </a:r>
            <a:r>
              <a:rPr lang="cs-CZ" baseline="0" dirty="0" smtClean="0"/>
              <a:t>CYP1A1, 1A2, 2A6, 2C19, 2E1, 3A4</a:t>
            </a:r>
            <a:endParaRPr lang="cs-CZ" dirty="0"/>
          </a:p>
        </p:txBody>
      </p:sp>
      <p:sp>
        <p:nvSpPr>
          <p:cNvPr id="4" name="Zástupný symbol pro číslo snímku 3"/>
          <p:cNvSpPr>
            <a:spLocks noGrp="1"/>
          </p:cNvSpPr>
          <p:nvPr>
            <p:ph type="sldNum" sz="quarter" idx="10"/>
          </p:nvPr>
        </p:nvSpPr>
        <p:spPr/>
        <p:txBody>
          <a:bodyPr/>
          <a:lstStyle/>
          <a:p>
            <a:fld id="{42014482-CD4E-4A59-BF3D-4CA32EA7D6F1}" type="slidenum">
              <a:rPr lang="cs-CZ" smtClean="0"/>
              <a:pPr/>
              <a:t>67</a:t>
            </a:fld>
            <a:endParaRPr lang="cs-CZ"/>
          </a:p>
        </p:txBody>
      </p:sp>
    </p:spTree>
    <p:extLst>
      <p:ext uri="{BB962C8B-B14F-4D97-AF65-F5344CB8AC3E}">
        <p14:creationId xmlns:p14="http://schemas.microsoft.com/office/powerpoint/2010/main" val="4169286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fontScale="55000" lnSpcReduction="20000"/>
          </a:bodyPr>
          <a:lstStyle/>
          <a:p>
            <a:r>
              <a:rPr lang="cs-CZ" dirty="0" smtClean="0"/>
              <a:t>K</a:t>
            </a:r>
            <a:r>
              <a:rPr lang="cs-CZ" baseline="0" dirty="0" smtClean="0"/>
              <a:t> výzkumu je tedy potřeba kombinace řad metod</a:t>
            </a:r>
          </a:p>
          <a:p>
            <a:r>
              <a:rPr lang="cs-CZ" dirty="0" smtClean="0"/>
              <a:t>Historicky jsme svědky velké akcelerace – ohromný metodický posun</a:t>
            </a:r>
          </a:p>
          <a:p>
            <a:r>
              <a:rPr lang="cs-CZ" dirty="0" smtClean="0"/>
              <a:t>Kvantitativní - Stanovení podílu..mnohočetné analýzy</a:t>
            </a:r>
          </a:p>
          <a:p>
            <a:endParaRPr lang="cs-CZ" dirty="0" smtClean="0"/>
          </a:p>
          <a:p>
            <a:r>
              <a:rPr lang="cs-CZ" dirty="0" smtClean="0"/>
              <a:t>Poslední desetiletí – přechod na gen</a:t>
            </a:r>
            <a:r>
              <a:rPr lang="cs-CZ" baseline="0" dirty="0" smtClean="0"/>
              <a:t> modifikované organizmy</a:t>
            </a:r>
          </a:p>
          <a:p>
            <a:endParaRPr lang="cs-CZ" baseline="0" dirty="0" smtClean="0"/>
          </a:p>
          <a:p>
            <a:r>
              <a:rPr lang="cs-CZ" baseline="0" dirty="0" smtClean="0"/>
              <a:t>Metody – je vůbec něco nemožného</a:t>
            </a:r>
          </a:p>
          <a:p>
            <a:endParaRPr lang="cs-CZ" baseline="0" dirty="0" smtClean="0"/>
          </a:p>
          <a:p>
            <a:r>
              <a:rPr lang="cs-CZ" baseline="0" dirty="0" smtClean="0"/>
              <a:t>K čemu to všechno – komplexní poznání závislost by snad mohlo identifikovat základní kameny po kterých by se dalo přeskákat na druhou stranu řeky a vést úspěšnou terapii – šitou na míru konkrétního nemocného</a:t>
            </a:r>
            <a:endParaRPr lang="cs-CZ" dirty="0" smtClean="0"/>
          </a:p>
          <a:p>
            <a:endParaRPr lang="cs-CZ" dirty="0" smtClean="0"/>
          </a:p>
          <a:p>
            <a:r>
              <a:rPr lang="cs-CZ" dirty="0" smtClean="0"/>
              <a:t>1848 – Friedrich </a:t>
            </a:r>
            <a:r>
              <a:rPr lang="cs-CZ" dirty="0" err="1" smtClean="0"/>
              <a:t>Wöhler</a:t>
            </a:r>
            <a:endParaRPr lang="cs-CZ" dirty="0" smtClean="0"/>
          </a:p>
          <a:p>
            <a:pPr lvl="1"/>
            <a:r>
              <a:rPr lang="cs-CZ" dirty="0" smtClean="0"/>
              <a:t>Oxidační reakce - benzaldehyd-benzoová kyselina</a:t>
            </a:r>
          </a:p>
          <a:p>
            <a:pPr lvl="1"/>
            <a:r>
              <a:rPr lang="cs-CZ" dirty="0" smtClean="0"/>
              <a:t>Syntéza urey</a:t>
            </a:r>
          </a:p>
          <a:p>
            <a:r>
              <a:rPr lang="cs-CZ" dirty="0" smtClean="0"/>
              <a:t>1879 – </a:t>
            </a:r>
            <a:r>
              <a:rPr lang="cs-CZ" dirty="0" err="1" smtClean="0"/>
              <a:t>Oswald</a:t>
            </a:r>
            <a:r>
              <a:rPr lang="cs-CZ" dirty="0" smtClean="0"/>
              <a:t> </a:t>
            </a:r>
            <a:r>
              <a:rPr lang="cs-CZ" dirty="0" err="1" smtClean="0"/>
              <a:t>Schmiedeberg</a:t>
            </a:r>
            <a:endParaRPr lang="cs-CZ" dirty="0" smtClean="0"/>
          </a:p>
          <a:p>
            <a:pPr lvl="1"/>
            <a:r>
              <a:rPr lang="cs-CZ" dirty="0" err="1" smtClean="0"/>
              <a:t>Glucuronidace</a:t>
            </a:r>
            <a:r>
              <a:rPr lang="cs-CZ" dirty="0" smtClean="0"/>
              <a:t> </a:t>
            </a:r>
            <a:r>
              <a:rPr lang="cs-CZ" dirty="0" err="1" smtClean="0"/>
              <a:t>kamphoru</a:t>
            </a:r>
            <a:endParaRPr lang="cs-CZ" dirty="0" smtClean="0"/>
          </a:p>
          <a:p>
            <a:r>
              <a:rPr lang="cs-CZ" dirty="0" smtClean="0"/>
              <a:t>1913 - Leonor </a:t>
            </a:r>
            <a:r>
              <a:rPr lang="cs-CZ" dirty="0" err="1" smtClean="0"/>
              <a:t>Michaelis</a:t>
            </a:r>
            <a:r>
              <a:rPr lang="cs-CZ" dirty="0" smtClean="0"/>
              <a:t> a </a:t>
            </a:r>
            <a:r>
              <a:rPr lang="cs-CZ" dirty="0" err="1" smtClean="0"/>
              <a:t>Maud</a:t>
            </a:r>
            <a:r>
              <a:rPr lang="cs-CZ" dirty="0" smtClean="0"/>
              <a:t> </a:t>
            </a:r>
            <a:r>
              <a:rPr lang="cs-CZ" dirty="0" err="1" smtClean="0"/>
              <a:t>Mentenová</a:t>
            </a:r>
            <a:r>
              <a:rPr lang="cs-CZ" dirty="0" smtClean="0"/>
              <a:t> </a:t>
            </a:r>
          </a:p>
          <a:p>
            <a:r>
              <a:rPr lang="cs-CZ" dirty="0" smtClean="0"/>
              <a:t>1962 – </a:t>
            </a:r>
            <a:r>
              <a:rPr lang="cs-CZ" dirty="0" err="1" smtClean="0"/>
              <a:t>Omura</a:t>
            </a:r>
            <a:r>
              <a:rPr lang="cs-CZ" dirty="0" smtClean="0"/>
              <a:t> a </a:t>
            </a:r>
            <a:r>
              <a:rPr lang="cs-CZ" dirty="0" err="1" smtClean="0"/>
              <a:t>Sato</a:t>
            </a:r>
            <a:r>
              <a:rPr lang="cs-CZ" dirty="0" smtClean="0"/>
              <a:t> – cytochrom P450</a:t>
            </a:r>
          </a:p>
          <a:p>
            <a:r>
              <a:rPr lang="cs-CZ" dirty="0" smtClean="0"/>
              <a:t>Jednotná nomenklatura.........</a:t>
            </a:r>
          </a:p>
          <a:p>
            <a:endParaRPr lang="cs-CZ" dirty="0" smtClean="0"/>
          </a:p>
          <a:p>
            <a:endParaRPr lang="cs-CZ" dirty="0" smtClean="0"/>
          </a:p>
          <a:p>
            <a:r>
              <a:rPr lang="cs-CZ" dirty="0" smtClean="0"/>
              <a:t>Tady bych odbočil – bývá zvykem nabídnout stručný</a:t>
            </a:r>
            <a:r>
              <a:rPr lang="cs-CZ" baseline="0" dirty="0" smtClean="0"/>
              <a:t> pohled do historie</a:t>
            </a:r>
          </a:p>
          <a:p>
            <a:endParaRPr lang="cs-CZ" baseline="0" dirty="0" smtClean="0"/>
          </a:p>
          <a:p>
            <a:r>
              <a:rPr lang="cs-CZ" dirty="0" smtClean="0"/>
              <a:t>Leonor </a:t>
            </a:r>
            <a:r>
              <a:rPr lang="cs-CZ" dirty="0" err="1" smtClean="0"/>
              <a:t>Michaelis</a:t>
            </a:r>
            <a:r>
              <a:rPr lang="cs-CZ" dirty="0" smtClean="0"/>
              <a:t> a </a:t>
            </a:r>
            <a:r>
              <a:rPr lang="cs-CZ" dirty="0" err="1" smtClean="0"/>
              <a:t>Maud</a:t>
            </a:r>
            <a:r>
              <a:rPr lang="cs-CZ" dirty="0" smtClean="0"/>
              <a:t> </a:t>
            </a:r>
            <a:r>
              <a:rPr lang="cs-CZ" dirty="0" err="1" smtClean="0"/>
              <a:t>Mentonová</a:t>
            </a:r>
            <a:r>
              <a:rPr lang="cs-CZ" dirty="0" smtClean="0"/>
              <a:t> 1913 – disociační konstanta – v = </a:t>
            </a:r>
            <a:r>
              <a:rPr lang="cs-CZ" dirty="0" err="1" smtClean="0"/>
              <a:t>Vmax</a:t>
            </a:r>
            <a:r>
              <a:rPr lang="cs-CZ" dirty="0" smtClean="0"/>
              <a:t>.(S)/Km+S</a:t>
            </a:r>
          </a:p>
          <a:p>
            <a:endParaRPr lang="cs-CZ" dirty="0" smtClean="0"/>
          </a:p>
          <a:p>
            <a:r>
              <a:rPr lang="cs-CZ" dirty="0" err="1" smtClean="0"/>
              <a:t>Naunyn</a:t>
            </a:r>
            <a:r>
              <a:rPr lang="cs-CZ" dirty="0" smtClean="0"/>
              <a:t> 1867 – benzen</a:t>
            </a:r>
            <a:r>
              <a:rPr lang="cs-CZ" baseline="0" dirty="0" smtClean="0"/>
              <a:t> na fenol</a:t>
            </a:r>
          </a:p>
          <a:p>
            <a:r>
              <a:rPr lang="cs-CZ" dirty="0" smtClean="0"/>
              <a:t>1841 – Alexander Ure -Konjugace benzoové kyseliny s glycinem</a:t>
            </a:r>
          </a:p>
          <a:p>
            <a:r>
              <a:rPr lang="cs-CZ" dirty="0" smtClean="0"/>
              <a:t>1876 – </a:t>
            </a:r>
            <a:r>
              <a:rPr lang="cs-CZ" dirty="0" err="1" smtClean="0"/>
              <a:t>Bauman</a:t>
            </a:r>
            <a:r>
              <a:rPr lang="cs-CZ" dirty="0" smtClean="0"/>
              <a:t> – sulfatace – </a:t>
            </a:r>
            <a:r>
              <a:rPr lang="cs-CZ" dirty="0" err="1" smtClean="0"/>
              <a:t>mercapturová</a:t>
            </a:r>
            <a:r>
              <a:rPr lang="cs-CZ" dirty="0" smtClean="0"/>
              <a:t> kyselina</a:t>
            </a:r>
          </a:p>
          <a:p>
            <a:r>
              <a:rPr lang="cs-CZ" dirty="0" smtClean="0"/>
              <a:t>1882 – </a:t>
            </a:r>
            <a:r>
              <a:rPr lang="cs-CZ" dirty="0" err="1" smtClean="0"/>
              <a:t>Lauteman</a:t>
            </a:r>
            <a:r>
              <a:rPr lang="cs-CZ" dirty="0" smtClean="0"/>
              <a:t> - redukce benzoové kyseliny na </a:t>
            </a:r>
            <a:r>
              <a:rPr lang="cs-CZ" dirty="0" err="1" smtClean="0"/>
              <a:t>hippurovou</a:t>
            </a:r>
            <a:r>
              <a:rPr lang="cs-CZ" dirty="0" smtClean="0"/>
              <a:t> kyselinu</a:t>
            </a:r>
          </a:p>
          <a:p>
            <a:r>
              <a:rPr lang="cs-CZ" dirty="0" smtClean="0"/>
              <a:t>1887 – His - </a:t>
            </a:r>
            <a:r>
              <a:rPr lang="cs-CZ" dirty="0" err="1" smtClean="0"/>
              <a:t>methylace</a:t>
            </a:r>
            <a:endParaRPr lang="cs-CZ" dirty="0" smtClean="0"/>
          </a:p>
          <a:p>
            <a:r>
              <a:rPr lang="cs-CZ" dirty="0" smtClean="0"/>
              <a:t>1893 – </a:t>
            </a:r>
            <a:r>
              <a:rPr lang="cs-CZ" dirty="0" err="1" smtClean="0"/>
              <a:t>Cohn</a:t>
            </a:r>
            <a:r>
              <a:rPr lang="cs-CZ" dirty="0" smtClean="0"/>
              <a:t> - acetylace</a:t>
            </a:r>
          </a:p>
          <a:p>
            <a:endParaRPr lang="cs-CZ" dirty="0" smtClean="0"/>
          </a:p>
          <a:p>
            <a:endParaRPr lang="cs-CZ" dirty="0"/>
          </a:p>
        </p:txBody>
      </p:sp>
      <p:sp>
        <p:nvSpPr>
          <p:cNvPr id="4" name="Zástupný symbol pro číslo snímku 3"/>
          <p:cNvSpPr>
            <a:spLocks noGrp="1"/>
          </p:cNvSpPr>
          <p:nvPr>
            <p:ph type="sldNum" sz="quarter" idx="10"/>
          </p:nvPr>
        </p:nvSpPr>
        <p:spPr/>
        <p:txBody>
          <a:bodyPr/>
          <a:lstStyle/>
          <a:p>
            <a:fld id="{42014482-CD4E-4A59-BF3D-4CA32EA7D6F1}" type="slidenum">
              <a:rPr lang="cs-CZ" smtClean="0"/>
              <a:pPr/>
              <a:t>68</a:t>
            </a:fld>
            <a:endParaRPr lang="cs-CZ"/>
          </a:p>
        </p:txBody>
      </p:sp>
    </p:spTree>
    <p:extLst>
      <p:ext uri="{BB962C8B-B14F-4D97-AF65-F5344CB8AC3E}">
        <p14:creationId xmlns:p14="http://schemas.microsoft.com/office/powerpoint/2010/main" val="9870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Predikce úspěchu terapie, změna indikátoru během terapie – </a:t>
            </a:r>
          </a:p>
          <a:p>
            <a:endParaRPr lang="cs-CZ" dirty="0" smtClean="0"/>
          </a:p>
          <a:p>
            <a:r>
              <a:rPr lang="cs-CZ" dirty="0" smtClean="0"/>
              <a:t>Vždy se soustřeďte na kvalitu a organizujte podle vzorových prací a autorů</a:t>
            </a:r>
            <a:r>
              <a:rPr lang="cs-CZ" baseline="0" dirty="0" smtClean="0"/>
              <a:t> z vyšších impaktů</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4</a:t>
            </a:fld>
            <a:endParaRPr lang="cs-CZ"/>
          </a:p>
        </p:txBody>
      </p:sp>
    </p:spTree>
    <p:extLst>
      <p:ext uri="{BB962C8B-B14F-4D97-AF65-F5344CB8AC3E}">
        <p14:creationId xmlns:p14="http://schemas.microsoft.com/office/powerpoint/2010/main" val="142675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cs-CZ" sz="1200" b="0" i="0" kern="1200" dirty="0" smtClean="0">
                <a:solidFill>
                  <a:schemeClr val="tx1"/>
                </a:solidFill>
                <a:latin typeface="+mn-lt"/>
                <a:ea typeface="+mn-ea"/>
                <a:cs typeface="+mn-cs"/>
              </a:rPr>
              <a:t>Dovolte mi to demonstrovat na příkladu podání 25 mg </a:t>
            </a:r>
            <a:r>
              <a:rPr lang="cs-CZ" sz="1200" b="0" i="0" kern="1200" dirty="0" err="1" smtClean="0">
                <a:solidFill>
                  <a:schemeClr val="tx1"/>
                </a:solidFill>
                <a:latin typeface="+mn-lt"/>
                <a:ea typeface="+mn-ea"/>
                <a:cs typeface="+mn-cs"/>
              </a:rPr>
              <a:t>karvedilolu</a:t>
            </a:r>
            <a:endParaRPr lang="cs-CZ" sz="1200" b="0" i="0" kern="1200" dirty="0" smtClean="0">
              <a:solidFill>
                <a:schemeClr val="tx1"/>
              </a:solidFill>
              <a:latin typeface="+mn-lt"/>
              <a:ea typeface="+mn-ea"/>
              <a:cs typeface="+mn-cs"/>
            </a:endParaRPr>
          </a:p>
          <a:p>
            <a:pPr eaLnBrk="1" hangingPunct="1"/>
            <a:endParaRPr lang="cs-CZ" sz="1200" b="0" i="0" kern="1200" dirty="0" smtClean="0">
              <a:solidFill>
                <a:schemeClr val="tx1"/>
              </a:solidFill>
              <a:latin typeface="+mn-lt"/>
              <a:ea typeface="+mn-ea"/>
              <a:cs typeface="+mn-cs"/>
            </a:endParaRPr>
          </a:p>
          <a:p>
            <a:pPr eaLnBrk="1" hangingPunct="1"/>
            <a:r>
              <a:rPr lang="cs-CZ" sz="1200" b="0" i="0" kern="1200" dirty="0" smtClean="0">
                <a:solidFill>
                  <a:schemeClr val="tx1"/>
                </a:solidFill>
                <a:latin typeface="+mn-lt"/>
                <a:ea typeface="+mn-ea"/>
                <a:cs typeface="+mn-cs"/>
              </a:rPr>
              <a:t>-dávka stejná –ale výrazná variabilita</a:t>
            </a:r>
            <a:r>
              <a:rPr lang="cs-CZ" sz="1200" b="0" i="0" kern="1200" baseline="0" dirty="0" smtClean="0">
                <a:solidFill>
                  <a:schemeClr val="tx1"/>
                </a:solidFill>
                <a:latin typeface="+mn-lt"/>
                <a:ea typeface="+mn-ea"/>
                <a:cs typeface="+mn-cs"/>
              </a:rPr>
              <a:t> ve všech oblastech křivky, především však v eliminace – což znamená, že u nemocných s nízkými koncentracemi – rychlou eliminaci a naopak</a:t>
            </a:r>
          </a:p>
          <a:p>
            <a:pPr eaLnBrk="1" hangingPunct="1"/>
            <a:endParaRPr lang="cs-CZ" sz="1200" b="0" i="0" kern="1200" baseline="0" dirty="0" smtClean="0">
              <a:solidFill>
                <a:schemeClr val="tx1"/>
              </a:solidFill>
              <a:latin typeface="+mn-lt"/>
              <a:ea typeface="+mn-ea"/>
              <a:cs typeface="+mn-cs"/>
            </a:endParaRPr>
          </a:p>
          <a:p>
            <a:pPr eaLnBrk="1" hangingPunct="1"/>
            <a:r>
              <a:rPr lang="cs-CZ" dirty="0" smtClean="0">
                <a:ea typeface="ＭＳ Ｐゴシック" pitchFamily="34" charset="-128"/>
              </a:rPr>
              <a:t>Významné přitom je,</a:t>
            </a:r>
            <a:r>
              <a:rPr lang="cs-CZ" baseline="0" dirty="0" smtClean="0">
                <a:ea typeface="ＭＳ Ｐゴシック" pitchFamily="34" charset="-128"/>
              </a:rPr>
              <a:t> že takováto variabilita může nastat i u relativně zdravého organizmu bez zjevné patologie eliminačních orgánů... </a:t>
            </a:r>
            <a:r>
              <a:rPr lang="cs-CZ" baseline="0" dirty="0" err="1" smtClean="0">
                <a:ea typeface="ＭＳ Ｐゴシック" pitchFamily="34" charset="-128"/>
              </a:rPr>
              <a:t>tj</a:t>
            </a:r>
            <a:r>
              <a:rPr lang="cs-CZ" baseline="0" dirty="0" smtClean="0">
                <a:ea typeface="ＭＳ Ｐゴシック" pitchFamily="34" charset="-128"/>
              </a:rPr>
              <a:t> dá se předpokládat, že pasivní procesy fungují velmi podobně</a:t>
            </a:r>
            <a:endParaRPr lang="cs-CZ" sz="1200" b="0" i="0" kern="1200" dirty="0" smtClean="0">
              <a:solidFill>
                <a:schemeClr val="tx1"/>
              </a:solidFill>
              <a:latin typeface="+mn-lt"/>
              <a:ea typeface="+mn-ea"/>
              <a:cs typeface="+mn-cs"/>
            </a:endParaRPr>
          </a:p>
          <a:p>
            <a:pPr eaLnBrk="1" hangingPunct="1"/>
            <a:endParaRPr lang="cs-CZ" sz="1200" b="0" i="0" kern="1200" dirty="0" smtClean="0">
              <a:solidFill>
                <a:schemeClr val="tx1"/>
              </a:solidFill>
              <a:latin typeface="+mn-lt"/>
              <a:ea typeface="+mn-ea"/>
              <a:cs typeface="+mn-cs"/>
            </a:endParaRPr>
          </a:p>
          <a:p>
            <a:pPr eaLnBrk="1" hangingPunct="1"/>
            <a:r>
              <a:rPr lang="en-US" dirty="0" err="1" smtClean="0"/>
              <a:t>Če</a:t>
            </a:r>
            <a:r>
              <a:rPr lang="cs-CZ" dirty="0" smtClean="0"/>
              <a:t>r</a:t>
            </a:r>
            <a:r>
              <a:rPr lang="en-US" dirty="0" err="1" smtClean="0"/>
              <a:t>vený</a:t>
            </a:r>
            <a:r>
              <a:rPr lang="en-US" dirty="0" smtClean="0"/>
              <a:t> </a:t>
            </a:r>
            <a:r>
              <a:rPr lang="en-US" dirty="0" err="1" smtClean="0"/>
              <a:t>profil</a:t>
            </a:r>
            <a:r>
              <a:rPr lang="en-US" dirty="0" smtClean="0"/>
              <a:t> – </a:t>
            </a:r>
            <a:r>
              <a:rPr lang="en-US" dirty="0" err="1" smtClean="0"/>
              <a:t>spodní</a:t>
            </a:r>
            <a:r>
              <a:rPr lang="en-US" dirty="0" smtClean="0"/>
              <a:t> CYP2D6 *1/*1 (wt/wt), </a:t>
            </a:r>
            <a:r>
              <a:rPr lang="cs-CZ" dirty="0" smtClean="0"/>
              <a:t> </a:t>
            </a:r>
            <a:r>
              <a:rPr lang="en-US" dirty="0" err="1" smtClean="0"/>
              <a:t>prostřední</a:t>
            </a:r>
            <a:r>
              <a:rPr lang="en-US" dirty="0" smtClean="0"/>
              <a:t> CYP2D6 *1/0, </a:t>
            </a:r>
            <a:r>
              <a:rPr lang="en-US" dirty="0" err="1" smtClean="0"/>
              <a:t>horní</a:t>
            </a:r>
            <a:r>
              <a:rPr lang="en-US" dirty="0" smtClean="0"/>
              <a:t> CYP2D6 0/0</a:t>
            </a:r>
            <a:r>
              <a:rPr lang="cs-CZ" dirty="0" smtClean="0"/>
              <a:t>0</a:t>
            </a:r>
            <a:endParaRPr lang="en-US" dirty="0" smtClean="0"/>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84D15A7F-B744-8C46-88D9-0327237C7DCD}" type="slidenum">
              <a:rPr lang="cs-CZ" smtClean="0"/>
              <a:pPr>
                <a:defRPr/>
              </a:pPr>
              <a:t>6</a:t>
            </a:fld>
            <a:endParaRPr lang="cs-CZ"/>
          </a:p>
        </p:txBody>
      </p:sp>
    </p:spTree>
    <p:extLst>
      <p:ext uri="{BB962C8B-B14F-4D97-AF65-F5344CB8AC3E}">
        <p14:creationId xmlns:p14="http://schemas.microsoft.com/office/powerpoint/2010/main" val="485578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Příklad </a:t>
            </a:r>
            <a:r>
              <a:rPr lang="cs-CZ" dirty="0" err="1" smtClean="0"/>
              <a:t>NASH</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7</a:t>
            </a:fld>
            <a:endParaRPr lang="cs-CZ"/>
          </a:p>
        </p:txBody>
      </p:sp>
    </p:spTree>
    <p:extLst>
      <p:ext uri="{BB962C8B-B14F-4D97-AF65-F5344CB8AC3E}">
        <p14:creationId xmlns:p14="http://schemas.microsoft.com/office/powerpoint/2010/main" val="1892800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smtClean="0"/>
              <a:t>J Basic </a:t>
            </a:r>
            <a:r>
              <a:rPr lang="en-US" dirty="0" err="1" smtClean="0"/>
              <a:t>Clin</a:t>
            </a:r>
            <a:r>
              <a:rPr lang="en-US" dirty="0" smtClean="0"/>
              <a:t> Pharm. March 2016-May 2016; 7(2): 27–31.</a:t>
            </a:r>
          </a:p>
          <a:p>
            <a:r>
              <a:rPr lang="en-US" dirty="0" err="1" smtClean="0"/>
              <a:t>doi</a:t>
            </a:r>
            <a:r>
              <a:rPr lang="en-US" dirty="0" smtClean="0"/>
              <a:t>:  10.4103/0976-0105.177703</a:t>
            </a:r>
          </a:p>
          <a:p>
            <a:r>
              <a:rPr lang="en-US" dirty="0" smtClean="0"/>
              <a:t>PMCID: PMC4804402</a:t>
            </a:r>
          </a:p>
          <a:p>
            <a:r>
              <a:rPr lang="en-US" dirty="0" smtClean="0"/>
              <a:t>A simple practice guide for dose conversion between animals and human</a:t>
            </a:r>
          </a:p>
          <a:p>
            <a:r>
              <a:rPr lang="en-US" dirty="0" err="1" smtClean="0"/>
              <a:t>Anroop</a:t>
            </a:r>
            <a:r>
              <a:rPr lang="en-US" dirty="0" smtClean="0"/>
              <a:t> B. Nair and </a:t>
            </a:r>
            <a:r>
              <a:rPr lang="en-US" dirty="0" err="1" smtClean="0"/>
              <a:t>Shery</a:t>
            </a:r>
            <a:r>
              <a:rPr lang="en-US" dirty="0" smtClean="0"/>
              <a:t> Jacob1</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8</a:t>
            </a:fld>
            <a:endParaRPr lang="cs-CZ"/>
          </a:p>
        </p:txBody>
      </p:sp>
    </p:spTree>
    <p:extLst>
      <p:ext uri="{BB962C8B-B14F-4D97-AF65-F5344CB8AC3E}">
        <p14:creationId xmlns:p14="http://schemas.microsoft.com/office/powerpoint/2010/main" val="153654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smtClean="0"/>
              <a:t>Timing</a:t>
            </a:r>
            <a:r>
              <a:rPr lang="cs-CZ" dirty="0" smtClean="0"/>
              <a:t> – přesné odběry vzorků</a:t>
            </a:r>
            <a:endParaRPr lang="cs-CZ" dirty="0"/>
          </a:p>
        </p:txBody>
      </p:sp>
      <p:sp>
        <p:nvSpPr>
          <p:cNvPr id="4" name="Zástupný symbol pro číslo snímku 3"/>
          <p:cNvSpPr>
            <a:spLocks noGrp="1"/>
          </p:cNvSpPr>
          <p:nvPr>
            <p:ph type="sldNum" sz="quarter" idx="10"/>
          </p:nvPr>
        </p:nvSpPr>
        <p:spPr/>
        <p:txBody>
          <a:bodyPr/>
          <a:lstStyle/>
          <a:p>
            <a:pPr>
              <a:defRPr/>
            </a:pPr>
            <a:fld id="{A03BDACA-D618-4B76-B040-1B3B78751947}" type="slidenum">
              <a:rPr lang="cs-CZ" smtClean="0"/>
              <a:pPr>
                <a:defRPr/>
              </a:pPr>
              <a:t>9</a:t>
            </a:fld>
            <a:endParaRPr lang="cs-CZ"/>
          </a:p>
        </p:txBody>
      </p:sp>
    </p:spTree>
    <p:extLst>
      <p:ext uri="{BB962C8B-B14F-4D97-AF65-F5344CB8AC3E}">
        <p14:creationId xmlns:p14="http://schemas.microsoft.com/office/powerpoint/2010/main" val="1277683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cs-CZ" altLang="cs-CZ" smtClean="0">
                <a:ea typeface="ＭＳ Ｐゴシック" panose="020B0600070205080204" pitchFamily="34" charset="-128"/>
              </a:rPr>
              <a:t>Transportéry – diuretika, omeprazol, TCA, SSRI</a:t>
            </a:r>
          </a:p>
          <a:p>
            <a:r>
              <a:rPr lang="cs-CZ" altLang="cs-CZ" smtClean="0">
                <a:ea typeface="ＭＳ Ｐゴシック" panose="020B0600070205080204" pitchFamily="34" charset="-128"/>
              </a:rPr>
              <a:t>Enzymy – orlistat – lipázy, aprotinin – proteázy, tolcapon – COMT</a:t>
            </a:r>
          </a:p>
          <a:p>
            <a:r>
              <a:rPr lang="cs-CZ" altLang="cs-CZ" smtClean="0">
                <a:ea typeface="ＭＳ Ｐゴシック" panose="020B0600070205080204" pitchFamily="34" charset="-128"/>
              </a:rPr>
              <a:t>Fomepizol (4-methylpyrazol) – blokáda alkoholdehydrogenázy – otrava methanolem nebo ethylenglykolem</a:t>
            </a:r>
          </a:p>
        </p:txBody>
      </p:sp>
      <p:sp>
        <p:nvSpPr>
          <p:cNvPr id="33796"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9D8CF88-C0EC-490D-9597-EEC4E0DF8314}" type="slidenum">
              <a:rPr lang="cs-CZ" altLang="cs-CZ"/>
              <a:pPr>
                <a:spcBef>
                  <a:spcPct val="0"/>
                </a:spcBef>
              </a:pPr>
              <a:t>10</a:t>
            </a:fld>
            <a:endParaRPr lang="cs-CZ" altLang="cs-CZ"/>
          </a:p>
        </p:txBody>
      </p:sp>
    </p:spTree>
    <p:extLst>
      <p:ext uri="{BB962C8B-B14F-4D97-AF65-F5344CB8AC3E}">
        <p14:creationId xmlns:p14="http://schemas.microsoft.com/office/powerpoint/2010/main" val="764698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32FE3097-6E63-4BAE-A780-C6FC8B89F81B}" type="slidenum">
              <a:rPr lang="cs-CZ" smtClean="0"/>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C346B289-3638-47EE-AF30-9EADB0BDF635}" type="slidenum">
              <a:rPr lang="cs-CZ" smtClean="0"/>
              <a:pPr>
                <a:defRPr/>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37E0EE36-1AD0-4541-9974-D8205AE2C085}" type="slidenum">
              <a:rPr lang="cs-CZ" smtClean="0"/>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905C2D8F-A565-4F2B-95A7-5406D1301372}" type="slidenum">
              <a:rPr lang="cs-CZ" smtClean="0"/>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pPr>
              <a:defRPr/>
            </a:pPr>
            <a:endParaRPr lang="cs-CZ"/>
          </a:p>
        </p:txBody>
      </p:sp>
      <p:sp>
        <p:nvSpPr>
          <p:cNvPr id="5" name="Zástupný symbol pro zápatí 4"/>
          <p:cNvSpPr>
            <a:spLocks noGrp="1"/>
          </p:cNvSpPr>
          <p:nvPr>
            <p:ph type="ftr" sz="quarter" idx="11"/>
          </p:nvPr>
        </p:nvSpPr>
        <p:spPr/>
        <p:txBody>
          <a:bodyPr/>
          <a:lstStyle/>
          <a:p>
            <a:pPr>
              <a:defRPr/>
            </a:pPr>
            <a:endParaRPr lang="cs-CZ"/>
          </a:p>
        </p:txBody>
      </p:sp>
      <p:sp>
        <p:nvSpPr>
          <p:cNvPr id="6" name="Zástupný symbol pro číslo snímku 5"/>
          <p:cNvSpPr>
            <a:spLocks noGrp="1"/>
          </p:cNvSpPr>
          <p:nvPr>
            <p:ph type="sldNum" sz="quarter" idx="12"/>
          </p:nvPr>
        </p:nvSpPr>
        <p:spPr/>
        <p:txBody>
          <a:bodyPr/>
          <a:lstStyle/>
          <a:p>
            <a:pPr>
              <a:defRPr/>
            </a:pPr>
            <a:fld id="{D1BDD46B-A87C-4C21-84FA-0FEAB66083E9}" type="slidenum">
              <a:rPr lang="cs-CZ" smtClean="0"/>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pPr>
              <a:defRPr/>
            </a:pPr>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300941A8-835C-48C1-A525-E3B25AF7C8D1}" type="slidenum">
              <a:rPr lang="cs-CZ" smtClean="0"/>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pPr>
              <a:defRPr/>
            </a:pPr>
            <a:endParaRPr lang="cs-CZ"/>
          </a:p>
        </p:txBody>
      </p:sp>
      <p:sp>
        <p:nvSpPr>
          <p:cNvPr id="8" name="Zástupný symbol pro zápatí 7"/>
          <p:cNvSpPr>
            <a:spLocks noGrp="1"/>
          </p:cNvSpPr>
          <p:nvPr>
            <p:ph type="ftr" sz="quarter" idx="11"/>
          </p:nvPr>
        </p:nvSpPr>
        <p:spPr/>
        <p:txBody>
          <a:bodyPr/>
          <a:lstStyle/>
          <a:p>
            <a:pPr>
              <a:defRPr/>
            </a:pPr>
            <a:endParaRPr lang="cs-CZ"/>
          </a:p>
        </p:txBody>
      </p:sp>
      <p:sp>
        <p:nvSpPr>
          <p:cNvPr id="9" name="Zástupný symbol pro číslo snímku 8"/>
          <p:cNvSpPr>
            <a:spLocks noGrp="1"/>
          </p:cNvSpPr>
          <p:nvPr>
            <p:ph type="sldNum" sz="quarter" idx="12"/>
          </p:nvPr>
        </p:nvSpPr>
        <p:spPr/>
        <p:txBody>
          <a:bodyPr/>
          <a:lstStyle/>
          <a:p>
            <a:pPr>
              <a:defRPr/>
            </a:pPr>
            <a:fld id="{9955CE5C-5000-43D5-A541-A457166AC457}" type="slidenum">
              <a:rPr lang="cs-CZ" smtClean="0"/>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pPr>
              <a:defRPr/>
            </a:pPr>
            <a:endParaRPr lang="cs-CZ"/>
          </a:p>
        </p:txBody>
      </p:sp>
      <p:sp>
        <p:nvSpPr>
          <p:cNvPr id="4" name="Zástupný symbol pro zápatí 3"/>
          <p:cNvSpPr>
            <a:spLocks noGrp="1"/>
          </p:cNvSpPr>
          <p:nvPr>
            <p:ph type="ftr" sz="quarter" idx="11"/>
          </p:nvPr>
        </p:nvSpPr>
        <p:spPr/>
        <p:txBody>
          <a:bodyPr/>
          <a:lstStyle/>
          <a:p>
            <a:pPr>
              <a:defRPr/>
            </a:pPr>
            <a:endParaRPr lang="cs-CZ"/>
          </a:p>
        </p:txBody>
      </p:sp>
      <p:sp>
        <p:nvSpPr>
          <p:cNvPr id="5" name="Zástupný symbol pro číslo snímku 4"/>
          <p:cNvSpPr>
            <a:spLocks noGrp="1"/>
          </p:cNvSpPr>
          <p:nvPr>
            <p:ph type="sldNum" sz="quarter" idx="12"/>
          </p:nvPr>
        </p:nvSpPr>
        <p:spPr/>
        <p:txBody>
          <a:bodyPr/>
          <a:lstStyle/>
          <a:p>
            <a:pPr>
              <a:defRPr/>
            </a:pPr>
            <a:fld id="{AE951AB4-83BD-4C03-B049-75ED001061AD}" type="slidenum">
              <a:rPr lang="cs-CZ" smtClean="0"/>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endParaRPr lang="cs-CZ"/>
          </a:p>
        </p:txBody>
      </p:sp>
      <p:sp>
        <p:nvSpPr>
          <p:cNvPr id="3" name="Zástupný symbol pro zápatí 2"/>
          <p:cNvSpPr>
            <a:spLocks noGrp="1"/>
          </p:cNvSpPr>
          <p:nvPr>
            <p:ph type="ftr" sz="quarter" idx="11"/>
          </p:nvPr>
        </p:nvSpPr>
        <p:spPr/>
        <p:txBody>
          <a:bodyPr/>
          <a:lstStyle/>
          <a:p>
            <a:pPr>
              <a:defRPr/>
            </a:pPr>
            <a:endParaRPr lang="cs-CZ"/>
          </a:p>
        </p:txBody>
      </p:sp>
      <p:sp>
        <p:nvSpPr>
          <p:cNvPr id="4" name="Zástupný symbol pro číslo snímku 3"/>
          <p:cNvSpPr>
            <a:spLocks noGrp="1"/>
          </p:cNvSpPr>
          <p:nvPr>
            <p:ph type="sldNum" sz="quarter" idx="12"/>
          </p:nvPr>
        </p:nvSpPr>
        <p:spPr/>
        <p:txBody>
          <a:bodyPr/>
          <a:lstStyle/>
          <a:p>
            <a:pPr>
              <a:defRPr/>
            </a:pPr>
            <a:fld id="{65807ACD-DAE3-4914-89E8-2EB81440B9BB}" type="slidenum">
              <a:rPr lang="cs-CZ" smtClean="0"/>
              <a:pPr>
                <a:defRPr/>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pPr>
              <a:defRPr/>
            </a:pPr>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F59B91E0-1EB6-4260-AA38-74881AF61F04}" type="slidenum">
              <a:rPr lang="cs-CZ" smtClean="0"/>
              <a:pPr>
                <a:defRPr/>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pPr>
              <a:defRPr/>
            </a:pPr>
            <a:endParaRPr lang="cs-CZ"/>
          </a:p>
        </p:txBody>
      </p:sp>
      <p:sp>
        <p:nvSpPr>
          <p:cNvPr id="6" name="Zástupný symbol pro zápatí 5"/>
          <p:cNvSpPr>
            <a:spLocks noGrp="1"/>
          </p:cNvSpPr>
          <p:nvPr>
            <p:ph type="ftr" sz="quarter" idx="11"/>
          </p:nvPr>
        </p:nvSpPr>
        <p:spPr/>
        <p:txBody>
          <a:bodyPr/>
          <a:lstStyle/>
          <a:p>
            <a:pPr>
              <a:defRPr/>
            </a:pPr>
            <a:endParaRPr lang="cs-CZ"/>
          </a:p>
        </p:txBody>
      </p:sp>
      <p:sp>
        <p:nvSpPr>
          <p:cNvPr id="7" name="Zástupný symbol pro číslo snímku 6"/>
          <p:cNvSpPr>
            <a:spLocks noGrp="1"/>
          </p:cNvSpPr>
          <p:nvPr>
            <p:ph type="sldNum" sz="quarter" idx="12"/>
          </p:nvPr>
        </p:nvSpPr>
        <p:spPr/>
        <p:txBody>
          <a:bodyPr/>
          <a:lstStyle/>
          <a:p>
            <a:pPr>
              <a:defRPr/>
            </a:pPr>
            <a:fld id="{5C715C18-3104-4144-8EB6-70F45FB15DF1}" type="slidenum">
              <a:rPr lang="cs-CZ" smtClean="0"/>
              <a:pPr>
                <a:defRPr/>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02BD91A-284D-4E61-A1F5-8B2EF548B7E1}" type="slidenum">
              <a:rPr lang="cs-CZ" smtClean="0"/>
              <a:pPr>
                <a:defRPr/>
              </a:pPr>
              <a:t>‹#›</a:t>
            </a:fld>
            <a:endParaRPr lang="cs-CZ"/>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59.wmf"/></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72.jpeg"/><Relationship Id="rId4" Type="http://schemas.openxmlformats.org/officeDocument/2006/relationships/image" Target="../media/image71.jpeg"/></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hyperlink" Target="http://www.ncbi.nlm.nih.gov/pubmed?term=Halilbasic%20E%5bAuthor%5d&amp;cauthor=true&amp;cauthor_uid=22885388" TargetMode="External"/><Relationship Id="rId2" Type="http://schemas.openxmlformats.org/officeDocument/2006/relationships/image" Target="../media/image74.jpeg"/><Relationship Id="rId1" Type="http://schemas.openxmlformats.org/officeDocument/2006/relationships/slideLayout" Target="../slideLayouts/slideLayout6.xml"/><Relationship Id="rId4" Type="http://schemas.openxmlformats.org/officeDocument/2006/relationships/hyperlink" Target="http://www.ncbi.nlm.nih.gov/pubmed/22885388"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3568" y="2492896"/>
            <a:ext cx="7772400" cy="1470025"/>
          </a:xfrm>
        </p:spPr>
        <p:txBody>
          <a:bodyPr>
            <a:normAutofit/>
          </a:bodyPr>
          <a:lstStyle/>
          <a:p>
            <a:pPr eaLnBrk="1" hangingPunct="1"/>
            <a:r>
              <a:rPr lang="cs-CZ" sz="4000" dirty="0" smtClean="0">
                <a:solidFill>
                  <a:schemeClr val="tx2"/>
                </a:solidFill>
              </a:rPr>
              <a:t>Farmakologie – metody </a:t>
            </a:r>
            <a:r>
              <a:rPr lang="cs-CZ" sz="4000" dirty="0" err="1" smtClean="0">
                <a:solidFill>
                  <a:schemeClr val="tx2"/>
                </a:solidFill>
              </a:rPr>
              <a:t>LFHK</a:t>
            </a:r>
            <a:endParaRPr lang="cs-CZ" sz="4000" dirty="0" smtClean="0">
              <a:solidFill>
                <a:schemeClr val="tx2"/>
              </a:solidFill>
            </a:endParaRPr>
          </a:p>
        </p:txBody>
      </p:sp>
      <p:sp>
        <p:nvSpPr>
          <p:cNvPr id="3075" name="Rectangle 3"/>
          <p:cNvSpPr>
            <a:spLocks noGrp="1" noChangeArrowheads="1"/>
          </p:cNvSpPr>
          <p:nvPr>
            <p:ph type="subTitle" idx="1"/>
          </p:nvPr>
        </p:nvSpPr>
        <p:spPr>
          <a:xfrm>
            <a:off x="1371600" y="4484688"/>
            <a:ext cx="6400800" cy="1752600"/>
          </a:xfrm>
        </p:spPr>
        <p:txBody>
          <a:bodyPr/>
          <a:lstStyle/>
          <a:p>
            <a:pPr eaLnBrk="1" hangingPunct="1"/>
            <a:r>
              <a:rPr lang="cs-CZ" sz="2400" dirty="0" smtClean="0"/>
              <a:t>Stanislav Mičuda</a:t>
            </a:r>
          </a:p>
          <a:p>
            <a:pPr eaLnBrk="1" hangingPunct="1"/>
            <a:r>
              <a:rPr lang="cs-CZ" sz="2400" dirty="0" smtClean="0"/>
              <a:t>2017</a:t>
            </a:r>
          </a:p>
        </p:txBody>
      </p:sp>
      <p:sp>
        <p:nvSpPr>
          <p:cNvPr id="3076" name="Text Box 5"/>
          <p:cNvSpPr txBox="1">
            <a:spLocks noChangeArrowheads="1"/>
          </p:cNvSpPr>
          <p:nvPr/>
        </p:nvSpPr>
        <p:spPr bwMode="auto">
          <a:xfrm>
            <a:off x="2811463" y="549275"/>
            <a:ext cx="3651250" cy="915988"/>
          </a:xfrm>
          <a:prstGeom prst="rect">
            <a:avLst/>
          </a:prstGeom>
          <a:noFill/>
          <a:ln w="9525">
            <a:noFill/>
            <a:miter lim="800000"/>
            <a:headEnd/>
            <a:tailEnd/>
          </a:ln>
        </p:spPr>
        <p:txBody>
          <a:bodyPr wrap="none">
            <a:spAutoFit/>
          </a:bodyPr>
          <a:lstStyle/>
          <a:p>
            <a:pPr algn="ctr"/>
            <a:r>
              <a:rPr lang="cs-CZ"/>
              <a:t>Univerzita Karlova v Praze</a:t>
            </a:r>
          </a:p>
          <a:p>
            <a:pPr algn="ctr"/>
            <a:r>
              <a:rPr lang="cs-CZ"/>
              <a:t>Lékařská fakulta v Hradci Králové </a:t>
            </a:r>
          </a:p>
          <a:p>
            <a:pPr algn="ctr"/>
            <a:r>
              <a:rPr lang="cs-CZ"/>
              <a:t>Ústav farmakologie</a:t>
            </a:r>
          </a:p>
        </p:txBody>
      </p:sp>
      <p:pic>
        <p:nvPicPr>
          <p:cNvPr id="3077" name="Picture 6" descr="fakulta-univerzita-znak"/>
          <p:cNvPicPr>
            <a:picLocks noChangeAspect="1" noChangeArrowheads="1"/>
          </p:cNvPicPr>
          <p:nvPr/>
        </p:nvPicPr>
        <p:blipFill>
          <a:blip r:embed="rId3" cstate="print"/>
          <a:srcRect/>
          <a:stretch>
            <a:fillRect/>
          </a:stretch>
        </p:blipFill>
        <p:spPr bwMode="auto">
          <a:xfrm>
            <a:off x="6802438" y="438150"/>
            <a:ext cx="1585912" cy="1543050"/>
          </a:xfrm>
          <a:prstGeom prst="rect">
            <a:avLst/>
          </a:prstGeom>
          <a:noFill/>
          <a:ln w="9525">
            <a:noFill/>
            <a:miter lim="800000"/>
            <a:headEnd/>
            <a:tailEnd/>
          </a:ln>
        </p:spPr>
      </p:pic>
      <p:pic>
        <p:nvPicPr>
          <p:cNvPr id="3078" name="Picture 7" descr="Kopie znak-fakulta-kvalitni"/>
          <p:cNvPicPr>
            <a:picLocks noChangeAspect="1" noChangeArrowheads="1"/>
          </p:cNvPicPr>
          <p:nvPr/>
        </p:nvPicPr>
        <p:blipFill>
          <a:blip r:embed="rId4" cstate="print"/>
          <a:srcRect/>
          <a:stretch>
            <a:fillRect/>
          </a:stretch>
        </p:blipFill>
        <p:spPr bwMode="auto">
          <a:xfrm>
            <a:off x="900113" y="377825"/>
            <a:ext cx="1512887" cy="143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274638"/>
            <a:ext cx="8229600" cy="706437"/>
          </a:xfrm>
        </p:spPr>
        <p:txBody>
          <a:bodyPr>
            <a:normAutofit fontScale="90000"/>
          </a:bodyPr>
          <a:lstStyle/>
          <a:p>
            <a:pPr eaLnBrk="1" hangingPunct="1"/>
            <a:r>
              <a:rPr lang="cs-CZ" altLang="cs-CZ" sz="3600" dirty="0" smtClean="0">
                <a:solidFill>
                  <a:schemeClr val="tx2"/>
                </a:solidFill>
                <a:ea typeface="ＭＳ Ｐゴシック" panose="020B0600070205080204" pitchFamily="34" charset="-128"/>
              </a:rPr>
              <a:t>Preklinické </a:t>
            </a:r>
            <a:r>
              <a:rPr lang="cs-CZ" altLang="cs-CZ" sz="3600" dirty="0" err="1" smtClean="0">
                <a:solidFill>
                  <a:schemeClr val="tx2"/>
                </a:solidFill>
                <a:ea typeface="ＭＳ Ｐゴシック" panose="020B0600070205080204" pitchFamily="34" charset="-128"/>
              </a:rPr>
              <a:t>PD</a:t>
            </a:r>
            <a:r>
              <a:rPr lang="cs-CZ" altLang="cs-CZ" sz="3600" dirty="0" smtClean="0">
                <a:solidFill>
                  <a:schemeClr val="tx2"/>
                </a:solidFill>
                <a:ea typeface="ＭＳ Ｐゴシック" panose="020B0600070205080204" pitchFamily="34" charset="-128"/>
              </a:rPr>
              <a:t> – orientované na mechanizmy</a:t>
            </a:r>
            <a:br>
              <a:rPr lang="cs-CZ" altLang="cs-CZ" sz="3600" dirty="0" smtClean="0">
                <a:solidFill>
                  <a:schemeClr val="tx2"/>
                </a:solidFill>
                <a:ea typeface="ＭＳ Ｐゴシック" panose="020B0600070205080204" pitchFamily="34" charset="-128"/>
              </a:rPr>
            </a:br>
            <a:r>
              <a:rPr lang="cs-CZ" altLang="cs-CZ" sz="3600" dirty="0" smtClean="0">
                <a:solidFill>
                  <a:schemeClr val="tx2"/>
                </a:solidFill>
                <a:ea typeface="ＭＳ Ｐゴシック" panose="020B0600070205080204" pitchFamily="34" charset="-128"/>
              </a:rPr>
              <a:t>- receptory – cílové struktury léčiv</a:t>
            </a:r>
          </a:p>
        </p:txBody>
      </p:sp>
      <p:sp>
        <p:nvSpPr>
          <p:cNvPr id="32771" name="Rectangle 3"/>
          <p:cNvSpPr>
            <a:spLocks noGrp="1" noChangeArrowheads="1"/>
          </p:cNvSpPr>
          <p:nvPr>
            <p:ph idx="1"/>
          </p:nvPr>
        </p:nvSpPr>
        <p:spPr>
          <a:xfrm>
            <a:off x="457200" y="1483568"/>
            <a:ext cx="8229600" cy="5257800"/>
          </a:xfrm>
        </p:spPr>
        <p:txBody>
          <a:bodyPr>
            <a:normAutofit fontScale="92500" lnSpcReduction="10000"/>
          </a:bodyPr>
          <a:lstStyle/>
          <a:p>
            <a:pPr marL="357188" indent="-357188" eaLnBrk="1" hangingPunct="1">
              <a:lnSpc>
                <a:spcPct val="110000"/>
              </a:lnSpc>
              <a:spcBef>
                <a:spcPct val="0"/>
              </a:spcBef>
            </a:pPr>
            <a:r>
              <a:rPr lang="cs-CZ" altLang="cs-CZ" dirty="0" smtClean="0">
                <a:solidFill>
                  <a:schemeClr val="accent1"/>
                </a:solidFill>
                <a:ea typeface="ＭＳ Ｐゴシック" panose="020B0600070205080204" pitchFamily="34" charset="-128"/>
              </a:rPr>
              <a:t>Regulační proteiny</a:t>
            </a:r>
          </a:p>
          <a:p>
            <a:pPr marL="757238" lvl="1" indent="-357188" eaLnBrk="1" hangingPunct="1">
              <a:lnSpc>
                <a:spcPct val="110000"/>
              </a:lnSpc>
              <a:spcBef>
                <a:spcPct val="0"/>
              </a:spcBef>
            </a:pPr>
            <a:r>
              <a:rPr lang="cs-CZ" altLang="cs-CZ" dirty="0" smtClean="0">
                <a:ea typeface="ＭＳ Ｐゴシック" panose="020B0600070205080204" pitchFamily="34" charset="-128"/>
              </a:rPr>
              <a:t>membránové iontové kanály</a:t>
            </a:r>
          </a:p>
          <a:p>
            <a:pPr marL="1157288" lvl="2" indent="-357188" eaLnBrk="1" hangingPunct="1">
              <a:lnSpc>
                <a:spcPct val="110000"/>
              </a:lnSpc>
              <a:spcBef>
                <a:spcPct val="0"/>
              </a:spcBef>
            </a:pPr>
            <a:r>
              <a:rPr lang="cs-CZ" altLang="cs-CZ" dirty="0" smtClean="0">
                <a:ea typeface="ＭＳ Ｐゴシック" panose="020B0600070205080204" pitchFamily="34" charset="-128"/>
              </a:rPr>
              <a:t>ligand/</a:t>
            </a:r>
            <a:r>
              <a:rPr lang="cs-CZ" altLang="cs-CZ" dirty="0" err="1" smtClean="0">
                <a:ea typeface="ＭＳ Ｐゴシック" panose="020B0600070205080204" pitchFamily="34" charset="-128"/>
              </a:rPr>
              <a:t>voltage-gated</a:t>
            </a:r>
            <a:endParaRPr lang="cs-CZ" altLang="cs-CZ" dirty="0" smtClean="0">
              <a:ea typeface="ＭＳ Ｐゴシック" panose="020B0600070205080204" pitchFamily="34" charset="-128"/>
            </a:endParaRPr>
          </a:p>
          <a:p>
            <a:pPr marL="757238" lvl="1" indent="-357188" eaLnBrk="1" hangingPunct="1">
              <a:lnSpc>
                <a:spcPct val="110000"/>
              </a:lnSpc>
              <a:spcBef>
                <a:spcPct val="0"/>
              </a:spcBef>
            </a:pPr>
            <a:r>
              <a:rPr lang="cs-CZ" altLang="cs-CZ" dirty="0" err="1" smtClean="0">
                <a:ea typeface="ＭＳ Ｐゴシック" panose="020B0600070205080204" pitchFamily="34" charset="-128"/>
              </a:rPr>
              <a:t>transmembránové</a:t>
            </a:r>
            <a:r>
              <a:rPr lang="cs-CZ" altLang="cs-CZ" dirty="0" smtClean="0">
                <a:ea typeface="ＭＳ Ｐゴシック" panose="020B0600070205080204" pitchFamily="34" charset="-128"/>
              </a:rPr>
              <a:t> spřažené s G-proteiny</a:t>
            </a:r>
          </a:p>
          <a:p>
            <a:pPr marL="757238" lvl="1" indent="-357188" eaLnBrk="1" hangingPunct="1">
              <a:lnSpc>
                <a:spcPct val="110000"/>
              </a:lnSpc>
              <a:spcBef>
                <a:spcPct val="0"/>
              </a:spcBef>
            </a:pPr>
            <a:r>
              <a:rPr lang="cs-CZ" altLang="cs-CZ" dirty="0" err="1" smtClean="0">
                <a:ea typeface="ＭＳ Ｐゴシック" panose="020B0600070205080204" pitchFamily="34" charset="-128"/>
              </a:rPr>
              <a:t>transmembránové</a:t>
            </a:r>
            <a:r>
              <a:rPr lang="cs-CZ" altLang="cs-CZ" dirty="0" smtClean="0">
                <a:ea typeface="ＭＳ Ｐゴシック" panose="020B0600070205080204" pitchFamily="34" charset="-128"/>
              </a:rPr>
              <a:t> s </a:t>
            </a:r>
            <a:r>
              <a:rPr lang="cs-CZ" altLang="cs-CZ" dirty="0" err="1" smtClean="0">
                <a:ea typeface="ＭＳ Ｐゴシック" panose="020B0600070205080204" pitchFamily="34" charset="-128"/>
              </a:rPr>
              <a:t>kinasovou</a:t>
            </a:r>
            <a:r>
              <a:rPr lang="cs-CZ" altLang="cs-CZ" dirty="0" smtClean="0">
                <a:ea typeface="ＭＳ Ｐゴシック" panose="020B0600070205080204" pitchFamily="34" charset="-128"/>
              </a:rPr>
              <a:t> aktivitou </a:t>
            </a:r>
          </a:p>
          <a:p>
            <a:pPr marL="757238" lvl="1" indent="-357188" eaLnBrk="1" hangingPunct="1">
              <a:lnSpc>
                <a:spcPct val="110000"/>
              </a:lnSpc>
              <a:spcBef>
                <a:spcPct val="0"/>
              </a:spcBef>
            </a:pPr>
            <a:r>
              <a:rPr lang="cs-CZ" altLang="cs-CZ" dirty="0" smtClean="0">
                <a:ea typeface="ＭＳ Ｐゴシック" panose="020B0600070205080204" pitchFamily="34" charset="-128"/>
              </a:rPr>
              <a:t>intracelulární receptory</a:t>
            </a:r>
          </a:p>
          <a:p>
            <a:pPr marL="357188" indent="-357188" eaLnBrk="1" hangingPunct="1">
              <a:lnSpc>
                <a:spcPct val="110000"/>
              </a:lnSpc>
              <a:spcBef>
                <a:spcPct val="0"/>
              </a:spcBef>
            </a:pPr>
            <a:r>
              <a:rPr lang="cs-CZ" altLang="cs-CZ" dirty="0" smtClean="0">
                <a:solidFill>
                  <a:schemeClr val="accent1"/>
                </a:solidFill>
                <a:ea typeface="ＭＳ Ｐゴシック" panose="020B0600070205080204" pitchFamily="34" charset="-128"/>
              </a:rPr>
              <a:t>Další proteiny</a:t>
            </a:r>
          </a:p>
          <a:p>
            <a:pPr marL="757238" lvl="1" indent="-357188" eaLnBrk="1" hangingPunct="1">
              <a:lnSpc>
                <a:spcPct val="110000"/>
              </a:lnSpc>
              <a:spcBef>
                <a:spcPct val="0"/>
              </a:spcBef>
            </a:pPr>
            <a:r>
              <a:rPr lang="cs-CZ" altLang="cs-CZ" dirty="0" smtClean="0">
                <a:ea typeface="ＭＳ Ｐゴシック" panose="020B0600070205080204" pitchFamily="34" charset="-128"/>
              </a:rPr>
              <a:t>enzymy (</a:t>
            </a:r>
            <a:r>
              <a:rPr lang="cs-CZ" altLang="cs-CZ" dirty="0" err="1" smtClean="0">
                <a:ea typeface="ＭＳ Ｐゴシック" panose="020B0600070205080204" pitchFamily="34" charset="-128"/>
              </a:rPr>
              <a:t>ASA</a:t>
            </a:r>
            <a:r>
              <a:rPr lang="cs-CZ" altLang="cs-CZ" dirty="0" smtClean="0">
                <a:ea typeface="ＭＳ Ｐゴシック" panose="020B0600070205080204" pitchFamily="34" charset="-128"/>
              </a:rPr>
              <a:t> – </a:t>
            </a:r>
            <a:r>
              <a:rPr lang="cs-CZ" altLang="cs-CZ" dirty="0" err="1" smtClean="0">
                <a:ea typeface="ＭＳ Ｐゴシック" panose="020B0600070205080204" pitchFamily="34" charset="-128"/>
              </a:rPr>
              <a:t>COX</a:t>
            </a:r>
            <a:r>
              <a:rPr lang="cs-CZ" altLang="cs-CZ" dirty="0" smtClean="0">
                <a:ea typeface="ＭＳ Ｐゴシック" panose="020B0600070205080204" pitchFamily="34" charset="-128"/>
              </a:rPr>
              <a:t>, </a:t>
            </a:r>
            <a:r>
              <a:rPr lang="cs-CZ" altLang="cs-CZ" dirty="0" err="1" smtClean="0">
                <a:ea typeface="ＭＳ Ｐゴシック" panose="020B0600070205080204" pitchFamily="34" charset="-128"/>
              </a:rPr>
              <a:t>IMAO</a:t>
            </a:r>
            <a:r>
              <a:rPr lang="cs-CZ" altLang="cs-CZ" dirty="0" smtClean="0">
                <a:ea typeface="ＭＳ Ｐゴシック" panose="020B0600070205080204" pitchFamily="34" charset="-128"/>
              </a:rPr>
              <a:t>, </a:t>
            </a:r>
            <a:r>
              <a:rPr lang="cs-CZ" altLang="cs-CZ" dirty="0" err="1" smtClean="0">
                <a:ea typeface="ＭＳ Ｐゴシック" panose="020B0600070205080204" pitchFamily="34" charset="-128"/>
              </a:rPr>
              <a:t>fomepizol</a:t>
            </a:r>
            <a:r>
              <a:rPr lang="cs-CZ" altLang="cs-CZ" dirty="0" smtClean="0">
                <a:ea typeface="ＭＳ Ｐゴシック" panose="020B0600070205080204" pitchFamily="34" charset="-128"/>
              </a:rPr>
              <a:t>), </a:t>
            </a:r>
          </a:p>
          <a:p>
            <a:pPr marL="757238" lvl="1" indent="-357188" eaLnBrk="1" hangingPunct="1">
              <a:lnSpc>
                <a:spcPct val="110000"/>
              </a:lnSpc>
              <a:spcBef>
                <a:spcPct val="0"/>
              </a:spcBef>
            </a:pPr>
            <a:r>
              <a:rPr lang="cs-CZ" altLang="cs-CZ" dirty="0" smtClean="0">
                <a:ea typeface="ＭＳ Ｐゴシック" panose="020B0600070205080204" pitchFamily="34" charset="-128"/>
              </a:rPr>
              <a:t>transportéry (</a:t>
            </a:r>
            <a:r>
              <a:rPr lang="cs-CZ" altLang="cs-CZ" dirty="0" err="1" smtClean="0">
                <a:ea typeface="ＭＳ Ｐゴシック" panose="020B0600070205080204" pitchFamily="34" charset="-128"/>
              </a:rPr>
              <a:t>ezetimib</a:t>
            </a:r>
            <a:r>
              <a:rPr lang="cs-CZ" altLang="cs-CZ" dirty="0" smtClean="0">
                <a:ea typeface="ＭＳ Ｐゴシック" panose="020B0600070205080204" pitchFamily="34" charset="-128"/>
              </a:rPr>
              <a:t>, </a:t>
            </a:r>
            <a:r>
              <a:rPr lang="cs-CZ" altLang="cs-CZ" dirty="0" err="1" smtClean="0">
                <a:ea typeface="ＭＳ Ｐゴシック" panose="020B0600070205080204" pitchFamily="34" charset="-128"/>
              </a:rPr>
              <a:t>SSRI</a:t>
            </a:r>
            <a:r>
              <a:rPr lang="cs-CZ" altLang="cs-CZ" dirty="0" smtClean="0">
                <a:ea typeface="ＭＳ Ｐゴシック" panose="020B0600070205080204" pitchFamily="34" charset="-128"/>
              </a:rPr>
              <a:t>, </a:t>
            </a:r>
            <a:r>
              <a:rPr lang="cs-CZ" altLang="cs-CZ" dirty="0" err="1" smtClean="0">
                <a:ea typeface="ＭＳ Ｐゴシック" panose="020B0600070205080204" pitchFamily="34" charset="-128"/>
              </a:rPr>
              <a:t>glifloziliny</a:t>
            </a:r>
            <a:r>
              <a:rPr lang="cs-CZ" altLang="cs-CZ" dirty="0" smtClean="0">
                <a:ea typeface="ＭＳ Ｐゴシック" panose="020B0600070205080204" pitchFamily="34" charset="-128"/>
              </a:rPr>
              <a:t>)</a:t>
            </a:r>
          </a:p>
          <a:p>
            <a:pPr marL="757238" lvl="1" indent="-357188" eaLnBrk="1" hangingPunct="1">
              <a:lnSpc>
                <a:spcPct val="110000"/>
              </a:lnSpc>
              <a:spcBef>
                <a:spcPct val="0"/>
              </a:spcBef>
            </a:pPr>
            <a:r>
              <a:rPr lang="cs-CZ" altLang="cs-CZ" dirty="0" smtClean="0">
                <a:ea typeface="ＭＳ Ｐゴシック" panose="020B0600070205080204" pitchFamily="34" charset="-128"/>
              </a:rPr>
              <a:t>protilátky (anti-</a:t>
            </a:r>
            <a:r>
              <a:rPr lang="cs-CZ" altLang="cs-CZ" dirty="0" err="1" smtClean="0">
                <a:ea typeface="ＭＳ Ｐゴシック" panose="020B0600070205080204" pitchFamily="34" charset="-128"/>
              </a:rPr>
              <a:t>TNFa</a:t>
            </a:r>
            <a:r>
              <a:rPr lang="cs-CZ" altLang="cs-CZ" dirty="0" smtClean="0">
                <a:ea typeface="ＭＳ Ｐゴシック" panose="020B0600070205080204" pitchFamily="34" charset="-128"/>
              </a:rPr>
              <a:t> – </a:t>
            </a:r>
            <a:r>
              <a:rPr lang="cs-CZ" altLang="cs-CZ" dirty="0" err="1" smtClean="0">
                <a:ea typeface="ＭＳ Ｐゴシック" panose="020B0600070205080204" pitchFamily="34" charset="-128"/>
              </a:rPr>
              <a:t>adalimumab</a:t>
            </a:r>
            <a:r>
              <a:rPr lang="cs-CZ" altLang="cs-CZ" dirty="0" smtClean="0">
                <a:ea typeface="ＭＳ Ｐゴシック" panose="020B0600070205080204" pitchFamily="34" charset="-128"/>
              </a:rPr>
              <a:t>)</a:t>
            </a:r>
          </a:p>
          <a:p>
            <a:pPr marL="357188" indent="-357188" eaLnBrk="1" hangingPunct="1">
              <a:lnSpc>
                <a:spcPct val="110000"/>
              </a:lnSpc>
              <a:spcBef>
                <a:spcPct val="0"/>
              </a:spcBef>
            </a:pPr>
            <a:r>
              <a:rPr lang="cs-CZ" altLang="cs-CZ" dirty="0" smtClean="0">
                <a:solidFill>
                  <a:schemeClr val="accent1"/>
                </a:solidFill>
                <a:ea typeface="ＭＳ Ｐゴシック" panose="020B0600070205080204" pitchFamily="34" charset="-128"/>
              </a:rPr>
              <a:t>DNA</a:t>
            </a:r>
          </a:p>
          <a:p>
            <a:pPr marL="757238" lvl="1" indent="-357188" eaLnBrk="1" hangingPunct="1">
              <a:lnSpc>
                <a:spcPct val="110000"/>
              </a:lnSpc>
              <a:spcBef>
                <a:spcPct val="0"/>
              </a:spcBef>
            </a:pPr>
            <a:r>
              <a:rPr lang="cs-CZ" altLang="cs-CZ" dirty="0" smtClean="0">
                <a:ea typeface="ＭＳ Ｐゴシック" panose="020B0600070205080204" pitchFamily="34" charset="-128"/>
              </a:rPr>
              <a:t>cytostatika</a:t>
            </a:r>
          </a:p>
          <a:p>
            <a:pPr marL="357188" indent="-357188" eaLnBrk="1" hangingPunct="1">
              <a:lnSpc>
                <a:spcPct val="110000"/>
              </a:lnSpc>
              <a:spcBef>
                <a:spcPct val="0"/>
              </a:spcBef>
              <a:buFontTx/>
              <a:buNone/>
            </a:pPr>
            <a:endParaRPr lang="cs-CZ" altLang="cs-CZ" dirty="0" smtClean="0">
              <a:ea typeface="ＭＳ Ｐゴシック" panose="020B0600070205080204" pitchFamily="34" charset="-128"/>
            </a:endParaRPr>
          </a:p>
        </p:txBody>
      </p:sp>
    </p:spTree>
    <p:extLst>
      <p:ext uri="{BB962C8B-B14F-4D97-AF65-F5344CB8AC3E}">
        <p14:creationId xmlns:p14="http://schemas.microsoft.com/office/powerpoint/2010/main" val="72388605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type="title"/>
          </p:nvPr>
        </p:nvSpPr>
        <p:spPr>
          <a:xfrm>
            <a:off x="457200" y="44624"/>
            <a:ext cx="8229600" cy="1143000"/>
          </a:xfrm>
        </p:spPr>
        <p:txBody>
          <a:bodyPr>
            <a:normAutofit fontScale="90000"/>
          </a:bodyPr>
          <a:lstStyle/>
          <a:p>
            <a:pPr eaLnBrk="1" hangingPunct="1"/>
            <a:r>
              <a:rPr lang="cs-CZ" altLang="cs-CZ" dirty="0" smtClean="0">
                <a:solidFill>
                  <a:schemeClr val="tx2"/>
                </a:solidFill>
                <a:ea typeface="ＭＳ Ｐゴシック" panose="020B0600070205080204" pitchFamily="34" charset="-128"/>
              </a:rPr>
              <a:t>Pro porovnání léčiv grafy a čísla - </a:t>
            </a:r>
            <a:r>
              <a:rPr lang="cs-CZ" altLang="cs-CZ" dirty="0" err="1" smtClean="0">
                <a:solidFill>
                  <a:schemeClr val="tx2"/>
                </a:solidFill>
                <a:ea typeface="ＭＳ Ｐゴシック" panose="020B0600070205080204" pitchFamily="34" charset="-128"/>
              </a:rPr>
              <a:t>PD</a:t>
            </a:r>
            <a:r>
              <a:rPr lang="cs-CZ" altLang="cs-CZ" dirty="0" smtClean="0">
                <a:solidFill>
                  <a:schemeClr val="tx2"/>
                </a:solidFill>
                <a:ea typeface="ＭＳ Ｐゴシック" panose="020B0600070205080204" pitchFamily="34" charset="-128"/>
              </a:rPr>
              <a:t> </a:t>
            </a:r>
            <a:br>
              <a:rPr lang="cs-CZ" altLang="cs-CZ" dirty="0" smtClean="0">
                <a:solidFill>
                  <a:schemeClr val="tx2"/>
                </a:solidFill>
                <a:ea typeface="ＭＳ Ｐゴシック" panose="020B0600070205080204" pitchFamily="34" charset="-128"/>
              </a:rPr>
            </a:br>
            <a:r>
              <a:rPr lang="cs-CZ" altLang="cs-CZ" sz="4000" dirty="0" smtClean="0">
                <a:solidFill>
                  <a:schemeClr val="tx2"/>
                </a:solidFill>
                <a:ea typeface="ＭＳ Ｐゴシック" panose="020B0600070205080204" pitchFamily="34" charset="-128"/>
              </a:rPr>
              <a:t>hodnocení závislosti léčivo - účinek</a:t>
            </a:r>
          </a:p>
        </p:txBody>
      </p:sp>
      <p:sp>
        <p:nvSpPr>
          <p:cNvPr id="67587" name="Rectangle 4"/>
          <p:cNvSpPr>
            <a:spLocks noGrp="1" noChangeArrowheads="1"/>
          </p:cNvSpPr>
          <p:nvPr>
            <p:ph idx="1"/>
          </p:nvPr>
        </p:nvSpPr>
        <p:spPr>
          <a:xfrm>
            <a:off x="457200" y="1561654"/>
            <a:ext cx="8229600" cy="4747666"/>
          </a:xfrm>
        </p:spPr>
        <p:txBody>
          <a:bodyPr/>
          <a:lstStyle/>
          <a:p>
            <a:pPr marL="514350" indent="-514350" eaLnBrk="1" hangingPunct="1">
              <a:lnSpc>
                <a:spcPct val="90000"/>
              </a:lnSpc>
              <a:buFont typeface="Calibri" panose="020F0502020204030204" pitchFamily="34" charset="0"/>
              <a:buAutoNum type="arabicPeriod"/>
            </a:pPr>
            <a:r>
              <a:rPr lang="cs-CZ" altLang="cs-CZ" sz="2800" dirty="0" smtClean="0">
                <a:ea typeface="ＭＳ Ｐゴシック" panose="020B0600070205080204" pitchFamily="34" charset="-128"/>
              </a:rPr>
              <a:t>Během vývoje nového léčiva ve </a:t>
            </a:r>
            <a:r>
              <a:rPr lang="cs-CZ" altLang="cs-CZ" sz="2800" i="1" dirty="0" smtClean="0">
                <a:ea typeface="ＭＳ Ｐゴシック" panose="020B0600070205080204" pitchFamily="34" charset="-128"/>
              </a:rPr>
              <a:t>fázi </a:t>
            </a:r>
            <a:r>
              <a:rPr lang="cs-CZ" altLang="cs-CZ" sz="2800" b="1" i="1" dirty="0" smtClean="0">
                <a:solidFill>
                  <a:schemeClr val="accent2"/>
                </a:solidFill>
                <a:ea typeface="ＭＳ Ｐゴシック" panose="020B0600070205080204" pitchFamily="34" charset="-128"/>
              </a:rPr>
              <a:t>preklinické</a:t>
            </a:r>
            <a:r>
              <a:rPr lang="cs-CZ" altLang="cs-CZ" sz="2800" dirty="0" smtClean="0">
                <a:ea typeface="ＭＳ Ｐゴシック" panose="020B0600070205080204" pitchFamily="34" charset="-128"/>
              </a:rPr>
              <a:t>:</a:t>
            </a:r>
          </a:p>
          <a:p>
            <a:pPr lvl="1" eaLnBrk="1" hangingPunct="1">
              <a:lnSpc>
                <a:spcPct val="90000"/>
              </a:lnSpc>
            </a:pPr>
            <a:r>
              <a:rPr lang="cs-CZ" altLang="cs-CZ" sz="2400" i="1" dirty="0" smtClean="0">
                <a:solidFill>
                  <a:schemeClr val="accent1"/>
                </a:solidFill>
                <a:ea typeface="ＭＳ Ｐゴシック" panose="020B0600070205080204" pitchFamily="34" charset="-128"/>
              </a:rPr>
              <a:t>In vitro</a:t>
            </a:r>
            <a:r>
              <a:rPr lang="cs-CZ" altLang="cs-CZ" sz="2400" dirty="0" smtClean="0">
                <a:solidFill>
                  <a:schemeClr val="accent1"/>
                </a:solidFill>
                <a:ea typeface="ＭＳ Ｐゴシック" panose="020B0600070205080204" pitchFamily="34" charset="-128"/>
              </a:rPr>
              <a:t> </a:t>
            </a:r>
            <a:r>
              <a:rPr lang="cs-CZ" altLang="cs-CZ" sz="2400" dirty="0" smtClean="0">
                <a:ea typeface="ＭＳ Ｐゴシック" panose="020B0600070205080204" pitchFamily="34" charset="-128"/>
              </a:rPr>
              <a:t>- Vztah mezi efektivní koncentrací (na receptoru) a účinkem -</a:t>
            </a:r>
            <a:r>
              <a:rPr lang="cs-CZ" altLang="cs-CZ" sz="2400" dirty="0" smtClean="0">
                <a:solidFill>
                  <a:schemeClr val="bg1"/>
                </a:solidFill>
                <a:ea typeface="ＭＳ Ｐゴシック" panose="020B0600070205080204" pitchFamily="34" charset="-128"/>
              </a:rPr>
              <a:t> </a:t>
            </a:r>
            <a:r>
              <a:rPr lang="cs-CZ" altLang="cs-CZ" sz="2400" dirty="0" smtClean="0">
                <a:solidFill>
                  <a:schemeClr val="accent1"/>
                </a:solidFill>
                <a:ea typeface="ＭＳ Ｐゴシック" panose="020B0600070205080204" pitchFamily="34" charset="-128"/>
              </a:rPr>
              <a:t>Křivka „Koncentrace –  účinek</a:t>
            </a:r>
            <a:r>
              <a:rPr lang="cs-CZ" altLang="en-US" sz="2400" dirty="0" smtClean="0">
                <a:solidFill>
                  <a:schemeClr val="accent1"/>
                </a:solidFill>
                <a:ea typeface="ＭＳ Ｐゴシック" panose="020B0600070205080204" pitchFamily="34" charset="-128"/>
              </a:rPr>
              <a:t>“</a:t>
            </a:r>
            <a:r>
              <a:rPr lang="cs-CZ" altLang="cs-CZ" sz="2400" dirty="0" smtClean="0">
                <a:solidFill>
                  <a:schemeClr val="accent1"/>
                </a:solidFill>
                <a:ea typeface="ＭＳ Ｐゴシック" panose="020B0600070205080204" pitchFamily="34" charset="-128"/>
              </a:rPr>
              <a:t> (</a:t>
            </a:r>
            <a:r>
              <a:rPr lang="cs-CZ" altLang="cs-CZ" sz="2400" dirty="0" err="1" smtClean="0">
                <a:solidFill>
                  <a:schemeClr val="accent1"/>
                </a:solidFill>
                <a:ea typeface="ＭＳ Ｐゴシック" panose="020B0600070205080204" pitchFamily="34" charset="-128"/>
              </a:rPr>
              <a:t>CRC</a:t>
            </a:r>
            <a:r>
              <a:rPr lang="cs-CZ" altLang="cs-CZ" sz="2400" dirty="0" smtClean="0">
                <a:solidFill>
                  <a:schemeClr val="accent1"/>
                </a:solidFill>
                <a:ea typeface="ＭＳ Ｐゴシック" panose="020B0600070205080204" pitchFamily="34" charset="-128"/>
              </a:rPr>
              <a:t>)</a:t>
            </a:r>
          </a:p>
          <a:p>
            <a:pPr lvl="2" eaLnBrk="1" hangingPunct="1">
              <a:lnSpc>
                <a:spcPct val="90000"/>
              </a:lnSpc>
              <a:buFont typeface="Arial" panose="020B0604020202020204" pitchFamily="34" charset="0"/>
              <a:buChar char="–"/>
            </a:pPr>
            <a:r>
              <a:rPr lang="cs-CZ" altLang="cs-CZ" sz="2000" dirty="0" smtClean="0">
                <a:solidFill>
                  <a:srgbClr val="8064A2"/>
                </a:solidFill>
                <a:ea typeface="ＭＳ Ｐゴシック" panose="020B0600070205080204" pitchFamily="34" charset="-128"/>
              </a:rPr>
              <a:t>Jednoduché systémy s minimem přídatných vlivů</a:t>
            </a:r>
          </a:p>
          <a:p>
            <a:pPr lvl="2" eaLnBrk="1" hangingPunct="1">
              <a:lnSpc>
                <a:spcPct val="90000"/>
              </a:lnSpc>
              <a:buFont typeface="Arial" panose="020B0604020202020204" pitchFamily="34" charset="0"/>
              <a:buChar char="–"/>
            </a:pPr>
            <a:r>
              <a:rPr lang="cs-CZ" altLang="cs-CZ" sz="2000" dirty="0" smtClean="0">
                <a:solidFill>
                  <a:srgbClr val="8064A2"/>
                </a:solidFill>
                <a:ea typeface="ＭＳ Ｐゴシック" panose="020B0600070205080204" pitchFamily="34" charset="-128"/>
              </a:rPr>
              <a:t>třeba bez vlivu změněné BAV a variability koncentrací při stejné dávce</a:t>
            </a:r>
          </a:p>
          <a:p>
            <a:pPr lvl="1" eaLnBrk="1" hangingPunct="1">
              <a:lnSpc>
                <a:spcPct val="90000"/>
              </a:lnSpc>
            </a:pPr>
            <a:r>
              <a:rPr lang="cs-CZ" altLang="cs-CZ" sz="2400" i="1" dirty="0" smtClean="0">
                <a:solidFill>
                  <a:schemeClr val="accent1"/>
                </a:solidFill>
                <a:ea typeface="ＭＳ Ｐゴシック" panose="020B0600070205080204" pitchFamily="34" charset="-128"/>
              </a:rPr>
              <a:t>In </a:t>
            </a:r>
            <a:r>
              <a:rPr lang="cs-CZ" altLang="cs-CZ" sz="2400" i="1" dirty="0" err="1" smtClean="0">
                <a:solidFill>
                  <a:schemeClr val="accent1"/>
                </a:solidFill>
                <a:ea typeface="ＭＳ Ｐゴシック" panose="020B0600070205080204" pitchFamily="34" charset="-128"/>
              </a:rPr>
              <a:t>vivo</a:t>
            </a:r>
            <a:r>
              <a:rPr lang="cs-CZ" altLang="cs-CZ" sz="2400" dirty="0" smtClean="0">
                <a:solidFill>
                  <a:schemeClr val="accent1"/>
                </a:solidFill>
                <a:ea typeface="ＭＳ Ｐゴシック" panose="020B0600070205080204" pitchFamily="34" charset="-128"/>
              </a:rPr>
              <a:t> </a:t>
            </a:r>
            <a:r>
              <a:rPr lang="cs-CZ" altLang="cs-CZ" sz="2400" dirty="0" smtClean="0">
                <a:ea typeface="ＭＳ Ｐゴシック" panose="020B0600070205080204" pitchFamily="34" charset="-128"/>
              </a:rPr>
              <a:t>- Vztah mezi efektivní koncentrací (na receptoru) a účinkem -</a:t>
            </a:r>
            <a:r>
              <a:rPr lang="cs-CZ" altLang="cs-CZ" sz="2400" dirty="0" smtClean="0">
                <a:solidFill>
                  <a:schemeClr val="bg1"/>
                </a:solidFill>
                <a:ea typeface="ＭＳ Ｐゴシック" panose="020B0600070205080204" pitchFamily="34" charset="-128"/>
              </a:rPr>
              <a:t> </a:t>
            </a:r>
            <a:r>
              <a:rPr lang="cs-CZ" altLang="cs-CZ" sz="2400" dirty="0" smtClean="0">
                <a:solidFill>
                  <a:schemeClr val="accent1"/>
                </a:solidFill>
                <a:ea typeface="ＭＳ Ｐゴシック" panose="020B0600070205080204" pitchFamily="34" charset="-128"/>
              </a:rPr>
              <a:t>Křivka „DÁVKA – ÚČINEK</a:t>
            </a:r>
            <a:r>
              <a:rPr lang="cs-CZ" altLang="en-US" sz="2400" dirty="0" smtClean="0">
                <a:solidFill>
                  <a:schemeClr val="accent1"/>
                </a:solidFill>
                <a:ea typeface="ＭＳ Ｐゴシック" panose="020B0600070205080204" pitchFamily="34" charset="-128"/>
              </a:rPr>
              <a:t>“</a:t>
            </a:r>
            <a:r>
              <a:rPr lang="cs-CZ" altLang="cs-CZ" sz="2400" dirty="0" smtClean="0">
                <a:solidFill>
                  <a:schemeClr val="accent1"/>
                </a:solidFill>
                <a:ea typeface="ＭＳ Ｐゴシック" panose="020B0600070205080204" pitchFamily="34" charset="-128"/>
              </a:rPr>
              <a:t> (DRC)</a:t>
            </a:r>
          </a:p>
          <a:p>
            <a:pPr lvl="2" eaLnBrk="1" hangingPunct="1">
              <a:lnSpc>
                <a:spcPct val="90000"/>
              </a:lnSpc>
            </a:pPr>
            <a:r>
              <a:rPr lang="cs-CZ" altLang="cs-CZ" sz="2000" dirty="0" smtClean="0">
                <a:solidFill>
                  <a:schemeClr val="accent1"/>
                </a:solidFill>
                <a:ea typeface="ＭＳ Ｐゴシック" panose="020B0600070205080204" pitchFamily="34" charset="-128"/>
              </a:rPr>
              <a:t>kvantitativní</a:t>
            </a:r>
          </a:p>
          <a:p>
            <a:pPr lvl="2" eaLnBrk="1" hangingPunct="1">
              <a:lnSpc>
                <a:spcPct val="90000"/>
              </a:lnSpc>
            </a:pPr>
            <a:r>
              <a:rPr lang="cs-CZ" altLang="cs-CZ" sz="2000" dirty="0" err="1" smtClean="0">
                <a:solidFill>
                  <a:schemeClr val="accent1"/>
                </a:solidFill>
                <a:ea typeface="ＭＳ Ｐゴシック" panose="020B0600070205080204" pitchFamily="34" charset="-128"/>
              </a:rPr>
              <a:t>kvantální</a:t>
            </a:r>
            <a:endParaRPr lang="cs-CZ" altLang="cs-CZ" sz="2000" dirty="0" smtClean="0">
              <a:solidFill>
                <a:schemeClr val="accent1"/>
              </a:solidFill>
              <a:ea typeface="ＭＳ Ｐゴシック" panose="020B0600070205080204" pitchFamily="34" charset="-128"/>
            </a:endParaRPr>
          </a:p>
          <a:p>
            <a:pPr marL="514350" indent="-514350" eaLnBrk="1" hangingPunct="1">
              <a:lnSpc>
                <a:spcPct val="90000"/>
              </a:lnSpc>
              <a:buFontTx/>
              <a:buNone/>
            </a:pPr>
            <a:r>
              <a:rPr lang="cs-CZ" altLang="cs-CZ" sz="2800" dirty="0" smtClean="0">
                <a:ea typeface="ＭＳ Ｐゴシック" panose="020B0600070205080204" pitchFamily="34" charset="-128"/>
              </a:rPr>
              <a:t>2.  Během vývoje nového léčiva ve </a:t>
            </a:r>
            <a:r>
              <a:rPr lang="cs-CZ" altLang="cs-CZ" sz="2800" i="1" dirty="0" smtClean="0">
                <a:ea typeface="ＭＳ Ｐゴシック" panose="020B0600070205080204" pitchFamily="34" charset="-128"/>
              </a:rPr>
              <a:t>fázi </a:t>
            </a:r>
            <a:r>
              <a:rPr lang="cs-CZ" altLang="cs-CZ" sz="2800" b="1" i="1" dirty="0" smtClean="0">
                <a:solidFill>
                  <a:schemeClr val="accent2"/>
                </a:solidFill>
                <a:ea typeface="ＭＳ Ｐゴシック" panose="020B0600070205080204" pitchFamily="34" charset="-128"/>
              </a:rPr>
              <a:t>klinické</a:t>
            </a:r>
            <a:endParaRPr lang="cs-CZ" altLang="cs-CZ" sz="2800" b="1" dirty="0" smtClean="0">
              <a:solidFill>
                <a:schemeClr val="accent2"/>
              </a:solidFill>
              <a:ea typeface="ＭＳ Ｐゴシック" panose="020B0600070205080204" pitchFamily="34" charset="-128"/>
            </a:endParaRPr>
          </a:p>
          <a:p>
            <a:pPr marL="514350" indent="-514350" eaLnBrk="1" hangingPunct="1">
              <a:lnSpc>
                <a:spcPct val="90000"/>
              </a:lnSpc>
              <a:buFontTx/>
              <a:buNone/>
            </a:pPr>
            <a:r>
              <a:rPr lang="cs-CZ" altLang="cs-CZ" sz="2800" dirty="0" smtClean="0">
                <a:ea typeface="ＭＳ Ｐゴシック" panose="020B0600070205080204" pitchFamily="34" charset="-128"/>
              </a:rPr>
              <a:t>3.  Během farmakoterapie </a:t>
            </a:r>
          </a:p>
        </p:txBody>
      </p:sp>
    </p:spTree>
    <p:extLst>
      <p:ext uri="{BB962C8B-B14F-4D97-AF65-F5344CB8AC3E}">
        <p14:creationId xmlns:p14="http://schemas.microsoft.com/office/powerpoint/2010/main" val="353786776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3"/>
          <p:cNvSpPr txBox="1">
            <a:spLocks noChangeArrowheads="1"/>
          </p:cNvSpPr>
          <p:nvPr/>
        </p:nvSpPr>
        <p:spPr bwMode="auto">
          <a:xfrm>
            <a:off x="457200" y="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cs-CZ" altLang="cs-CZ" sz="2400">
              <a:solidFill>
                <a:srgbClr val="FFCC00"/>
              </a:solidFill>
              <a:latin typeface="Times New Roman" panose="02020603050405020304" pitchFamily="18" charset="0"/>
            </a:endParaRPr>
          </a:p>
        </p:txBody>
      </p:sp>
      <p:sp>
        <p:nvSpPr>
          <p:cNvPr id="69635" name="Rectangle 4"/>
          <p:cNvSpPr>
            <a:spLocks noGrp="1" noChangeArrowheads="1"/>
          </p:cNvSpPr>
          <p:nvPr>
            <p:ph type="title"/>
          </p:nvPr>
        </p:nvSpPr>
        <p:spPr>
          <a:xfrm>
            <a:off x="457200" y="115888"/>
            <a:ext cx="8229600" cy="1143000"/>
          </a:xfrm>
        </p:spPr>
        <p:txBody>
          <a:bodyPr/>
          <a:lstStyle/>
          <a:p>
            <a:pPr eaLnBrk="1" hangingPunct="1"/>
            <a:r>
              <a:rPr lang="cs-CZ" altLang="cs-CZ" sz="3200" b="1" dirty="0" err="1" smtClean="0">
                <a:solidFill>
                  <a:schemeClr val="tx2"/>
                </a:solidFill>
                <a:ea typeface="ＭＳ Ｐゴシック" panose="020B0600070205080204" pitchFamily="34" charset="-128"/>
              </a:rPr>
              <a:t>PD</a:t>
            </a:r>
            <a:r>
              <a:rPr lang="cs-CZ" altLang="cs-CZ" sz="3200" b="1" dirty="0" smtClean="0">
                <a:solidFill>
                  <a:schemeClr val="tx2"/>
                </a:solidFill>
                <a:ea typeface="ＭＳ Ｐゴシック" panose="020B0600070205080204" pitchFamily="34" charset="-128"/>
              </a:rPr>
              <a:t> - </a:t>
            </a:r>
            <a:r>
              <a:rPr lang="cs-CZ" altLang="cs-CZ" sz="3200" b="1" i="1" dirty="0" smtClean="0">
                <a:solidFill>
                  <a:schemeClr val="tx2"/>
                </a:solidFill>
                <a:ea typeface="ＭＳ Ｐゴシック" panose="020B0600070205080204" pitchFamily="34" charset="-128"/>
              </a:rPr>
              <a:t>in vitro </a:t>
            </a:r>
            <a:r>
              <a:rPr lang="cs-CZ" altLang="cs-CZ" sz="3200" b="1" dirty="0" smtClean="0">
                <a:solidFill>
                  <a:schemeClr val="tx2"/>
                </a:solidFill>
                <a:ea typeface="ＭＳ Ｐゴシック" panose="020B0600070205080204" pitchFamily="34" charset="-128"/>
              </a:rPr>
              <a:t>- kvantitativní </a:t>
            </a:r>
            <a:r>
              <a:rPr lang="cs-CZ" altLang="cs-CZ" sz="3200" b="1" dirty="0" err="1" smtClean="0">
                <a:solidFill>
                  <a:schemeClr val="tx2"/>
                </a:solidFill>
                <a:ea typeface="ＭＳ Ｐゴシック" panose="020B0600070205080204" pitchFamily="34" charset="-128"/>
              </a:rPr>
              <a:t>CRC</a:t>
            </a:r>
            <a:r>
              <a:rPr lang="cs-CZ" altLang="cs-CZ" sz="3200" b="1" dirty="0" smtClean="0">
                <a:solidFill>
                  <a:schemeClr val="tx2"/>
                </a:solidFill>
                <a:ea typeface="ＭＳ Ｐゴシック" panose="020B0600070205080204" pitchFamily="34" charset="-128"/>
              </a:rPr>
              <a:t> křivka </a:t>
            </a:r>
            <a:r>
              <a:rPr lang="cs-CZ" altLang="cs-CZ" sz="3200" dirty="0" smtClean="0">
                <a:solidFill>
                  <a:schemeClr val="tx2"/>
                </a:solidFill>
                <a:ea typeface="ＭＳ Ｐゴシック" panose="020B0600070205080204" pitchFamily="34" charset="-128"/>
              </a:rPr>
              <a:t/>
            </a:r>
            <a:br>
              <a:rPr lang="cs-CZ" altLang="cs-CZ" sz="3200" dirty="0" smtClean="0">
                <a:solidFill>
                  <a:schemeClr val="tx2"/>
                </a:solidFill>
                <a:ea typeface="ＭＳ Ｐゴシック" panose="020B0600070205080204" pitchFamily="34" charset="-128"/>
              </a:rPr>
            </a:br>
            <a:r>
              <a:rPr lang="cs-CZ" altLang="cs-CZ" sz="3200" dirty="0" smtClean="0">
                <a:solidFill>
                  <a:schemeClr val="tx2"/>
                </a:solidFill>
                <a:ea typeface="ＭＳ Ｐゴシック" panose="020B0600070205080204" pitchFamily="34" charset="-128"/>
              </a:rPr>
              <a:t>koncentrace </a:t>
            </a:r>
            <a:r>
              <a:rPr lang="cs-CZ" altLang="cs-CZ" sz="3200" dirty="0" err="1" smtClean="0">
                <a:solidFill>
                  <a:schemeClr val="tx2"/>
                </a:solidFill>
                <a:ea typeface="ＭＳ Ｐゴシック" panose="020B0600070205080204" pitchFamily="34" charset="-128"/>
              </a:rPr>
              <a:t>vs</a:t>
            </a:r>
            <a:r>
              <a:rPr lang="cs-CZ" altLang="cs-CZ" sz="3200" dirty="0" smtClean="0">
                <a:solidFill>
                  <a:schemeClr val="tx2"/>
                </a:solidFill>
                <a:ea typeface="ＭＳ Ｐゴシック" panose="020B0600070205080204" pitchFamily="34" charset="-128"/>
              </a:rPr>
              <a:t> účinek - agonista</a:t>
            </a:r>
          </a:p>
        </p:txBody>
      </p:sp>
      <p:sp>
        <p:nvSpPr>
          <p:cNvPr id="2" name="Zástupný symbol pro obsah 1"/>
          <p:cNvSpPr>
            <a:spLocks noGrp="1"/>
          </p:cNvSpPr>
          <p:nvPr>
            <p:ph idx="1"/>
          </p:nvPr>
        </p:nvSpPr>
        <p:spPr>
          <a:xfrm>
            <a:off x="457200" y="5013325"/>
            <a:ext cx="8229600" cy="1584325"/>
          </a:xfrm>
        </p:spPr>
        <p:txBody>
          <a:bodyPr>
            <a:normAutofit fontScale="85000" lnSpcReduction="10000"/>
          </a:bodyPr>
          <a:lstStyle/>
          <a:p>
            <a:pPr>
              <a:buFont typeface="Arial" charset="0"/>
              <a:buChar char="•"/>
              <a:defRPr/>
            </a:pPr>
            <a:r>
              <a:rPr lang="cs-CZ" dirty="0" smtClean="0">
                <a:solidFill>
                  <a:schemeClr val="accent1"/>
                </a:solidFill>
              </a:rPr>
              <a:t>intenzita účinku odráží počet obsazených receptorů</a:t>
            </a:r>
          </a:p>
          <a:p>
            <a:pPr lvl="1">
              <a:buFont typeface="Arial" charset="0"/>
              <a:buChar char="–"/>
              <a:defRPr/>
            </a:pPr>
            <a:r>
              <a:rPr lang="cs-CZ" dirty="0" smtClean="0"/>
              <a:t>!!! – někdy stačí obsadit pro plný efekt pouze minimum receptorů – amplifikace signálu - receptorová rezerva </a:t>
            </a:r>
          </a:p>
          <a:p>
            <a:pPr lvl="2">
              <a:buFont typeface="Arial" charset="0"/>
              <a:buChar char="•"/>
              <a:defRPr/>
            </a:pPr>
            <a:r>
              <a:rPr lang="cs-CZ" dirty="0" smtClean="0"/>
              <a:t>např.  několik % receptorů pro inzulin = 100 % efekt</a:t>
            </a:r>
            <a:endParaRPr lang="cs-CZ" dirty="0"/>
          </a:p>
        </p:txBody>
      </p:sp>
      <p:pic>
        <p:nvPicPr>
          <p:cNvPr id="69637" name="Picture 2" descr="O:\Dokumenty_Micuda_O\My Dropbox\Corel\CRC-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50" y="1268413"/>
            <a:ext cx="8012113"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32393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p:cNvSpPr>
            <a:spLocks noGrp="1"/>
          </p:cNvSpPr>
          <p:nvPr>
            <p:ph type="title"/>
          </p:nvPr>
        </p:nvSpPr>
        <p:spPr/>
        <p:txBody>
          <a:bodyPr>
            <a:normAutofit/>
          </a:bodyPr>
          <a:lstStyle/>
          <a:p>
            <a:r>
              <a:rPr lang="cs-CZ" altLang="cs-CZ" dirty="0" smtClean="0">
                <a:solidFill>
                  <a:schemeClr val="tx2"/>
                </a:solidFill>
                <a:ea typeface="ＭＳ Ｐゴシック" panose="020B0600070205080204" pitchFamily="34" charset="-128"/>
              </a:rPr>
              <a:t>Vztah léčivo/efekt - </a:t>
            </a:r>
            <a:r>
              <a:rPr lang="cs-CZ" altLang="cs-CZ" dirty="0" err="1" smtClean="0">
                <a:solidFill>
                  <a:schemeClr val="tx2"/>
                </a:solidFill>
                <a:ea typeface="ＭＳ Ｐゴシック" panose="020B0600070205080204" pitchFamily="34" charset="-128"/>
              </a:rPr>
              <a:t>CRC</a:t>
            </a:r>
            <a:r>
              <a:rPr lang="cs-CZ" altLang="cs-CZ" dirty="0" smtClean="0">
                <a:solidFill>
                  <a:schemeClr val="tx2"/>
                </a:solidFill>
                <a:ea typeface="ＭＳ Ｐゴシック" panose="020B0600070205080204" pitchFamily="34" charset="-128"/>
              </a:rPr>
              <a:t>/DRC</a:t>
            </a:r>
            <a:endParaRPr lang="cs-CZ" altLang="cs-CZ" dirty="0" smtClean="0">
              <a:ea typeface="ＭＳ Ｐゴシック" panose="020B0600070205080204" pitchFamily="34" charset="-128"/>
            </a:endParaRPr>
          </a:p>
        </p:txBody>
      </p:sp>
      <p:pic>
        <p:nvPicPr>
          <p:cNvPr id="2" name="Obrázek 1"/>
          <p:cNvPicPr>
            <a:picLocks noChangeAspect="1"/>
          </p:cNvPicPr>
          <p:nvPr/>
        </p:nvPicPr>
        <p:blipFill>
          <a:blip r:embed="rId3"/>
          <a:stretch>
            <a:fillRect/>
          </a:stretch>
        </p:blipFill>
        <p:spPr>
          <a:xfrm>
            <a:off x="-19815" y="1601340"/>
            <a:ext cx="9097546" cy="4707980"/>
          </a:xfrm>
          <a:prstGeom prst="rect">
            <a:avLst/>
          </a:prstGeom>
        </p:spPr>
      </p:pic>
    </p:spTree>
    <p:extLst>
      <p:ext uri="{BB962C8B-B14F-4D97-AF65-F5344CB8AC3E}">
        <p14:creationId xmlns:p14="http://schemas.microsoft.com/office/powerpoint/2010/main" val="3847940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562074"/>
          </a:xfrm>
        </p:spPr>
        <p:txBody>
          <a:bodyPr>
            <a:normAutofit fontScale="90000"/>
          </a:bodyPr>
          <a:lstStyle/>
          <a:p>
            <a:r>
              <a:rPr lang="cs-CZ" dirty="0" err="1" smtClean="0">
                <a:solidFill>
                  <a:schemeClr val="tx2"/>
                </a:solidFill>
              </a:rPr>
              <a:t>CRC</a:t>
            </a:r>
            <a:r>
              <a:rPr lang="cs-CZ" dirty="0" smtClean="0">
                <a:solidFill>
                  <a:schemeClr val="tx2"/>
                </a:solidFill>
              </a:rPr>
              <a:t> – zkoumané + referenční</a:t>
            </a:r>
            <a:endParaRPr lang="cs-CZ" dirty="0">
              <a:solidFill>
                <a:schemeClr val="tx2"/>
              </a:solidFill>
            </a:endParaRP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1640" y="854847"/>
            <a:ext cx="6408712" cy="5820473"/>
          </a:xfrm>
        </p:spPr>
      </p:pic>
    </p:spTree>
    <p:extLst>
      <p:ext uri="{BB962C8B-B14F-4D97-AF65-F5344CB8AC3E}">
        <p14:creationId xmlns:p14="http://schemas.microsoft.com/office/powerpoint/2010/main" val="29230522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stretch>
            <a:fillRect/>
          </a:stretch>
        </p:blipFill>
        <p:spPr>
          <a:xfrm>
            <a:off x="265207" y="0"/>
            <a:ext cx="8421593" cy="4680268"/>
          </a:xfrm>
          <a:prstGeom prst="rect">
            <a:avLst/>
          </a:prstGeom>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248" y="0"/>
            <a:ext cx="2339752" cy="2094119"/>
          </a:xfrm>
          <a:prstGeom prst="rect">
            <a:avLst/>
          </a:prstGeom>
        </p:spPr>
      </p:pic>
      <p:pic>
        <p:nvPicPr>
          <p:cNvPr id="9" name="Obrázek 8"/>
          <p:cNvPicPr>
            <a:picLocks noChangeAspect="1"/>
          </p:cNvPicPr>
          <p:nvPr/>
        </p:nvPicPr>
        <p:blipFill>
          <a:blip r:embed="rId4"/>
          <a:stretch>
            <a:fillRect/>
          </a:stretch>
        </p:blipFill>
        <p:spPr>
          <a:xfrm>
            <a:off x="107504" y="3251752"/>
            <a:ext cx="8925892" cy="3273592"/>
          </a:xfrm>
          <a:prstGeom prst="rect">
            <a:avLst/>
          </a:prstGeom>
        </p:spPr>
      </p:pic>
    </p:spTree>
    <p:extLst>
      <p:ext uri="{BB962C8B-B14F-4D97-AF65-F5344CB8AC3E}">
        <p14:creationId xmlns:p14="http://schemas.microsoft.com/office/powerpoint/2010/main" val="3555154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smtClean="0">
                <a:solidFill>
                  <a:schemeClr val="tx2"/>
                </a:solidFill>
              </a:rPr>
              <a:t>Memantine</a:t>
            </a:r>
            <a:r>
              <a:rPr lang="cs-CZ" dirty="0" smtClean="0">
                <a:solidFill>
                  <a:schemeClr val="tx2"/>
                </a:solidFill>
              </a:rPr>
              <a:t> </a:t>
            </a:r>
            <a:r>
              <a:rPr lang="cs-CZ" dirty="0" err="1" smtClean="0">
                <a:solidFill>
                  <a:schemeClr val="tx2"/>
                </a:solidFill>
              </a:rPr>
              <a:t>vs</a:t>
            </a:r>
            <a:r>
              <a:rPr lang="cs-CZ" dirty="0" smtClean="0">
                <a:solidFill>
                  <a:schemeClr val="tx2"/>
                </a:solidFill>
              </a:rPr>
              <a:t> </a:t>
            </a:r>
            <a:r>
              <a:rPr lang="cs-CZ" dirty="0" err="1" smtClean="0">
                <a:solidFill>
                  <a:schemeClr val="tx2"/>
                </a:solidFill>
              </a:rPr>
              <a:t>CYP2B6</a:t>
            </a:r>
            <a:r>
              <a:rPr lang="cs-CZ" dirty="0" smtClean="0">
                <a:solidFill>
                  <a:schemeClr val="tx2"/>
                </a:solidFill>
              </a:rPr>
              <a:t>/</a:t>
            </a:r>
            <a:r>
              <a:rPr lang="cs-CZ" dirty="0" err="1" smtClean="0">
                <a:solidFill>
                  <a:schemeClr val="tx2"/>
                </a:solidFill>
              </a:rPr>
              <a:t>CYP2D6</a:t>
            </a:r>
            <a:endParaRPr lang="cs-CZ" dirty="0">
              <a:solidFill>
                <a:schemeClr val="tx2"/>
              </a:solidFill>
            </a:endParaRPr>
          </a:p>
        </p:txBody>
      </p:sp>
      <p:pic>
        <p:nvPicPr>
          <p:cNvPr id="5" name="Zástupný symbol pro obsah 4"/>
          <p:cNvPicPr>
            <a:picLocks noGrp="1" noChangeAspect="1"/>
          </p:cNvPicPr>
          <p:nvPr>
            <p:ph sz="half" idx="1"/>
          </p:nvPr>
        </p:nvPicPr>
        <p:blipFill>
          <a:blip r:embed="rId2"/>
          <a:stretch>
            <a:fillRect/>
          </a:stretch>
        </p:blipFill>
        <p:spPr>
          <a:xfrm>
            <a:off x="104799" y="1600200"/>
            <a:ext cx="4391001" cy="4189715"/>
          </a:xfrm>
          <a:prstGeom prst="rect">
            <a:avLst/>
          </a:prstGeom>
        </p:spPr>
      </p:pic>
      <p:pic>
        <p:nvPicPr>
          <p:cNvPr id="6" name="Zástupný symbol pro obsah 5"/>
          <p:cNvPicPr>
            <a:picLocks noGrp="1" noChangeAspect="1"/>
          </p:cNvPicPr>
          <p:nvPr>
            <p:ph sz="half" idx="2"/>
          </p:nvPr>
        </p:nvPicPr>
        <p:blipFill>
          <a:blip r:embed="rId3"/>
          <a:stretch>
            <a:fillRect/>
          </a:stretch>
        </p:blipFill>
        <p:spPr>
          <a:xfrm>
            <a:off x="4648200" y="1478124"/>
            <a:ext cx="4316288" cy="4399148"/>
          </a:xfrm>
          <a:prstGeom prst="rect">
            <a:avLst/>
          </a:prstGeom>
        </p:spPr>
      </p:pic>
    </p:spTree>
    <p:extLst>
      <p:ext uri="{BB962C8B-B14F-4D97-AF65-F5344CB8AC3E}">
        <p14:creationId xmlns:p14="http://schemas.microsoft.com/office/powerpoint/2010/main" val="4145400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57200" y="274638"/>
            <a:ext cx="8229600" cy="778098"/>
          </a:xfrm>
        </p:spPr>
        <p:txBody>
          <a:bodyPr/>
          <a:lstStyle/>
          <a:p>
            <a:r>
              <a:rPr lang="cs-CZ" dirty="0" err="1" smtClean="0">
                <a:solidFill>
                  <a:schemeClr val="tx2"/>
                </a:solidFill>
              </a:rPr>
              <a:t>Farnesoid</a:t>
            </a:r>
            <a:r>
              <a:rPr lang="cs-CZ" dirty="0" smtClean="0">
                <a:solidFill>
                  <a:schemeClr val="tx2"/>
                </a:solidFill>
              </a:rPr>
              <a:t> X receptor (</a:t>
            </a:r>
            <a:r>
              <a:rPr lang="cs-CZ" dirty="0" err="1" smtClean="0">
                <a:solidFill>
                  <a:schemeClr val="tx2"/>
                </a:solidFill>
              </a:rPr>
              <a:t>FXR</a:t>
            </a:r>
            <a:r>
              <a:rPr lang="cs-CZ" dirty="0" smtClean="0">
                <a:solidFill>
                  <a:schemeClr val="tx2"/>
                </a:solidFill>
              </a:rPr>
              <a:t>)</a:t>
            </a:r>
            <a:endParaRPr lang="cs-CZ" dirty="0">
              <a:solidFill>
                <a:schemeClr val="tx2"/>
              </a:solidFill>
            </a:endParaRPr>
          </a:p>
        </p:txBody>
      </p:sp>
      <p:pic>
        <p:nvPicPr>
          <p:cNvPr id="7" name="Zástupný symbol pro obsah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7773"/>
          <a:stretch/>
        </p:blipFill>
        <p:spPr>
          <a:xfrm>
            <a:off x="1547664" y="1196752"/>
            <a:ext cx="5491157" cy="5359174"/>
          </a:xfrm>
        </p:spPr>
      </p:pic>
    </p:spTree>
    <p:extLst>
      <p:ext uri="{BB962C8B-B14F-4D97-AF65-F5344CB8AC3E}">
        <p14:creationId xmlns:p14="http://schemas.microsoft.com/office/powerpoint/2010/main" val="2736739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en-US" sz="3600" dirty="0" err="1">
                <a:solidFill>
                  <a:schemeClr val="tx2"/>
                </a:solidFill>
              </a:rPr>
              <a:t>FXR</a:t>
            </a:r>
            <a:r>
              <a:rPr lang="en-US" sz="3600" dirty="0">
                <a:solidFill>
                  <a:schemeClr val="tx2"/>
                </a:solidFill>
              </a:rPr>
              <a:t> Knockout Mouse: Metabolic, Inflammatory &amp; </a:t>
            </a:r>
            <a:r>
              <a:rPr lang="en-US" sz="3600" dirty="0" smtClean="0">
                <a:solidFill>
                  <a:schemeClr val="tx2"/>
                </a:solidFill>
              </a:rPr>
              <a:t>Fibrotic</a:t>
            </a:r>
            <a:r>
              <a:rPr lang="cs-CZ" sz="3600" dirty="0" smtClean="0">
                <a:solidFill>
                  <a:schemeClr val="tx2"/>
                </a:solidFill>
              </a:rPr>
              <a:t> </a:t>
            </a:r>
            <a:r>
              <a:rPr lang="en-US" sz="3600" dirty="0" smtClean="0">
                <a:solidFill>
                  <a:schemeClr val="tx2"/>
                </a:solidFill>
              </a:rPr>
              <a:t>Derangement</a:t>
            </a:r>
            <a:endParaRPr lang="cs-CZ" sz="3600" dirty="0">
              <a:solidFill>
                <a:schemeClr val="tx2"/>
              </a:solidFill>
            </a:endParaRPr>
          </a:p>
        </p:txBody>
      </p:sp>
      <p:pic>
        <p:nvPicPr>
          <p:cNvPr id="6" name="Zástupný symbol pro obsah 5"/>
          <p:cNvPicPr>
            <a:picLocks noGrp="1" noChangeAspect="1"/>
          </p:cNvPicPr>
          <p:nvPr>
            <p:ph idx="1"/>
          </p:nvPr>
        </p:nvPicPr>
        <p:blipFill>
          <a:blip r:embed="rId3"/>
          <a:stretch>
            <a:fillRect/>
          </a:stretch>
        </p:blipFill>
        <p:spPr>
          <a:xfrm>
            <a:off x="1858558" y="1600200"/>
            <a:ext cx="5593762" cy="5042716"/>
          </a:xfrm>
          <a:prstGeom prst="rect">
            <a:avLst/>
          </a:prstGeom>
        </p:spPr>
      </p:pic>
    </p:spTree>
    <p:extLst>
      <p:ext uri="{BB962C8B-B14F-4D97-AF65-F5344CB8AC3E}">
        <p14:creationId xmlns:p14="http://schemas.microsoft.com/office/powerpoint/2010/main" val="289978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777141"/>
          </a:xfrm>
        </p:spPr>
        <p:txBody>
          <a:bodyPr>
            <a:noAutofit/>
          </a:bodyPr>
          <a:lstStyle/>
          <a:p>
            <a:r>
              <a:rPr lang="en-US" sz="2800" dirty="0">
                <a:solidFill>
                  <a:schemeClr val="tx2"/>
                </a:solidFill>
              </a:rPr>
              <a:t>Functions Mediated by Bile Acids via </a:t>
            </a:r>
            <a:r>
              <a:rPr lang="en-US" sz="2800" dirty="0" err="1">
                <a:solidFill>
                  <a:schemeClr val="tx2"/>
                </a:solidFill>
              </a:rPr>
              <a:t>FXR</a:t>
            </a:r>
            <a:r>
              <a:rPr lang="en-US" sz="2800" dirty="0">
                <a:solidFill>
                  <a:schemeClr val="tx2"/>
                </a:solidFill>
              </a:rPr>
              <a:t> and </a:t>
            </a:r>
            <a:r>
              <a:rPr lang="en-US" sz="2800" dirty="0" smtClean="0">
                <a:solidFill>
                  <a:schemeClr val="tx2"/>
                </a:solidFill>
              </a:rPr>
              <a:t>TG</a:t>
            </a:r>
            <a:r>
              <a:rPr lang="cs-CZ" sz="2800" dirty="0" smtClean="0">
                <a:solidFill>
                  <a:schemeClr val="tx2"/>
                </a:solidFill>
              </a:rPr>
              <a:t>F</a:t>
            </a:r>
            <a:r>
              <a:rPr lang="en-US" sz="2800" dirty="0" err="1" smtClean="0">
                <a:solidFill>
                  <a:schemeClr val="tx2"/>
                </a:solidFill>
              </a:rPr>
              <a:t>R5</a:t>
            </a:r>
            <a:r>
              <a:rPr lang="en-US" sz="2800" dirty="0" smtClean="0">
                <a:solidFill>
                  <a:schemeClr val="tx2"/>
                </a:solidFill>
              </a:rPr>
              <a:t> </a:t>
            </a:r>
            <a:r>
              <a:rPr lang="en-US" sz="2800" dirty="0">
                <a:solidFill>
                  <a:schemeClr val="tx2"/>
                </a:solidFill>
              </a:rPr>
              <a:t>in </a:t>
            </a:r>
            <a:r>
              <a:rPr lang="en-US" sz="2800" dirty="0" smtClean="0">
                <a:solidFill>
                  <a:schemeClr val="tx2"/>
                </a:solidFill>
              </a:rPr>
              <a:t>K</a:t>
            </a:r>
            <a:r>
              <a:rPr lang="cs-CZ" sz="2800" dirty="0" err="1" smtClean="0">
                <a:solidFill>
                  <a:schemeClr val="tx2"/>
                </a:solidFill>
              </a:rPr>
              <a:t>ey</a:t>
            </a:r>
            <a:r>
              <a:rPr lang="cs-CZ" sz="2800" dirty="0" smtClean="0">
                <a:solidFill>
                  <a:schemeClr val="tx2"/>
                </a:solidFill>
              </a:rPr>
              <a:t> </a:t>
            </a:r>
            <a:r>
              <a:rPr lang="cs-CZ" sz="2800" dirty="0" err="1" smtClean="0">
                <a:solidFill>
                  <a:schemeClr val="tx2"/>
                </a:solidFill>
              </a:rPr>
              <a:t>Expressing</a:t>
            </a:r>
            <a:r>
              <a:rPr lang="cs-CZ" sz="2800" dirty="0" smtClean="0">
                <a:solidFill>
                  <a:schemeClr val="tx2"/>
                </a:solidFill>
              </a:rPr>
              <a:t> </a:t>
            </a:r>
            <a:r>
              <a:rPr lang="cs-CZ" sz="2800" dirty="0" err="1" smtClean="0">
                <a:solidFill>
                  <a:schemeClr val="tx2"/>
                </a:solidFill>
              </a:rPr>
              <a:t>Tissues</a:t>
            </a:r>
            <a:endParaRPr lang="cs-CZ" sz="2800" dirty="0">
              <a:solidFill>
                <a:schemeClr val="tx2"/>
              </a:solidFill>
            </a:endParaRPr>
          </a:p>
        </p:txBody>
      </p:sp>
      <p:pic>
        <p:nvPicPr>
          <p:cNvPr id="4" name="Zástupný symbol pro obsah 3"/>
          <p:cNvPicPr>
            <a:picLocks noGrp="1" noChangeAspect="1"/>
          </p:cNvPicPr>
          <p:nvPr>
            <p:ph idx="1"/>
          </p:nvPr>
        </p:nvPicPr>
        <p:blipFill>
          <a:blip r:embed="rId2"/>
          <a:stretch>
            <a:fillRect/>
          </a:stretch>
        </p:blipFill>
        <p:spPr>
          <a:xfrm>
            <a:off x="107504" y="965781"/>
            <a:ext cx="8912911" cy="5919603"/>
          </a:xfrm>
          <a:prstGeom prst="rect">
            <a:avLst/>
          </a:prstGeom>
        </p:spPr>
      </p:pic>
    </p:spTree>
    <p:extLst>
      <p:ext uri="{BB962C8B-B14F-4D97-AF65-F5344CB8AC3E}">
        <p14:creationId xmlns:p14="http://schemas.microsoft.com/office/powerpoint/2010/main" val="3306083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0622"/>
            <a:ext cx="8229600" cy="850106"/>
          </a:xfrm>
        </p:spPr>
        <p:txBody>
          <a:bodyPr/>
          <a:lstStyle/>
          <a:p>
            <a:r>
              <a:rPr lang="cs-CZ" dirty="0" smtClean="0">
                <a:solidFill>
                  <a:schemeClr val="tx2"/>
                </a:solidFill>
              </a:rPr>
              <a:t>Zásady vědecké práce</a:t>
            </a:r>
            <a:endParaRPr lang="cs-CZ" dirty="0">
              <a:solidFill>
                <a:schemeClr val="tx2"/>
              </a:solidFill>
            </a:endParaRPr>
          </a:p>
        </p:txBody>
      </p:sp>
      <p:sp>
        <p:nvSpPr>
          <p:cNvPr id="3" name="Zástupný symbol pro obsah 2"/>
          <p:cNvSpPr>
            <a:spLocks noGrp="1"/>
          </p:cNvSpPr>
          <p:nvPr>
            <p:ph idx="1"/>
          </p:nvPr>
        </p:nvSpPr>
        <p:spPr>
          <a:xfrm>
            <a:off x="457200" y="1124744"/>
            <a:ext cx="8229600" cy="5517232"/>
          </a:xfrm>
        </p:spPr>
        <p:txBody>
          <a:bodyPr>
            <a:normAutofit fontScale="77500" lnSpcReduction="20000"/>
          </a:bodyPr>
          <a:lstStyle/>
          <a:p>
            <a:r>
              <a:rPr lang="cs-CZ" dirty="0" smtClean="0">
                <a:solidFill>
                  <a:schemeClr val="accent1"/>
                </a:solidFill>
              </a:rPr>
              <a:t>Studovat konkrétní molekulu – Evidence-</a:t>
            </a:r>
            <a:r>
              <a:rPr lang="cs-CZ" dirty="0" err="1" smtClean="0">
                <a:solidFill>
                  <a:schemeClr val="accent1"/>
                </a:solidFill>
              </a:rPr>
              <a:t>based</a:t>
            </a:r>
            <a:endParaRPr lang="cs-CZ" dirty="0" smtClean="0">
              <a:solidFill>
                <a:schemeClr val="accent1"/>
              </a:solidFill>
            </a:endParaRPr>
          </a:p>
          <a:p>
            <a:pPr lvl="1"/>
            <a:r>
              <a:rPr lang="cs-CZ" dirty="0" smtClean="0">
                <a:solidFill>
                  <a:schemeClr val="accent4"/>
                </a:solidFill>
              </a:rPr>
              <a:t>Jasně chemicky definovanou strukturu</a:t>
            </a:r>
          </a:p>
          <a:p>
            <a:pPr lvl="2"/>
            <a:r>
              <a:rPr lang="cs-CZ" dirty="0" smtClean="0"/>
              <a:t>Reprodukovatelný efekt, možnost popsání </a:t>
            </a:r>
            <a:r>
              <a:rPr lang="cs-CZ" dirty="0" err="1" smtClean="0"/>
              <a:t>PK</a:t>
            </a:r>
            <a:r>
              <a:rPr lang="cs-CZ" dirty="0" smtClean="0"/>
              <a:t>/</a:t>
            </a:r>
            <a:r>
              <a:rPr lang="cs-CZ" dirty="0" err="1" smtClean="0"/>
              <a:t>PD</a:t>
            </a:r>
            <a:endParaRPr lang="cs-CZ" dirty="0" smtClean="0"/>
          </a:p>
          <a:p>
            <a:pPr lvl="1"/>
            <a:r>
              <a:rPr lang="cs-CZ" dirty="0" smtClean="0"/>
              <a:t>Pokud kombinace – tak jasně definovaných látek</a:t>
            </a:r>
          </a:p>
          <a:p>
            <a:r>
              <a:rPr lang="cs-CZ" dirty="0" smtClean="0">
                <a:solidFill>
                  <a:schemeClr val="accent1"/>
                </a:solidFill>
              </a:rPr>
              <a:t>Co chci o léčivu zjistit? - méně je někdy více - </a:t>
            </a:r>
            <a:r>
              <a:rPr lang="cs-CZ" dirty="0" smtClean="0">
                <a:solidFill>
                  <a:schemeClr val="accent2"/>
                </a:solidFill>
              </a:rPr>
              <a:t>ORIGINALITA</a:t>
            </a:r>
          </a:p>
          <a:p>
            <a:pPr lvl="1"/>
            <a:r>
              <a:rPr lang="cs-CZ" dirty="0" smtClean="0"/>
              <a:t>Velký rozsah znalostí nutí jasně definovat cíle - </a:t>
            </a:r>
            <a:r>
              <a:rPr lang="cs-CZ" dirty="0" smtClean="0">
                <a:solidFill>
                  <a:schemeClr val="accent2"/>
                </a:solidFill>
              </a:rPr>
              <a:t>ČAS</a:t>
            </a:r>
            <a:endParaRPr lang="cs-CZ" dirty="0" smtClean="0">
              <a:solidFill>
                <a:schemeClr val="accent2"/>
              </a:solidFill>
            </a:endParaRPr>
          </a:p>
          <a:p>
            <a:pPr lvl="1"/>
            <a:r>
              <a:rPr lang="cs-CZ" dirty="0" smtClean="0"/>
              <a:t>Nastudovat 50 - ∞ citací – </a:t>
            </a:r>
            <a:r>
              <a:rPr lang="cs-CZ" dirty="0" smtClean="0">
                <a:solidFill>
                  <a:schemeClr val="accent2"/>
                </a:solidFill>
              </a:rPr>
              <a:t>máte svoji „kupičku“? Vzorová práce</a:t>
            </a:r>
          </a:p>
          <a:p>
            <a:r>
              <a:rPr lang="cs-CZ" dirty="0" smtClean="0">
                <a:solidFill>
                  <a:schemeClr val="accent1"/>
                </a:solidFill>
              </a:rPr>
              <a:t>Sepsat projekt – zdůvodnit přinese nového?</a:t>
            </a:r>
          </a:p>
          <a:p>
            <a:pPr lvl="1"/>
            <a:r>
              <a:rPr lang="cs-CZ" dirty="0" smtClean="0"/>
              <a:t>Úvod, citace, cíle, metody – </a:t>
            </a:r>
            <a:r>
              <a:rPr lang="cs-CZ" dirty="0" smtClean="0">
                <a:solidFill>
                  <a:schemeClr val="accent2"/>
                </a:solidFill>
              </a:rPr>
              <a:t>vlastně už dodal školitel?</a:t>
            </a:r>
            <a:r>
              <a:rPr lang="cs-CZ" dirty="0" smtClean="0"/>
              <a:t> </a:t>
            </a:r>
          </a:p>
          <a:p>
            <a:pPr lvl="1"/>
            <a:r>
              <a:rPr lang="cs-CZ" dirty="0" smtClean="0"/>
              <a:t>Očekávaná struktura výsledků – </a:t>
            </a:r>
            <a:r>
              <a:rPr lang="cs-CZ" b="1" dirty="0" smtClean="0">
                <a:solidFill>
                  <a:schemeClr val="accent2"/>
                </a:solidFill>
              </a:rPr>
              <a:t>4 </a:t>
            </a:r>
            <a:r>
              <a:rPr lang="cs-CZ" b="1" dirty="0" err="1" smtClean="0">
                <a:solidFill>
                  <a:schemeClr val="accent2"/>
                </a:solidFill>
              </a:rPr>
              <a:t>figures</a:t>
            </a:r>
            <a:endParaRPr lang="cs-CZ" b="1" dirty="0" smtClean="0">
              <a:solidFill>
                <a:schemeClr val="accent2"/>
              </a:solidFill>
            </a:endParaRPr>
          </a:p>
          <a:p>
            <a:pPr lvl="1"/>
            <a:r>
              <a:rPr lang="cs-CZ" dirty="0" smtClean="0"/>
              <a:t>Průběžně korelujte </a:t>
            </a:r>
            <a:r>
              <a:rPr lang="cs-CZ" dirty="0" smtClean="0"/>
              <a:t>s aktuálními publikacemi – základy diskuse</a:t>
            </a:r>
          </a:p>
          <a:p>
            <a:r>
              <a:rPr lang="cs-CZ" dirty="0" smtClean="0">
                <a:solidFill>
                  <a:schemeClr val="accent1"/>
                </a:solidFill>
              </a:rPr>
              <a:t>Vědecké metody výzkumu – nedělat kompromisy</a:t>
            </a:r>
          </a:p>
          <a:p>
            <a:pPr lvl="1"/>
            <a:r>
              <a:rPr lang="cs-CZ" dirty="0" smtClean="0">
                <a:solidFill>
                  <a:schemeClr val="accent4"/>
                </a:solidFill>
              </a:rPr>
              <a:t>Použít doporučované metody – např. </a:t>
            </a:r>
            <a:r>
              <a:rPr lang="cs-CZ" dirty="0" err="1" smtClean="0">
                <a:solidFill>
                  <a:schemeClr val="accent4"/>
                </a:solidFill>
              </a:rPr>
              <a:t>LC</a:t>
            </a:r>
            <a:r>
              <a:rPr lang="cs-CZ" dirty="0" smtClean="0">
                <a:solidFill>
                  <a:schemeClr val="accent4"/>
                </a:solidFill>
              </a:rPr>
              <a:t>-MS - citace</a:t>
            </a:r>
            <a:endParaRPr lang="cs-CZ" dirty="0" smtClean="0">
              <a:solidFill>
                <a:schemeClr val="accent4"/>
              </a:solidFill>
            </a:endParaRPr>
          </a:p>
          <a:p>
            <a:pPr lvl="1"/>
            <a:r>
              <a:rPr lang="cs-CZ" dirty="0" smtClean="0">
                <a:solidFill>
                  <a:schemeClr val="accent2"/>
                </a:solidFill>
              </a:rPr>
              <a:t>PLÁN – VZORKY - </a:t>
            </a:r>
            <a:r>
              <a:rPr lang="cs-CZ" dirty="0" smtClean="0"/>
              <a:t>Založit </a:t>
            </a:r>
            <a:r>
              <a:rPr lang="cs-CZ" dirty="0" smtClean="0"/>
              <a:t>si laboratorní deník</a:t>
            </a:r>
          </a:p>
          <a:p>
            <a:pPr lvl="2"/>
            <a:r>
              <a:rPr lang="cs-CZ" dirty="0" smtClean="0"/>
              <a:t>Protokoly, metody, postupy, výsledky, </a:t>
            </a:r>
            <a:r>
              <a:rPr lang="cs-CZ" dirty="0" smtClean="0"/>
              <a:t>nápady – </a:t>
            </a:r>
            <a:r>
              <a:rPr lang="cs-CZ" dirty="0" smtClean="0">
                <a:solidFill>
                  <a:schemeClr val="accent2"/>
                </a:solidFill>
              </a:rPr>
              <a:t>EVIDENCE VZORKŮ</a:t>
            </a:r>
            <a:endParaRPr lang="cs-CZ" dirty="0" smtClean="0">
              <a:solidFill>
                <a:schemeClr val="accent2"/>
              </a:solidFill>
            </a:endParaRPr>
          </a:p>
          <a:p>
            <a:pPr lvl="1"/>
            <a:r>
              <a:rPr lang="cs-CZ" dirty="0" smtClean="0"/>
              <a:t>Spolupráce - ! Nesklouznout jen k rozesílání vzorků ! - nefunguje</a:t>
            </a:r>
            <a:endParaRPr lang="cs-CZ" dirty="0"/>
          </a:p>
        </p:txBody>
      </p:sp>
    </p:spTree>
    <p:extLst>
      <p:ext uri="{BB962C8B-B14F-4D97-AF65-F5344CB8AC3E}">
        <p14:creationId xmlns:p14="http://schemas.microsoft.com/office/powerpoint/2010/main" val="41043907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tx2"/>
                </a:solidFill>
              </a:rPr>
              <a:t>TGFR5</a:t>
            </a:r>
            <a:r>
              <a:rPr lang="cs-CZ" dirty="0" smtClean="0">
                <a:solidFill>
                  <a:schemeClr val="tx2"/>
                </a:solidFill>
              </a:rPr>
              <a:t> a </a:t>
            </a:r>
            <a:r>
              <a:rPr lang="cs-CZ" dirty="0" err="1" smtClean="0">
                <a:solidFill>
                  <a:schemeClr val="tx2"/>
                </a:solidFill>
              </a:rPr>
              <a:t>FXR</a:t>
            </a:r>
            <a:r>
              <a:rPr lang="cs-CZ" dirty="0" smtClean="0">
                <a:solidFill>
                  <a:schemeClr val="tx2"/>
                </a:solidFill>
              </a:rPr>
              <a:t> aktivace</a:t>
            </a:r>
            <a:endParaRPr lang="cs-CZ" dirty="0">
              <a:solidFill>
                <a:schemeClr val="tx2"/>
              </a:solidFill>
            </a:endParaRPr>
          </a:p>
        </p:txBody>
      </p:sp>
      <p:sp>
        <p:nvSpPr>
          <p:cNvPr id="5" name="TextovéPole 4"/>
          <p:cNvSpPr txBox="1"/>
          <p:nvPr/>
        </p:nvSpPr>
        <p:spPr>
          <a:xfrm>
            <a:off x="3851920" y="6453336"/>
            <a:ext cx="5215915" cy="369332"/>
          </a:xfrm>
          <a:prstGeom prst="rect">
            <a:avLst/>
          </a:prstGeom>
          <a:noFill/>
        </p:spPr>
        <p:txBody>
          <a:bodyPr wrap="none" rtlCol="0">
            <a:spAutoFit/>
          </a:bodyPr>
          <a:lstStyle/>
          <a:p>
            <a:r>
              <a:rPr lang="cs-CZ" dirty="0" err="1" smtClean="0"/>
              <a:t>Adorini</a:t>
            </a:r>
            <a:r>
              <a:rPr lang="cs-CZ" dirty="0" smtClean="0"/>
              <a:t>, L. </a:t>
            </a:r>
            <a:r>
              <a:rPr lang="cs-CZ" dirty="0" err="1" smtClean="0"/>
              <a:t>Intercept</a:t>
            </a:r>
            <a:r>
              <a:rPr lang="cs-CZ" dirty="0" smtClean="0"/>
              <a:t> </a:t>
            </a:r>
            <a:r>
              <a:rPr lang="cs-CZ" dirty="0" err="1" smtClean="0"/>
              <a:t>pharmaceuticals</a:t>
            </a:r>
            <a:r>
              <a:rPr lang="cs-CZ" dirty="0" smtClean="0"/>
              <a:t>, </a:t>
            </a:r>
            <a:r>
              <a:rPr lang="cs-CZ" dirty="0" err="1" smtClean="0"/>
              <a:t>EASL</a:t>
            </a:r>
            <a:r>
              <a:rPr lang="cs-CZ" dirty="0" smtClean="0"/>
              <a:t> 2013</a:t>
            </a:r>
            <a:endParaRPr lang="cs-CZ" dirty="0"/>
          </a:p>
        </p:txBody>
      </p:sp>
      <p:pic>
        <p:nvPicPr>
          <p:cNvPr id="8" name="Zástupný symbol pro obsah 7"/>
          <p:cNvPicPr>
            <a:picLocks noGrp="1" noChangeAspect="1"/>
          </p:cNvPicPr>
          <p:nvPr>
            <p:ph idx="1"/>
          </p:nvPr>
        </p:nvPicPr>
        <p:blipFill>
          <a:blip r:embed="rId2"/>
          <a:stretch>
            <a:fillRect/>
          </a:stretch>
        </p:blipFill>
        <p:spPr>
          <a:xfrm>
            <a:off x="457200" y="1358370"/>
            <a:ext cx="8229600" cy="5009623"/>
          </a:xfrm>
          <a:prstGeom prst="rect">
            <a:avLst/>
          </a:prstGeom>
        </p:spPr>
      </p:pic>
    </p:spTree>
    <p:extLst>
      <p:ext uri="{BB962C8B-B14F-4D97-AF65-F5344CB8AC3E}">
        <p14:creationId xmlns:p14="http://schemas.microsoft.com/office/powerpoint/2010/main" val="296859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cs-CZ" sz="1451" b="1">
                <a:latin typeface="Arial" panose="020B0604020202020204" pitchFamily="34" charset="0"/>
              </a:rPr>
              <a:t>WAY-362450 is a potent farnesoid X receptor (FXR) agonist.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6961" y="5989321"/>
            <a:ext cx="4052160" cy="6465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979561"/>
            <a:ext cx="591552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1617121" y="5972041"/>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cs-CZ" sz="1089" b="1">
                <a:latin typeface="Arial" panose="020B0604020202020204" pitchFamily="34" charset="0"/>
              </a:rPr>
              <a:t>Mark J. Evans et al. Am J Physiol Gastrointest Liver Physiol 2009;296:G543-G552</a:t>
            </a:r>
          </a:p>
        </p:txBody>
      </p:sp>
      <p:sp>
        <p:nvSpPr>
          <p:cNvPr id="3077" name="Text Box 5"/>
          <p:cNvSpPr txBox="1">
            <a:spLocks noChangeArrowheads="1"/>
          </p:cNvSpPr>
          <p:nvPr/>
        </p:nvSpPr>
        <p:spPr bwMode="auto">
          <a:xfrm>
            <a:off x="97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cs typeface="msgothic" charset="0"/>
              </a:defRPr>
            </a:lvl9pPr>
          </a:lstStyle>
          <a:p>
            <a:r>
              <a:rPr lang="en-GB" altLang="cs-CZ" sz="907">
                <a:latin typeface="Arial" panose="020B0604020202020204" pitchFamily="34" charset="0"/>
              </a:rPr>
              <a:t>©2009 by American Physiological Society</a:t>
            </a:r>
          </a:p>
        </p:txBody>
      </p:sp>
      <p:sp>
        <p:nvSpPr>
          <p:cNvPr id="2" name="Obdélník 1"/>
          <p:cNvSpPr/>
          <p:nvPr/>
        </p:nvSpPr>
        <p:spPr>
          <a:xfrm>
            <a:off x="7092280" y="1340768"/>
            <a:ext cx="1408271" cy="646331"/>
          </a:xfrm>
          <a:prstGeom prst="rect">
            <a:avLst/>
          </a:prstGeom>
        </p:spPr>
        <p:txBody>
          <a:bodyPr wrap="none">
            <a:spAutoFit/>
          </a:bodyPr>
          <a:lstStyle/>
          <a:p>
            <a:r>
              <a:rPr lang="en-US" dirty="0" err="1">
                <a:solidFill>
                  <a:schemeClr val="accent2"/>
                </a:solidFill>
                <a:latin typeface="+mn-lt"/>
              </a:rPr>
              <a:t>EC</a:t>
            </a:r>
            <a:r>
              <a:rPr lang="en-US" baseline="-25000" dirty="0" err="1">
                <a:solidFill>
                  <a:schemeClr val="accent2"/>
                </a:solidFill>
                <a:latin typeface="+mn-lt"/>
              </a:rPr>
              <a:t>50</a:t>
            </a:r>
            <a:r>
              <a:rPr lang="en-US" dirty="0">
                <a:solidFill>
                  <a:schemeClr val="accent2"/>
                </a:solidFill>
                <a:latin typeface="+mn-lt"/>
              </a:rPr>
              <a:t> = </a:t>
            </a:r>
            <a:r>
              <a:rPr lang="cs-CZ" dirty="0" smtClean="0">
                <a:solidFill>
                  <a:schemeClr val="accent2"/>
                </a:solidFill>
                <a:latin typeface="+mn-lt"/>
              </a:rPr>
              <a:t>20</a:t>
            </a:r>
            <a:r>
              <a:rPr lang="en-US" dirty="0" smtClean="0">
                <a:solidFill>
                  <a:schemeClr val="accent2"/>
                </a:solidFill>
                <a:latin typeface="+mn-lt"/>
              </a:rPr>
              <a:t> </a:t>
            </a:r>
            <a:r>
              <a:rPr lang="en-US" b="1" dirty="0" err="1" smtClean="0">
                <a:solidFill>
                  <a:schemeClr val="accent2"/>
                </a:solidFill>
                <a:latin typeface="+mn-lt"/>
              </a:rPr>
              <a:t>nM</a:t>
            </a:r>
            <a:endParaRPr lang="cs-CZ" b="1" dirty="0" smtClean="0">
              <a:solidFill>
                <a:schemeClr val="accent2"/>
              </a:solidFill>
              <a:latin typeface="+mn-lt"/>
            </a:endParaRPr>
          </a:p>
          <a:p>
            <a:r>
              <a:rPr lang="en-US" dirty="0" smtClean="0">
                <a:solidFill>
                  <a:schemeClr val="accent2"/>
                </a:solidFill>
                <a:latin typeface="+mn-lt"/>
              </a:rPr>
              <a:t>Eff </a:t>
            </a:r>
            <a:r>
              <a:rPr lang="en-US" dirty="0">
                <a:solidFill>
                  <a:schemeClr val="accent2"/>
                </a:solidFill>
                <a:latin typeface="+mn-lt"/>
              </a:rPr>
              <a:t>= 149%</a:t>
            </a:r>
            <a:endParaRPr lang="cs-CZ" dirty="0">
              <a:solidFill>
                <a:schemeClr val="accent2"/>
              </a:solidFill>
              <a:latin typeface="+mn-lt"/>
            </a:endParaRPr>
          </a:p>
        </p:txBody>
      </p:sp>
    </p:spTree>
    <p:extLst>
      <p:ext uri="{BB962C8B-B14F-4D97-AF65-F5344CB8AC3E}">
        <p14:creationId xmlns:p14="http://schemas.microsoft.com/office/powerpoint/2010/main" val="18748882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solidFill>
                  <a:schemeClr val="tx2"/>
                </a:solidFill>
              </a:rPr>
              <a:t>Structure and </a:t>
            </a:r>
            <a:r>
              <a:rPr lang="en-US" dirty="0" err="1">
                <a:solidFill>
                  <a:schemeClr val="tx2"/>
                </a:solidFill>
              </a:rPr>
              <a:t>TGR5</a:t>
            </a:r>
            <a:r>
              <a:rPr lang="en-US" dirty="0">
                <a:solidFill>
                  <a:schemeClr val="tx2"/>
                </a:solidFill>
              </a:rPr>
              <a:t>/</a:t>
            </a:r>
            <a:r>
              <a:rPr lang="en-US" dirty="0" err="1">
                <a:solidFill>
                  <a:schemeClr val="tx2"/>
                </a:solidFill>
              </a:rPr>
              <a:t>FXR</a:t>
            </a:r>
            <a:r>
              <a:rPr lang="en-US" dirty="0">
                <a:solidFill>
                  <a:schemeClr val="tx2"/>
                </a:solidFill>
              </a:rPr>
              <a:t> Potency of </a:t>
            </a:r>
            <a:r>
              <a:rPr lang="en-US" dirty="0" smtClean="0">
                <a:solidFill>
                  <a:schemeClr val="tx2"/>
                </a:solidFill>
              </a:rPr>
              <a:t>Key</a:t>
            </a:r>
            <a:r>
              <a:rPr lang="cs-CZ" dirty="0" smtClean="0">
                <a:solidFill>
                  <a:schemeClr val="tx2"/>
                </a:solidFill>
              </a:rPr>
              <a:t> </a:t>
            </a:r>
            <a:r>
              <a:rPr lang="en-US" dirty="0" smtClean="0">
                <a:solidFill>
                  <a:schemeClr val="tx2"/>
                </a:solidFill>
              </a:rPr>
              <a:t>Bile </a:t>
            </a:r>
            <a:r>
              <a:rPr lang="en-US" dirty="0">
                <a:solidFill>
                  <a:schemeClr val="tx2"/>
                </a:solidFill>
              </a:rPr>
              <a:t>Acid Derivatives</a:t>
            </a:r>
            <a:endParaRPr lang="cs-CZ" dirty="0">
              <a:solidFill>
                <a:schemeClr val="tx2"/>
              </a:solidFill>
            </a:endParaRPr>
          </a:p>
        </p:txBody>
      </p:sp>
      <p:pic>
        <p:nvPicPr>
          <p:cNvPr id="4" name="Zástupný symbol pro obsah 3"/>
          <p:cNvPicPr>
            <a:picLocks noGrp="1" noChangeAspect="1"/>
          </p:cNvPicPr>
          <p:nvPr>
            <p:ph idx="1"/>
          </p:nvPr>
        </p:nvPicPr>
        <p:blipFill>
          <a:blip r:embed="rId3"/>
          <a:stretch>
            <a:fillRect/>
          </a:stretch>
        </p:blipFill>
        <p:spPr>
          <a:xfrm>
            <a:off x="395536" y="1402054"/>
            <a:ext cx="8435279" cy="5045276"/>
          </a:xfrm>
          <a:prstGeom prst="rect">
            <a:avLst/>
          </a:prstGeom>
        </p:spPr>
      </p:pic>
      <p:sp>
        <p:nvSpPr>
          <p:cNvPr id="5" name="Obdélník 4"/>
          <p:cNvSpPr/>
          <p:nvPr/>
        </p:nvSpPr>
        <p:spPr>
          <a:xfrm>
            <a:off x="4211960" y="6550223"/>
            <a:ext cx="4808457" cy="307777"/>
          </a:xfrm>
          <a:prstGeom prst="rect">
            <a:avLst/>
          </a:prstGeom>
        </p:spPr>
        <p:txBody>
          <a:bodyPr wrap="square">
            <a:spAutoFit/>
          </a:bodyPr>
          <a:lstStyle/>
          <a:p>
            <a:r>
              <a:rPr lang="cs-CZ" sz="1400" dirty="0" err="1"/>
              <a:t>Gioiello</a:t>
            </a:r>
            <a:r>
              <a:rPr lang="cs-CZ" sz="1400" dirty="0"/>
              <a:t> et al., Expert </a:t>
            </a:r>
            <a:r>
              <a:rPr lang="cs-CZ" sz="1400" dirty="0" err="1"/>
              <a:t>Opin</a:t>
            </a:r>
            <a:r>
              <a:rPr lang="cs-CZ" sz="1400" dirty="0"/>
              <a:t>. </a:t>
            </a:r>
            <a:r>
              <a:rPr lang="cs-CZ" sz="1400" dirty="0" err="1"/>
              <a:t>Ther</a:t>
            </a:r>
            <a:r>
              <a:rPr lang="cs-CZ" sz="1400" dirty="0"/>
              <a:t>. </a:t>
            </a:r>
            <a:r>
              <a:rPr lang="cs-CZ" sz="1400" dirty="0" err="1"/>
              <a:t>Patents</a:t>
            </a:r>
            <a:r>
              <a:rPr lang="cs-CZ" sz="1400" dirty="0"/>
              <a:t> 22:1399, 2012</a:t>
            </a:r>
          </a:p>
        </p:txBody>
      </p:sp>
    </p:spTree>
    <p:extLst>
      <p:ext uri="{BB962C8B-B14F-4D97-AF65-F5344CB8AC3E}">
        <p14:creationId xmlns:p14="http://schemas.microsoft.com/office/powerpoint/2010/main" val="1648149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solidFill>
                  <a:schemeClr val="tx2"/>
                </a:solidFill>
              </a:rPr>
              <a:t>Natural </a:t>
            </a:r>
            <a:r>
              <a:rPr lang="cs-CZ" dirty="0" err="1">
                <a:solidFill>
                  <a:schemeClr val="tx2"/>
                </a:solidFill>
              </a:rPr>
              <a:t>Compounds</a:t>
            </a:r>
            <a:r>
              <a:rPr lang="cs-CZ" dirty="0">
                <a:solidFill>
                  <a:schemeClr val="tx2"/>
                </a:solidFill>
              </a:rPr>
              <a:t> as </a:t>
            </a:r>
            <a:r>
              <a:rPr lang="cs-CZ" dirty="0" err="1">
                <a:solidFill>
                  <a:schemeClr val="tx2"/>
                </a:solidFill>
              </a:rPr>
              <a:t>TGR5</a:t>
            </a:r>
            <a:r>
              <a:rPr lang="cs-CZ" dirty="0">
                <a:solidFill>
                  <a:schemeClr val="tx2"/>
                </a:solidFill>
              </a:rPr>
              <a:t> </a:t>
            </a:r>
            <a:r>
              <a:rPr lang="cs-CZ" dirty="0" err="1">
                <a:solidFill>
                  <a:schemeClr val="tx2"/>
                </a:solidFill>
              </a:rPr>
              <a:t>Agonists</a:t>
            </a:r>
            <a:endParaRPr lang="cs-CZ" dirty="0">
              <a:solidFill>
                <a:schemeClr val="tx2"/>
              </a:solidFill>
            </a:endParaRPr>
          </a:p>
        </p:txBody>
      </p:sp>
      <p:pic>
        <p:nvPicPr>
          <p:cNvPr id="4" name="Zástupný symbol pro obsah 3"/>
          <p:cNvPicPr>
            <a:picLocks noGrp="1" noChangeAspect="1"/>
          </p:cNvPicPr>
          <p:nvPr>
            <p:ph idx="1"/>
          </p:nvPr>
        </p:nvPicPr>
        <p:blipFill>
          <a:blip r:embed="rId2"/>
          <a:stretch>
            <a:fillRect/>
          </a:stretch>
        </p:blipFill>
        <p:spPr>
          <a:xfrm>
            <a:off x="457200" y="1600199"/>
            <a:ext cx="7859216" cy="5014745"/>
          </a:xfrm>
          <a:prstGeom prst="rect">
            <a:avLst/>
          </a:prstGeom>
        </p:spPr>
      </p:pic>
    </p:spTree>
    <p:extLst>
      <p:ext uri="{BB962C8B-B14F-4D97-AF65-F5344CB8AC3E}">
        <p14:creationId xmlns:p14="http://schemas.microsoft.com/office/powerpoint/2010/main" val="3737522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tx2"/>
                </a:solidFill>
              </a:rPr>
              <a:t>FXR</a:t>
            </a:r>
            <a:r>
              <a:rPr lang="cs-CZ" dirty="0" smtClean="0">
                <a:solidFill>
                  <a:schemeClr val="tx2"/>
                </a:solidFill>
              </a:rPr>
              <a:t> </a:t>
            </a:r>
            <a:r>
              <a:rPr lang="cs-CZ" dirty="0" err="1" smtClean="0">
                <a:solidFill>
                  <a:schemeClr val="tx2"/>
                </a:solidFill>
              </a:rPr>
              <a:t>agonist</a:t>
            </a:r>
            <a:r>
              <a:rPr lang="cs-CZ" dirty="0" smtClean="0">
                <a:solidFill>
                  <a:schemeClr val="tx2"/>
                </a:solidFill>
              </a:rPr>
              <a:t>- </a:t>
            </a:r>
            <a:r>
              <a:rPr lang="cs-CZ" dirty="0" err="1">
                <a:solidFill>
                  <a:schemeClr val="tx2"/>
                </a:solidFill>
              </a:rPr>
              <a:t>WAY</a:t>
            </a:r>
            <a:r>
              <a:rPr lang="cs-CZ" dirty="0">
                <a:solidFill>
                  <a:schemeClr val="tx2"/>
                </a:solidFill>
              </a:rPr>
              <a:t>-362450 </a:t>
            </a:r>
          </a:p>
        </p:txBody>
      </p:sp>
      <p:sp>
        <p:nvSpPr>
          <p:cNvPr id="5" name="Zástupný symbol pro obsah 4"/>
          <p:cNvSpPr>
            <a:spLocks noGrp="1"/>
          </p:cNvSpPr>
          <p:nvPr>
            <p:ph idx="1"/>
          </p:nvPr>
        </p:nvSpPr>
        <p:spPr>
          <a:xfrm>
            <a:off x="457200" y="3212976"/>
            <a:ext cx="8229600" cy="2913187"/>
          </a:xfrm>
        </p:spPr>
        <p:txBody>
          <a:bodyPr>
            <a:normAutofit fontScale="77500" lnSpcReduction="20000"/>
          </a:bodyPr>
          <a:lstStyle/>
          <a:p>
            <a:pPr lvl="1"/>
            <a:r>
              <a:rPr lang="en-US" dirty="0" err="1"/>
              <a:t>Azepino</a:t>
            </a:r>
            <a:r>
              <a:rPr lang="en-US" dirty="0"/>
              <a:t>[4,5-</a:t>
            </a:r>
            <a:r>
              <a:rPr lang="en-US" i="1" dirty="0"/>
              <a:t>b</a:t>
            </a:r>
            <a:r>
              <a:rPr lang="en-US" dirty="0"/>
              <a:t>]indoles have been identified as potent agonists of the </a:t>
            </a:r>
            <a:r>
              <a:rPr lang="en-US" dirty="0" err="1"/>
              <a:t>farnesoid</a:t>
            </a:r>
            <a:r>
              <a:rPr lang="en-US" dirty="0"/>
              <a:t> X receptor (</a:t>
            </a:r>
            <a:r>
              <a:rPr lang="en-US" dirty="0" err="1"/>
              <a:t>FXR</a:t>
            </a:r>
            <a:r>
              <a:rPr lang="en-US" dirty="0"/>
              <a:t>). </a:t>
            </a:r>
            <a:endParaRPr lang="cs-CZ" dirty="0" smtClean="0"/>
          </a:p>
          <a:p>
            <a:r>
              <a:rPr lang="en-US" dirty="0" smtClean="0">
                <a:solidFill>
                  <a:schemeClr val="accent1"/>
                </a:solidFill>
              </a:rPr>
              <a:t>In </a:t>
            </a:r>
            <a:r>
              <a:rPr lang="en-US" dirty="0">
                <a:solidFill>
                  <a:schemeClr val="accent1"/>
                </a:solidFill>
              </a:rPr>
              <a:t>vitro </a:t>
            </a:r>
            <a:r>
              <a:rPr lang="en-US" b="1" dirty="0" err="1" smtClean="0">
                <a:solidFill>
                  <a:schemeClr val="accent1"/>
                </a:solidFill>
              </a:rPr>
              <a:t>6m</a:t>
            </a:r>
            <a:r>
              <a:rPr lang="en-US" dirty="0">
                <a:solidFill>
                  <a:schemeClr val="accent1"/>
                </a:solidFill>
              </a:rPr>
              <a:t> </a:t>
            </a:r>
            <a:r>
              <a:rPr lang="en-US" dirty="0" smtClean="0">
                <a:solidFill>
                  <a:schemeClr val="accent1"/>
                </a:solidFill>
              </a:rPr>
              <a:t>(WAY-362450</a:t>
            </a:r>
            <a:r>
              <a:rPr lang="en-US" dirty="0">
                <a:solidFill>
                  <a:schemeClr val="accent1"/>
                </a:solidFill>
              </a:rPr>
              <a:t>) </a:t>
            </a:r>
            <a:r>
              <a:rPr lang="en-US" dirty="0" err="1">
                <a:solidFill>
                  <a:schemeClr val="accent1"/>
                </a:solidFill>
              </a:rPr>
              <a:t>EC</a:t>
            </a:r>
            <a:r>
              <a:rPr lang="en-US" baseline="-25000" dirty="0" err="1">
                <a:solidFill>
                  <a:schemeClr val="accent1"/>
                </a:solidFill>
              </a:rPr>
              <a:t>50</a:t>
            </a:r>
            <a:r>
              <a:rPr lang="en-US" dirty="0">
                <a:solidFill>
                  <a:schemeClr val="accent1"/>
                </a:solidFill>
              </a:rPr>
              <a:t> = 4 </a:t>
            </a:r>
            <a:r>
              <a:rPr lang="en-US" b="1" dirty="0" err="1">
                <a:solidFill>
                  <a:schemeClr val="accent1"/>
                </a:solidFill>
              </a:rPr>
              <a:t>nM</a:t>
            </a:r>
            <a:r>
              <a:rPr lang="en-US" dirty="0">
                <a:solidFill>
                  <a:schemeClr val="accent1"/>
                </a:solidFill>
              </a:rPr>
              <a:t>, Eff = 149</a:t>
            </a:r>
            <a:r>
              <a:rPr lang="en-US" dirty="0" smtClean="0">
                <a:solidFill>
                  <a:schemeClr val="accent1"/>
                </a:solidFill>
              </a:rPr>
              <a:t>%</a:t>
            </a:r>
            <a:endParaRPr lang="cs-CZ" dirty="0" smtClean="0">
              <a:solidFill>
                <a:schemeClr val="accent1"/>
              </a:solidFill>
            </a:endParaRPr>
          </a:p>
          <a:p>
            <a:pPr lvl="1"/>
            <a:r>
              <a:rPr lang="en-US" dirty="0" smtClean="0"/>
              <a:t>a </a:t>
            </a:r>
            <a:r>
              <a:rPr lang="en-US" dirty="0"/>
              <a:t>potent, selective, and orally bioavailable </a:t>
            </a:r>
            <a:r>
              <a:rPr lang="en-US" dirty="0" err="1"/>
              <a:t>FXR</a:t>
            </a:r>
            <a:r>
              <a:rPr lang="en-US" dirty="0"/>
              <a:t> </a:t>
            </a:r>
            <a:r>
              <a:rPr lang="en-US" dirty="0" smtClean="0"/>
              <a:t>agonist </a:t>
            </a:r>
            <a:endParaRPr lang="cs-CZ" dirty="0" smtClean="0"/>
          </a:p>
          <a:p>
            <a:endParaRPr lang="cs-CZ" dirty="0" smtClean="0"/>
          </a:p>
          <a:p>
            <a:r>
              <a:rPr lang="en-US" dirty="0" smtClean="0">
                <a:solidFill>
                  <a:schemeClr val="accent1"/>
                </a:solidFill>
              </a:rPr>
              <a:t>Oral </a:t>
            </a:r>
            <a:r>
              <a:rPr lang="en-US" dirty="0">
                <a:solidFill>
                  <a:schemeClr val="accent1"/>
                </a:solidFill>
              </a:rPr>
              <a:t>administration of </a:t>
            </a:r>
            <a:r>
              <a:rPr lang="en-US" b="1" dirty="0" err="1">
                <a:solidFill>
                  <a:schemeClr val="accent1"/>
                </a:solidFill>
              </a:rPr>
              <a:t>6m</a:t>
            </a:r>
            <a:r>
              <a:rPr lang="en-US" dirty="0">
                <a:solidFill>
                  <a:schemeClr val="accent1"/>
                </a:solidFill>
              </a:rPr>
              <a:t> to </a:t>
            </a:r>
            <a:r>
              <a:rPr lang="en-US" dirty="0" err="1">
                <a:solidFill>
                  <a:schemeClr val="accent1"/>
                </a:solidFill>
              </a:rPr>
              <a:t>LDLR</a:t>
            </a:r>
            <a:r>
              <a:rPr lang="en-US" baseline="30000" dirty="0">
                <a:solidFill>
                  <a:schemeClr val="accent1"/>
                </a:solidFill>
              </a:rPr>
              <a:t>−/−</a:t>
            </a:r>
            <a:r>
              <a:rPr lang="en-US" dirty="0">
                <a:solidFill>
                  <a:schemeClr val="accent1"/>
                </a:solidFill>
              </a:rPr>
              <a:t> mice results </a:t>
            </a:r>
            <a:endParaRPr lang="cs-CZ" dirty="0" smtClean="0">
              <a:solidFill>
                <a:schemeClr val="accent1"/>
              </a:solidFill>
            </a:endParaRPr>
          </a:p>
          <a:p>
            <a:pPr lvl="1"/>
            <a:r>
              <a:rPr lang="en-US" dirty="0" smtClean="0"/>
              <a:t>in </a:t>
            </a:r>
            <a:r>
              <a:rPr lang="en-US" dirty="0"/>
              <a:t>lowering of cholesterol and </a:t>
            </a:r>
            <a:r>
              <a:rPr lang="en-US" dirty="0" smtClean="0"/>
              <a:t>triglycerides</a:t>
            </a:r>
            <a:endParaRPr lang="cs-CZ" dirty="0" smtClean="0"/>
          </a:p>
          <a:p>
            <a:pPr lvl="1"/>
            <a:r>
              <a:rPr lang="cs-CZ" dirty="0" smtClean="0"/>
              <a:t>In </a:t>
            </a:r>
            <a:r>
              <a:rPr lang="en-US" dirty="0" smtClean="0"/>
              <a:t>significant </a:t>
            </a:r>
            <a:r>
              <a:rPr lang="en-US" dirty="0"/>
              <a:t>reduction in aortic arch lesions</a:t>
            </a:r>
            <a:endParaRPr lang="cs-CZ" dirty="0"/>
          </a:p>
        </p:txBody>
      </p:sp>
      <p:pic>
        <p:nvPicPr>
          <p:cNvPr id="11266" name="Picture 2" descr="Abstract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473973"/>
            <a:ext cx="4762500" cy="1590675"/>
          </a:xfrm>
          <a:prstGeom prst="rect">
            <a:avLst/>
          </a:prstGeom>
          <a:noFill/>
          <a:extLst>
            <a:ext uri="{909E8E84-426E-40DD-AFC4-6F175D3DCCD1}">
              <a14:hiddenFill xmlns:a14="http://schemas.microsoft.com/office/drawing/2010/main">
                <a:solidFill>
                  <a:srgbClr val="FFFFFF"/>
                </a:solidFill>
              </a14:hiddenFill>
            </a:ext>
          </a:extLst>
        </p:spPr>
      </p:pic>
      <p:sp>
        <p:nvSpPr>
          <p:cNvPr id="7" name="Obdélník 6"/>
          <p:cNvSpPr/>
          <p:nvPr/>
        </p:nvSpPr>
        <p:spPr>
          <a:xfrm>
            <a:off x="3347864" y="6233192"/>
            <a:ext cx="5652120" cy="646331"/>
          </a:xfrm>
          <a:prstGeom prst="rect">
            <a:avLst/>
          </a:prstGeom>
        </p:spPr>
        <p:txBody>
          <a:bodyPr wrap="square">
            <a:spAutoFit/>
          </a:bodyPr>
          <a:lstStyle/>
          <a:p>
            <a:r>
              <a:rPr lang="cs-CZ" dirty="0" err="1" smtClean="0"/>
              <a:t>Flatt</a:t>
            </a:r>
            <a:r>
              <a:rPr lang="cs-CZ" dirty="0" smtClean="0"/>
              <a:t> B. J</a:t>
            </a:r>
            <a:r>
              <a:rPr lang="cs-CZ" dirty="0"/>
              <a:t>. Med. </a:t>
            </a:r>
            <a:r>
              <a:rPr lang="cs-CZ" dirty="0" err="1"/>
              <a:t>Chem</a:t>
            </a:r>
            <a:r>
              <a:rPr lang="cs-CZ" dirty="0"/>
              <a:t>., 2009, 52 (4), pp 904–907</a:t>
            </a:r>
          </a:p>
          <a:p>
            <a:r>
              <a:rPr lang="cs-CZ" dirty="0" err="1"/>
              <a:t>DOI</a:t>
            </a:r>
            <a:r>
              <a:rPr lang="cs-CZ" dirty="0"/>
              <a:t>: 10.1021/</a:t>
            </a:r>
            <a:r>
              <a:rPr lang="cs-CZ" dirty="0" err="1"/>
              <a:t>jm8014124</a:t>
            </a:r>
            <a:endParaRPr lang="cs-CZ" dirty="0"/>
          </a:p>
        </p:txBody>
      </p:sp>
    </p:spTree>
    <p:extLst>
      <p:ext uri="{BB962C8B-B14F-4D97-AF65-F5344CB8AC3E}">
        <p14:creationId xmlns:p14="http://schemas.microsoft.com/office/powerpoint/2010/main" val="943251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2"/>
                </a:solidFill>
              </a:rPr>
              <a:t>Preklinické </a:t>
            </a:r>
            <a:r>
              <a:rPr lang="cs-CZ" i="1" dirty="0" smtClean="0">
                <a:solidFill>
                  <a:schemeClr val="tx2"/>
                </a:solidFill>
              </a:rPr>
              <a:t>in </a:t>
            </a:r>
            <a:r>
              <a:rPr lang="cs-CZ" i="1" dirty="0" err="1" smtClean="0">
                <a:solidFill>
                  <a:schemeClr val="tx2"/>
                </a:solidFill>
              </a:rPr>
              <a:t>vivo</a:t>
            </a:r>
            <a:endParaRPr lang="cs-CZ" i="1" dirty="0">
              <a:solidFill>
                <a:schemeClr val="tx2"/>
              </a:solidFill>
            </a:endParaRPr>
          </a:p>
        </p:txBody>
      </p:sp>
      <p:sp>
        <p:nvSpPr>
          <p:cNvPr id="4" name="Zástupný symbol pro obsah 3"/>
          <p:cNvSpPr>
            <a:spLocks noGrp="1"/>
          </p:cNvSpPr>
          <p:nvPr>
            <p:ph sz="half" idx="1"/>
          </p:nvPr>
        </p:nvSpPr>
        <p:spPr/>
        <p:txBody>
          <a:bodyPr>
            <a:normAutofit fontScale="92500" lnSpcReduction="20000"/>
          </a:bodyPr>
          <a:lstStyle/>
          <a:p>
            <a:r>
              <a:rPr lang="cs-CZ" dirty="0" smtClean="0">
                <a:solidFill>
                  <a:schemeClr val="accent1"/>
                </a:solidFill>
              </a:rPr>
              <a:t>testujeme látku se známým selektivním mechanizmem</a:t>
            </a:r>
          </a:p>
          <a:p>
            <a:pPr lvl="2"/>
            <a:r>
              <a:rPr lang="cs-CZ" dirty="0" smtClean="0"/>
              <a:t>Např. </a:t>
            </a:r>
            <a:r>
              <a:rPr lang="cs-CZ" dirty="0" err="1" smtClean="0"/>
              <a:t>FXR</a:t>
            </a:r>
            <a:r>
              <a:rPr lang="cs-CZ" dirty="0" smtClean="0"/>
              <a:t> agonistu</a:t>
            </a:r>
          </a:p>
          <a:p>
            <a:pPr lvl="1"/>
            <a:r>
              <a:rPr lang="cs-CZ" dirty="0" smtClean="0"/>
              <a:t>Jednodušší – už to někdo potvrdil </a:t>
            </a:r>
            <a:r>
              <a:rPr lang="cs-CZ" i="1" dirty="0" smtClean="0"/>
              <a:t>in </a:t>
            </a:r>
            <a:r>
              <a:rPr lang="cs-CZ" i="1" dirty="0" err="1" smtClean="0"/>
              <a:t>vivo</a:t>
            </a:r>
            <a:r>
              <a:rPr lang="cs-CZ" i="1" dirty="0" smtClean="0"/>
              <a:t> </a:t>
            </a:r>
            <a:r>
              <a:rPr lang="cs-CZ" dirty="0" smtClean="0"/>
              <a:t>čímž argumentujeme</a:t>
            </a:r>
          </a:p>
          <a:p>
            <a:pPr lvl="1"/>
            <a:r>
              <a:rPr lang="cs-CZ" dirty="0" smtClean="0"/>
              <a:t>Sledujeme užší spektrum cílových molekul</a:t>
            </a:r>
          </a:p>
          <a:p>
            <a:pPr lvl="1"/>
            <a:r>
              <a:rPr lang="cs-CZ" dirty="0" smtClean="0"/>
              <a:t>Stačí jeden </a:t>
            </a:r>
            <a:r>
              <a:rPr lang="cs-CZ" dirty="0" err="1" smtClean="0"/>
              <a:t>knockout</a:t>
            </a:r>
            <a:r>
              <a:rPr lang="cs-CZ" dirty="0"/>
              <a:t> </a:t>
            </a:r>
            <a:r>
              <a:rPr lang="cs-CZ" dirty="0" smtClean="0"/>
              <a:t>cílené struktury</a:t>
            </a:r>
          </a:p>
          <a:p>
            <a:pPr lvl="2"/>
            <a:r>
              <a:rPr lang="cs-CZ" dirty="0" smtClean="0"/>
              <a:t>Min na úrovni </a:t>
            </a:r>
            <a:r>
              <a:rPr lang="cs-CZ" i="1" dirty="0" smtClean="0"/>
              <a:t>in vitro</a:t>
            </a:r>
          </a:p>
          <a:p>
            <a:pPr lvl="1"/>
            <a:r>
              <a:rPr lang="cs-CZ" dirty="0" smtClean="0"/>
              <a:t>S výhodou na modelech patologických stavů</a:t>
            </a:r>
            <a:endParaRPr lang="cs-CZ" dirty="0"/>
          </a:p>
        </p:txBody>
      </p:sp>
      <p:sp>
        <p:nvSpPr>
          <p:cNvPr id="5" name="Zástupný symbol pro obsah 4"/>
          <p:cNvSpPr>
            <a:spLocks noGrp="1"/>
          </p:cNvSpPr>
          <p:nvPr>
            <p:ph sz="half" idx="2"/>
          </p:nvPr>
        </p:nvSpPr>
        <p:spPr/>
        <p:txBody>
          <a:bodyPr>
            <a:normAutofit fontScale="92500" lnSpcReduction="20000"/>
          </a:bodyPr>
          <a:lstStyle/>
          <a:p>
            <a:r>
              <a:rPr lang="cs-CZ" dirty="0" smtClean="0">
                <a:solidFill>
                  <a:schemeClr val="accent1"/>
                </a:solidFill>
              </a:rPr>
              <a:t>Vidíme účinek látky a hledáme mechanizmus</a:t>
            </a:r>
          </a:p>
          <a:p>
            <a:pPr lvl="1"/>
            <a:r>
              <a:rPr lang="cs-CZ" dirty="0" smtClean="0"/>
              <a:t>Např. </a:t>
            </a:r>
            <a:r>
              <a:rPr lang="cs-CZ" dirty="0" err="1" smtClean="0"/>
              <a:t>choleréza</a:t>
            </a:r>
            <a:r>
              <a:rPr lang="cs-CZ" dirty="0" smtClean="0"/>
              <a:t> </a:t>
            </a:r>
            <a:r>
              <a:rPr lang="cs-CZ" dirty="0" err="1" smtClean="0"/>
              <a:t>boldinu</a:t>
            </a:r>
            <a:endParaRPr lang="cs-CZ" dirty="0" smtClean="0"/>
          </a:p>
          <a:p>
            <a:pPr lvl="1"/>
            <a:r>
              <a:rPr lang="cs-CZ" dirty="0" smtClean="0"/>
              <a:t>Složitější – nutno testovat širší spektra možných cílových struktur</a:t>
            </a:r>
          </a:p>
          <a:p>
            <a:pPr lvl="1"/>
            <a:r>
              <a:rPr lang="cs-CZ" dirty="0" smtClean="0"/>
              <a:t>Nutno interpretovat v kombinaci s dalšími popsanými mechanizmy dané látky</a:t>
            </a:r>
          </a:p>
          <a:p>
            <a:pPr lvl="1"/>
            <a:r>
              <a:rPr lang="cs-CZ" dirty="0" smtClean="0"/>
              <a:t>Nutno více </a:t>
            </a:r>
            <a:r>
              <a:rPr lang="cs-CZ" dirty="0" err="1" smtClean="0"/>
              <a:t>knock-out</a:t>
            </a:r>
            <a:r>
              <a:rPr lang="cs-CZ" dirty="0" smtClean="0"/>
              <a:t>, nebo </a:t>
            </a:r>
            <a:r>
              <a:rPr lang="cs-CZ" dirty="0" err="1" smtClean="0"/>
              <a:t>knock</a:t>
            </a:r>
            <a:r>
              <a:rPr lang="cs-CZ" dirty="0" smtClean="0"/>
              <a:t>-in modelů na popsání regulačních cest</a:t>
            </a:r>
          </a:p>
          <a:p>
            <a:pPr lvl="2"/>
            <a:r>
              <a:rPr lang="cs-CZ" dirty="0" smtClean="0"/>
              <a:t>Lze použít i selektivní inhibitory</a:t>
            </a:r>
          </a:p>
          <a:p>
            <a:pPr lvl="1"/>
            <a:endParaRPr lang="cs-CZ" dirty="0"/>
          </a:p>
        </p:txBody>
      </p:sp>
    </p:spTree>
    <p:extLst>
      <p:ext uri="{BB962C8B-B14F-4D97-AF65-F5344CB8AC3E}">
        <p14:creationId xmlns:p14="http://schemas.microsoft.com/office/powerpoint/2010/main" val="3944212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35064" y="1988840"/>
            <a:ext cx="4073872" cy="4137526"/>
          </a:xfrm>
          <a:prstGeom prst="rect">
            <a:avLst/>
          </a:prstGeom>
        </p:spPr>
      </p:pic>
      <p:sp>
        <p:nvSpPr>
          <p:cNvPr id="3" name="TextBox 2"/>
          <p:cNvSpPr txBox="1"/>
          <p:nvPr/>
        </p:nvSpPr>
        <p:spPr>
          <a:xfrm>
            <a:off x="635000" y="4424040"/>
            <a:ext cx="7620000" cy="517128"/>
          </a:xfrm>
          <a:prstGeom prst="rect">
            <a:avLst/>
          </a:prstGeom>
        </p:spPr>
        <p:txBody>
          <a:bodyPr/>
          <a:lstStyle/>
          <a:p>
            <a:endParaRPr lang="en-US" sz="1000" i="0" baseline="0" dirty="0">
              <a:latin typeface="Arial"/>
            </a:endParaRPr>
          </a:p>
        </p:txBody>
      </p:sp>
      <p:sp>
        <p:nvSpPr>
          <p:cNvPr id="6" name="TextBox 5"/>
          <p:cNvSpPr txBox="1"/>
          <p:nvPr/>
        </p:nvSpPr>
        <p:spPr>
          <a:xfrm>
            <a:off x="4283968" y="6437550"/>
            <a:ext cx="4837572" cy="520035"/>
          </a:xfrm>
          <a:prstGeom prst="rect">
            <a:avLst/>
          </a:prstGeom>
        </p:spPr>
        <p:txBody>
          <a:bodyPr/>
          <a:lstStyle/>
          <a:p>
            <a:r>
              <a:rPr lang="en-US" sz="1000" dirty="0" smtClean="0">
                <a:latin typeface="Arial"/>
              </a:rPr>
              <a:t>Zhang</a:t>
            </a:r>
            <a:r>
              <a:rPr lang="cs-CZ" sz="1000" dirty="0" smtClean="0">
                <a:latin typeface="Arial"/>
              </a:rPr>
              <a:t> S. </a:t>
            </a:r>
            <a:r>
              <a:rPr lang="en-US" sz="1000" dirty="0" smtClean="0">
                <a:latin typeface="Arial"/>
              </a:rPr>
              <a:t>Journal </a:t>
            </a:r>
            <a:r>
              <a:rPr lang="en-US" sz="1000" dirty="0">
                <a:latin typeface="Arial"/>
              </a:rPr>
              <a:t>of </a:t>
            </a:r>
            <a:r>
              <a:rPr lang="en-US" sz="1000" dirty="0" err="1" smtClean="0">
                <a:latin typeface="Arial"/>
              </a:rPr>
              <a:t>Hepatology</a:t>
            </a:r>
            <a:r>
              <a:rPr lang="cs-CZ" sz="1000" dirty="0" smtClean="0">
                <a:latin typeface="Arial"/>
              </a:rPr>
              <a:t> </a:t>
            </a:r>
            <a:r>
              <a:rPr lang="cs-CZ" sz="1000" b="1" dirty="0" smtClean="0">
                <a:latin typeface="Arial"/>
              </a:rPr>
              <a:t>(</a:t>
            </a:r>
            <a:r>
              <a:rPr lang="cs-CZ" sz="1000" b="1" dirty="0" err="1" smtClean="0">
                <a:latin typeface="Arial"/>
              </a:rPr>
              <a:t>IF</a:t>
            </a:r>
            <a:r>
              <a:rPr lang="cs-CZ" sz="1000" b="1" dirty="0" smtClean="0">
                <a:latin typeface="Arial"/>
              </a:rPr>
              <a:t>=10)</a:t>
            </a:r>
            <a:r>
              <a:rPr lang="en-US" sz="1000" dirty="0" smtClean="0">
                <a:latin typeface="Arial"/>
              </a:rPr>
              <a:t>, </a:t>
            </a:r>
            <a:r>
              <a:rPr lang="en-US" sz="1000" dirty="0">
                <a:latin typeface="Arial"/>
              </a:rPr>
              <a:t>Volume 51, Issue 2, 2009, </a:t>
            </a:r>
            <a:r>
              <a:rPr lang="en-US" sz="1000" dirty="0" smtClean="0">
                <a:latin typeface="Arial"/>
              </a:rPr>
              <a:t>380–388</a:t>
            </a:r>
            <a:endParaRPr lang="cs-CZ" sz="1000" dirty="0" smtClean="0">
              <a:latin typeface="Arial"/>
            </a:endParaRPr>
          </a:p>
          <a:p>
            <a:r>
              <a:rPr lang="en-US" sz="1000" dirty="0">
                <a:latin typeface="Arial"/>
              </a:rPr>
              <a:t>http://</a:t>
            </a:r>
            <a:r>
              <a:rPr lang="en-US" sz="1000" dirty="0" err="1" smtClean="0">
                <a:latin typeface="Arial"/>
              </a:rPr>
              <a:t>dx.doi.org</a:t>
            </a:r>
            <a:r>
              <a:rPr lang="en-US" sz="1000" dirty="0" smtClean="0">
                <a:latin typeface="Arial"/>
              </a:rPr>
              <a:t>/10.1016/</a:t>
            </a:r>
            <a:r>
              <a:rPr lang="en-US" sz="1000" dirty="0" err="1" smtClean="0">
                <a:latin typeface="Arial"/>
              </a:rPr>
              <a:t>j.jhep.2009.03.025</a:t>
            </a:r>
            <a:endParaRPr lang="en-US" sz="1000" dirty="0">
              <a:latin typeface="Arial"/>
            </a:endParaRPr>
          </a:p>
        </p:txBody>
      </p:sp>
      <p:sp>
        <p:nvSpPr>
          <p:cNvPr id="8" name="Nadpis 7"/>
          <p:cNvSpPr>
            <a:spLocks noGrp="1"/>
          </p:cNvSpPr>
          <p:nvPr>
            <p:ph type="title"/>
          </p:nvPr>
        </p:nvSpPr>
        <p:spPr/>
        <p:txBody>
          <a:bodyPr>
            <a:noAutofit/>
          </a:bodyPr>
          <a:lstStyle/>
          <a:p>
            <a:r>
              <a:rPr lang="cs-CZ" sz="3200" dirty="0">
                <a:solidFill>
                  <a:schemeClr val="tx2"/>
                </a:solidFill>
              </a:rPr>
              <a:t> </a:t>
            </a:r>
            <a:r>
              <a:rPr lang="cs-CZ" sz="3200" dirty="0" err="1" smtClean="0">
                <a:solidFill>
                  <a:schemeClr val="tx2"/>
                </a:solidFill>
              </a:rPr>
              <a:t>FXR</a:t>
            </a:r>
            <a:r>
              <a:rPr lang="cs-CZ" sz="3200" dirty="0" smtClean="0">
                <a:solidFill>
                  <a:schemeClr val="tx2"/>
                </a:solidFill>
              </a:rPr>
              <a:t> </a:t>
            </a:r>
            <a:r>
              <a:rPr lang="cs-CZ" sz="3200" dirty="0" err="1" smtClean="0">
                <a:solidFill>
                  <a:schemeClr val="tx2"/>
                </a:solidFill>
              </a:rPr>
              <a:t>agonist</a:t>
            </a:r>
            <a:r>
              <a:rPr lang="cs-CZ" sz="3200" dirty="0" smtClean="0">
                <a:solidFill>
                  <a:schemeClr val="tx2"/>
                </a:solidFill>
              </a:rPr>
              <a:t> </a:t>
            </a:r>
            <a:r>
              <a:rPr lang="cs-CZ" sz="3200" dirty="0" err="1">
                <a:solidFill>
                  <a:schemeClr val="tx2"/>
                </a:solidFill>
              </a:rPr>
              <a:t>WAY</a:t>
            </a:r>
            <a:r>
              <a:rPr lang="cs-CZ" sz="3200" dirty="0">
                <a:solidFill>
                  <a:schemeClr val="tx2"/>
                </a:solidFill>
              </a:rPr>
              <a:t>-362450 </a:t>
            </a:r>
            <a:r>
              <a:rPr lang="cs-CZ" sz="3200" dirty="0" err="1">
                <a:solidFill>
                  <a:schemeClr val="tx2"/>
                </a:solidFill>
              </a:rPr>
              <a:t>attenuates</a:t>
            </a:r>
            <a:r>
              <a:rPr lang="cs-CZ" sz="3200" dirty="0">
                <a:solidFill>
                  <a:schemeClr val="tx2"/>
                </a:solidFill>
              </a:rPr>
              <a:t> liver </a:t>
            </a:r>
            <a:r>
              <a:rPr lang="cs-CZ" sz="3200" dirty="0" err="1">
                <a:solidFill>
                  <a:schemeClr val="tx2"/>
                </a:solidFill>
              </a:rPr>
              <a:t>inflammation</a:t>
            </a:r>
            <a:r>
              <a:rPr lang="cs-CZ" sz="3200" dirty="0">
                <a:solidFill>
                  <a:schemeClr val="tx2"/>
                </a:solidFill>
              </a:rPr>
              <a:t> and </a:t>
            </a:r>
            <a:r>
              <a:rPr lang="cs-CZ" sz="3200" dirty="0" err="1">
                <a:solidFill>
                  <a:schemeClr val="tx2"/>
                </a:solidFill>
              </a:rPr>
              <a:t>fibrosis</a:t>
            </a:r>
            <a:r>
              <a:rPr lang="cs-CZ" sz="3200" dirty="0">
                <a:solidFill>
                  <a:schemeClr val="tx2"/>
                </a:solidFill>
              </a:rPr>
              <a:t> in </a:t>
            </a:r>
            <a:r>
              <a:rPr lang="cs-CZ" sz="3200" dirty="0" err="1">
                <a:solidFill>
                  <a:schemeClr val="tx2"/>
                </a:solidFill>
              </a:rPr>
              <a:t>murine</a:t>
            </a:r>
            <a:r>
              <a:rPr lang="cs-CZ" sz="3200" dirty="0">
                <a:solidFill>
                  <a:schemeClr val="tx2"/>
                </a:solidFill>
              </a:rPr>
              <a:t> model of non-</a:t>
            </a:r>
            <a:r>
              <a:rPr lang="cs-CZ" sz="3200" dirty="0" err="1">
                <a:solidFill>
                  <a:schemeClr val="tx2"/>
                </a:solidFill>
              </a:rPr>
              <a:t>alcoholic</a:t>
            </a:r>
            <a:r>
              <a:rPr lang="cs-CZ" sz="3200" dirty="0">
                <a:solidFill>
                  <a:schemeClr val="tx2"/>
                </a:solidFill>
              </a:rPr>
              <a:t> </a:t>
            </a:r>
            <a:r>
              <a:rPr lang="cs-CZ" sz="3200" dirty="0" err="1" smtClean="0">
                <a:solidFill>
                  <a:schemeClr val="tx2"/>
                </a:solidFill>
              </a:rPr>
              <a:t>steatohepatitis</a:t>
            </a:r>
            <a:endParaRPr lang="cs-CZ" sz="3200" dirty="0">
              <a:solidFill>
                <a:schemeClr val="tx2"/>
              </a:solidFill>
            </a:endParaRPr>
          </a:p>
        </p:txBody>
      </p:sp>
    </p:spTree>
    <p:extLst>
      <p:ext uri="{BB962C8B-B14F-4D97-AF65-F5344CB8AC3E}">
        <p14:creationId xmlns:p14="http://schemas.microsoft.com/office/powerpoint/2010/main" val="2785212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179512" y="386387"/>
            <a:ext cx="2242592" cy="2466549"/>
          </a:xfrm>
        </p:spPr>
        <p:txBody>
          <a:bodyPr>
            <a:normAutofit fontScale="90000"/>
          </a:bodyPr>
          <a:lstStyle/>
          <a:p>
            <a:r>
              <a:rPr lang="cs-CZ" dirty="0" err="1" smtClean="0">
                <a:solidFill>
                  <a:schemeClr val="tx2"/>
                </a:solidFill>
              </a:rPr>
              <a:t>FXR</a:t>
            </a:r>
            <a:r>
              <a:rPr lang="cs-CZ" dirty="0" smtClean="0">
                <a:solidFill>
                  <a:schemeClr val="tx2"/>
                </a:solidFill>
              </a:rPr>
              <a:t> – </a:t>
            </a:r>
            <a:br>
              <a:rPr lang="cs-CZ" dirty="0" smtClean="0">
                <a:solidFill>
                  <a:schemeClr val="tx2"/>
                </a:solidFill>
              </a:rPr>
            </a:br>
            <a:r>
              <a:rPr lang="cs-CZ" dirty="0" err="1" smtClean="0">
                <a:solidFill>
                  <a:schemeClr val="tx2"/>
                </a:solidFill>
              </a:rPr>
              <a:t>NASH</a:t>
            </a:r>
            <a:r>
              <a:rPr lang="cs-CZ" dirty="0" smtClean="0">
                <a:solidFill>
                  <a:schemeClr val="tx2"/>
                </a:solidFill>
              </a:rPr>
              <a:t> - </a:t>
            </a:r>
            <a:r>
              <a:rPr lang="cs-CZ" dirty="0" err="1">
                <a:solidFill>
                  <a:schemeClr val="tx2"/>
                </a:solidFill>
              </a:rPr>
              <a:t>Way362450</a:t>
            </a:r>
            <a:endParaRPr lang="cs-CZ" dirty="0">
              <a:solidFill>
                <a:schemeClr val="tx2"/>
              </a:solidFill>
            </a:endParaRPr>
          </a:p>
        </p:txBody>
      </p:sp>
      <p:pic>
        <p:nvPicPr>
          <p:cNvPr id="2052" name="Picture 4" descr="http://www.sciencedirect.com/cache/MiamiImageURL/1-s2.0-S016882780900316X-gr2_lrg.jpg/0?wchp=dGLzVlS-zSkzV&amp;pii=S016882780900316X"/>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0"/>
            <a:ext cx="6120680" cy="6744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3098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3106688" cy="1143000"/>
          </a:xfrm>
        </p:spPr>
        <p:txBody>
          <a:bodyPr>
            <a:normAutofit fontScale="90000"/>
          </a:bodyPr>
          <a:lstStyle/>
          <a:p>
            <a:r>
              <a:rPr lang="cs-CZ" dirty="0" err="1" smtClean="0">
                <a:solidFill>
                  <a:schemeClr val="tx2"/>
                </a:solidFill>
              </a:rPr>
              <a:t>FXR</a:t>
            </a:r>
            <a:r>
              <a:rPr lang="cs-CZ" dirty="0" smtClean="0">
                <a:solidFill>
                  <a:schemeClr val="tx2"/>
                </a:solidFill>
              </a:rPr>
              <a:t> – </a:t>
            </a:r>
            <a:r>
              <a:rPr lang="cs-CZ" dirty="0" err="1" smtClean="0">
                <a:solidFill>
                  <a:schemeClr val="tx2"/>
                </a:solidFill>
              </a:rPr>
              <a:t>NASH</a:t>
            </a:r>
            <a:r>
              <a:rPr lang="cs-CZ" dirty="0" smtClean="0">
                <a:solidFill>
                  <a:schemeClr val="tx2"/>
                </a:solidFill>
              </a:rPr>
              <a:t> – </a:t>
            </a:r>
            <a:r>
              <a:rPr lang="cs-CZ" dirty="0" err="1" smtClean="0">
                <a:solidFill>
                  <a:schemeClr val="tx2"/>
                </a:solidFill>
              </a:rPr>
              <a:t>Way362450</a:t>
            </a:r>
            <a:endParaRPr lang="cs-CZ" dirty="0">
              <a:solidFill>
                <a:schemeClr val="tx2"/>
              </a:solidFill>
            </a:endParaRPr>
          </a:p>
        </p:txBody>
      </p:sp>
      <p:pic>
        <p:nvPicPr>
          <p:cNvPr id="9220" name="Picture 4" descr="http://www.sciencedirect.com/cache/MiamiImageURL/1-s2.0-S016882780900316X-gr4_lrg.jpg/0?wchp=dGLbVlt-zSkWb&amp;pii=S016882780900316X"/>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63888" y="99401"/>
            <a:ext cx="4226799" cy="6743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6211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tx2"/>
                </a:solidFill>
              </a:rPr>
              <a:t>NASH</a:t>
            </a:r>
            <a:r>
              <a:rPr lang="cs-CZ" dirty="0" smtClean="0">
                <a:solidFill>
                  <a:schemeClr val="tx2"/>
                </a:solidFill>
              </a:rPr>
              <a:t> – </a:t>
            </a:r>
            <a:r>
              <a:rPr lang="cs-CZ" dirty="0" err="1" smtClean="0">
                <a:solidFill>
                  <a:schemeClr val="tx2"/>
                </a:solidFill>
              </a:rPr>
              <a:t>FXR</a:t>
            </a:r>
            <a:r>
              <a:rPr lang="cs-CZ" dirty="0" smtClean="0">
                <a:solidFill>
                  <a:schemeClr val="tx2"/>
                </a:solidFill>
              </a:rPr>
              <a:t>? – </a:t>
            </a:r>
            <a:r>
              <a:rPr lang="cs-CZ" dirty="0" err="1" smtClean="0">
                <a:solidFill>
                  <a:schemeClr val="tx2"/>
                </a:solidFill>
              </a:rPr>
              <a:t>WAY362450</a:t>
            </a:r>
            <a:endParaRPr lang="cs-CZ" dirty="0">
              <a:solidFill>
                <a:schemeClr val="tx2"/>
              </a:solidFill>
            </a:endParaRPr>
          </a:p>
        </p:txBody>
      </p:sp>
      <p:pic>
        <p:nvPicPr>
          <p:cNvPr id="10242" name="Picture 2" descr="http://www.sciencedirect.com/cache/MiamiImageURL/1-s2.0-S016882780900316X-gr5_lrg.jpg/0?wchp=dGLbVlS-zSkzV&amp;pii=S016882780900316X"/>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44903" y="1844824"/>
            <a:ext cx="8647577" cy="4104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273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itle 1"/>
          <p:cNvSpPr>
            <a:spLocks noGrp="1"/>
          </p:cNvSpPr>
          <p:nvPr>
            <p:ph type="title"/>
          </p:nvPr>
        </p:nvSpPr>
        <p:spPr>
          <a:xfrm>
            <a:off x="457200" y="274638"/>
            <a:ext cx="8229600" cy="711200"/>
          </a:xfrm>
        </p:spPr>
        <p:txBody>
          <a:bodyPr>
            <a:noAutofit/>
          </a:bodyPr>
          <a:lstStyle/>
          <a:p>
            <a:r>
              <a:rPr lang="cs-CZ" sz="3600" dirty="0" smtClean="0">
                <a:solidFill>
                  <a:schemeClr val="tx2"/>
                </a:solidFill>
                <a:latin typeface="Calibri" charset="0"/>
              </a:rPr>
              <a:t>Farmakologie</a:t>
            </a:r>
            <a:endParaRPr lang="en-US" sz="3600" dirty="0">
              <a:latin typeface="Calibri" charset="0"/>
            </a:endParaRPr>
          </a:p>
        </p:txBody>
      </p:sp>
      <p:pic>
        <p:nvPicPr>
          <p:cNvPr id="1026" name="Picture 2"/>
          <p:cNvPicPr>
            <a:picLocks noChangeAspect="1" noChangeArrowheads="1"/>
          </p:cNvPicPr>
          <p:nvPr/>
        </p:nvPicPr>
        <p:blipFill>
          <a:blip r:embed="rId3"/>
          <a:srcRect/>
          <a:stretch>
            <a:fillRect/>
          </a:stretch>
        </p:blipFill>
        <p:spPr bwMode="auto">
          <a:xfrm>
            <a:off x="400048" y="1282277"/>
            <a:ext cx="8319180" cy="5099051"/>
          </a:xfrm>
          <a:prstGeom prst="rect">
            <a:avLst/>
          </a:prstGeom>
          <a:noFill/>
          <a:ln w="9525">
            <a:noFill/>
            <a:miter lim="800000"/>
            <a:headEnd/>
            <a:tailEnd/>
          </a:ln>
          <a:effectLst/>
        </p:spPr>
      </p:pic>
      <p:pic>
        <p:nvPicPr>
          <p:cNvPr id="6" name="Picture 14" descr="kinetik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71582" cy="1320155"/>
          </a:xfrm>
          <a:prstGeom prst="rect">
            <a:avLst/>
          </a:prstGeom>
        </p:spPr>
      </p:pic>
      <p:sp>
        <p:nvSpPr>
          <p:cNvPr id="2" name="TextovéPole 1"/>
          <p:cNvSpPr txBox="1"/>
          <p:nvPr/>
        </p:nvSpPr>
        <p:spPr>
          <a:xfrm>
            <a:off x="3347864" y="6381328"/>
            <a:ext cx="4131900" cy="369332"/>
          </a:xfrm>
          <a:prstGeom prst="rect">
            <a:avLst/>
          </a:prstGeom>
          <a:noFill/>
        </p:spPr>
        <p:txBody>
          <a:bodyPr wrap="none" rtlCol="0">
            <a:spAutoFit/>
          </a:bodyPr>
          <a:lstStyle/>
          <a:p>
            <a:r>
              <a:rPr lang="cs-CZ" b="1" dirty="0" smtClean="0"/>
              <a:t>Deskriptivní </a:t>
            </a:r>
            <a:r>
              <a:rPr lang="cs-CZ" b="1" dirty="0" err="1" smtClean="0"/>
              <a:t>vs</a:t>
            </a:r>
            <a:r>
              <a:rPr lang="cs-CZ" b="1" dirty="0" smtClean="0"/>
              <a:t> mechanistické </a:t>
            </a:r>
            <a:r>
              <a:rPr lang="cs-CZ" b="1" dirty="0" smtClean="0">
                <a:latin typeface="+mn-lt"/>
              </a:rPr>
              <a:t>studie</a:t>
            </a:r>
            <a:endParaRPr lang="cs-CZ" b="1" dirty="0">
              <a:latin typeface="+mn-lt"/>
            </a:endParaRPr>
          </a:p>
        </p:txBody>
      </p:sp>
    </p:spTree>
    <p:extLst>
      <p:ext uri="{BB962C8B-B14F-4D97-AF65-F5344CB8AC3E}">
        <p14:creationId xmlns:p14="http://schemas.microsoft.com/office/powerpoint/2010/main" val="11669487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rmAutofit fontScale="90000"/>
          </a:bodyPr>
          <a:lstStyle/>
          <a:p>
            <a:r>
              <a:rPr lang="cs-CZ" dirty="0">
                <a:solidFill>
                  <a:schemeClr val="tx2"/>
                </a:solidFill>
              </a:rPr>
              <a:t>Vidíme účinek látky a hledáme </a:t>
            </a:r>
            <a:r>
              <a:rPr lang="cs-CZ" dirty="0" smtClean="0">
                <a:solidFill>
                  <a:schemeClr val="tx2"/>
                </a:solidFill>
              </a:rPr>
              <a:t>mechanizmus</a:t>
            </a:r>
            <a:endParaRPr lang="cs-CZ" dirty="0">
              <a:solidFill>
                <a:schemeClr val="tx2"/>
              </a:solidFill>
            </a:endParaRPr>
          </a:p>
        </p:txBody>
      </p:sp>
      <p:sp>
        <p:nvSpPr>
          <p:cNvPr id="5" name="Zaoblený obdélník 4"/>
          <p:cNvSpPr/>
          <p:nvPr/>
        </p:nvSpPr>
        <p:spPr>
          <a:xfrm>
            <a:off x="755576" y="1556792"/>
            <a:ext cx="1728192"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smtClean="0"/>
              <a:t>Látka</a:t>
            </a:r>
            <a:endParaRPr lang="cs-CZ" sz="2400" b="1" dirty="0"/>
          </a:p>
        </p:txBody>
      </p:sp>
      <p:cxnSp>
        <p:nvCxnSpPr>
          <p:cNvPr id="7" name="Přímá spojnice se šipkou 6"/>
          <p:cNvCxnSpPr/>
          <p:nvPr/>
        </p:nvCxnSpPr>
        <p:spPr>
          <a:xfrm>
            <a:off x="2555776" y="1916832"/>
            <a:ext cx="86409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Zaoblený obdélník 7"/>
          <p:cNvSpPr/>
          <p:nvPr/>
        </p:nvSpPr>
        <p:spPr>
          <a:xfrm>
            <a:off x="3563888" y="1556792"/>
            <a:ext cx="1728192"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400" b="1" dirty="0" smtClean="0"/>
              <a:t>Efekt (CO?)</a:t>
            </a:r>
            <a:endParaRPr lang="cs-CZ" sz="2400" b="1" dirty="0"/>
          </a:p>
        </p:txBody>
      </p:sp>
      <p:sp>
        <p:nvSpPr>
          <p:cNvPr id="9" name="Zaoblený obdélník 8"/>
          <p:cNvSpPr/>
          <p:nvPr/>
        </p:nvSpPr>
        <p:spPr>
          <a:xfrm>
            <a:off x="1115616" y="2999484"/>
            <a:ext cx="2880320"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smtClean="0"/>
              <a:t>Změna  exprese relevantních molekul</a:t>
            </a:r>
            <a:endParaRPr lang="cs-CZ" sz="2000" b="1" dirty="0"/>
          </a:p>
        </p:txBody>
      </p:sp>
      <p:cxnSp>
        <p:nvCxnSpPr>
          <p:cNvPr id="13" name="Přímá spojnice se šipkou 12"/>
          <p:cNvCxnSpPr/>
          <p:nvPr/>
        </p:nvCxnSpPr>
        <p:spPr>
          <a:xfrm flipH="1">
            <a:off x="2987824" y="2423420"/>
            <a:ext cx="792088" cy="501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ovéPole 14"/>
          <p:cNvSpPr txBox="1"/>
          <p:nvPr/>
        </p:nvSpPr>
        <p:spPr>
          <a:xfrm>
            <a:off x="2619774" y="2374692"/>
            <a:ext cx="787395" cy="369332"/>
          </a:xfrm>
          <a:prstGeom prst="rect">
            <a:avLst/>
          </a:prstGeom>
          <a:noFill/>
        </p:spPr>
        <p:txBody>
          <a:bodyPr wrap="none" rtlCol="0">
            <a:spAutoFit/>
          </a:bodyPr>
          <a:lstStyle/>
          <a:p>
            <a:r>
              <a:rPr lang="cs-CZ" b="1" dirty="0" smtClean="0">
                <a:solidFill>
                  <a:schemeClr val="accent1"/>
                </a:solidFill>
              </a:rPr>
              <a:t>JAK?</a:t>
            </a:r>
            <a:endParaRPr lang="cs-CZ" b="1" dirty="0">
              <a:solidFill>
                <a:schemeClr val="accent1"/>
              </a:solidFill>
            </a:endParaRPr>
          </a:p>
        </p:txBody>
      </p:sp>
      <p:sp>
        <p:nvSpPr>
          <p:cNvPr id="16" name="Zaoblený obdélník 15"/>
          <p:cNvSpPr/>
          <p:nvPr/>
        </p:nvSpPr>
        <p:spPr>
          <a:xfrm>
            <a:off x="5004048" y="4362774"/>
            <a:ext cx="2880320" cy="104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smtClean="0"/>
              <a:t>Podat u </a:t>
            </a:r>
            <a:r>
              <a:rPr lang="cs-CZ" sz="2000" b="1" dirty="0" err="1" smtClean="0"/>
              <a:t>knockout</a:t>
            </a:r>
            <a:r>
              <a:rPr lang="cs-CZ" sz="2000" b="1" dirty="0" smtClean="0"/>
              <a:t>/inhibovaných – změnil se efekt?</a:t>
            </a:r>
            <a:endParaRPr lang="cs-CZ" sz="2000" b="1" dirty="0"/>
          </a:p>
        </p:txBody>
      </p:sp>
      <p:sp>
        <p:nvSpPr>
          <p:cNvPr id="17" name="Zaoblený obdélník 16"/>
          <p:cNvSpPr/>
          <p:nvPr/>
        </p:nvSpPr>
        <p:spPr>
          <a:xfrm>
            <a:off x="1115616" y="4362774"/>
            <a:ext cx="2880320" cy="11546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000" b="1" dirty="0" smtClean="0"/>
              <a:t>Zopakovat podání u </a:t>
            </a:r>
            <a:r>
              <a:rPr lang="cs-CZ" sz="2000" b="1" dirty="0" err="1" smtClean="0"/>
              <a:t>knockout</a:t>
            </a:r>
            <a:r>
              <a:rPr lang="cs-CZ" sz="2000" b="1" dirty="0" smtClean="0"/>
              <a:t>/inhibovaných/</a:t>
            </a:r>
            <a:r>
              <a:rPr lang="cs-CZ" sz="2000" b="1" dirty="0" err="1" smtClean="0"/>
              <a:t>knockin</a:t>
            </a:r>
            <a:r>
              <a:rPr lang="cs-CZ" sz="2000" b="1" dirty="0" smtClean="0"/>
              <a:t> – změnil se efekt?</a:t>
            </a:r>
            <a:endParaRPr lang="cs-CZ" sz="2000" b="1" dirty="0"/>
          </a:p>
        </p:txBody>
      </p:sp>
      <p:sp>
        <p:nvSpPr>
          <p:cNvPr id="18" name="TextovéPole 17"/>
          <p:cNvSpPr txBox="1"/>
          <p:nvPr/>
        </p:nvSpPr>
        <p:spPr>
          <a:xfrm>
            <a:off x="785867" y="3890076"/>
            <a:ext cx="1595309" cy="369332"/>
          </a:xfrm>
          <a:prstGeom prst="rect">
            <a:avLst/>
          </a:prstGeom>
          <a:noFill/>
        </p:spPr>
        <p:txBody>
          <a:bodyPr wrap="none" rtlCol="0">
            <a:spAutoFit/>
          </a:bodyPr>
          <a:lstStyle/>
          <a:p>
            <a:r>
              <a:rPr lang="cs-CZ" dirty="0"/>
              <a:t>Která z nich? </a:t>
            </a:r>
          </a:p>
        </p:txBody>
      </p:sp>
      <p:cxnSp>
        <p:nvCxnSpPr>
          <p:cNvPr id="22" name="Přímá spojnice se šipkou 21"/>
          <p:cNvCxnSpPr/>
          <p:nvPr/>
        </p:nvCxnSpPr>
        <p:spPr>
          <a:xfrm>
            <a:off x="2555776" y="3789040"/>
            <a:ext cx="0" cy="4726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p:nvPr/>
        </p:nvCxnSpPr>
        <p:spPr>
          <a:xfrm>
            <a:off x="4139952" y="3778240"/>
            <a:ext cx="834518" cy="4811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Obdélník 24"/>
          <p:cNvSpPr/>
          <p:nvPr/>
        </p:nvSpPr>
        <p:spPr>
          <a:xfrm>
            <a:off x="4527099" y="3656057"/>
            <a:ext cx="1749197" cy="369332"/>
          </a:xfrm>
          <a:prstGeom prst="rect">
            <a:avLst/>
          </a:prstGeom>
        </p:spPr>
        <p:txBody>
          <a:bodyPr wrap="none">
            <a:spAutoFit/>
          </a:bodyPr>
          <a:lstStyle/>
          <a:p>
            <a:pPr algn="ctr"/>
            <a:r>
              <a:rPr lang="cs-CZ" dirty="0"/>
              <a:t>Jaká regulace?</a:t>
            </a:r>
          </a:p>
        </p:txBody>
      </p:sp>
      <p:sp>
        <p:nvSpPr>
          <p:cNvPr id="27" name="TextovéPole 26"/>
          <p:cNvSpPr txBox="1"/>
          <p:nvPr/>
        </p:nvSpPr>
        <p:spPr>
          <a:xfrm>
            <a:off x="3275856" y="6160644"/>
            <a:ext cx="3999813" cy="369332"/>
          </a:xfrm>
          <a:prstGeom prst="rect">
            <a:avLst/>
          </a:prstGeom>
          <a:noFill/>
        </p:spPr>
        <p:txBody>
          <a:bodyPr wrap="none" rtlCol="0">
            <a:spAutoFit/>
          </a:bodyPr>
          <a:lstStyle/>
          <a:p>
            <a:r>
              <a:rPr lang="cs-CZ" b="1" dirty="0" smtClean="0">
                <a:solidFill>
                  <a:schemeClr val="accent1"/>
                </a:solidFill>
              </a:rPr>
              <a:t>VÝZNAM? = o kolik se změnil efekt</a:t>
            </a:r>
            <a:endParaRPr lang="cs-CZ" b="1" dirty="0">
              <a:solidFill>
                <a:schemeClr val="accent1"/>
              </a:solidFill>
            </a:endParaRPr>
          </a:p>
        </p:txBody>
      </p:sp>
      <p:cxnSp>
        <p:nvCxnSpPr>
          <p:cNvPr id="29" name="Přímá spojnice se šipkou 28"/>
          <p:cNvCxnSpPr/>
          <p:nvPr/>
        </p:nvCxnSpPr>
        <p:spPr>
          <a:xfrm flipH="1" flipV="1">
            <a:off x="3383868" y="5661248"/>
            <a:ext cx="540060" cy="360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flipV="1">
            <a:off x="5147522" y="5517435"/>
            <a:ext cx="576606" cy="503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Volný tvar 35"/>
          <p:cNvSpPr/>
          <p:nvPr/>
        </p:nvSpPr>
        <p:spPr>
          <a:xfrm>
            <a:off x="5533901" y="2066306"/>
            <a:ext cx="1302617" cy="1745673"/>
          </a:xfrm>
          <a:custGeom>
            <a:avLst/>
            <a:gdLst>
              <a:gd name="connsiteX0" fmla="*/ 795647 w 1302617"/>
              <a:gd name="connsiteY0" fmla="*/ 1745673 h 1745673"/>
              <a:gd name="connsiteX1" fmla="*/ 1270660 w 1302617"/>
              <a:gd name="connsiteY1" fmla="*/ 724395 h 1745673"/>
              <a:gd name="connsiteX2" fmla="*/ 0 w 1302617"/>
              <a:gd name="connsiteY2" fmla="*/ 0 h 1745673"/>
            </a:gdLst>
            <a:ahLst/>
            <a:cxnLst>
              <a:cxn ang="0">
                <a:pos x="connsiteX0" y="connsiteY0"/>
              </a:cxn>
              <a:cxn ang="0">
                <a:pos x="connsiteX1" y="connsiteY1"/>
              </a:cxn>
              <a:cxn ang="0">
                <a:pos x="connsiteX2" y="connsiteY2"/>
              </a:cxn>
            </a:cxnLst>
            <a:rect l="l" t="t" r="r" b="b"/>
            <a:pathLst>
              <a:path w="1302617" h="1745673">
                <a:moveTo>
                  <a:pt x="795647" y="1745673"/>
                </a:moveTo>
                <a:cubicBezTo>
                  <a:pt x="1099457" y="1380506"/>
                  <a:pt x="1403268" y="1015340"/>
                  <a:pt x="1270660" y="724395"/>
                </a:cubicBezTo>
                <a:cubicBezTo>
                  <a:pt x="1138052" y="433450"/>
                  <a:pt x="569026" y="216725"/>
                  <a:pt x="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TextovéPole 36"/>
          <p:cNvSpPr txBox="1"/>
          <p:nvPr/>
        </p:nvSpPr>
        <p:spPr>
          <a:xfrm>
            <a:off x="6787191" y="2213682"/>
            <a:ext cx="1992853" cy="646331"/>
          </a:xfrm>
          <a:prstGeom prst="rect">
            <a:avLst/>
          </a:prstGeom>
          <a:noFill/>
        </p:spPr>
        <p:txBody>
          <a:bodyPr wrap="none" rtlCol="0">
            <a:spAutoFit/>
          </a:bodyPr>
          <a:lstStyle/>
          <a:p>
            <a:r>
              <a:rPr lang="cs-CZ" dirty="0" smtClean="0"/>
              <a:t>Pokud </a:t>
            </a:r>
            <a:r>
              <a:rPr lang="cs-CZ" dirty="0" err="1" smtClean="0"/>
              <a:t>NÚ</a:t>
            </a:r>
            <a:r>
              <a:rPr lang="cs-CZ" dirty="0" smtClean="0"/>
              <a:t> </a:t>
            </a:r>
          </a:p>
          <a:p>
            <a:r>
              <a:rPr lang="cs-CZ" dirty="0" smtClean="0"/>
              <a:t>lze nějak ovlivnit?</a:t>
            </a:r>
          </a:p>
        </p:txBody>
      </p:sp>
    </p:spTree>
    <p:extLst>
      <p:ext uri="{BB962C8B-B14F-4D97-AF65-F5344CB8AC3E}">
        <p14:creationId xmlns:p14="http://schemas.microsoft.com/office/powerpoint/2010/main" val="3844638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2"/>
                </a:solidFill>
              </a:rPr>
              <a:t>Klinické studie</a:t>
            </a:r>
            <a:endParaRPr lang="cs-CZ" dirty="0">
              <a:solidFill>
                <a:schemeClr val="tx2"/>
              </a:solidFill>
            </a:endParaRPr>
          </a:p>
        </p:txBody>
      </p:sp>
      <p:sp>
        <p:nvSpPr>
          <p:cNvPr id="3" name="Zástupný symbol pro obsah 2"/>
          <p:cNvSpPr>
            <a:spLocks noGrp="1"/>
          </p:cNvSpPr>
          <p:nvPr>
            <p:ph idx="1"/>
          </p:nvPr>
        </p:nvSpPr>
        <p:spPr/>
        <p:txBody>
          <a:bodyPr>
            <a:normAutofit lnSpcReduction="10000"/>
          </a:bodyPr>
          <a:lstStyle/>
          <a:p>
            <a:r>
              <a:rPr lang="cs-CZ" dirty="0" err="1" smtClean="0"/>
              <a:t>PK</a:t>
            </a:r>
            <a:r>
              <a:rPr lang="cs-CZ" dirty="0" smtClean="0"/>
              <a:t>, </a:t>
            </a:r>
            <a:r>
              <a:rPr lang="cs-CZ" dirty="0" err="1" smtClean="0"/>
              <a:t>PD</a:t>
            </a:r>
            <a:r>
              <a:rPr lang="cs-CZ" dirty="0" smtClean="0"/>
              <a:t>, </a:t>
            </a:r>
            <a:r>
              <a:rPr lang="cs-CZ" dirty="0" err="1" smtClean="0"/>
              <a:t>PK</a:t>
            </a:r>
            <a:r>
              <a:rPr lang="cs-CZ" dirty="0" smtClean="0"/>
              <a:t>/</a:t>
            </a:r>
            <a:r>
              <a:rPr lang="cs-CZ" dirty="0" err="1" smtClean="0"/>
              <a:t>PD</a:t>
            </a:r>
            <a:endParaRPr lang="cs-CZ" dirty="0" smtClean="0"/>
          </a:p>
          <a:p>
            <a:r>
              <a:rPr lang="cs-CZ" dirty="0" smtClean="0">
                <a:solidFill>
                  <a:schemeClr val="accent1"/>
                </a:solidFill>
              </a:rPr>
              <a:t>Prospektivní</a:t>
            </a:r>
            <a:r>
              <a:rPr lang="cs-CZ" dirty="0" smtClean="0"/>
              <a:t> </a:t>
            </a:r>
            <a:r>
              <a:rPr lang="cs-CZ" dirty="0" err="1" smtClean="0"/>
              <a:t>vs</a:t>
            </a:r>
            <a:r>
              <a:rPr lang="cs-CZ" dirty="0" smtClean="0"/>
              <a:t> retrospektivní</a:t>
            </a:r>
          </a:p>
          <a:p>
            <a:r>
              <a:rPr lang="cs-CZ" dirty="0" smtClean="0">
                <a:solidFill>
                  <a:schemeClr val="accent1"/>
                </a:solidFill>
              </a:rPr>
              <a:t>Kontrolované </a:t>
            </a:r>
            <a:r>
              <a:rPr lang="cs-CZ" dirty="0" err="1" smtClean="0"/>
              <a:t>vs</a:t>
            </a:r>
            <a:r>
              <a:rPr lang="cs-CZ" dirty="0" smtClean="0"/>
              <a:t> observační </a:t>
            </a:r>
          </a:p>
          <a:p>
            <a:pPr lvl="1"/>
            <a:r>
              <a:rPr lang="cs-CZ" dirty="0" smtClean="0"/>
              <a:t>Randomizace, </a:t>
            </a:r>
            <a:r>
              <a:rPr lang="cs-CZ" dirty="0" err="1" smtClean="0"/>
              <a:t>inclusion</a:t>
            </a:r>
            <a:r>
              <a:rPr lang="cs-CZ" dirty="0" smtClean="0"/>
              <a:t>/</a:t>
            </a:r>
            <a:r>
              <a:rPr lang="cs-CZ" dirty="0" err="1" smtClean="0"/>
              <a:t>exclusion</a:t>
            </a:r>
            <a:r>
              <a:rPr lang="cs-CZ" dirty="0" smtClean="0"/>
              <a:t> </a:t>
            </a:r>
            <a:r>
              <a:rPr lang="cs-CZ" dirty="0" err="1" smtClean="0"/>
              <a:t>criteria</a:t>
            </a:r>
            <a:endParaRPr lang="cs-CZ" dirty="0" smtClean="0"/>
          </a:p>
          <a:p>
            <a:r>
              <a:rPr lang="cs-CZ" dirty="0" smtClean="0">
                <a:solidFill>
                  <a:schemeClr val="accent1"/>
                </a:solidFill>
              </a:rPr>
              <a:t>Dostatečný soubor nemocných</a:t>
            </a:r>
          </a:p>
          <a:p>
            <a:pPr lvl="1"/>
            <a:r>
              <a:rPr lang="cs-CZ" dirty="0" smtClean="0"/>
              <a:t>Min. 50 výskytů – lépe &gt; 100 </a:t>
            </a:r>
            <a:r>
              <a:rPr lang="cs-CZ" dirty="0" err="1" smtClean="0"/>
              <a:t>Pc</a:t>
            </a:r>
            <a:endParaRPr lang="cs-CZ" dirty="0" smtClean="0"/>
          </a:p>
          <a:p>
            <a:pPr lvl="1"/>
            <a:r>
              <a:rPr lang="cs-CZ" dirty="0" smtClean="0"/>
              <a:t>Case </a:t>
            </a:r>
            <a:r>
              <a:rPr lang="cs-CZ" dirty="0" err="1"/>
              <a:t>reports</a:t>
            </a:r>
            <a:r>
              <a:rPr lang="cs-CZ" dirty="0"/>
              <a:t> </a:t>
            </a:r>
            <a:r>
              <a:rPr lang="cs-CZ" dirty="0" smtClean="0"/>
              <a:t>!!! – nedá se plánovat – náhodné </a:t>
            </a:r>
            <a:r>
              <a:rPr lang="cs-CZ" dirty="0" smtClean="0"/>
              <a:t>pozorování</a:t>
            </a:r>
          </a:p>
          <a:p>
            <a:r>
              <a:rPr lang="cs-CZ" dirty="0" smtClean="0">
                <a:solidFill>
                  <a:schemeClr val="accent1"/>
                </a:solidFill>
              </a:rPr>
              <a:t>Dobře odebraný vzorek jako zlatý grál</a:t>
            </a:r>
            <a:endParaRPr lang="cs-CZ" dirty="0" smtClean="0">
              <a:solidFill>
                <a:schemeClr val="accent1"/>
              </a:solidFill>
            </a:endParaRPr>
          </a:p>
          <a:p>
            <a:endParaRPr lang="cs-CZ" dirty="0"/>
          </a:p>
        </p:txBody>
      </p:sp>
    </p:spTree>
    <p:extLst>
      <p:ext uri="{BB962C8B-B14F-4D97-AF65-F5344CB8AC3E}">
        <p14:creationId xmlns:p14="http://schemas.microsoft.com/office/powerpoint/2010/main" val="1998914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r>
              <a:rPr lang="cs-CZ" dirty="0" smtClean="0">
                <a:solidFill>
                  <a:schemeClr val="tx2"/>
                </a:solidFill>
              </a:rPr>
              <a:t>Klinické studie</a:t>
            </a:r>
            <a:endParaRPr lang="cs-CZ" dirty="0">
              <a:solidFill>
                <a:schemeClr val="tx2"/>
              </a:solidFill>
            </a:endParaRPr>
          </a:p>
        </p:txBody>
      </p:sp>
      <p:sp>
        <p:nvSpPr>
          <p:cNvPr id="4" name="Zástupný symbol pro obsah 3"/>
          <p:cNvSpPr>
            <a:spLocks noGrp="1"/>
          </p:cNvSpPr>
          <p:nvPr>
            <p:ph sz="half" idx="1"/>
          </p:nvPr>
        </p:nvSpPr>
        <p:spPr/>
        <p:txBody>
          <a:bodyPr>
            <a:normAutofit fontScale="92500" lnSpcReduction="10000"/>
          </a:bodyPr>
          <a:lstStyle/>
          <a:p>
            <a:r>
              <a:rPr lang="cs-CZ" dirty="0" smtClean="0">
                <a:solidFill>
                  <a:schemeClr val="accent1"/>
                </a:solidFill>
              </a:rPr>
              <a:t>Výhody</a:t>
            </a:r>
          </a:p>
          <a:p>
            <a:pPr lvl="1"/>
            <a:r>
              <a:rPr lang="cs-CZ" dirty="0" smtClean="0"/>
              <a:t>Část výsledků z rutinních vyšetření</a:t>
            </a:r>
          </a:p>
          <a:p>
            <a:pPr lvl="2"/>
            <a:r>
              <a:rPr lang="cs-CZ" dirty="0"/>
              <a:t>Výhoda pracovišť laboratorní </a:t>
            </a:r>
            <a:r>
              <a:rPr lang="cs-CZ" dirty="0" smtClean="0"/>
              <a:t>medicíny</a:t>
            </a:r>
          </a:p>
          <a:p>
            <a:pPr lvl="1"/>
            <a:r>
              <a:rPr lang="cs-CZ" dirty="0" smtClean="0"/>
              <a:t>Možnost retrospektivního hodnocení</a:t>
            </a:r>
          </a:p>
          <a:p>
            <a:pPr lvl="1"/>
            <a:r>
              <a:rPr lang="cs-CZ" dirty="0" smtClean="0"/>
              <a:t>Vhodně vybraný soubor – lidi chodí „sami“ </a:t>
            </a:r>
          </a:p>
          <a:p>
            <a:pPr lvl="1"/>
            <a:r>
              <a:rPr lang="cs-CZ" dirty="0" smtClean="0"/>
              <a:t>Možnost deskriptivní studie, nebo case-reportu</a:t>
            </a:r>
          </a:p>
          <a:p>
            <a:pPr lvl="1"/>
            <a:r>
              <a:rPr lang="cs-CZ" dirty="0" smtClean="0"/>
              <a:t>Hodně prací lze přeposlat???</a:t>
            </a:r>
            <a:endParaRPr lang="cs-CZ" dirty="0"/>
          </a:p>
        </p:txBody>
      </p:sp>
      <p:sp>
        <p:nvSpPr>
          <p:cNvPr id="5" name="Zástupný symbol pro obsah 4"/>
          <p:cNvSpPr>
            <a:spLocks noGrp="1"/>
          </p:cNvSpPr>
          <p:nvPr>
            <p:ph sz="half" idx="2"/>
          </p:nvPr>
        </p:nvSpPr>
        <p:spPr/>
        <p:txBody>
          <a:bodyPr>
            <a:normAutofit fontScale="92500" lnSpcReduction="10000"/>
          </a:bodyPr>
          <a:lstStyle/>
          <a:p>
            <a:r>
              <a:rPr lang="cs-CZ" dirty="0" smtClean="0">
                <a:solidFill>
                  <a:schemeClr val="accent1"/>
                </a:solidFill>
              </a:rPr>
              <a:t>Nevýhody</a:t>
            </a:r>
          </a:p>
          <a:p>
            <a:pPr lvl="1"/>
            <a:r>
              <a:rPr lang="cs-CZ" dirty="0" smtClean="0"/>
              <a:t>Nemocní nechodí</a:t>
            </a:r>
          </a:p>
          <a:p>
            <a:pPr lvl="2"/>
            <a:r>
              <a:rPr lang="cs-CZ" dirty="0" smtClean="0"/>
              <a:t>Malý soubor</a:t>
            </a:r>
          </a:p>
          <a:p>
            <a:pPr lvl="2"/>
            <a:r>
              <a:rPr lang="cs-CZ" dirty="0" smtClean="0"/>
              <a:t>Studie trvá déle</a:t>
            </a:r>
          </a:p>
          <a:p>
            <a:pPr lvl="1"/>
            <a:r>
              <a:rPr lang="cs-CZ" dirty="0"/>
              <a:t>Omezené </a:t>
            </a:r>
            <a:r>
              <a:rPr lang="cs-CZ" dirty="0" smtClean="0"/>
              <a:t>spektrum vzorků</a:t>
            </a:r>
          </a:p>
          <a:p>
            <a:pPr lvl="2"/>
            <a:r>
              <a:rPr lang="cs-CZ" dirty="0" smtClean="0"/>
              <a:t>Zejména ne tkáně</a:t>
            </a:r>
            <a:endParaRPr lang="cs-CZ" dirty="0"/>
          </a:p>
          <a:p>
            <a:pPr lvl="1"/>
            <a:r>
              <a:rPr lang="cs-CZ" dirty="0" smtClean="0"/>
              <a:t>Variabilita – náročnost statistiky </a:t>
            </a:r>
          </a:p>
          <a:p>
            <a:pPr lvl="1"/>
            <a:r>
              <a:rPr lang="cs-CZ" dirty="0" smtClean="0"/>
              <a:t>Spolupráce zaměstnanců FN</a:t>
            </a:r>
          </a:p>
          <a:p>
            <a:pPr lvl="1"/>
            <a:r>
              <a:rPr lang="cs-CZ" dirty="0" smtClean="0"/>
              <a:t>Nelze moc mechanisticky – tkáně/vzorky?</a:t>
            </a:r>
          </a:p>
        </p:txBody>
      </p:sp>
    </p:spTree>
    <p:extLst>
      <p:ext uri="{BB962C8B-B14F-4D97-AF65-F5344CB8AC3E}">
        <p14:creationId xmlns:p14="http://schemas.microsoft.com/office/powerpoint/2010/main" val="12421107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3"/>
          <a:stretch>
            <a:fillRect/>
          </a:stretch>
        </p:blipFill>
        <p:spPr>
          <a:xfrm>
            <a:off x="0" y="1916832"/>
            <a:ext cx="8855174" cy="3284984"/>
          </a:xfrm>
          <a:prstGeom prst="rect">
            <a:avLst/>
          </a:prstGeom>
        </p:spPr>
      </p:pic>
      <p:sp>
        <p:nvSpPr>
          <p:cNvPr id="7" name="Nadpis 6"/>
          <p:cNvSpPr>
            <a:spLocks noGrp="1"/>
          </p:cNvSpPr>
          <p:nvPr>
            <p:ph type="title"/>
          </p:nvPr>
        </p:nvSpPr>
        <p:spPr/>
        <p:txBody>
          <a:bodyPr>
            <a:normAutofit fontScale="90000"/>
          </a:bodyPr>
          <a:lstStyle/>
          <a:p>
            <a:r>
              <a:rPr lang="cs-CZ" dirty="0" err="1" smtClean="0">
                <a:solidFill>
                  <a:schemeClr val="tx2"/>
                </a:solidFill>
              </a:rPr>
              <a:t>FXR</a:t>
            </a:r>
            <a:r>
              <a:rPr lang="cs-CZ" dirty="0" smtClean="0">
                <a:solidFill>
                  <a:schemeClr val="tx2"/>
                </a:solidFill>
              </a:rPr>
              <a:t> </a:t>
            </a:r>
            <a:r>
              <a:rPr lang="cs-CZ" dirty="0" err="1" smtClean="0">
                <a:solidFill>
                  <a:schemeClr val="tx2"/>
                </a:solidFill>
              </a:rPr>
              <a:t>agonist</a:t>
            </a:r>
            <a:r>
              <a:rPr lang="cs-CZ" dirty="0" smtClean="0">
                <a:solidFill>
                  <a:schemeClr val="tx2"/>
                </a:solidFill>
              </a:rPr>
              <a:t> </a:t>
            </a:r>
            <a:r>
              <a:rPr lang="cs-CZ" dirty="0" err="1" smtClean="0">
                <a:solidFill>
                  <a:schemeClr val="tx2"/>
                </a:solidFill>
              </a:rPr>
              <a:t>obeticholic</a:t>
            </a:r>
            <a:r>
              <a:rPr lang="cs-CZ" dirty="0" smtClean="0">
                <a:solidFill>
                  <a:schemeClr val="tx2"/>
                </a:solidFill>
              </a:rPr>
              <a:t> acid </a:t>
            </a:r>
            <a:br>
              <a:rPr lang="cs-CZ" dirty="0" smtClean="0">
                <a:solidFill>
                  <a:schemeClr val="tx2"/>
                </a:solidFill>
              </a:rPr>
            </a:br>
            <a:r>
              <a:rPr lang="cs-CZ" dirty="0">
                <a:solidFill>
                  <a:schemeClr val="tx2"/>
                </a:solidFill>
              </a:rPr>
              <a:t>(</a:t>
            </a:r>
            <a:r>
              <a:rPr lang="cs-CZ" dirty="0" err="1" smtClean="0">
                <a:solidFill>
                  <a:schemeClr val="tx2"/>
                </a:solidFill>
              </a:rPr>
              <a:t>OCA</a:t>
            </a:r>
            <a:r>
              <a:rPr lang="cs-CZ" dirty="0" smtClean="0">
                <a:solidFill>
                  <a:schemeClr val="tx2"/>
                </a:solidFill>
              </a:rPr>
              <a:t>) 25 mg - </a:t>
            </a:r>
            <a:r>
              <a:rPr lang="cs-CZ" dirty="0" err="1" smtClean="0">
                <a:solidFill>
                  <a:schemeClr val="tx2"/>
                </a:solidFill>
              </a:rPr>
              <a:t>NASH</a:t>
            </a:r>
            <a:endParaRPr lang="cs-CZ" dirty="0">
              <a:solidFill>
                <a:schemeClr val="tx2"/>
              </a:solidFill>
            </a:endParaRPr>
          </a:p>
        </p:txBody>
      </p:sp>
      <p:sp>
        <p:nvSpPr>
          <p:cNvPr id="2" name="TextovéPole 1"/>
          <p:cNvSpPr txBox="1"/>
          <p:nvPr/>
        </p:nvSpPr>
        <p:spPr>
          <a:xfrm>
            <a:off x="5148064" y="6093296"/>
            <a:ext cx="3322533" cy="646331"/>
          </a:xfrm>
          <a:prstGeom prst="rect">
            <a:avLst/>
          </a:prstGeom>
          <a:noFill/>
        </p:spPr>
        <p:txBody>
          <a:bodyPr wrap="square" rtlCol="0">
            <a:spAutoFit/>
          </a:bodyPr>
          <a:lstStyle/>
          <a:p>
            <a:r>
              <a:rPr lang="cs-CZ" dirty="0" smtClean="0"/>
              <a:t>LANCET; </a:t>
            </a:r>
            <a:r>
              <a:rPr lang="cs-CZ" dirty="0" err="1" smtClean="0"/>
              <a:t>IF</a:t>
            </a:r>
            <a:r>
              <a:rPr lang="cs-CZ" baseline="-25000" dirty="0" err="1" smtClean="0"/>
              <a:t>2015</a:t>
            </a:r>
            <a:r>
              <a:rPr lang="cs-CZ" dirty="0" smtClean="0"/>
              <a:t> = 44</a:t>
            </a:r>
            <a:endParaRPr lang="cs-CZ" dirty="0"/>
          </a:p>
          <a:p>
            <a:r>
              <a:rPr lang="cs-CZ" dirty="0"/>
              <a:t>ISSN: 0140-6736</a:t>
            </a:r>
          </a:p>
        </p:txBody>
      </p:sp>
    </p:spTree>
    <p:extLst>
      <p:ext uri="{BB962C8B-B14F-4D97-AF65-F5344CB8AC3E}">
        <p14:creationId xmlns:p14="http://schemas.microsoft.com/office/powerpoint/2010/main" val="40223775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tretch>
            <a:fillRect/>
          </a:stretch>
        </p:blipFill>
        <p:spPr>
          <a:xfrm>
            <a:off x="166687" y="500062"/>
            <a:ext cx="8810625" cy="5857875"/>
          </a:xfrm>
          <a:prstGeom prst="rect">
            <a:avLst/>
          </a:prstGeom>
        </p:spPr>
      </p:pic>
    </p:spTree>
    <p:extLst>
      <p:ext uri="{BB962C8B-B14F-4D97-AF65-F5344CB8AC3E}">
        <p14:creationId xmlns:p14="http://schemas.microsoft.com/office/powerpoint/2010/main" val="1431687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stretch>
            <a:fillRect/>
          </a:stretch>
        </p:blipFill>
        <p:spPr>
          <a:xfrm>
            <a:off x="1547812" y="104775"/>
            <a:ext cx="6048375" cy="6648450"/>
          </a:xfrm>
          <a:prstGeom prst="rect">
            <a:avLst/>
          </a:prstGeom>
        </p:spPr>
      </p:pic>
    </p:spTree>
    <p:extLst>
      <p:ext uri="{BB962C8B-B14F-4D97-AF65-F5344CB8AC3E}">
        <p14:creationId xmlns:p14="http://schemas.microsoft.com/office/powerpoint/2010/main" val="2258707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209550" y="1435943"/>
            <a:ext cx="8724900" cy="5305425"/>
          </a:xfrm>
          <a:prstGeom prst="rect">
            <a:avLst/>
          </a:prstGeom>
        </p:spPr>
      </p:pic>
      <p:sp>
        <p:nvSpPr>
          <p:cNvPr id="3" name="Nadpis 2"/>
          <p:cNvSpPr>
            <a:spLocks noGrp="1"/>
          </p:cNvSpPr>
          <p:nvPr>
            <p:ph type="title"/>
          </p:nvPr>
        </p:nvSpPr>
        <p:spPr/>
        <p:txBody>
          <a:bodyPr/>
          <a:lstStyle/>
          <a:p>
            <a:r>
              <a:rPr lang="cs-CZ" dirty="0" err="1">
                <a:solidFill>
                  <a:schemeClr val="tx2"/>
                </a:solidFill>
              </a:rPr>
              <a:t>FXR</a:t>
            </a:r>
            <a:r>
              <a:rPr lang="cs-CZ" dirty="0">
                <a:solidFill>
                  <a:schemeClr val="tx2"/>
                </a:solidFill>
              </a:rPr>
              <a:t> </a:t>
            </a:r>
            <a:r>
              <a:rPr lang="cs-CZ" dirty="0" err="1">
                <a:solidFill>
                  <a:schemeClr val="tx2"/>
                </a:solidFill>
              </a:rPr>
              <a:t>agonist</a:t>
            </a:r>
            <a:r>
              <a:rPr lang="cs-CZ" dirty="0">
                <a:solidFill>
                  <a:schemeClr val="tx2"/>
                </a:solidFill>
              </a:rPr>
              <a:t> - </a:t>
            </a:r>
            <a:r>
              <a:rPr lang="cs-CZ" dirty="0" err="1">
                <a:solidFill>
                  <a:schemeClr val="tx2"/>
                </a:solidFill>
              </a:rPr>
              <a:t>NASH</a:t>
            </a:r>
            <a:endParaRPr lang="cs-CZ" dirty="0"/>
          </a:p>
        </p:txBody>
      </p:sp>
    </p:spTree>
    <p:extLst>
      <p:ext uri="{BB962C8B-B14F-4D97-AF65-F5344CB8AC3E}">
        <p14:creationId xmlns:p14="http://schemas.microsoft.com/office/powerpoint/2010/main" val="27055608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3"/>
          <a:stretch>
            <a:fillRect/>
          </a:stretch>
        </p:blipFill>
        <p:spPr>
          <a:xfrm>
            <a:off x="467544" y="0"/>
            <a:ext cx="8247826" cy="6824849"/>
          </a:xfrm>
          <a:prstGeom prst="rect">
            <a:avLst/>
          </a:prstGeom>
        </p:spPr>
      </p:pic>
    </p:spTree>
    <p:extLst>
      <p:ext uri="{BB962C8B-B14F-4D97-AF65-F5344CB8AC3E}">
        <p14:creationId xmlns:p14="http://schemas.microsoft.com/office/powerpoint/2010/main" val="17021584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3"/>
          <a:stretch>
            <a:fillRect/>
          </a:stretch>
        </p:blipFill>
        <p:spPr>
          <a:xfrm>
            <a:off x="1706116" y="116632"/>
            <a:ext cx="5818212" cy="6655961"/>
          </a:xfrm>
          <a:prstGeom prst="rect">
            <a:avLst/>
          </a:prstGeom>
        </p:spPr>
      </p:pic>
      <p:sp>
        <p:nvSpPr>
          <p:cNvPr id="3" name="TextovéPole 2"/>
          <p:cNvSpPr txBox="1"/>
          <p:nvPr/>
        </p:nvSpPr>
        <p:spPr>
          <a:xfrm>
            <a:off x="251520" y="692696"/>
            <a:ext cx="864096" cy="523220"/>
          </a:xfrm>
          <a:prstGeom prst="rect">
            <a:avLst/>
          </a:prstGeom>
          <a:noFill/>
        </p:spPr>
        <p:txBody>
          <a:bodyPr wrap="square" rtlCol="0">
            <a:spAutoFit/>
          </a:bodyPr>
          <a:lstStyle/>
          <a:p>
            <a:r>
              <a:rPr lang="cs-CZ" sz="2800" b="1" dirty="0" err="1" smtClean="0">
                <a:solidFill>
                  <a:schemeClr val="tx2"/>
                </a:solidFill>
              </a:rPr>
              <a:t>AE</a:t>
            </a:r>
            <a:endParaRPr lang="cs-CZ" sz="2800" b="1" dirty="0">
              <a:solidFill>
                <a:schemeClr val="tx2"/>
              </a:solidFill>
            </a:endParaRPr>
          </a:p>
        </p:txBody>
      </p:sp>
    </p:spTree>
    <p:extLst>
      <p:ext uri="{BB962C8B-B14F-4D97-AF65-F5344CB8AC3E}">
        <p14:creationId xmlns:p14="http://schemas.microsoft.com/office/powerpoint/2010/main" val="3169401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smtClean="0">
                <a:solidFill>
                  <a:schemeClr val="tx2"/>
                </a:solidFill>
              </a:rPr>
              <a:t>Interpretation</a:t>
            </a:r>
            <a:r>
              <a:rPr lang="cs-CZ" dirty="0" smtClean="0">
                <a:solidFill>
                  <a:schemeClr val="tx2"/>
                </a:solidFill>
              </a:rPr>
              <a:t> – </a:t>
            </a:r>
            <a:r>
              <a:rPr lang="cs-CZ" dirty="0" err="1" smtClean="0">
                <a:solidFill>
                  <a:schemeClr val="tx2"/>
                </a:solidFill>
              </a:rPr>
              <a:t>OCA</a:t>
            </a:r>
            <a:r>
              <a:rPr lang="cs-CZ" dirty="0" smtClean="0">
                <a:solidFill>
                  <a:schemeClr val="tx2"/>
                </a:solidFill>
              </a:rPr>
              <a:t> in </a:t>
            </a:r>
            <a:r>
              <a:rPr lang="cs-CZ" dirty="0" err="1" smtClean="0">
                <a:solidFill>
                  <a:schemeClr val="tx2"/>
                </a:solidFill>
              </a:rPr>
              <a:t>patients</a:t>
            </a:r>
            <a:r>
              <a:rPr lang="cs-CZ" dirty="0" smtClean="0">
                <a:solidFill>
                  <a:schemeClr val="tx2"/>
                </a:solidFill>
              </a:rPr>
              <a:t> </a:t>
            </a:r>
            <a:r>
              <a:rPr lang="cs-CZ" dirty="0" err="1" smtClean="0">
                <a:solidFill>
                  <a:schemeClr val="tx2"/>
                </a:solidFill>
              </a:rPr>
              <a:t>with</a:t>
            </a:r>
            <a:r>
              <a:rPr lang="cs-CZ" dirty="0" smtClean="0">
                <a:solidFill>
                  <a:schemeClr val="tx2"/>
                </a:solidFill>
              </a:rPr>
              <a:t> </a:t>
            </a:r>
            <a:r>
              <a:rPr lang="cs-CZ" dirty="0" err="1" smtClean="0">
                <a:solidFill>
                  <a:schemeClr val="tx2"/>
                </a:solidFill>
              </a:rPr>
              <a:t>NASH</a:t>
            </a:r>
            <a:endParaRPr lang="cs-CZ" dirty="0">
              <a:solidFill>
                <a:schemeClr val="tx2"/>
              </a:solidFill>
            </a:endParaRPr>
          </a:p>
        </p:txBody>
      </p:sp>
      <p:sp>
        <p:nvSpPr>
          <p:cNvPr id="3" name="Zástupný symbol pro obsah 2"/>
          <p:cNvSpPr>
            <a:spLocks noGrp="1"/>
          </p:cNvSpPr>
          <p:nvPr>
            <p:ph idx="1"/>
          </p:nvPr>
        </p:nvSpPr>
        <p:spPr>
          <a:xfrm>
            <a:off x="457200" y="1628800"/>
            <a:ext cx="8229600" cy="5112568"/>
          </a:xfrm>
        </p:spPr>
        <p:txBody>
          <a:bodyPr>
            <a:normAutofit fontScale="77500" lnSpcReduction="20000"/>
          </a:bodyPr>
          <a:lstStyle/>
          <a:p>
            <a:r>
              <a:rPr lang="en-US" dirty="0" smtClean="0">
                <a:solidFill>
                  <a:schemeClr val="accent1"/>
                </a:solidFill>
              </a:rPr>
              <a:t>improved the </a:t>
            </a:r>
            <a:r>
              <a:rPr lang="en-US" dirty="0">
                <a:solidFill>
                  <a:schemeClr val="accent1"/>
                </a:solidFill>
              </a:rPr>
              <a:t>histological features </a:t>
            </a:r>
            <a:endParaRPr lang="cs-CZ" dirty="0" smtClean="0">
              <a:solidFill>
                <a:schemeClr val="accent1"/>
              </a:solidFill>
            </a:endParaRPr>
          </a:p>
          <a:p>
            <a:pPr lvl="1"/>
            <a:r>
              <a:rPr lang="en-US" dirty="0" smtClean="0"/>
              <a:t>including </a:t>
            </a:r>
            <a:r>
              <a:rPr lang="en-US" dirty="0"/>
              <a:t>hepatic steatosis, </a:t>
            </a:r>
            <a:r>
              <a:rPr lang="en-US" dirty="0" smtClean="0"/>
              <a:t>inflammation</a:t>
            </a:r>
            <a:r>
              <a:rPr lang="en-US" dirty="0"/>
              <a:t>, hepatocyte ballooning, </a:t>
            </a:r>
            <a:r>
              <a:rPr lang="en-US" dirty="0" smtClean="0"/>
              <a:t>and</a:t>
            </a:r>
            <a:r>
              <a:rPr lang="cs-CZ" dirty="0" smtClean="0"/>
              <a:t> </a:t>
            </a:r>
            <a:r>
              <a:rPr lang="en-US" dirty="0" smtClean="0"/>
              <a:t>fibrosis</a:t>
            </a:r>
            <a:r>
              <a:rPr lang="en-US" dirty="0"/>
              <a:t>. </a:t>
            </a:r>
            <a:endParaRPr lang="cs-CZ" dirty="0" smtClean="0"/>
          </a:p>
          <a:p>
            <a:r>
              <a:rPr lang="cs-CZ" dirty="0" err="1">
                <a:solidFill>
                  <a:schemeClr val="accent1"/>
                </a:solidFill>
              </a:rPr>
              <a:t>f</a:t>
            </a:r>
            <a:r>
              <a:rPr lang="cs-CZ" dirty="0" err="1" smtClean="0">
                <a:solidFill>
                  <a:schemeClr val="accent1"/>
                </a:solidFill>
              </a:rPr>
              <a:t>ailed</a:t>
            </a:r>
            <a:endParaRPr lang="cs-CZ" dirty="0" smtClean="0">
              <a:solidFill>
                <a:schemeClr val="accent1"/>
              </a:solidFill>
            </a:endParaRPr>
          </a:p>
          <a:p>
            <a:pPr lvl="1"/>
            <a:r>
              <a:rPr lang="en-US" dirty="0" smtClean="0"/>
              <a:t>to </a:t>
            </a:r>
            <a:r>
              <a:rPr lang="en-US" dirty="0"/>
              <a:t>reduce the number of patients with a diagnosis of </a:t>
            </a:r>
            <a:r>
              <a:rPr lang="cs-CZ" dirty="0" err="1" smtClean="0"/>
              <a:t>NASH</a:t>
            </a:r>
            <a:endParaRPr lang="cs-CZ" dirty="0" smtClean="0"/>
          </a:p>
          <a:p>
            <a:r>
              <a:rPr lang="cs-CZ" dirty="0" err="1" smtClean="0">
                <a:solidFill>
                  <a:schemeClr val="accent1"/>
                </a:solidFill>
              </a:rPr>
              <a:t>caused</a:t>
            </a:r>
            <a:r>
              <a:rPr lang="cs-CZ" dirty="0" smtClean="0">
                <a:solidFill>
                  <a:schemeClr val="accent1"/>
                </a:solidFill>
              </a:rPr>
              <a:t> </a:t>
            </a:r>
            <a:r>
              <a:rPr lang="cs-CZ" dirty="0" err="1" smtClean="0">
                <a:solidFill>
                  <a:schemeClr val="accent1"/>
                </a:solidFill>
              </a:rPr>
              <a:t>AE</a:t>
            </a:r>
            <a:endParaRPr lang="en-US" dirty="0">
              <a:solidFill>
                <a:schemeClr val="accent1"/>
              </a:solidFill>
            </a:endParaRPr>
          </a:p>
          <a:p>
            <a:pPr lvl="1"/>
            <a:r>
              <a:rPr lang="en-US" dirty="0" smtClean="0"/>
              <a:t>pruritus </a:t>
            </a:r>
            <a:r>
              <a:rPr lang="en-US" dirty="0"/>
              <a:t>in 23% of patients </a:t>
            </a:r>
            <a:endParaRPr lang="cs-CZ" dirty="0" smtClean="0"/>
          </a:p>
          <a:p>
            <a:pPr lvl="1"/>
            <a:r>
              <a:rPr lang="cs-CZ" dirty="0" smtClean="0"/>
              <a:t>a</a:t>
            </a:r>
            <a:r>
              <a:rPr lang="en-US" dirty="0" smtClean="0"/>
              <a:t>n</a:t>
            </a:r>
            <a:r>
              <a:rPr lang="cs-CZ" dirty="0" smtClean="0"/>
              <a:t> </a:t>
            </a:r>
            <a:r>
              <a:rPr lang="en-US" dirty="0" smtClean="0"/>
              <a:t>increase </a:t>
            </a:r>
            <a:r>
              <a:rPr lang="en-US" dirty="0"/>
              <a:t>in total cholesterol and </a:t>
            </a:r>
            <a:r>
              <a:rPr lang="en-US" dirty="0" err="1"/>
              <a:t>LDL</a:t>
            </a:r>
            <a:r>
              <a:rPr lang="en-US" dirty="0"/>
              <a:t> cholesterol, and a modest decrease in </a:t>
            </a:r>
            <a:r>
              <a:rPr lang="en-US" dirty="0" err="1" smtClean="0"/>
              <a:t>HDL</a:t>
            </a:r>
            <a:r>
              <a:rPr lang="cs-CZ" dirty="0" smtClean="0"/>
              <a:t> </a:t>
            </a:r>
            <a:r>
              <a:rPr lang="en-US" dirty="0" smtClean="0"/>
              <a:t>cholesterol</a:t>
            </a:r>
            <a:r>
              <a:rPr lang="en-US" dirty="0"/>
              <a:t>. </a:t>
            </a:r>
            <a:endParaRPr lang="cs-CZ" dirty="0" smtClean="0"/>
          </a:p>
          <a:p>
            <a:r>
              <a:rPr lang="en-US" dirty="0" smtClean="0">
                <a:solidFill>
                  <a:schemeClr val="accent1"/>
                </a:solidFill>
              </a:rPr>
              <a:t>Long-term </a:t>
            </a:r>
            <a:r>
              <a:rPr lang="en-US" dirty="0">
                <a:solidFill>
                  <a:schemeClr val="accent1"/>
                </a:solidFill>
              </a:rPr>
              <a:t>studies are needed </a:t>
            </a:r>
            <a:endParaRPr lang="cs-CZ" dirty="0" smtClean="0">
              <a:solidFill>
                <a:schemeClr val="accent1"/>
              </a:solidFill>
            </a:endParaRPr>
          </a:p>
          <a:p>
            <a:pPr lvl="1"/>
            <a:r>
              <a:rPr lang="en-US" dirty="0" smtClean="0">
                <a:solidFill>
                  <a:schemeClr val="accent4"/>
                </a:solidFill>
              </a:rPr>
              <a:t>to confirm </a:t>
            </a:r>
            <a:r>
              <a:rPr lang="en-US" dirty="0">
                <a:solidFill>
                  <a:schemeClr val="accent4"/>
                </a:solidFill>
              </a:rPr>
              <a:t>the </a:t>
            </a:r>
            <a:r>
              <a:rPr lang="en-US" dirty="0" smtClean="0">
                <a:solidFill>
                  <a:schemeClr val="accent4"/>
                </a:solidFill>
              </a:rPr>
              <a:t>beneficial effects </a:t>
            </a:r>
            <a:endParaRPr lang="cs-CZ" dirty="0" smtClean="0">
              <a:solidFill>
                <a:schemeClr val="accent4"/>
              </a:solidFill>
            </a:endParaRPr>
          </a:p>
          <a:p>
            <a:pPr lvl="2"/>
            <a:r>
              <a:rPr lang="en-US" dirty="0" smtClean="0"/>
              <a:t>of </a:t>
            </a:r>
            <a:r>
              <a:rPr lang="en-US" dirty="0" err="1" smtClean="0"/>
              <a:t>obeticholic</a:t>
            </a:r>
            <a:r>
              <a:rPr lang="cs-CZ" dirty="0" smtClean="0"/>
              <a:t> </a:t>
            </a:r>
            <a:r>
              <a:rPr lang="en-US" dirty="0" smtClean="0"/>
              <a:t>acid </a:t>
            </a:r>
            <a:r>
              <a:rPr lang="en-US" dirty="0"/>
              <a:t>in patients with </a:t>
            </a:r>
            <a:r>
              <a:rPr lang="cs-CZ" dirty="0" err="1" smtClean="0"/>
              <a:t>NASH</a:t>
            </a:r>
            <a:r>
              <a:rPr lang="en-US" dirty="0" smtClean="0"/>
              <a:t>, </a:t>
            </a:r>
            <a:r>
              <a:rPr lang="en-US" dirty="0"/>
              <a:t>and </a:t>
            </a:r>
            <a:endParaRPr lang="cs-CZ" dirty="0" smtClean="0"/>
          </a:p>
          <a:p>
            <a:pPr lvl="1"/>
            <a:r>
              <a:rPr lang="en-US" dirty="0" smtClean="0">
                <a:solidFill>
                  <a:schemeClr val="accent4"/>
                </a:solidFill>
              </a:rPr>
              <a:t>to </a:t>
            </a:r>
            <a:r>
              <a:rPr lang="en-US" dirty="0">
                <a:solidFill>
                  <a:schemeClr val="accent4"/>
                </a:solidFill>
              </a:rPr>
              <a:t>determine the clinical </a:t>
            </a:r>
            <a:r>
              <a:rPr lang="en-US" dirty="0" smtClean="0">
                <a:solidFill>
                  <a:schemeClr val="accent4"/>
                </a:solidFill>
              </a:rPr>
              <a:t>relevance</a:t>
            </a:r>
            <a:r>
              <a:rPr lang="cs-CZ" dirty="0" smtClean="0">
                <a:solidFill>
                  <a:schemeClr val="accent4"/>
                </a:solidFill>
              </a:rPr>
              <a:t> </a:t>
            </a:r>
            <a:r>
              <a:rPr lang="en-US" dirty="0" smtClean="0">
                <a:solidFill>
                  <a:schemeClr val="accent4"/>
                </a:solidFill>
              </a:rPr>
              <a:t>of </a:t>
            </a:r>
            <a:r>
              <a:rPr lang="en-US" dirty="0">
                <a:solidFill>
                  <a:schemeClr val="accent4"/>
                </a:solidFill>
              </a:rPr>
              <a:t>the changes in circulating lipids </a:t>
            </a:r>
            <a:endParaRPr lang="cs-CZ" dirty="0" smtClean="0">
              <a:solidFill>
                <a:schemeClr val="accent4"/>
              </a:solidFill>
            </a:endParaRPr>
          </a:p>
          <a:p>
            <a:pPr lvl="2"/>
            <a:r>
              <a:rPr lang="en-US" dirty="0" smtClean="0"/>
              <a:t>induced </a:t>
            </a:r>
            <a:r>
              <a:rPr lang="en-US" dirty="0"/>
              <a:t>by </a:t>
            </a:r>
            <a:r>
              <a:rPr lang="en-US" dirty="0" err="1"/>
              <a:t>farnesoid</a:t>
            </a:r>
            <a:r>
              <a:rPr lang="en-US" dirty="0"/>
              <a:t> X receptor ligands.</a:t>
            </a:r>
            <a:endParaRPr lang="cs-CZ" dirty="0"/>
          </a:p>
        </p:txBody>
      </p:sp>
    </p:spTree>
    <p:extLst>
      <p:ext uri="{BB962C8B-B14F-4D97-AF65-F5344CB8AC3E}">
        <p14:creationId xmlns:p14="http://schemas.microsoft.com/office/powerpoint/2010/main" val="3321069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188640"/>
            <a:ext cx="8229600" cy="778098"/>
          </a:xfrm>
        </p:spPr>
        <p:txBody>
          <a:bodyPr>
            <a:normAutofit/>
          </a:bodyPr>
          <a:lstStyle/>
          <a:p>
            <a:r>
              <a:rPr lang="cs-CZ" dirty="0" smtClean="0">
                <a:solidFill>
                  <a:schemeClr val="tx2"/>
                </a:solidFill>
              </a:rPr>
              <a:t>Studie ve farmakologii</a:t>
            </a:r>
            <a:endParaRPr lang="cs-CZ" dirty="0">
              <a:solidFill>
                <a:schemeClr val="tx2"/>
              </a:solidFill>
            </a:endParaRPr>
          </a:p>
        </p:txBody>
      </p:sp>
      <p:graphicFrame>
        <p:nvGraphicFramePr>
          <p:cNvPr id="5" name="Zástupný symbol pro obsah 4"/>
          <p:cNvGraphicFramePr>
            <a:graphicFrameLocks noGrp="1"/>
          </p:cNvGraphicFramePr>
          <p:nvPr>
            <p:ph idx="1"/>
            <p:extLst>
              <p:ext uri="{D42A27DB-BD31-4B8C-83A1-F6EECF244321}">
                <p14:modId xmlns:p14="http://schemas.microsoft.com/office/powerpoint/2010/main" val="3592605568"/>
              </p:ext>
            </p:extLst>
          </p:nvPr>
        </p:nvGraphicFramePr>
        <p:xfrm>
          <a:off x="457200" y="908720"/>
          <a:ext cx="8229601" cy="5212080"/>
        </p:xfrm>
        <a:graphic>
          <a:graphicData uri="http://schemas.openxmlformats.org/drawingml/2006/table">
            <a:tbl>
              <a:tblPr firstRow="1" bandRow="1">
                <a:tableStyleId>{5C22544A-7EE6-4342-B048-85BDC9FD1C3A}</a:tableStyleId>
              </a:tblPr>
              <a:tblGrid>
                <a:gridCol w="802432">
                  <a:extLst>
                    <a:ext uri="{9D8B030D-6E8A-4147-A177-3AD203B41FA5}">
                      <a16:colId xmlns:a16="http://schemas.microsoft.com/office/drawing/2014/main" val="2615145396"/>
                    </a:ext>
                  </a:extLst>
                </a:gridCol>
                <a:gridCol w="2475723">
                  <a:extLst>
                    <a:ext uri="{9D8B030D-6E8A-4147-A177-3AD203B41FA5}">
                      <a16:colId xmlns:a16="http://schemas.microsoft.com/office/drawing/2014/main" val="2066002048"/>
                    </a:ext>
                  </a:extLst>
                </a:gridCol>
                <a:gridCol w="2475723">
                  <a:extLst>
                    <a:ext uri="{9D8B030D-6E8A-4147-A177-3AD203B41FA5}">
                      <a16:colId xmlns:a16="http://schemas.microsoft.com/office/drawing/2014/main" val="3966015856"/>
                    </a:ext>
                  </a:extLst>
                </a:gridCol>
                <a:gridCol w="2475723">
                  <a:extLst>
                    <a:ext uri="{9D8B030D-6E8A-4147-A177-3AD203B41FA5}">
                      <a16:colId xmlns:a16="http://schemas.microsoft.com/office/drawing/2014/main" val="332740839"/>
                    </a:ext>
                  </a:extLst>
                </a:gridCol>
              </a:tblGrid>
              <a:tr h="370840">
                <a:tc>
                  <a:txBody>
                    <a:bodyPr/>
                    <a:lstStyle/>
                    <a:p>
                      <a:endParaRPr lang="cs-CZ" dirty="0"/>
                    </a:p>
                  </a:txBody>
                  <a:tcPr/>
                </a:tc>
                <a:tc>
                  <a:txBody>
                    <a:bodyPr/>
                    <a:lstStyle/>
                    <a:p>
                      <a:pPr algn="ctr"/>
                      <a:r>
                        <a:rPr lang="cs-CZ" dirty="0" smtClean="0"/>
                        <a:t>Preklinické</a:t>
                      </a:r>
                    </a:p>
                    <a:p>
                      <a:pPr algn="ctr"/>
                      <a:r>
                        <a:rPr lang="cs-CZ" i="1" dirty="0" smtClean="0"/>
                        <a:t>In vitro/in </a:t>
                      </a:r>
                      <a:r>
                        <a:rPr lang="cs-CZ" i="1" dirty="0" err="1" smtClean="0"/>
                        <a:t>vivo</a:t>
                      </a:r>
                      <a:endParaRPr lang="cs-CZ" i="1" dirty="0"/>
                    </a:p>
                  </a:txBody>
                  <a:tcPr/>
                </a:tc>
                <a:tc>
                  <a:txBody>
                    <a:bodyPr/>
                    <a:lstStyle/>
                    <a:p>
                      <a:pPr algn="ctr"/>
                      <a:r>
                        <a:rPr lang="cs-CZ" dirty="0" smtClean="0"/>
                        <a:t>←Translační→</a:t>
                      </a:r>
                      <a:endParaRPr lang="cs-CZ" dirty="0"/>
                    </a:p>
                  </a:txBody>
                  <a:tcPr/>
                </a:tc>
                <a:tc>
                  <a:txBody>
                    <a:bodyPr/>
                    <a:lstStyle/>
                    <a:p>
                      <a:pPr algn="ctr"/>
                      <a:r>
                        <a:rPr lang="cs-CZ" dirty="0" smtClean="0"/>
                        <a:t>Klinické</a:t>
                      </a:r>
                    </a:p>
                    <a:p>
                      <a:pPr algn="ctr"/>
                      <a:r>
                        <a:rPr lang="cs-CZ" dirty="0" smtClean="0"/>
                        <a:t>Komerční</a:t>
                      </a:r>
                      <a:r>
                        <a:rPr lang="cs-CZ" baseline="0" dirty="0" smtClean="0"/>
                        <a:t> </a:t>
                      </a:r>
                      <a:r>
                        <a:rPr lang="cs-CZ" baseline="0" dirty="0" err="1" smtClean="0"/>
                        <a:t>vs</a:t>
                      </a:r>
                      <a:r>
                        <a:rPr lang="cs-CZ" baseline="0" dirty="0" smtClean="0"/>
                        <a:t> </a:t>
                      </a:r>
                      <a:r>
                        <a:rPr lang="cs-CZ" u="sng" baseline="0" dirty="0" smtClean="0"/>
                        <a:t>vlastní</a:t>
                      </a:r>
                      <a:endParaRPr lang="cs-CZ" u="sng" dirty="0"/>
                    </a:p>
                  </a:txBody>
                  <a:tcPr/>
                </a:tc>
                <a:extLst>
                  <a:ext uri="{0D108BD9-81ED-4DB2-BD59-A6C34878D82A}">
                    <a16:rowId xmlns:a16="http://schemas.microsoft.com/office/drawing/2014/main" val="300785035"/>
                  </a:ext>
                </a:extLst>
              </a:tr>
              <a:tr h="370840">
                <a:tc>
                  <a:txBody>
                    <a:bodyPr/>
                    <a:lstStyle/>
                    <a:p>
                      <a:r>
                        <a:rPr lang="cs-CZ" b="1" dirty="0" err="1" smtClean="0">
                          <a:solidFill>
                            <a:schemeClr val="tx2"/>
                          </a:solidFill>
                        </a:rPr>
                        <a:t>PK</a:t>
                      </a:r>
                      <a:endParaRPr lang="cs-CZ" b="1" dirty="0">
                        <a:solidFill>
                          <a:schemeClr val="tx2"/>
                        </a:solidFill>
                      </a:endParaRPr>
                    </a:p>
                  </a:txBody>
                  <a:tcPr/>
                </a:tc>
                <a:tc>
                  <a:txBody>
                    <a:bodyPr/>
                    <a:lstStyle/>
                    <a:p>
                      <a:pPr algn="ctr"/>
                      <a:r>
                        <a:rPr lang="cs-CZ" dirty="0" err="1" smtClean="0"/>
                        <a:t>ADME</a:t>
                      </a:r>
                      <a:r>
                        <a:rPr lang="cs-CZ" dirty="0" smtClean="0"/>
                        <a:t> - </a:t>
                      </a:r>
                      <a:r>
                        <a:rPr lang="cs-CZ" dirty="0" err="1" smtClean="0"/>
                        <a:t>PK</a:t>
                      </a:r>
                      <a:r>
                        <a:rPr lang="cs-CZ" dirty="0" smtClean="0"/>
                        <a:t> vlastnosti/ parametry;</a:t>
                      </a:r>
                      <a:r>
                        <a:rPr lang="cs-CZ" baseline="0" dirty="0" smtClean="0"/>
                        <a:t> c</a:t>
                      </a:r>
                      <a:r>
                        <a:rPr lang="cs-CZ" dirty="0" smtClean="0"/>
                        <a:t>esty</a:t>
                      </a:r>
                      <a:r>
                        <a:rPr lang="cs-CZ" baseline="0" dirty="0" smtClean="0"/>
                        <a:t> eliminace; regulace – vztah k onemocnění a současně podávané terapii/interakce </a:t>
                      </a:r>
                    </a:p>
                    <a:p>
                      <a:pPr algn="ctr"/>
                      <a:r>
                        <a:rPr lang="cs-CZ" b="1" baseline="0" dirty="0" smtClean="0"/>
                        <a:t>↓</a:t>
                      </a:r>
                    </a:p>
                    <a:p>
                      <a:pPr algn="ctr"/>
                      <a:r>
                        <a:rPr lang="cs-CZ" b="1" baseline="0" dirty="0" err="1" smtClean="0"/>
                        <a:t>PK</a:t>
                      </a:r>
                      <a:r>
                        <a:rPr lang="cs-CZ" b="1" baseline="0" dirty="0" smtClean="0"/>
                        <a:t>/</a:t>
                      </a:r>
                      <a:r>
                        <a:rPr lang="cs-CZ" b="1" baseline="0" dirty="0" err="1" smtClean="0"/>
                        <a:t>PD</a:t>
                      </a:r>
                      <a:endParaRPr lang="cs-CZ" b="1" dirty="0"/>
                    </a:p>
                  </a:txBody>
                  <a:tcPr/>
                </a:tc>
                <a:tc rowSpan="2">
                  <a:txBody>
                    <a:bodyPr/>
                    <a:lstStyle/>
                    <a:p>
                      <a:pPr algn="ctr"/>
                      <a:r>
                        <a:rPr lang="cs-CZ" dirty="0" smtClean="0"/>
                        <a:t>Klinický problém</a:t>
                      </a:r>
                    </a:p>
                    <a:p>
                      <a:pPr algn="ctr"/>
                      <a:r>
                        <a:rPr lang="cs-CZ" dirty="0" smtClean="0"/>
                        <a:t>↓</a:t>
                      </a:r>
                    </a:p>
                    <a:p>
                      <a:pPr algn="ctr"/>
                      <a:r>
                        <a:rPr lang="cs-CZ" dirty="0" smtClean="0"/>
                        <a:t>Preklinická studie identifikace</a:t>
                      </a:r>
                      <a:r>
                        <a:rPr lang="cs-CZ" baseline="0" dirty="0" smtClean="0"/>
                        <a:t> mechanizmů a potenciálních metod řešení</a:t>
                      </a:r>
                    </a:p>
                    <a:p>
                      <a:pPr algn="ctr"/>
                      <a:r>
                        <a:rPr lang="cs-CZ" baseline="0" dirty="0" smtClean="0"/>
                        <a:t>↓</a:t>
                      </a:r>
                    </a:p>
                    <a:p>
                      <a:pPr algn="ctr"/>
                      <a:r>
                        <a:rPr lang="cs-CZ" baseline="0" dirty="0" smtClean="0"/>
                        <a:t>Ověření řešení v klinické praxi</a:t>
                      </a:r>
                      <a:endParaRPr lang="cs-CZ"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err="1" smtClean="0"/>
                        <a:t>PK</a:t>
                      </a:r>
                      <a:r>
                        <a:rPr lang="cs-CZ" dirty="0" smtClean="0"/>
                        <a:t> parametry, </a:t>
                      </a:r>
                      <a:r>
                        <a:rPr lang="cs-CZ" baseline="0" dirty="0" smtClean="0"/>
                        <a:t>vliv </a:t>
                      </a:r>
                      <a:r>
                        <a:rPr lang="cs-CZ" baseline="0" dirty="0" err="1" smtClean="0"/>
                        <a:t>kovariátů</a:t>
                      </a:r>
                      <a:r>
                        <a:rPr lang="cs-CZ" baseline="0" dirty="0" smtClean="0"/>
                        <a:t>: onemocnění, současná léčba, věk, pohlaví ….</a:t>
                      </a:r>
                      <a:endParaRPr lang="cs-CZ" dirty="0" smtClean="0"/>
                    </a:p>
                    <a:p>
                      <a:pPr algn="ctr"/>
                      <a:endParaRPr lang="cs-CZ" dirty="0" smtClean="0"/>
                    </a:p>
                    <a:p>
                      <a:pPr algn="ctr"/>
                      <a:endParaRPr lang="cs-CZ" dirty="0" smtClean="0"/>
                    </a:p>
                    <a:p>
                      <a:pPr algn="ctr"/>
                      <a:r>
                        <a:rPr lang="cs-CZ" b="1" dirty="0" smtClean="0"/>
                        <a:t>↓</a:t>
                      </a:r>
                    </a:p>
                    <a:p>
                      <a:pPr algn="ctr"/>
                      <a:r>
                        <a:rPr lang="cs-CZ" b="1" dirty="0" err="1" smtClean="0"/>
                        <a:t>PK</a:t>
                      </a:r>
                      <a:r>
                        <a:rPr lang="cs-CZ" b="1" dirty="0" smtClean="0"/>
                        <a:t>/</a:t>
                      </a:r>
                      <a:r>
                        <a:rPr lang="cs-CZ" b="1" dirty="0" err="1" smtClean="0"/>
                        <a:t>PD</a:t>
                      </a:r>
                      <a:endParaRPr lang="cs-CZ" b="1" dirty="0"/>
                    </a:p>
                  </a:txBody>
                  <a:tcPr/>
                </a:tc>
                <a:extLst>
                  <a:ext uri="{0D108BD9-81ED-4DB2-BD59-A6C34878D82A}">
                    <a16:rowId xmlns:a16="http://schemas.microsoft.com/office/drawing/2014/main" val="2920831434"/>
                  </a:ext>
                </a:extLst>
              </a:tr>
              <a:tr h="370840">
                <a:tc>
                  <a:txBody>
                    <a:bodyPr/>
                    <a:lstStyle/>
                    <a:p>
                      <a:r>
                        <a:rPr lang="cs-CZ" b="1" dirty="0" err="1" smtClean="0">
                          <a:solidFill>
                            <a:schemeClr val="tx2"/>
                          </a:solidFill>
                        </a:rPr>
                        <a:t>PD</a:t>
                      </a:r>
                      <a:endParaRPr lang="cs-CZ" b="1" dirty="0">
                        <a:solidFill>
                          <a:schemeClr val="tx2"/>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cs-CZ" b="1" dirty="0" smtClean="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cs-CZ" dirty="0" smtClean="0"/>
                        <a:t>Efekt látky</a:t>
                      </a:r>
                      <a:r>
                        <a:rPr lang="cs-CZ" baseline="0" dirty="0" smtClean="0"/>
                        <a:t> – pozitivní/negativní, mechanizmy účinku a regulační - vztah k onemocnění a současně podávané terapii/interakce </a:t>
                      </a:r>
                      <a:endParaRPr lang="cs-CZ" dirty="0" smtClean="0"/>
                    </a:p>
                  </a:txBody>
                  <a:tcPr/>
                </a:tc>
                <a:tc vMerge="1">
                  <a:txBody>
                    <a:bodyPr/>
                    <a:lstStyle/>
                    <a:p>
                      <a:pPr algn="ctr"/>
                      <a:endParaRPr lang="cs-CZ" dirty="0"/>
                    </a:p>
                  </a:txBody>
                  <a:tcPr/>
                </a:tc>
                <a:tc>
                  <a:txBody>
                    <a:bodyPr/>
                    <a:lstStyle/>
                    <a:p>
                      <a:pPr algn="ctr"/>
                      <a:r>
                        <a:rPr lang="cs-CZ" b="1" dirty="0" smtClean="0"/>
                        <a:t>↑</a:t>
                      </a:r>
                    </a:p>
                    <a:p>
                      <a:pPr algn="ctr"/>
                      <a:r>
                        <a:rPr lang="cs-CZ" dirty="0" smtClean="0"/>
                        <a:t>Efekt léčby, </a:t>
                      </a:r>
                      <a:r>
                        <a:rPr lang="cs-CZ" dirty="0" err="1" smtClean="0"/>
                        <a:t>NÚ</a:t>
                      </a:r>
                      <a:r>
                        <a:rPr lang="cs-CZ" dirty="0" smtClean="0"/>
                        <a:t>, toxicita  - bioindikátory predikce a prognózy;</a:t>
                      </a:r>
                      <a:r>
                        <a:rPr lang="cs-CZ" baseline="0" dirty="0" smtClean="0"/>
                        <a:t> vliv </a:t>
                      </a:r>
                      <a:r>
                        <a:rPr lang="cs-CZ" baseline="0" dirty="0" err="1" smtClean="0"/>
                        <a:t>kovariátů</a:t>
                      </a:r>
                      <a:r>
                        <a:rPr lang="cs-CZ" baseline="0" dirty="0" smtClean="0"/>
                        <a:t>: onemocnění, současná léčba, věk, pohlaví ….</a:t>
                      </a:r>
                      <a:endParaRPr lang="cs-CZ" dirty="0"/>
                    </a:p>
                  </a:txBody>
                  <a:tcPr/>
                </a:tc>
                <a:extLst>
                  <a:ext uri="{0D108BD9-81ED-4DB2-BD59-A6C34878D82A}">
                    <a16:rowId xmlns:a16="http://schemas.microsoft.com/office/drawing/2014/main" val="3384792039"/>
                  </a:ext>
                </a:extLst>
              </a:tr>
            </a:tbl>
          </a:graphicData>
        </a:graphic>
      </p:graphicFrame>
      <p:sp>
        <p:nvSpPr>
          <p:cNvPr id="2" name="TextovéPole 1"/>
          <p:cNvSpPr txBox="1"/>
          <p:nvPr/>
        </p:nvSpPr>
        <p:spPr>
          <a:xfrm>
            <a:off x="1619672" y="6309320"/>
            <a:ext cx="6407523" cy="400110"/>
          </a:xfrm>
          <a:prstGeom prst="rect">
            <a:avLst/>
          </a:prstGeom>
          <a:noFill/>
        </p:spPr>
        <p:txBody>
          <a:bodyPr wrap="none" rtlCol="0">
            <a:spAutoFit/>
          </a:bodyPr>
          <a:lstStyle/>
          <a:p>
            <a:r>
              <a:rPr lang="cs-CZ" sz="2000" dirty="0" smtClean="0">
                <a:solidFill>
                  <a:schemeClr val="accent1"/>
                </a:solidFill>
              </a:rPr>
              <a:t>Vždy studie proveditelnosti před zahájením </a:t>
            </a:r>
            <a:r>
              <a:rPr lang="cs-CZ" sz="2000" dirty="0" smtClean="0">
                <a:solidFill>
                  <a:schemeClr val="accent1"/>
                </a:solidFill>
              </a:rPr>
              <a:t>projektu !!!!</a:t>
            </a:r>
            <a:endParaRPr lang="cs-CZ" sz="2000" dirty="0">
              <a:solidFill>
                <a:schemeClr val="accent1"/>
              </a:solidFill>
            </a:endParaRPr>
          </a:p>
        </p:txBody>
      </p:sp>
    </p:spTree>
    <p:extLst>
      <p:ext uri="{BB962C8B-B14F-4D97-AF65-F5344CB8AC3E}">
        <p14:creationId xmlns:p14="http://schemas.microsoft.com/office/powerpoint/2010/main" val="42528176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Nadpis 3"/>
          <p:cNvSpPr>
            <a:spLocks noGrp="1"/>
          </p:cNvSpPr>
          <p:nvPr>
            <p:ph type="ctrTitle"/>
          </p:nvPr>
        </p:nvSpPr>
        <p:spPr>
          <a:xfrm>
            <a:off x="685800" y="1988840"/>
            <a:ext cx="7772400" cy="1470025"/>
          </a:xfrm>
        </p:spPr>
        <p:txBody>
          <a:bodyPr>
            <a:normAutofit fontScale="90000"/>
          </a:bodyPr>
          <a:lstStyle/>
          <a:p>
            <a:r>
              <a:rPr lang="en-US" dirty="0"/>
              <a:t>A Placebo-Controlled Trial of </a:t>
            </a:r>
            <a:r>
              <a:rPr lang="en-US" dirty="0" err="1"/>
              <a:t>Obeticholic</a:t>
            </a:r>
            <a:r>
              <a:rPr lang="en-US" dirty="0"/>
              <a:t> Acid in Primary Biliary Cholangitis</a:t>
            </a:r>
            <a:endParaRPr lang="cs-CZ" dirty="0"/>
          </a:p>
        </p:txBody>
      </p:sp>
      <p:sp>
        <p:nvSpPr>
          <p:cNvPr id="5" name="Podnadpis 4"/>
          <p:cNvSpPr>
            <a:spLocks noGrp="1"/>
          </p:cNvSpPr>
          <p:nvPr>
            <p:ph type="subTitle" idx="1"/>
          </p:nvPr>
        </p:nvSpPr>
        <p:spPr/>
        <p:txBody>
          <a:bodyPr/>
          <a:lstStyle/>
          <a:p>
            <a:r>
              <a:rPr lang="cs-CZ" dirty="0" err="1" smtClean="0"/>
              <a:t>Nevens</a:t>
            </a:r>
            <a:r>
              <a:rPr lang="cs-CZ" dirty="0" smtClean="0"/>
              <a:t> F </a:t>
            </a:r>
            <a:r>
              <a:rPr lang="cs-CZ" i="1" dirty="0" smtClean="0"/>
              <a:t>et al.</a:t>
            </a:r>
            <a:r>
              <a:rPr lang="cs-CZ" dirty="0" smtClean="0"/>
              <a:t> N </a:t>
            </a:r>
            <a:r>
              <a:rPr lang="cs-CZ" dirty="0" err="1"/>
              <a:t>Engl</a:t>
            </a:r>
            <a:r>
              <a:rPr lang="cs-CZ" dirty="0"/>
              <a:t> J Med. 2016 </a:t>
            </a:r>
            <a:r>
              <a:rPr lang="cs-CZ" dirty="0" err="1"/>
              <a:t>Aug</a:t>
            </a:r>
            <a:r>
              <a:rPr lang="cs-CZ" dirty="0"/>
              <a:t> 18;375(7):631-43. </a:t>
            </a:r>
            <a:r>
              <a:rPr lang="cs-CZ" dirty="0" err="1"/>
              <a:t>doi</a:t>
            </a:r>
            <a:r>
              <a:rPr lang="cs-CZ" dirty="0"/>
              <a:t>: 10.1056/</a:t>
            </a:r>
            <a:r>
              <a:rPr lang="cs-CZ" dirty="0" err="1"/>
              <a:t>NEJMoa1509840</a:t>
            </a:r>
            <a:r>
              <a:rPr lang="cs-CZ" dirty="0"/>
              <a:t>.</a:t>
            </a:r>
          </a:p>
        </p:txBody>
      </p:sp>
    </p:spTree>
    <p:extLst>
      <p:ext uri="{BB962C8B-B14F-4D97-AF65-F5344CB8AC3E}">
        <p14:creationId xmlns:p14="http://schemas.microsoft.com/office/powerpoint/2010/main" val="29095105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1228998"/>
          </a:xfrm>
        </p:spPr>
        <p:txBody>
          <a:bodyPr>
            <a:noAutofit/>
          </a:bodyPr>
          <a:lstStyle/>
          <a:p>
            <a:r>
              <a:rPr lang="en-US" sz="2800" dirty="0"/>
              <a:t>The primary composite end point was an alkaline phosphatase level of less than 1.67 times the upper limit of the normal </a:t>
            </a:r>
            <a:r>
              <a:rPr lang="en-US" sz="2800" dirty="0" smtClean="0"/>
              <a:t>rang</a:t>
            </a:r>
            <a:r>
              <a:rPr lang="cs-CZ" sz="2800" dirty="0" smtClean="0"/>
              <a:t>e</a:t>
            </a:r>
            <a:endParaRPr lang="cs-CZ" sz="2800" dirty="0"/>
          </a:p>
        </p:txBody>
      </p:sp>
      <p:pic>
        <p:nvPicPr>
          <p:cNvPr id="4" name="Zástupný symbol pro obsah 3"/>
          <p:cNvPicPr>
            <a:picLocks noGrp="1" noChangeAspect="1"/>
          </p:cNvPicPr>
          <p:nvPr>
            <p:ph idx="1"/>
          </p:nvPr>
        </p:nvPicPr>
        <p:blipFill>
          <a:blip r:embed="rId3"/>
          <a:stretch>
            <a:fillRect/>
          </a:stretch>
        </p:blipFill>
        <p:spPr>
          <a:xfrm>
            <a:off x="755577" y="1406200"/>
            <a:ext cx="7416823" cy="5335168"/>
          </a:xfrm>
          <a:prstGeom prst="rect">
            <a:avLst/>
          </a:prstGeom>
        </p:spPr>
      </p:pic>
    </p:spTree>
    <p:extLst>
      <p:ext uri="{BB962C8B-B14F-4D97-AF65-F5344CB8AC3E}">
        <p14:creationId xmlns:p14="http://schemas.microsoft.com/office/powerpoint/2010/main" val="7921354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Autofit/>
          </a:bodyPr>
          <a:lstStyle/>
          <a:p>
            <a:r>
              <a:rPr lang="en-US" sz="2800" dirty="0"/>
              <a:t>Alkaline Phosphatase and Total Bilirubin Levels in the Double-Blind and Open-Label Extension Phases, According to Trial Group</a:t>
            </a:r>
            <a:r>
              <a:rPr lang="en-US" sz="2800" dirty="0" smtClean="0"/>
              <a:t>.</a:t>
            </a:r>
            <a:endParaRPr lang="cs-CZ" sz="2800" dirty="0"/>
          </a:p>
        </p:txBody>
      </p:sp>
      <p:pic>
        <p:nvPicPr>
          <p:cNvPr id="4" name="Zástupný symbol pro obsah 3"/>
          <p:cNvPicPr>
            <a:picLocks noGrp="1" noChangeAspect="1"/>
          </p:cNvPicPr>
          <p:nvPr>
            <p:ph idx="1"/>
          </p:nvPr>
        </p:nvPicPr>
        <p:blipFill>
          <a:blip r:embed="rId3"/>
          <a:stretch>
            <a:fillRect/>
          </a:stretch>
        </p:blipFill>
        <p:spPr>
          <a:xfrm>
            <a:off x="4557322" y="1302218"/>
            <a:ext cx="4358922" cy="5583590"/>
          </a:xfrm>
          <a:prstGeom prst="rect">
            <a:avLst/>
          </a:prstGeom>
        </p:spPr>
      </p:pic>
      <p:sp>
        <p:nvSpPr>
          <p:cNvPr id="5" name="Obdélník 4"/>
          <p:cNvSpPr/>
          <p:nvPr/>
        </p:nvSpPr>
        <p:spPr>
          <a:xfrm>
            <a:off x="0" y="2060848"/>
            <a:ext cx="4572000" cy="3970318"/>
          </a:xfrm>
          <a:prstGeom prst="rect">
            <a:avLst/>
          </a:prstGeom>
        </p:spPr>
        <p:txBody>
          <a:bodyPr>
            <a:spAutoFit/>
          </a:bodyPr>
          <a:lstStyle/>
          <a:p>
            <a:r>
              <a:rPr lang="cs-CZ" b="1" dirty="0" err="1" smtClean="0"/>
              <a:t>Conclusion</a:t>
            </a:r>
            <a:endParaRPr lang="cs-CZ" b="1" dirty="0" smtClean="0"/>
          </a:p>
          <a:p>
            <a:endParaRPr lang="cs-CZ" dirty="0" smtClean="0"/>
          </a:p>
          <a:p>
            <a:r>
              <a:rPr lang="en-US" dirty="0" err="1" smtClean="0"/>
              <a:t>Obeticholic</a:t>
            </a:r>
            <a:r>
              <a:rPr lang="en-US" dirty="0" smtClean="0"/>
              <a:t> </a:t>
            </a:r>
            <a:r>
              <a:rPr lang="en-US" dirty="0"/>
              <a:t>acid administered with </a:t>
            </a:r>
            <a:r>
              <a:rPr lang="en-US" dirty="0" err="1"/>
              <a:t>ursodiol</a:t>
            </a:r>
            <a:r>
              <a:rPr lang="en-US" dirty="0"/>
              <a:t> or as monotherapy for 12 months in patients with primary biliary cholangitis resulted in decreases from baseline in alkaline phosphatase and total bilirubin levels that differed significantly from the changes observed with placebo. There were more serious adverse events with </a:t>
            </a:r>
            <a:r>
              <a:rPr lang="en-US" dirty="0" err="1"/>
              <a:t>obeticholic</a:t>
            </a:r>
            <a:r>
              <a:rPr lang="en-US" dirty="0"/>
              <a:t> acid. (Funded by Intercept Pharmaceuticals; POISE </a:t>
            </a:r>
            <a:r>
              <a:rPr lang="en-US" dirty="0" err="1"/>
              <a:t>ClinicalTrials.gov</a:t>
            </a:r>
            <a:r>
              <a:rPr lang="en-US" dirty="0"/>
              <a:t> number, </a:t>
            </a:r>
            <a:r>
              <a:rPr lang="en-US" dirty="0" err="1"/>
              <a:t>NCT01473524</a:t>
            </a:r>
            <a:r>
              <a:rPr lang="en-US" dirty="0"/>
              <a:t>; Current Controlled Trials number, </a:t>
            </a:r>
            <a:r>
              <a:rPr lang="en-US" dirty="0" err="1"/>
              <a:t>ISRCTN89514817</a:t>
            </a:r>
            <a:r>
              <a:rPr lang="en-US" dirty="0"/>
              <a:t>.)</a:t>
            </a:r>
            <a:endParaRPr lang="cs-CZ" dirty="0"/>
          </a:p>
        </p:txBody>
      </p:sp>
    </p:spTree>
    <p:extLst>
      <p:ext uri="{BB962C8B-B14F-4D97-AF65-F5344CB8AC3E}">
        <p14:creationId xmlns:p14="http://schemas.microsoft.com/office/powerpoint/2010/main" val="8799751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solidFill>
                  <a:schemeClr val="tx2"/>
                </a:solidFill>
              </a:rPr>
              <a:t>PD</a:t>
            </a:r>
            <a:r>
              <a:rPr lang="cs-CZ" dirty="0" smtClean="0">
                <a:solidFill>
                  <a:schemeClr val="tx2"/>
                </a:solidFill>
              </a:rPr>
              <a:t> studie - </a:t>
            </a:r>
            <a:r>
              <a:rPr lang="cs-CZ" dirty="0" err="1" smtClean="0">
                <a:solidFill>
                  <a:schemeClr val="tx2"/>
                </a:solidFill>
              </a:rPr>
              <a:t>FNHK</a:t>
            </a:r>
            <a:endParaRPr lang="cs-CZ" dirty="0">
              <a:solidFill>
                <a:schemeClr val="tx2"/>
              </a:solidFill>
            </a:endParaRPr>
          </a:p>
        </p:txBody>
      </p:sp>
      <p:sp>
        <p:nvSpPr>
          <p:cNvPr id="3" name="Zástupný symbol pro obsah 2"/>
          <p:cNvSpPr>
            <a:spLocks noGrp="1"/>
          </p:cNvSpPr>
          <p:nvPr>
            <p:ph idx="1"/>
          </p:nvPr>
        </p:nvSpPr>
        <p:spPr/>
        <p:txBody>
          <a:bodyPr/>
          <a:lstStyle/>
          <a:p>
            <a:r>
              <a:rPr lang="cs-CZ" dirty="0" smtClean="0"/>
              <a:t>Principy stejné – předmět řešení různý </a:t>
            </a:r>
          </a:p>
          <a:p>
            <a:pPr lvl="1"/>
            <a:r>
              <a:rPr lang="cs-CZ" dirty="0" smtClean="0"/>
              <a:t>dle diagnózy a použité terapie</a:t>
            </a:r>
          </a:p>
          <a:p>
            <a:r>
              <a:rPr lang="cs-CZ" dirty="0" smtClean="0"/>
              <a:t>Přizpůsobit trendům v oboru a možnostem pracoviště</a:t>
            </a:r>
          </a:p>
          <a:p>
            <a:r>
              <a:rPr lang="cs-CZ" dirty="0" smtClean="0"/>
              <a:t>Navazovat na dlouhodobě řešený problém </a:t>
            </a:r>
            <a:endParaRPr lang="cs-CZ" dirty="0"/>
          </a:p>
        </p:txBody>
      </p:sp>
    </p:spTree>
    <p:extLst>
      <p:ext uri="{BB962C8B-B14F-4D97-AF65-F5344CB8AC3E}">
        <p14:creationId xmlns:p14="http://schemas.microsoft.com/office/powerpoint/2010/main" val="42480143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899592" y="0"/>
            <a:ext cx="7541434" cy="6847531"/>
          </a:xfrm>
          <a:prstGeom prst="rect">
            <a:avLst/>
          </a:prstGeom>
        </p:spPr>
      </p:pic>
    </p:spTree>
    <p:extLst>
      <p:ext uri="{BB962C8B-B14F-4D97-AF65-F5344CB8AC3E}">
        <p14:creationId xmlns:p14="http://schemas.microsoft.com/office/powerpoint/2010/main" val="311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2863" y="1323975"/>
            <a:ext cx="9229725" cy="4210050"/>
          </a:xfrm>
          <a:prstGeom prst="rect">
            <a:avLst/>
          </a:prstGeom>
        </p:spPr>
      </p:pic>
    </p:spTree>
    <p:extLst>
      <p:ext uri="{BB962C8B-B14F-4D97-AF65-F5344CB8AC3E}">
        <p14:creationId xmlns:p14="http://schemas.microsoft.com/office/powerpoint/2010/main" val="1149337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3751" y="188640"/>
            <a:ext cx="4505325" cy="2524125"/>
          </a:xfrm>
          <a:prstGeom prst="rect">
            <a:avLst/>
          </a:prstGeom>
        </p:spPr>
      </p:pic>
      <p:pic>
        <p:nvPicPr>
          <p:cNvPr id="3" name="Obrázek 2"/>
          <p:cNvPicPr>
            <a:picLocks noChangeAspect="1"/>
          </p:cNvPicPr>
          <p:nvPr/>
        </p:nvPicPr>
        <p:blipFill>
          <a:blip r:embed="rId3"/>
          <a:stretch>
            <a:fillRect/>
          </a:stretch>
        </p:blipFill>
        <p:spPr>
          <a:xfrm>
            <a:off x="4529076" y="188640"/>
            <a:ext cx="4362450" cy="2495550"/>
          </a:xfrm>
          <a:prstGeom prst="rect">
            <a:avLst/>
          </a:prstGeom>
        </p:spPr>
      </p:pic>
      <p:pic>
        <p:nvPicPr>
          <p:cNvPr id="4" name="Obrázek 3"/>
          <p:cNvPicPr>
            <a:picLocks noChangeAspect="1"/>
          </p:cNvPicPr>
          <p:nvPr/>
        </p:nvPicPr>
        <p:blipFill>
          <a:blip r:embed="rId4"/>
          <a:stretch>
            <a:fillRect/>
          </a:stretch>
        </p:blipFill>
        <p:spPr>
          <a:xfrm>
            <a:off x="4557651" y="2712765"/>
            <a:ext cx="4543425" cy="2247900"/>
          </a:xfrm>
          <a:prstGeom prst="rect">
            <a:avLst/>
          </a:prstGeom>
        </p:spPr>
      </p:pic>
      <p:pic>
        <p:nvPicPr>
          <p:cNvPr id="5" name="Obrázek 4"/>
          <p:cNvPicPr>
            <a:picLocks noChangeAspect="1"/>
          </p:cNvPicPr>
          <p:nvPr/>
        </p:nvPicPr>
        <p:blipFill>
          <a:blip r:embed="rId5"/>
          <a:stretch>
            <a:fillRect/>
          </a:stretch>
        </p:blipFill>
        <p:spPr>
          <a:xfrm>
            <a:off x="23751" y="3356421"/>
            <a:ext cx="4533900" cy="2105025"/>
          </a:xfrm>
          <a:prstGeom prst="rect">
            <a:avLst/>
          </a:prstGeom>
        </p:spPr>
      </p:pic>
      <p:pic>
        <p:nvPicPr>
          <p:cNvPr id="6" name="Obrázek 5"/>
          <p:cNvPicPr>
            <a:picLocks noChangeAspect="1"/>
          </p:cNvPicPr>
          <p:nvPr/>
        </p:nvPicPr>
        <p:blipFill>
          <a:blip r:embed="rId6"/>
          <a:stretch>
            <a:fillRect/>
          </a:stretch>
        </p:blipFill>
        <p:spPr>
          <a:xfrm>
            <a:off x="85725" y="5877272"/>
            <a:ext cx="4514850" cy="866775"/>
          </a:xfrm>
          <a:prstGeom prst="rect">
            <a:avLst/>
          </a:prstGeom>
        </p:spPr>
      </p:pic>
      <p:pic>
        <p:nvPicPr>
          <p:cNvPr id="7" name="Obrázek 6"/>
          <p:cNvPicPr>
            <a:picLocks noChangeAspect="1"/>
          </p:cNvPicPr>
          <p:nvPr/>
        </p:nvPicPr>
        <p:blipFill>
          <a:blip r:embed="rId7"/>
          <a:stretch>
            <a:fillRect/>
          </a:stretch>
        </p:blipFill>
        <p:spPr>
          <a:xfrm>
            <a:off x="6300192" y="5067424"/>
            <a:ext cx="2347874" cy="1790576"/>
          </a:xfrm>
          <a:prstGeom prst="rect">
            <a:avLst/>
          </a:prstGeom>
        </p:spPr>
      </p:pic>
    </p:spTree>
    <p:extLst>
      <p:ext uri="{BB962C8B-B14F-4D97-AF65-F5344CB8AC3E}">
        <p14:creationId xmlns:p14="http://schemas.microsoft.com/office/powerpoint/2010/main" val="530729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395536" y="44624"/>
            <a:ext cx="8136904" cy="6603976"/>
          </a:xfrm>
          <a:prstGeom prst="rect">
            <a:avLst/>
          </a:prstGeom>
        </p:spPr>
      </p:pic>
    </p:spTree>
    <p:extLst>
      <p:ext uri="{BB962C8B-B14F-4D97-AF65-F5344CB8AC3E}">
        <p14:creationId xmlns:p14="http://schemas.microsoft.com/office/powerpoint/2010/main" val="104237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Jak bych to měl dělat</a:t>
            </a:r>
            <a:endParaRPr lang="cs-CZ" dirty="0"/>
          </a:p>
        </p:txBody>
      </p:sp>
      <p:sp>
        <p:nvSpPr>
          <p:cNvPr id="3" name="Zástupný symbol pro obsah 2"/>
          <p:cNvSpPr>
            <a:spLocks noGrp="1"/>
          </p:cNvSpPr>
          <p:nvPr>
            <p:ph idx="1"/>
          </p:nvPr>
        </p:nvSpPr>
        <p:spPr>
          <a:xfrm>
            <a:off x="457200" y="1600200"/>
            <a:ext cx="8435280" cy="4525963"/>
          </a:xfrm>
        </p:spPr>
        <p:txBody>
          <a:bodyPr>
            <a:normAutofit lnSpcReduction="10000"/>
          </a:bodyPr>
          <a:lstStyle/>
          <a:p>
            <a:r>
              <a:rPr lang="cs-CZ" dirty="0" smtClean="0"/>
              <a:t>Nadšení – chci nebo musím</a:t>
            </a:r>
          </a:p>
          <a:p>
            <a:endParaRPr lang="cs-CZ" dirty="0" smtClean="0"/>
          </a:p>
          <a:p>
            <a:r>
              <a:rPr lang="cs-CZ" dirty="0" smtClean="0"/>
              <a:t>Nastudovat problém</a:t>
            </a:r>
          </a:p>
          <a:p>
            <a:pPr lvl="1"/>
            <a:r>
              <a:rPr lang="cs-CZ" dirty="0" smtClean="0"/>
              <a:t>Psát a průběžně doplňovat rešerši nebo soubor poznámek + vkládat citace (rychle se zapomínají </a:t>
            </a:r>
            <a:r>
              <a:rPr lang="cs-CZ" dirty="0" smtClean="0">
                <a:sym typeface="Wingdings" panose="05000000000000000000" pitchFamily="2" charset="2"/>
              </a:rPr>
              <a:t>)</a:t>
            </a:r>
          </a:p>
          <a:p>
            <a:r>
              <a:rPr lang="cs-CZ" dirty="0" smtClean="0">
                <a:sym typeface="Wingdings" panose="05000000000000000000" pitchFamily="2" charset="2"/>
              </a:rPr>
              <a:t>Mít peníze (granty), čas (?) a metody (spolupráce)</a:t>
            </a:r>
          </a:p>
          <a:p>
            <a:r>
              <a:rPr lang="cs-CZ" dirty="0" smtClean="0">
                <a:sym typeface="Wingdings" panose="05000000000000000000" pitchFamily="2" charset="2"/>
              </a:rPr>
              <a:t>Kvalita – nedělat kompromisy – vzorové práce </a:t>
            </a:r>
            <a:r>
              <a:rPr lang="cs-CZ" dirty="0" err="1" smtClean="0">
                <a:sym typeface="Wingdings" panose="05000000000000000000" pitchFamily="2" charset="2"/>
              </a:rPr>
              <a:t>IF</a:t>
            </a:r>
            <a:endParaRPr lang="cs-CZ" dirty="0" smtClean="0">
              <a:sym typeface="Wingdings" panose="05000000000000000000" pitchFamily="2" charset="2"/>
            </a:endParaRPr>
          </a:p>
          <a:p>
            <a:pPr lvl="1"/>
            <a:r>
              <a:rPr lang="cs-CZ" dirty="0" smtClean="0">
                <a:sym typeface="Wingdings" panose="05000000000000000000" pitchFamily="2" charset="2"/>
              </a:rPr>
              <a:t> toto nebudu potřebovat ….</a:t>
            </a:r>
          </a:p>
          <a:p>
            <a:pPr lvl="1"/>
            <a:endParaRPr lang="cs-CZ" dirty="0"/>
          </a:p>
        </p:txBody>
      </p:sp>
    </p:spTree>
    <p:extLst>
      <p:ext uri="{BB962C8B-B14F-4D97-AF65-F5344CB8AC3E}">
        <p14:creationId xmlns:p14="http://schemas.microsoft.com/office/powerpoint/2010/main" val="19241008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2"/>
                </a:solidFill>
              </a:rPr>
              <a:t>Exprese - proteiny – Western </a:t>
            </a:r>
            <a:r>
              <a:rPr lang="cs-CZ" dirty="0" err="1" smtClean="0">
                <a:solidFill>
                  <a:schemeClr val="tx2"/>
                </a:solidFill>
              </a:rPr>
              <a:t>blot</a:t>
            </a:r>
            <a:endParaRPr lang="cs-CZ" dirty="0">
              <a:solidFill>
                <a:schemeClr val="tx2"/>
              </a:solidFill>
            </a:endParaRPr>
          </a:p>
        </p:txBody>
      </p:sp>
      <p:pic>
        <p:nvPicPr>
          <p:cNvPr id="4" name="Zástupný symbol pro obsah 3"/>
          <p:cNvPicPr>
            <a:picLocks noGrp="1" noChangeAspect="1"/>
          </p:cNvPicPr>
          <p:nvPr>
            <p:ph idx="1"/>
          </p:nvPr>
        </p:nvPicPr>
        <p:blipFill>
          <a:blip r:embed="rId2"/>
          <a:stretch>
            <a:fillRect/>
          </a:stretch>
        </p:blipFill>
        <p:spPr>
          <a:xfrm>
            <a:off x="457200" y="1556792"/>
            <a:ext cx="5800769" cy="4409578"/>
          </a:xfrm>
          <a:prstGeom prst="rect">
            <a:avLst/>
          </a:prstGeom>
        </p:spPr>
      </p:pic>
      <p:pic>
        <p:nvPicPr>
          <p:cNvPr id="5" name="Obrázek 4"/>
          <p:cNvPicPr>
            <a:picLocks noChangeAspect="1"/>
          </p:cNvPicPr>
          <p:nvPr/>
        </p:nvPicPr>
        <p:blipFill>
          <a:blip r:embed="rId3"/>
          <a:stretch>
            <a:fillRect/>
          </a:stretch>
        </p:blipFill>
        <p:spPr>
          <a:xfrm>
            <a:off x="6372200" y="4114795"/>
            <a:ext cx="2476500" cy="1847850"/>
          </a:xfrm>
          <a:prstGeom prst="rect">
            <a:avLst/>
          </a:prstGeom>
        </p:spPr>
      </p:pic>
    </p:spTree>
    <p:extLst>
      <p:ext uri="{BB962C8B-B14F-4D97-AF65-F5344CB8AC3E}">
        <p14:creationId xmlns:p14="http://schemas.microsoft.com/office/powerpoint/2010/main" val="1152966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1360512"/>
            <a:ext cx="6961632" cy="4876800"/>
          </a:xfrm>
          <a:prstGeom prst="rect">
            <a:avLst/>
          </a:prstGeom>
        </p:spPr>
      </p:pic>
      <p:sp>
        <p:nvSpPr>
          <p:cNvPr id="7" name="Nadpis 6"/>
          <p:cNvSpPr>
            <a:spLocks noGrp="1"/>
          </p:cNvSpPr>
          <p:nvPr>
            <p:ph type="title"/>
          </p:nvPr>
        </p:nvSpPr>
        <p:spPr>
          <a:xfrm>
            <a:off x="457200" y="274638"/>
            <a:ext cx="8229600" cy="994122"/>
          </a:xfrm>
        </p:spPr>
        <p:txBody>
          <a:bodyPr/>
          <a:lstStyle/>
          <a:p>
            <a:r>
              <a:rPr lang="cs-CZ" dirty="0" err="1" smtClean="0">
                <a:solidFill>
                  <a:schemeClr val="tx2"/>
                </a:solidFill>
              </a:rPr>
              <a:t>Pharmacodynamics</a:t>
            </a:r>
            <a:r>
              <a:rPr lang="cs-CZ" dirty="0" smtClean="0">
                <a:solidFill>
                  <a:schemeClr val="tx2"/>
                </a:solidFill>
              </a:rPr>
              <a:t> - </a:t>
            </a:r>
            <a:r>
              <a:rPr lang="cs-CZ" dirty="0" err="1" smtClean="0">
                <a:solidFill>
                  <a:schemeClr val="tx2"/>
                </a:solidFill>
              </a:rPr>
              <a:t>PD</a:t>
            </a:r>
            <a:endParaRPr lang="cs-CZ" dirty="0">
              <a:solidFill>
                <a:schemeClr val="tx2"/>
              </a:solidFill>
            </a:endParaRPr>
          </a:p>
        </p:txBody>
      </p:sp>
      <p:sp>
        <p:nvSpPr>
          <p:cNvPr id="2" name="TextovéPole 1"/>
          <p:cNvSpPr txBox="1"/>
          <p:nvPr/>
        </p:nvSpPr>
        <p:spPr>
          <a:xfrm>
            <a:off x="1907704" y="3861048"/>
            <a:ext cx="1796326" cy="369332"/>
          </a:xfrm>
          <a:prstGeom prst="rect">
            <a:avLst/>
          </a:prstGeom>
          <a:noFill/>
        </p:spPr>
        <p:txBody>
          <a:bodyPr wrap="none" rtlCol="0">
            <a:spAutoFit/>
          </a:bodyPr>
          <a:lstStyle/>
          <a:p>
            <a:r>
              <a:rPr lang="cs-CZ" dirty="0" err="1" smtClean="0"/>
              <a:t>Effect</a:t>
            </a:r>
            <a:r>
              <a:rPr lang="cs-CZ" dirty="0" smtClean="0"/>
              <a:t>/variability</a:t>
            </a:r>
            <a:endParaRPr lang="cs-CZ" dirty="0"/>
          </a:p>
        </p:txBody>
      </p:sp>
    </p:spTree>
    <p:extLst>
      <p:ext uri="{BB962C8B-B14F-4D97-AF65-F5344CB8AC3E}">
        <p14:creationId xmlns:p14="http://schemas.microsoft.com/office/powerpoint/2010/main" val="327262707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err="1" smtClean="0">
                <a:solidFill>
                  <a:schemeClr val="tx2"/>
                </a:solidFill>
              </a:rPr>
              <a:t>Automated</a:t>
            </a:r>
            <a:r>
              <a:rPr lang="cs-CZ" dirty="0" smtClean="0">
                <a:solidFill>
                  <a:schemeClr val="tx2"/>
                </a:solidFill>
              </a:rPr>
              <a:t> </a:t>
            </a:r>
            <a:r>
              <a:rPr lang="cs-CZ" dirty="0" err="1" smtClean="0">
                <a:solidFill>
                  <a:schemeClr val="tx2"/>
                </a:solidFill>
              </a:rPr>
              <a:t>WB</a:t>
            </a:r>
            <a:r>
              <a:rPr lang="cs-CZ" dirty="0" smtClean="0">
                <a:solidFill>
                  <a:schemeClr val="tx2"/>
                </a:solidFill>
              </a:rPr>
              <a:t> – </a:t>
            </a:r>
            <a:r>
              <a:rPr lang="cs-CZ" dirty="0" err="1" smtClean="0">
                <a:solidFill>
                  <a:schemeClr val="tx2"/>
                </a:solidFill>
              </a:rPr>
              <a:t>Sally</a:t>
            </a:r>
            <a:r>
              <a:rPr lang="cs-CZ" dirty="0" smtClean="0">
                <a:solidFill>
                  <a:schemeClr val="tx2"/>
                </a:solidFill>
              </a:rPr>
              <a:t> </a:t>
            </a:r>
            <a:r>
              <a:rPr lang="cs-CZ" dirty="0" err="1" smtClean="0">
                <a:solidFill>
                  <a:schemeClr val="tx2"/>
                </a:solidFill>
              </a:rPr>
              <a:t>Sue</a:t>
            </a:r>
            <a:endParaRPr lang="cs-CZ" dirty="0">
              <a:solidFill>
                <a:schemeClr val="tx2"/>
              </a:solidFill>
            </a:endParaRPr>
          </a:p>
        </p:txBody>
      </p:sp>
      <p:pic>
        <p:nvPicPr>
          <p:cNvPr id="5" name="Obrázek 4"/>
          <p:cNvPicPr>
            <a:picLocks noChangeAspect="1"/>
          </p:cNvPicPr>
          <p:nvPr/>
        </p:nvPicPr>
        <p:blipFill>
          <a:blip r:embed="rId2"/>
          <a:stretch>
            <a:fillRect/>
          </a:stretch>
        </p:blipFill>
        <p:spPr>
          <a:xfrm>
            <a:off x="2987824" y="1844824"/>
            <a:ext cx="2857143" cy="4190476"/>
          </a:xfrm>
          <a:prstGeom prst="rect">
            <a:avLst/>
          </a:prstGeom>
        </p:spPr>
      </p:pic>
      <p:pic>
        <p:nvPicPr>
          <p:cNvPr id="6" name="Obrázek 5"/>
          <p:cNvPicPr>
            <a:picLocks noChangeAspect="1"/>
          </p:cNvPicPr>
          <p:nvPr/>
        </p:nvPicPr>
        <p:blipFill>
          <a:blip r:embed="rId3"/>
          <a:stretch>
            <a:fillRect/>
          </a:stretch>
        </p:blipFill>
        <p:spPr>
          <a:xfrm>
            <a:off x="6156176" y="2132856"/>
            <a:ext cx="2857143" cy="3714286"/>
          </a:xfrm>
          <a:prstGeom prst="rect">
            <a:avLst/>
          </a:prstGeom>
        </p:spPr>
      </p:pic>
      <p:pic>
        <p:nvPicPr>
          <p:cNvPr id="7" name="Obrázek 6"/>
          <p:cNvPicPr>
            <a:picLocks noChangeAspect="1"/>
          </p:cNvPicPr>
          <p:nvPr/>
        </p:nvPicPr>
        <p:blipFill rotWithShape="1">
          <a:blip r:embed="rId4"/>
          <a:srcRect l="18156" r="17576"/>
          <a:stretch/>
        </p:blipFill>
        <p:spPr>
          <a:xfrm>
            <a:off x="216781" y="2117727"/>
            <a:ext cx="2448272" cy="3809524"/>
          </a:xfrm>
          <a:prstGeom prst="rect">
            <a:avLst/>
          </a:prstGeom>
        </p:spPr>
      </p:pic>
      <p:sp>
        <p:nvSpPr>
          <p:cNvPr id="8" name="Obdélník 7"/>
          <p:cNvSpPr/>
          <p:nvPr/>
        </p:nvSpPr>
        <p:spPr>
          <a:xfrm>
            <a:off x="3635896" y="6377694"/>
            <a:ext cx="5377423" cy="338554"/>
          </a:xfrm>
          <a:prstGeom prst="rect">
            <a:avLst/>
          </a:prstGeom>
        </p:spPr>
        <p:txBody>
          <a:bodyPr wrap="square">
            <a:spAutoFit/>
          </a:bodyPr>
          <a:lstStyle/>
          <a:p>
            <a:r>
              <a:rPr lang="cs-CZ" sz="1600" dirty="0"/>
              <a:t>http://</a:t>
            </a:r>
            <a:r>
              <a:rPr lang="cs-CZ" sz="1600" dirty="0" err="1"/>
              <a:t>www.proteinsimple.com</a:t>
            </a:r>
            <a:r>
              <a:rPr lang="cs-CZ" sz="1600" dirty="0"/>
              <a:t>/</a:t>
            </a:r>
            <a:r>
              <a:rPr lang="cs-CZ" sz="1600" dirty="0" err="1"/>
              <a:t>sally_sue.html</a:t>
            </a:r>
            <a:endParaRPr lang="cs-CZ" sz="1600" dirty="0"/>
          </a:p>
        </p:txBody>
      </p:sp>
    </p:spTree>
    <p:extLst>
      <p:ext uri="{BB962C8B-B14F-4D97-AF65-F5344CB8AC3E}">
        <p14:creationId xmlns:p14="http://schemas.microsoft.com/office/powerpoint/2010/main" val="394027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4010744" cy="1143000"/>
          </a:xfrm>
        </p:spPr>
        <p:txBody>
          <a:bodyPr/>
          <a:lstStyle/>
          <a:p>
            <a:r>
              <a:rPr lang="cs-CZ" dirty="0" err="1" smtClean="0">
                <a:solidFill>
                  <a:schemeClr val="tx2"/>
                </a:solidFill>
              </a:rPr>
              <a:t>mRNA</a:t>
            </a:r>
            <a:r>
              <a:rPr lang="cs-CZ" dirty="0" smtClean="0">
                <a:solidFill>
                  <a:schemeClr val="tx2"/>
                </a:solidFill>
              </a:rPr>
              <a:t> - </a:t>
            </a:r>
            <a:r>
              <a:rPr lang="cs-CZ" dirty="0" err="1" smtClean="0">
                <a:solidFill>
                  <a:schemeClr val="tx2"/>
                </a:solidFill>
              </a:rPr>
              <a:t>qRT-PCR</a:t>
            </a:r>
            <a:endParaRPr lang="cs-CZ" dirty="0">
              <a:solidFill>
                <a:schemeClr val="tx2"/>
              </a:solidFill>
            </a:endParaRPr>
          </a:p>
        </p:txBody>
      </p:sp>
      <p:pic>
        <p:nvPicPr>
          <p:cNvPr id="3" name="Obrázek 2"/>
          <p:cNvPicPr>
            <a:picLocks noChangeAspect="1"/>
          </p:cNvPicPr>
          <p:nvPr/>
        </p:nvPicPr>
        <p:blipFill>
          <a:blip r:embed="rId2"/>
          <a:stretch>
            <a:fillRect/>
          </a:stretch>
        </p:blipFill>
        <p:spPr>
          <a:xfrm>
            <a:off x="435496" y="1268760"/>
            <a:ext cx="4032448" cy="5203351"/>
          </a:xfrm>
          <a:prstGeom prst="rect">
            <a:avLst/>
          </a:prstGeom>
        </p:spPr>
      </p:pic>
      <p:pic>
        <p:nvPicPr>
          <p:cNvPr id="4" name="Obrázek 3"/>
          <p:cNvPicPr>
            <a:picLocks noChangeAspect="1"/>
          </p:cNvPicPr>
          <p:nvPr/>
        </p:nvPicPr>
        <p:blipFill>
          <a:blip r:embed="rId3"/>
          <a:stretch>
            <a:fillRect/>
          </a:stretch>
        </p:blipFill>
        <p:spPr>
          <a:xfrm>
            <a:off x="4860032" y="0"/>
            <a:ext cx="3619500" cy="6838950"/>
          </a:xfrm>
          <a:prstGeom prst="rect">
            <a:avLst/>
          </a:prstGeom>
        </p:spPr>
      </p:pic>
    </p:spTree>
    <p:extLst>
      <p:ext uri="{BB962C8B-B14F-4D97-AF65-F5344CB8AC3E}">
        <p14:creationId xmlns:p14="http://schemas.microsoft.com/office/powerpoint/2010/main" val="1523542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3" name="Obrázek 2"/>
          <p:cNvPicPr>
            <a:picLocks noChangeAspect="1"/>
          </p:cNvPicPr>
          <p:nvPr/>
        </p:nvPicPr>
        <p:blipFill>
          <a:blip r:embed="rId3"/>
          <a:stretch>
            <a:fillRect/>
          </a:stretch>
        </p:blipFill>
        <p:spPr>
          <a:xfrm>
            <a:off x="776945" y="274638"/>
            <a:ext cx="7884058" cy="3916284"/>
          </a:xfrm>
          <a:prstGeom prst="rect">
            <a:avLst/>
          </a:prstGeom>
        </p:spPr>
      </p:pic>
      <p:pic>
        <p:nvPicPr>
          <p:cNvPr id="4" name="Obrázek 3"/>
          <p:cNvPicPr>
            <a:picLocks noChangeAspect="1"/>
          </p:cNvPicPr>
          <p:nvPr/>
        </p:nvPicPr>
        <p:blipFill>
          <a:blip r:embed="rId4"/>
          <a:stretch>
            <a:fillRect/>
          </a:stretch>
        </p:blipFill>
        <p:spPr>
          <a:xfrm>
            <a:off x="857714" y="4293096"/>
            <a:ext cx="7428571" cy="2285714"/>
          </a:xfrm>
          <a:prstGeom prst="rect">
            <a:avLst/>
          </a:prstGeom>
        </p:spPr>
      </p:pic>
      <p:sp>
        <p:nvSpPr>
          <p:cNvPr id="5" name="Obdélník 4"/>
          <p:cNvSpPr/>
          <p:nvPr/>
        </p:nvSpPr>
        <p:spPr>
          <a:xfrm>
            <a:off x="5124951" y="6394144"/>
            <a:ext cx="4019049" cy="369332"/>
          </a:xfrm>
          <a:prstGeom prst="rect">
            <a:avLst/>
          </a:prstGeom>
        </p:spPr>
        <p:txBody>
          <a:bodyPr wrap="none">
            <a:spAutoFit/>
          </a:bodyPr>
          <a:lstStyle/>
          <a:p>
            <a:r>
              <a:rPr lang="cs-CZ" dirty="0"/>
              <a:t>http://</a:t>
            </a:r>
            <a:r>
              <a:rPr lang="cs-CZ" dirty="0" err="1"/>
              <a:t>relative.gene-quantification.info</a:t>
            </a:r>
            <a:r>
              <a:rPr lang="cs-CZ" dirty="0"/>
              <a:t>/</a:t>
            </a:r>
          </a:p>
        </p:txBody>
      </p:sp>
      <p:pic>
        <p:nvPicPr>
          <p:cNvPr id="6" name="Obrázek 5"/>
          <p:cNvPicPr>
            <a:picLocks noChangeAspect="1"/>
          </p:cNvPicPr>
          <p:nvPr/>
        </p:nvPicPr>
        <p:blipFill>
          <a:blip r:embed="rId5"/>
          <a:stretch>
            <a:fillRect/>
          </a:stretch>
        </p:blipFill>
        <p:spPr>
          <a:xfrm>
            <a:off x="77938" y="5782401"/>
            <a:ext cx="2076450" cy="981075"/>
          </a:xfrm>
          <a:prstGeom prst="rect">
            <a:avLst/>
          </a:prstGeom>
        </p:spPr>
      </p:pic>
    </p:spTree>
    <p:extLst>
      <p:ext uri="{BB962C8B-B14F-4D97-AF65-F5344CB8AC3E}">
        <p14:creationId xmlns:p14="http://schemas.microsoft.com/office/powerpoint/2010/main" val="797416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85800" y="457200"/>
            <a:ext cx="7772400" cy="762000"/>
          </a:xfrm>
        </p:spPr>
        <p:txBody>
          <a:bodyPr/>
          <a:lstStyle/>
          <a:p>
            <a:r>
              <a:rPr lang="en-US" dirty="0" smtClean="0">
                <a:solidFill>
                  <a:schemeClr val="tx2"/>
                </a:solidFill>
                <a:latin typeface="Skia" pitchFamily="-84" charset="0"/>
                <a:ea typeface="ＭＳ Ｐゴシック" pitchFamily="34" charset="-128"/>
              </a:rPr>
              <a:t>The Sanger Technique</a:t>
            </a:r>
            <a:endParaRPr lang="en-US" dirty="0" smtClean="0">
              <a:solidFill>
                <a:schemeClr val="tx2"/>
              </a:solidFill>
              <a:ea typeface="ＭＳ Ｐゴシック" pitchFamily="34" charset="-128"/>
            </a:endParaRPr>
          </a:p>
        </p:txBody>
      </p:sp>
      <p:sp>
        <p:nvSpPr>
          <p:cNvPr id="4099" name="Rectangle 3"/>
          <p:cNvSpPr>
            <a:spLocks noGrp="1" noChangeArrowheads="1"/>
          </p:cNvSpPr>
          <p:nvPr>
            <p:ph type="body" idx="1"/>
          </p:nvPr>
        </p:nvSpPr>
        <p:spPr>
          <a:xfrm>
            <a:off x="685800" y="1295400"/>
            <a:ext cx="7772400" cy="4800600"/>
          </a:xfrm>
        </p:spPr>
        <p:txBody>
          <a:bodyPr/>
          <a:lstStyle/>
          <a:p>
            <a:pPr>
              <a:buFont typeface="Arial" charset="0"/>
              <a:buChar char="•"/>
              <a:defRPr/>
            </a:pPr>
            <a:r>
              <a:rPr lang="en-US" sz="2800" dirty="0">
                <a:latin typeface="Skia" charset="0"/>
              </a:rPr>
              <a:t>Uses </a:t>
            </a:r>
            <a:r>
              <a:rPr lang="en-US" sz="2800" dirty="0" err="1">
                <a:solidFill>
                  <a:schemeClr val="tx2">
                    <a:lumMod val="60000"/>
                    <a:lumOff val="40000"/>
                  </a:schemeClr>
                </a:solidFill>
                <a:latin typeface="Skia" charset="0"/>
              </a:rPr>
              <a:t>dideoxynucleotides</a:t>
            </a:r>
            <a:r>
              <a:rPr lang="en-US" sz="2800" dirty="0">
                <a:latin typeface="Skia" charset="0"/>
              </a:rPr>
              <a:t> (</a:t>
            </a:r>
            <a:r>
              <a:rPr lang="en-US" sz="2800" dirty="0" err="1">
                <a:latin typeface="Skia" charset="0"/>
              </a:rPr>
              <a:t>dideoxyadenine</a:t>
            </a:r>
            <a:r>
              <a:rPr lang="en-US" sz="2800" dirty="0">
                <a:latin typeface="Skia" charset="0"/>
              </a:rPr>
              <a:t>, </a:t>
            </a:r>
            <a:r>
              <a:rPr lang="en-US" sz="2800" dirty="0" err="1">
                <a:latin typeface="Skia" charset="0"/>
              </a:rPr>
              <a:t>dideoxyguanine</a:t>
            </a:r>
            <a:r>
              <a:rPr lang="en-US" sz="2800" dirty="0">
                <a:latin typeface="Skia" charset="0"/>
              </a:rPr>
              <a:t>, etc)</a:t>
            </a:r>
          </a:p>
          <a:p>
            <a:pPr>
              <a:buFont typeface="Arial" charset="0"/>
              <a:buChar char="•"/>
              <a:defRPr/>
            </a:pPr>
            <a:r>
              <a:rPr lang="en-US" sz="2800" dirty="0">
                <a:latin typeface="Skia" charset="0"/>
              </a:rPr>
              <a:t>These are molecules that resemble normal nucleotides but </a:t>
            </a:r>
            <a:r>
              <a:rPr lang="en-US" sz="2800" dirty="0">
                <a:solidFill>
                  <a:schemeClr val="tx2">
                    <a:lumMod val="60000"/>
                    <a:lumOff val="40000"/>
                  </a:schemeClr>
                </a:solidFill>
                <a:latin typeface="Skia" charset="0"/>
              </a:rPr>
              <a:t>lack the normal -OH group</a:t>
            </a:r>
            <a:r>
              <a:rPr lang="en-US" sz="2800" dirty="0"/>
              <a:t>.</a:t>
            </a:r>
            <a:endParaRPr lang="en-US" dirty="0"/>
          </a:p>
        </p:txBody>
      </p:sp>
      <p:pic>
        <p:nvPicPr>
          <p:cNvPr id="5837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81000"/>
            <a:ext cx="7159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276600"/>
            <a:ext cx="351472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9138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0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0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685800" y="762000"/>
            <a:ext cx="7772400" cy="3810000"/>
          </a:xfrm>
        </p:spPr>
        <p:txBody>
          <a:bodyPr/>
          <a:lstStyle/>
          <a:p>
            <a:pPr>
              <a:buFont typeface="Arial" charset="0"/>
              <a:buChar char="•"/>
              <a:defRPr/>
            </a:pPr>
            <a:r>
              <a:rPr lang="en-US" dirty="0">
                <a:latin typeface="Skia" charset="0"/>
              </a:rPr>
              <a:t>Because they lack the -OH (which allows nucleotides to join a growing DNA strand), </a:t>
            </a:r>
            <a:r>
              <a:rPr lang="en-US" b="1" dirty="0">
                <a:solidFill>
                  <a:schemeClr val="tx2">
                    <a:lumMod val="60000"/>
                    <a:lumOff val="40000"/>
                  </a:schemeClr>
                </a:solidFill>
                <a:latin typeface="Skia" charset="0"/>
              </a:rPr>
              <a:t>replication stops.</a:t>
            </a:r>
          </a:p>
          <a:p>
            <a:pPr>
              <a:buFontTx/>
              <a:buNone/>
              <a:defRPr/>
            </a:pPr>
            <a:endParaRPr lang="en-US" dirty="0">
              <a:latin typeface="Skia" charset="0"/>
            </a:endParaRPr>
          </a:p>
          <a:p>
            <a:pPr>
              <a:buFontTx/>
              <a:buNone/>
              <a:defRPr/>
            </a:pPr>
            <a:endParaRPr lang="en-US" dirty="0"/>
          </a:p>
        </p:txBody>
      </p:sp>
      <p:sp>
        <p:nvSpPr>
          <p:cNvPr id="5127" name="Text Box 7"/>
          <p:cNvSpPr txBox="1">
            <a:spLocks noChangeArrowheads="1"/>
          </p:cNvSpPr>
          <p:nvPr/>
        </p:nvSpPr>
        <p:spPr bwMode="auto">
          <a:xfrm>
            <a:off x="533400" y="3124200"/>
            <a:ext cx="3681413" cy="1692275"/>
          </a:xfrm>
          <a:prstGeom prst="rect">
            <a:avLst/>
          </a:prstGeom>
          <a:noFill/>
          <a:ln w="9525">
            <a:noFill/>
            <a:miter lim="800000"/>
            <a:headEnd/>
            <a:tailEnd/>
          </a:ln>
          <a:effectLst/>
        </p:spPr>
        <p:txBody>
          <a:bodyPr>
            <a:spAutoFit/>
          </a:bodyPr>
          <a:lstStyle/>
          <a:p>
            <a:pPr>
              <a:defRPr/>
            </a:pPr>
            <a:r>
              <a:rPr lang="en-US" sz="2000" dirty="0">
                <a:latin typeface="Arial" charset="0"/>
                <a:ea typeface="ＭＳ Ｐゴシック" charset="0"/>
                <a:cs typeface="ＭＳ Ｐゴシック" charset="0"/>
              </a:rPr>
              <a:t>Normally, this would</a:t>
            </a:r>
          </a:p>
          <a:p>
            <a:pPr>
              <a:defRPr/>
            </a:pPr>
            <a:r>
              <a:rPr lang="en-US" sz="2000" dirty="0">
                <a:latin typeface="Arial" charset="0"/>
                <a:ea typeface="ＭＳ Ｐゴシック" charset="0"/>
                <a:cs typeface="ＭＳ Ｐゴシック" charset="0"/>
              </a:rPr>
              <a:t>be where </a:t>
            </a:r>
            <a:r>
              <a:rPr lang="en-US" sz="2000" b="1" dirty="0">
                <a:solidFill>
                  <a:schemeClr val="tx2">
                    <a:lumMod val="60000"/>
                    <a:lumOff val="40000"/>
                  </a:schemeClr>
                </a:solidFill>
                <a:latin typeface="Arial" charset="0"/>
                <a:ea typeface="ＭＳ Ｐゴシック" charset="0"/>
                <a:cs typeface="ＭＳ Ｐゴシック" charset="0"/>
              </a:rPr>
              <a:t>another phosphate</a:t>
            </a:r>
          </a:p>
          <a:p>
            <a:pPr>
              <a:defRPr/>
            </a:pPr>
            <a:r>
              <a:rPr lang="en-US" sz="2000" dirty="0">
                <a:latin typeface="Arial" charset="0"/>
                <a:ea typeface="ＭＳ Ｐゴシック" charset="0"/>
                <a:cs typeface="ＭＳ Ｐゴシック" charset="0"/>
              </a:rPr>
              <a:t>Is attached, but with no -OH</a:t>
            </a:r>
          </a:p>
          <a:p>
            <a:pPr>
              <a:defRPr/>
            </a:pPr>
            <a:r>
              <a:rPr lang="en-US" sz="2000" dirty="0">
                <a:latin typeface="Arial" charset="0"/>
                <a:ea typeface="ＭＳ Ｐゴシック" charset="0"/>
                <a:cs typeface="ＭＳ Ｐゴシック" charset="0"/>
              </a:rPr>
              <a:t>group, a bond can not form and replication stops </a:t>
            </a:r>
            <a:r>
              <a:rPr lang="en-US" dirty="0">
                <a:latin typeface="Arial" charset="0"/>
                <a:ea typeface="ＭＳ Ｐゴシック" charset="0"/>
                <a:cs typeface="ＭＳ Ｐゴシック" charset="0"/>
              </a:rPr>
              <a:t> </a:t>
            </a:r>
          </a:p>
        </p:txBody>
      </p:sp>
      <p:sp>
        <p:nvSpPr>
          <p:cNvPr id="59396" name="Line 8"/>
          <p:cNvSpPr>
            <a:spLocks noChangeShapeType="1"/>
          </p:cNvSpPr>
          <p:nvPr/>
        </p:nvSpPr>
        <p:spPr bwMode="auto">
          <a:xfrm>
            <a:off x="4191000" y="4495800"/>
            <a:ext cx="129540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pic>
        <p:nvPicPr>
          <p:cNvPr id="59397"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2438400"/>
            <a:ext cx="2574925"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2684535"/>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188640"/>
            <a:ext cx="7772400" cy="914400"/>
          </a:xfrm>
        </p:spPr>
        <p:txBody>
          <a:bodyPr/>
          <a:lstStyle/>
          <a:p>
            <a:r>
              <a:rPr lang="cs-CZ" dirty="0" err="1">
                <a:solidFill>
                  <a:schemeClr val="tx2"/>
                </a:solidFill>
              </a:rPr>
              <a:t>Sagnerova</a:t>
            </a:r>
            <a:r>
              <a:rPr lang="cs-CZ" dirty="0">
                <a:solidFill>
                  <a:schemeClr val="tx2"/>
                </a:solidFill>
              </a:rPr>
              <a:t> metoda</a:t>
            </a:r>
            <a:endParaRPr lang="en-US" dirty="0">
              <a:solidFill>
                <a:schemeClr val="tx2"/>
              </a:solidFill>
            </a:endParaRPr>
          </a:p>
        </p:txBody>
      </p:sp>
      <p:sp>
        <p:nvSpPr>
          <p:cNvPr id="7171" name="Rectangle 3"/>
          <p:cNvSpPr>
            <a:spLocks noGrp="1" noChangeArrowheads="1"/>
          </p:cNvSpPr>
          <p:nvPr>
            <p:ph type="body" idx="1"/>
          </p:nvPr>
        </p:nvSpPr>
        <p:spPr>
          <a:xfrm>
            <a:off x="609600" y="1219200"/>
            <a:ext cx="7772400" cy="4724400"/>
          </a:xfrm>
        </p:spPr>
        <p:txBody>
          <a:bodyPr/>
          <a:lstStyle/>
          <a:p>
            <a:pPr>
              <a:lnSpc>
                <a:spcPct val="90000"/>
              </a:lnSpc>
            </a:pPr>
            <a:r>
              <a:rPr lang="cs-CZ" dirty="0"/>
              <a:t>namnožení cílového úseku </a:t>
            </a:r>
            <a:r>
              <a:rPr lang="cs-CZ" dirty="0" err="1"/>
              <a:t>PCR</a:t>
            </a:r>
            <a:endParaRPr lang="cs-CZ" dirty="0"/>
          </a:p>
          <a:p>
            <a:pPr lvl="1">
              <a:lnSpc>
                <a:spcPct val="90000"/>
              </a:lnSpc>
            </a:pPr>
            <a:r>
              <a:rPr lang="cs-CZ" dirty="0"/>
              <a:t>vyžadován větší počet kopií</a:t>
            </a:r>
            <a:r>
              <a:rPr lang="en-US" dirty="0"/>
              <a:t> </a:t>
            </a:r>
            <a:endParaRPr lang="cs-CZ" dirty="0"/>
          </a:p>
          <a:p>
            <a:pPr>
              <a:lnSpc>
                <a:spcPct val="90000"/>
              </a:lnSpc>
            </a:pPr>
            <a:r>
              <a:rPr lang="cs-CZ" dirty="0" err="1"/>
              <a:t>primer</a:t>
            </a:r>
            <a:r>
              <a:rPr lang="cs-CZ" dirty="0"/>
              <a:t> </a:t>
            </a:r>
          </a:p>
          <a:p>
            <a:pPr>
              <a:lnSpc>
                <a:spcPct val="90000"/>
              </a:lnSpc>
            </a:pPr>
            <a:r>
              <a:rPr lang="cs-CZ" dirty="0"/>
              <a:t>termostabilní DNA </a:t>
            </a:r>
            <a:r>
              <a:rPr lang="cs-CZ" dirty="0" err="1"/>
              <a:t>polymerasa</a:t>
            </a:r>
            <a:r>
              <a:rPr lang="cs-CZ" dirty="0"/>
              <a:t> </a:t>
            </a:r>
            <a:r>
              <a:rPr lang="cs-CZ" dirty="0" err="1"/>
              <a:t>Therm</a:t>
            </a:r>
            <a:endParaRPr lang="cs-CZ" dirty="0"/>
          </a:p>
          <a:p>
            <a:pPr>
              <a:lnSpc>
                <a:spcPct val="90000"/>
              </a:lnSpc>
            </a:pPr>
            <a:r>
              <a:rPr lang="cs-CZ" dirty="0"/>
              <a:t>pool </a:t>
            </a:r>
            <a:r>
              <a:rPr lang="en-US" dirty="0"/>
              <a:t>normal</a:t>
            </a:r>
            <a:r>
              <a:rPr lang="cs-CZ" dirty="0" err="1"/>
              <a:t>ních</a:t>
            </a:r>
            <a:r>
              <a:rPr lang="en-US" dirty="0"/>
              <a:t> </a:t>
            </a:r>
            <a:r>
              <a:rPr lang="en-US" dirty="0" err="1"/>
              <a:t>nucleotid</a:t>
            </a:r>
            <a:r>
              <a:rPr lang="cs-CZ" dirty="0"/>
              <a:t>ů</a:t>
            </a:r>
            <a:endParaRPr lang="en-US" dirty="0"/>
          </a:p>
          <a:p>
            <a:pPr>
              <a:lnSpc>
                <a:spcPct val="90000"/>
              </a:lnSpc>
            </a:pPr>
            <a:r>
              <a:rPr lang="cs-CZ" dirty="0"/>
              <a:t>menší množství </a:t>
            </a:r>
            <a:r>
              <a:rPr lang="en-US" dirty="0" err="1"/>
              <a:t>dideoxynu</a:t>
            </a:r>
            <a:r>
              <a:rPr lang="cs-CZ" dirty="0"/>
              <a:t>k</a:t>
            </a:r>
            <a:r>
              <a:rPr lang="en-US" dirty="0" err="1"/>
              <a:t>leotid</a:t>
            </a:r>
            <a:r>
              <a:rPr lang="cs-CZ" dirty="0"/>
              <a:t>ů</a:t>
            </a:r>
            <a:r>
              <a:rPr lang="en-US" dirty="0"/>
              <a:t> </a:t>
            </a:r>
            <a:r>
              <a:rPr lang="cs-CZ" dirty="0"/>
              <a:t>značených </a:t>
            </a:r>
            <a:r>
              <a:rPr lang="en-US" dirty="0" err="1"/>
              <a:t>radioa</a:t>
            </a:r>
            <a:r>
              <a:rPr lang="cs-CZ" dirty="0"/>
              <a:t>k</a:t>
            </a:r>
            <a:r>
              <a:rPr lang="en-US" dirty="0" err="1"/>
              <a:t>tiv</a:t>
            </a:r>
            <a:r>
              <a:rPr lang="cs-CZ" dirty="0"/>
              <a:t>ně</a:t>
            </a:r>
            <a:r>
              <a:rPr lang="en-US" dirty="0"/>
              <a:t> </a:t>
            </a:r>
            <a:r>
              <a:rPr lang="cs-CZ" dirty="0"/>
              <a:t>nebo </a:t>
            </a:r>
            <a:r>
              <a:rPr lang="cs-CZ" dirty="0" err="1"/>
              <a:t>flurescenčně</a:t>
            </a:r>
            <a:endParaRPr lang="en-US" dirty="0"/>
          </a:p>
        </p:txBody>
      </p:sp>
    </p:spTree>
    <p:extLst>
      <p:ext uri="{BB962C8B-B14F-4D97-AF65-F5344CB8AC3E}">
        <p14:creationId xmlns:p14="http://schemas.microsoft.com/office/powerpoint/2010/main" val="32702310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717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717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7171">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7171">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71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685800" y="609600"/>
            <a:ext cx="7772400" cy="5410200"/>
          </a:xfrm>
        </p:spPr>
        <p:txBody>
          <a:bodyPr/>
          <a:lstStyle/>
          <a:p>
            <a:r>
              <a:rPr lang="cs-CZ" dirty="0"/>
              <a:t>při </a:t>
            </a:r>
            <a:r>
              <a:rPr lang="cs-CZ" dirty="0" err="1"/>
              <a:t>PCR</a:t>
            </a:r>
            <a:r>
              <a:rPr lang="cs-CZ" dirty="0"/>
              <a:t> se elonguje </a:t>
            </a:r>
            <a:r>
              <a:rPr lang="cs-CZ" dirty="0" smtClean="0"/>
              <a:t>řetězec </a:t>
            </a:r>
            <a:r>
              <a:rPr lang="cs-CZ" dirty="0"/>
              <a:t>s normálními nukleotidy</a:t>
            </a:r>
          </a:p>
          <a:p>
            <a:r>
              <a:rPr lang="cs-CZ" dirty="0"/>
              <a:t>náhodná inkorporace značeného </a:t>
            </a:r>
            <a:r>
              <a:rPr lang="cs-CZ" dirty="0" err="1"/>
              <a:t>dideoxynukleotidy</a:t>
            </a:r>
            <a:r>
              <a:rPr lang="cs-CZ" dirty="0"/>
              <a:t> zastaví replikaci</a:t>
            </a:r>
          </a:p>
          <a:p>
            <a:r>
              <a:rPr lang="cs-CZ" dirty="0"/>
              <a:t>výsledkem </a:t>
            </a:r>
            <a:r>
              <a:rPr lang="cs-CZ" dirty="0" err="1"/>
              <a:t>PCR</a:t>
            </a:r>
            <a:r>
              <a:rPr lang="cs-CZ" dirty="0"/>
              <a:t> je směs různě dlouhých řetězců DNA s konci značenými </a:t>
            </a:r>
            <a:r>
              <a:rPr lang="cs-CZ" dirty="0" err="1"/>
              <a:t>DD</a:t>
            </a:r>
            <a:endParaRPr lang="cs-CZ" dirty="0"/>
          </a:p>
          <a:p>
            <a:r>
              <a:rPr lang="cs-CZ" dirty="0"/>
              <a:t>rozliší se elektroforeticky</a:t>
            </a:r>
            <a:endParaRPr lang="en-US" dirty="0"/>
          </a:p>
        </p:txBody>
      </p:sp>
    </p:spTree>
    <p:extLst>
      <p:ext uri="{BB962C8B-B14F-4D97-AF65-F5344CB8AC3E}">
        <p14:creationId xmlns:p14="http://schemas.microsoft.com/office/powerpoint/2010/main" val="14385307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19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1758950" y="381000"/>
          <a:ext cx="5630863" cy="6661150"/>
        </p:xfrm>
        <a:graphic>
          <a:graphicData uri="http://schemas.openxmlformats.org/presentationml/2006/ole">
            <mc:AlternateContent xmlns:mc="http://schemas.openxmlformats.org/markup-compatibility/2006">
              <mc:Choice xmlns:v="urn:schemas-microsoft-com:vml" Requires="v">
                <p:oleObj spid="_x0000_s6155" name="Document" r:id="rId3" imgW="6112933" imgH="7234767" progId="Word.Document.8">
                  <p:embed/>
                </p:oleObj>
              </mc:Choice>
              <mc:Fallback>
                <p:oleObj name="Document" r:id="rId3" imgW="6112933" imgH="7234767" progId="Word.Document.8">
                  <p:embed/>
                  <p:pic>
                    <p:nvPicPr>
                      <p:cNvPr id="614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950" y="381000"/>
                        <a:ext cx="5630863" cy="666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426307588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Line 6"/>
          <p:cNvSpPr>
            <a:spLocks noChangeShapeType="1"/>
          </p:cNvSpPr>
          <p:nvPr/>
        </p:nvSpPr>
        <p:spPr bwMode="auto">
          <a:xfrm flipH="1">
            <a:off x="6248400" y="4191000"/>
            <a:ext cx="533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pic>
        <p:nvPicPr>
          <p:cNvPr id="624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66738"/>
            <a:ext cx="7162800" cy="553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681415"/>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74750"/>
            <a:ext cx="6019800"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4"/>
          <p:cNvSpPr txBox="1">
            <a:spLocks noChangeArrowheads="1"/>
          </p:cNvSpPr>
          <p:nvPr/>
        </p:nvSpPr>
        <p:spPr bwMode="auto">
          <a:xfrm>
            <a:off x="2286000" y="5715000"/>
            <a:ext cx="4467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t>A schematic of sequencing </a:t>
            </a:r>
          </a:p>
        </p:txBody>
      </p:sp>
    </p:spTree>
    <p:extLst>
      <p:ext uri="{BB962C8B-B14F-4D97-AF65-F5344CB8AC3E}">
        <p14:creationId xmlns:p14="http://schemas.microsoft.com/office/powerpoint/2010/main" val="245159334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a:xfrm>
            <a:off x="457200" y="167958"/>
            <a:ext cx="8229600" cy="912845"/>
          </a:xfrm>
        </p:spPr>
        <p:txBody>
          <a:bodyPr>
            <a:normAutofit fontScale="90000"/>
          </a:bodyPr>
          <a:lstStyle/>
          <a:p>
            <a:r>
              <a:rPr lang="cs-CZ" sz="3600" dirty="0" smtClean="0">
                <a:solidFill>
                  <a:schemeClr val="tx2"/>
                </a:solidFill>
                <a:ea typeface="ＭＳ Ｐゴシック" pitchFamily="34" charset="-128"/>
              </a:rPr>
              <a:t>Příklad Intra/</a:t>
            </a:r>
            <a:r>
              <a:rPr lang="cs-CZ" sz="3600" dirty="0" err="1" smtClean="0">
                <a:solidFill>
                  <a:schemeClr val="tx2"/>
                </a:solidFill>
                <a:ea typeface="ＭＳ Ｐゴシック" pitchFamily="34" charset="-128"/>
              </a:rPr>
              <a:t>interindividuální</a:t>
            </a:r>
            <a:r>
              <a:rPr lang="cs-CZ" sz="3600" dirty="0" smtClean="0">
                <a:solidFill>
                  <a:schemeClr val="tx2"/>
                </a:solidFill>
                <a:ea typeface="ＭＳ Ｐゴシック" pitchFamily="34" charset="-128"/>
              </a:rPr>
              <a:t> variabilit </a:t>
            </a:r>
            <a:br>
              <a:rPr lang="cs-CZ" sz="3600" dirty="0" smtClean="0">
                <a:solidFill>
                  <a:schemeClr val="tx2"/>
                </a:solidFill>
                <a:ea typeface="ＭＳ Ｐゴシック" pitchFamily="34" charset="-128"/>
              </a:rPr>
            </a:br>
            <a:r>
              <a:rPr lang="cs-CZ" sz="2700" dirty="0" smtClean="0">
                <a:solidFill>
                  <a:schemeClr val="tx2"/>
                </a:solidFill>
                <a:ea typeface="ＭＳ Ｐゴシック" pitchFamily="34" charset="-128"/>
              </a:rPr>
              <a:t>podáno 25 mg </a:t>
            </a:r>
            <a:r>
              <a:rPr lang="cs-CZ" sz="2700" dirty="0" err="1" smtClean="0">
                <a:solidFill>
                  <a:schemeClr val="tx2"/>
                </a:solidFill>
                <a:ea typeface="ＭＳ Ｐゴシック" pitchFamily="34" charset="-128"/>
              </a:rPr>
              <a:t>karvedilolu</a:t>
            </a:r>
            <a:endParaRPr lang="en-US" sz="2700" dirty="0">
              <a:solidFill>
                <a:schemeClr val="tx2"/>
              </a:solidFill>
              <a:latin typeface="Calibri" charset="0"/>
            </a:endParaRPr>
          </a:p>
        </p:txBody>
      </p:sp>
      <p:sp>
        <p:nvSpPr>
          <p:cNvPr id="88068" name="Rectangle 4"/>
          <p:cNvSpPr>
            <a:spLocks noChangeArrowheads="1"/>
          </p:cNvSpPr>
          <p:nvPr/>
        </p:nvSpPr>
        <p:spPr bwMode="auto">
          <a:xfrm>
            <a:off x="3419872" y="6493669"/>
            <a:ext cx="5708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800" dirty="0" err="1"/>
              <a:t>Sehrt</a:t>
            </a:r>
            <a:r>
              <a:rPr lang="en-US" sz="1800" dirty="0"/>
              <a:t> D. </a:t>
            </a:r>
            <a:r>
              <a:rPr lang="en-US" sz="1800" dirty="0" err="1"/>
              <a:t>Pharmacogenomics</a:t>
            </a:r>
            <a:r>
              <a:rPr lang="en-US" sz="1800" dirty="0"/>
              <a:t>. 2011 Jun;12(6):783-95</a:t>
            </a:r>
          </a:p>
        </p:txBody>
      </p:sp>
      <p:pic>
        <p:nvPicPr>
          <p:cNvPr id="40962" name="Picture 2" descr="http://www.futuremedicine.com/na101/home/literatum/publisher/fum/journals/content/pgs/2011/pgs.2011.12.issue-6/pgs.11.20/production/images/large/figure1.jpeg"/>
          <p:cNvPicPr>
            <a:picLocks noChangeAspect="1" noChangeArrowheads="1"/>
          </p:cNvPicPr>
          <p:nvPr/>
        </p:nvPicPr>
        <p:blipFill>
          <a:blip r:embed="rId3"/>
          <a:srcRect/>
          <a:stretch>
            <a:fillRect/>
          </a:stretch>
        </p:blipFill>
        <p:spPr bwMode="auto">
          <a:xfrm>
            <a:off x="289367" y="1156425"/>
            <a:ext cx="8563947" cy="5128630"/>
          </a:xfrm>
          <a:prstGeom prst="rect">
            <a:avLst/>
          </a:prstGeom>
          <a:noFill/>
        </p:spPr>
      </p:pic>
    </p:spTree>
    <p:extLst>
      <p:ext uri="{BB962C8B-B14F-4D97-AF65-F5344CB8AC3E}">
        <p14:creationId xmlns:p14="http://schemas.microsoft.com/office/powerpoint/2010/main" val="23685242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a:xfrm>
            <a:off x="685800" y="476250"/>
            <a:ext cx="7772400" cy="720725"/>
          </a:xfrm>
        </p:spPr>
        <p:txBody>
          <a:bodyPr/>
          <a:lstStyle/>
          <a:p>
            <a:r>
              <a:rPr lang="cs-CZ" sz="2800" dirty="0" err="1" smtClean="0">
                <a:solidFill>
                  <a:schemeClr val="tx2"/>
                </a:solidFill>
                <a:latin typeface="Skia" pitchFamily="-84" charset="0"/>
                <a:ea typeface="ＭＳ Ｐゴシック" pitchFamily="34" charset="-128"/>
              </a:rPr>
              <a:t>Sequencing</a:t>
            </a:r>
            <a:r>
              <a:rPr lang="cs-CZ" sz="2800" dirty="0" smtClean="0">
                <a:solidFill>
                  <a:schemeClr val="tx2"/>
                </a:solidFill>
                <a:latin typeface="Skia" pitchFamily="-84" charset="0"/>
                <a:ea typeface="ＭＳ Ｐゴシック" pitchFamily="34" charset="-128"/>
              </a:rPr>
              <a:t> – </a:t>
            </a:r>
            <a:r>
              <a:rPr lang="cs-CZ" sz="2800" dirty="0" err="1" smtClean="0">
                <a:solidFill>
                  <a:schemeClr val="tx2"/>
                </a:solidFill>
                <a:latin typeface="Skia" pitchFamily="-84" charset="0"/>
                <a:ea typeface="ＭＳ Ｐゴシック" pitchFamily="34" charset="-128"/>
              </a:rPr>
              <a:t>electrophoretic</a:t>
            </a:r>
            <a:r>
              <a:rPr lang="cs-CZ" sz="2800" dirty="0" smtClean="0">
                <a:solidFill>
                  <a:schemeClr val="tx2"/>
                </a:solidFill>
                <a:latin typeface="Skia" pitchFamily="-84" charset="0"/>
                <a:ea typeface="ＭＳ Ｐゴシック" pitchFamily="34" charset="-128"/>
              </a:rPr>
              <a:t>/</a:t>
            </a:r>
            <a:r>
              <a:rPr lang="cs-CZ" sz="2800" dirty="0" err="1" smtClean="0">
                <a:solidFill>
                  <a:schemeClr val="tx2"/>
                </a:solidFill>
                <a:latin typeface="Skia" pitchFamily="-84" charset="0"/>
                <a:ea typeface="ＭＳ Ｐゴシック" pitchFamily="34" charset="-128"/>
              </a:rPr>
              <a:t>capilary</a:t>
            </a:r>
            <a:r>
              <a:rPr lang="cs-CZ" sz="2800" dirty="0" smtClean="0">
                <a:solidFill>
                  <a:schemeClr val="tx2"/>
                </a:solidFill>
                <a:latin typeface="Skia" pitchFamily="-84" charset="0"/>
                <a:ea typeface="ＭＳ Ｐゴシック" pitchFamily="34" charset="-128"/>
              </a:rPr>
              <a:t> </a:t>
            </a:r>
            <a:r>
              <a:rPr lang="cs-CZ" sz="2800" dirty="0" err="1" smtClean="0">
                <a:solidFill>
                  <a:schemeClr val="tx2"/>
                </a:solidFill>
                <a:latin typeface="Skia" pitchFamily="-84" charset="0"/>
                <a:ea typeface="ＭＳ Ｐゴシック" pitchFamily="34" charset="-128"/>
              </a:rPr>
              <a:t>methods</a:t>
            </a:r>
            <a:endParaRPr lang="en-NZ" sz="2800" dirty="0" smtClean="0">
              <a:solidFill>
                <a:schemeClr val="tx2"/>
              </a:solidFill>
              <a:latin typeface="Skia" pitchFamily="-84" charset="0"/>
              <a:ea typeface="ＭＳ Ｐゴシック" pitchFamily="34" charset="-128"/>
            </a:endParaRPr>
          </a:p>
        </p:txBody>
      </p:sp>
      <p:pic>
        <p:nvPicPr>
          <p:cNvPr id="92162" name="Picture 7"/>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27584" y="1108074"/>
            <a:ext cx="7448314" cy="5417269"/>
          </a:xfrm>
        </p:spPr>
      </p:pic>
    </p:spTree>
    <p:extLst>
      <p:ext uri="{BB962C8B-B14F-4D97-AF65-F5344CB8AC3E}">
        <p14:creationId xmlns:p14="http://schemas.microsoft.com/office/powerpoint/2010/main" val="327647069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Nadpis 3"/>
          <p:cNvSpPr>
            <a:spLocks noGrp="1"/>
          </p:cNvSpPr>
          <p:nvPr>
            <p:ph type="title"/>
          </p:nvPr>
        </p:nvSpPr>
        <p:spPr>
          <a:xfrm>
            <a:off x="395288" y="0"/>
            <a:ext cx="8229600" cy="1143000"/>
          </a:xfrm>
        </p:spPr>
        <p:txBody>
          <a:bodyPr/>
          <a:lstStyle/>
          <a:p>
            <a:r>
              <a:rPr lang="cs-CZ" dirty="0" err="1" smtClean="0">
                <a:solidFill>
                  <a:schemeClr val="tx2"/>
                </a:solidFill>
                <a:ea typeface="ＭＳ Ｐゴシック" pitchFamily="34" charset="-128"/>
              </a:rPr>
              <a:t>Next</a:t>
            </a:r>
            <a:r>
              <a:rPr lang="cs-CZ" dirty="0" smtClean="0">
                <a:solidFill>
                  <a:schemeClr val="tx2"/>
                </a:solidFill>
                <a:ea typeface="ＭＳ Ｐゴシック" pitchFamily="34" charset="-128"/>
              </a:rPr>
              <a:t> </a:t>
            </a:r>
            <a:r>
              <a:rPr lang="cs-CZ" dirty="0" err="1" smtClean="0">
                <a:solidFill>
                  <a:schemeClr val="tx2"/>
                </a:solidFill>
                <a:ea typeface="ＭＳ Ｐゴシック" pitchFamily="34" charset="-128"/>
              </a:rPr>
              <a:t>generation</a:t>
            </a:r>
            <a:r>
              <a:rPr lang="cs-CZ" dirty="0" smtClean="0">
                <a:solidFill>
                  <a:schemeClr val="tx2"/>
                </a:solidFill>
                <a:ea typeface="ＭＳ Ｐゴシック" pitchFamily="34" charset="-128"/>
              </a:rPr>
              <a:t> </a:t>
            </a:r>
            <a:r>
              <a:rPr lang="cs-CZ" dirty="0" err="1" smtClean="0">
                <a:solidFill>
                  <a:schemeClr val="tx2"/>
                </a:solidFill>
                <a:ea typeface="ＭＳ Ｐゴシック" pitchFamily="34" charset="-128"/>
              </a:rPr>
              <a:t>sequencing</a:t>
            </a:r>
            <a:endParaRPr lang="cs-CZ" dirty="0" smtClean="0">
              <a:solidFill>
                <a:schemeClr val="tx2"/>
              </a:solidFill>
              <a:ea typeface="ＭＳ Ｐゴシック" pitchFamily="34" charset="-128"/>
            </a:endParaRPr>
          </a:p>
        </p:txBody>
      </p:sp>
      <p:pic>
        <p:nvPicPr>
          <p:cNvPr id="94210" name="Picture 2" descr="Schematic illustrating principles of next-generation sequenc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52513"/>
            <a:ext cx="7280275"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ovéPole 5"/>
          <p:cNvSpPr txBox="1">
            <a:spLocks noChangeArrowheads="1"/>
          </p:cNvSpPr>
          <p:nvPr/>
        </p:nvSpPr>
        <p:spPr bwMode="auto">
          <a:xfrm>
            <a:off x="5940152" y="3716338"/>
            <a:ext cx="334277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cs-CZ" sz="2000" dirty="0"/>
              <a:t>10 mil </a:t>
            </a:r>
            <a:r>
              <a:rPr lang="cs-CZ" sz="2000" dirty="0" err="1"/>
              <a:t>templatu</a:t>
            </a:r>
            <a:r>
              <a:rPr lang="cs-CZ" sz="2000" dirty="0"/>
              <a:t> </a:t>
            </a:r>
            <a:r>
              <a:rPr lang="cs-CZ" sz="2000" dirty="0" err="1" smtClean="0"/>
              <a:t>at</a:t>
            </a:r>
            <a:r>
              <a:rPr lang="cs-CZ" sz="2000" dirty="0" smtClean="0"/>
              <a:t> </a:t>
            </a:r>
            <a:r>
              <a:rPr lang="cs-CZ" sz="2000" dirty="0" err="1" smtClean="0"/>
              <a:t>once</a:t>
            </a:r>
            <a:endParaRPr lang="cs-CZ" sz="2000" dirty="0"/>
          </a:p>
          <a:p>
            <a:pPr eaLnBrk="1" hangingPunct="1"/>
            <a:r>
              <a:rPr lang="cs-CZ" sz="2000" dirty="0"/>
              <a:t>100 </a:t>
            </a:r>
            <a:r>
              <a:rPr lang="cs-CZ" sz="2000" dirty="0" err="1"/>
              <a:t>bp</a:t>
            </a:r>
            <a:endParaRPr lang="cs-CZ" sz="2000" dirty="0"/>
          </a:p>
          <a:p>
            <a:pPr eaLnBrk="1" hangingPunct="1"/>
            <a:endParaRPr lang="cs-CZ" sz="2000" dirty="0"/>
          </a:p>
          <a:p>
            <a:pPr eaLnBrk="1" hangingPunct="1"/>
            <a:r>
              <a:rPr lang="cs-CZ" sz="2000" dirty="0"/>
              <a:t>1 </a:t>
            </a:r>
            <a:r>
              <a:rPr lang="cs-CZ" sz="2000" dirty="0" err="1" smtClean="0"/>
              <a:t>device</a:t>
            </a:r>
            <a:r>
              <a:rPr lang="cs-CZ" sz="2000" dirty="0" smtClean="0"/>
              <a:t>– </a:t>
            </a:r>
            <a:r>
              <a:rPr lang="cs-CZ" sz="2000" dirty="0"/>
              <a:t>10 </a:t>
            </a:r>
            <a:r>
              <a:rPr lang="cs-CZ" sz="2000" dirty="0" err="1" smtClean="0"/>
              <a:t>humans</a:t>
            </a:r>
            <a:r>
              <a:rPr lang="cs-CZ" sz="2000" dirty="0" smtClean="0"/>
              <a:t>/</a:t>
            </a:r>
            <a:r>
              <a:rPr lang="cs-CZ" sz="2000" dirty="0" err="1" smtClean="0"/>
              <a:t>Week</a:t>
            </a:r>
            <a:endParaRPr lang="cs-CZ" sz="2000" dirty="0"/>
          </a:p>
          <a:p>
            <a:pPr eaLnBrk="1" hangingPunct="1"/>
            <a:r>
              <a:rPr lang="cs-CZ" sz="2000" dirty="0"/>
              <a:t>HUGO – 1 </a:t>
            </a:r>
            <a:r>
              <a:rPr lang="cs-CZ" sz="2000" dirty="0" smtClean="0"/>
              <a:t>man/5 </a:t>
            </a:r>
            <a:r>
              <a:rPr lang="cs-CZ" sz="2000" dirty="0" err="1" smtClean="0"/>
              <a:t>years</a:t>
            </a:r>
            <a:endParaRPr lang="cs-CZ" sz="2000" dirty="0"/>
          </a:p>
          <a:p>
            <a:pPr eaLnBrk="1" hangingPunct="1"/>
            <a:endParaRPr lang="cs-CZ" sz="2000" dirty="0"/>
          </a:p>
          <a:p>
            <a:pPr eaLnBrk="1" hangingPunct="1"/>
            <a:r>
              <a:rPr lang="cs-CZ" sz="2000" dirty="0" err="1" smtClean="0"/>
              <a:t>quantitative</a:t>
            </a:r>
            <a:r>
              <a:rPr lang="cs-CZ" sz="2000" dirty="0" smtClean="0"/>
              <a:t>!!!! </a:t>
            </a:r>
            <a:r>
              <a:rPr lang="cs-CZ" sz="2000" dirty="0" err="1"/>
              <a:t>mRNA</a:t>
            </a:r>
            <a:endParaRPr lang="cs-CZ" sz="2000" dirty="0"/>
          </a:p>
        </p:txBody>
      </p:sp>
      <p:sp>
        <p:nvSpPr>
          <p:cNvPr id="94212" name="TextovéPole 6"/>
          <p:cNvSpPr txBox="1">
            <a:spLocks noChangeArrowheads="1"/>
          </p:cNvSpPr>
          <p:nvPr/>
        </p:nvSpPr>
        <p:spPr bwMode="auto">
          <a:xfrm>
            <a:off x="5183188" y="6488113"/>
            <a:ext cx="3960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cs-CZ" sz="1800"/>
              <a:t>http://molonc.bccrc.ca/?page_id=191</a:t>
            </a:r>
          </a:p>
        </p:txBody>
      </p:sp>
    </p:spTree>
    <p:extLst>
      <p:ext uri="{BB962C8B-B14F-4D97-AF65-F5344CB8AC3E}">
        <p14:creationId xmlns:p14="http://schemas.microsoft.com/office/powerpoint/2010/main" val="1492792041"/>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DNA </a:t>
            </a:r>
            <a:r>
              <a:rPr lang="cs-CZ" dirty="0" err="1" smtClean="0"/>
              <a:t>arrays</a:t>
            </a:r>
            <a:endParaRPr lang="cs-CZ" dirty="0"/>
          </a:p>
        </p:txBody>
      </p:sp>
      <p:pic>
        <p:nvPicPr>
          <p:cNvPr id="44034" name="Picture 2" descr="http://upload.wikimedia.org/wikipedia/en/thumb/a/a8/NA_hybrid.svg/1280px-NA_hybrid.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85139"/>
            <a:ext cx="8231560" cy="4868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3548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smtClean="0"/>
              <a:t>Affimetrix</a:t>
            </a:r>
            <a:r>
              <a:rPr lang="cs-CZ" dirty="0" smtClean="0"/>
              <a:t> – </a:t>
            </a:r>
            <a:r>
              <a:rPr lang="cs-CZ" dirty="0" err="1" smtClean="0"/>
              <a:t>DMET</a:t>
            </a:r>
            <a:r>
              <a:rPr lang="cs-CZ" dirty="0" smtClean="0"/>
              <a:t> </a:t>
            </a:r>
            <a:r>
              <a:rPr lang="cs-CZ" dirty="0" err="1" smtClean="0"/>
              <a:t>array</a:t>
            </a:r>
            <a:endParaRPr lang="cs-CZ"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16832"/>
            <a:ext cx="3486150"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106" y="2564904"/>
            <a:ext cx="201930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56142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908720"/>
          </a:xfrm>
        </p:spPr>
        <p:txBody>
          <a:bodyPr/>
          <a:lstStyle/>
          <a:p>
            <a:r>
              <a:rPr lang="cs-CZ" dirty="0" err="1"/>
              <a:t>Affimetrix</a:t>
            </a:r>
            <a:r>
              <a:rPr lang="cs-CZ" dirty="0"/>
              <a:t> – </a:t>
            </a:r>
            <a:r>
              <a:rPr lang="cs-CZ" dirty="0" err="1"/>
              <a:t>DMET</a:t>
            </a:r>
            <a:r>
              <a:rPr lang="cs-CZ" dirty="0"/>
              <a:t> </a:t>
            </a:r>
            <a:r>
              <a:rPr lang="cs-CZ" dirty="0" err="1"/>
              <a:t>array</a:t>
            </a:r>
            <a:endParaRPr lang="cs-CZ"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712778"/>
            <a:ext cx="8254156" cy="6149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3496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706090"/>
          </a:xfrm>
        </p:spPr>
        <p:txBody>
          <a:bodyPr>
            <a:normAutofit fontScale="90000"/>
          </a:bodyPr>
          <a:lstStyle/>
          <a:p>
            <a:r>
              <a:rPr lang="cs-CZ" dirty="0" err="1" smtClean="0">
                <a:solidFill>
                  <a:schemeClr val="tx2"/>
                </a:solidFill>
              </a:rPr>
              <a:t>FXR</a:t>
            </a:r>
            <a:r>
              <a:rPr lang="cs-CZ" dirty="0" smtClean="0">
                <a:solidFill>
                  <a:schemeClr val="tx2"/>
                </a:solidFill>
              </a:rPr>
              <a:t> agonisté</a:t>
            </a:r>
            <a:endParaRPr lang="cs-CZ" dirty="0">
              <a:solidFill>
                <a:schemeClr val="tx2"/>
              </a:solidFill>
            </a:endParaRPr>
          </a:p>
        </p:txBody>
      </p:sp>
      <p:pic>
        <p:nvPicPr>
          <p:cNvPr id="4" name="Zástupný symbol pro obsah 3"/>
          <p:cNvPicPr>
            <a:picLocks noGrp="1" noChangeAspect="1"/>
          </p:cNvPicPr>
          <p:nvPr>
            <p:ph idx="1"/>
          </p:nvPr>
        </p:nvPicPr>
        <p:blipFill>
          <a:blip r:embed="rId2"/>
          <a:stretch>
            <a:fillRect/>
          </a:stretch>
        </p:blipFill>
        <p:spPr>
          <a:xfrm>
            <a:off x="8845" y="1051842"/>
            <a:ext cx="9135155" cy="5329485"/>
          </a:xfrm>
          <a:prstGeom prst="rect">
            <a:avLst/>
          </a:prstGeom>
        </p:spPr>
      </p:pic>
    </p:spTree>
    <p:extLst>
      <p:ext uri="{BB962C8B-B14F-4D97-AF65-F5344CB8AC3E}">
        <p14:creationId xmlns:p14="http://schemas.microsoft.com/office/powerpoint/2010/main" val="3401092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730" name="Picture 2" descr="02b"/>
          <p:cNvPicPr>
            <a:picLocks noChangeAspect="1" noChangeArrowheads="1"/>
          </p:cNvPicPr>
          <p:nvPr/>
        </p:nvPicPr>
        <p:blipFill>
          <a:blip r:embed="rId2">
            <a:extLst>
              <a:ext uri="{28A0092B-C50C-407E-A947-70E740481C1C}">
                <a14:useLocalDpi xmlns:a14="http://schemas.microsoft.com/office/drawing/2010/main" val="0"/>
              </a:ext>
            </a:extLst>
          </a:blip>
          <a:srcRect t="21085"/>
          <a:stretch>
            <a:fillRect/>
          </a:stretch>
        </p:blipFill>
        <p:spPr bwMode="auto">
          <a:xfrm>
            <a:off x="446088" y="620713"/>
            <a:ext cx="8229600" cy="598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5"/>
          <p:cNvSpPr>
            <a:spLocks noGrp="1" noChangeArrowheads="1"/>
          </p:cNvSpPr>
          <p:nvPr>
            <p:ph type="title"/>
          </p:nvPr>
        </p:nvSpPr>
        <p:spPr>
          <a:xfrm>
            <a:off x="395288" y="115888"/>
            <a:ext cx="8229600" cy="865187"/>
          </a:xfrm>
        </p:spPr>
        <p:txBody>
          <a:bodyPr/>
          <a:lstStyle/>
          <a:p>
            <a:pPr eaLnBrk="1" hangingPunct="1"/>
            <a:r>
              <a:rPr lang="cs-CZ" altLang="cs-CZ" sz="3600" dirty="0" err="1" smtClean="0">
                <a:solidFill>
                  <a:schemeClr val="tx2"/>
                </a:solidFill>
                <a:ea typeface="ＭＳ Ｐゴシック" panose="020B0600070205080204" pitchFamily="34" charset="-128"/>
              </a:rPr>
              <a:t>CRC</a:t>
            </a:r>
            <a:r>
              <a:rPr lang="cs-CZ" altLang="cs-CZ" sz="3600" dirty="0" smtClean="0">
                <a:solidFill>
                  <a:schemeClr val="tx2"/>
                </a:solidFill>
                <a:ea typeface="ＭＳ Ｐゴシック" panose="020B0600070205080204" pitchFamily="34" charset="-128"/>
              </a:rPr>
              <a:t> - agonista</a:t>
            </a:r>
          </a:p>
        </p:txBody>
      </p:sp>
    </p:spTree>
    <p:extLst>
      <p:ext uri="{BB962C8B-B14F-4D97-AF65-F5344CB8AC3E}">
        <p14:creationId xmlns:p14="http://schemas.microsoft.com/office/powerpoint/2010/main" val="543481225"/>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p:cNvGrpSpPr/>
          <p:nvPr/>
        </p:nvGrpSpPr>
        <p:grpSpPr>
          <a:xfrm>
            <a:off x="949723" y="3983343"/>
            <a:ext cx="2598534" cy="307777"/>
            <a:chOff x="611560" y="1268761"/>
            <a:chExt cx="2598534" cy="307777"/>
          </a:xfrm>
        </p:grpSpPr>
        <p:sp>
          <p:nvSpPr>
            <p:cNvPr id="6" name="TextBox 5"/>
            <p:cNvSpPr txBox="1"/>
            <p:nvPr/>
          </p:nvSpPr>
          <p:spPr>
            <a:xfrm>
              <a:off x="611560" y="1268761"/>
              <a:ext cx="2598534" cy="307777"/>
            </a:xfrm>
            <a:prstGeom prst="rect">
              <a:avLst/>
            </a:prstGeom>
            <a:solidFill>
              <a:schemeClr val="bg1"/>
            </a:solidFill>
          </p:spPr>
          <p:txBody>
            <a:bodyPr wrap="square" rtlCol="0">
              <a:spAutoFit/>
            </a:bodyPr>
            <a:lstStyle/>
            <a:p>
              <a:r>
                <a:rPr lang="cs-CZ" sz="1400" smtClean="0"/>
                <a:t>Plazmatické koncentrace ŽK</a:t>
              </a:r>
              <a:endParaRPr lang="en-US" sz="1400"/>
            </a:p>
          </p:txBody>
        </p:sp>
        <p:cxnSp>
          <p:nvCxnSpPr>
            <p:cNvPr id="7" name="Straight Connector 6"/>
            <p:cNvCxnSpPr/>
            <p:nvPr/>
          </p:nvCxnSpPr>
          <p:spPr>
            <a:xfrm>
              <a:off x="611560" y="1556792"/>
              <a:ext cx="252028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8" name="Picture 7" descr="TBA-plasma 10min.jpg"/>
          <p:cNvPicPr>
            <a:picLocks noChangeAspect="1"/>
          </p:cNvPicPr>
          <p:nvPr/>
        </p:nvPicPr>
        <p:blipFill>
          <a:blip r:embed="rId3" cstate="print"/>
          <a:stretch>
            <a:fillRect/>
          </a:stretch>
        </p:blipFill>
        <p:spPr>
          <a:xfrm>
            <a:off x="733699" y="4359131"/>
            <a:ext cx="2814558" cy="2189368"/>
          </a:xfrm>
          <a:prstGeom prst="rect">
            <a:avLst/>
          </a:prstGeom>
        </p:spPr>
      </p:pic>
      <p:sp>
        <p:nvSpPr>
          <p:cNvPr id="9" name="Rounded Rectangle 15"/>
          <p:cNvSpPr/>
          <p:nvPr/>
        </p:nvSpPr>
        <p:spPr>
          <a:xfrm rot="5400000">
            <a:off x="1416402" y="5389198"/>
            <a:ext cx="1381598" cy="586109"/>
          </a:xfrm>
          <a:prstGeom prst="roundRect">
            <a:avLst/>
          </a:prstGeom>
          <a:noFill/>
          <a:ln w="381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5"/>
          <p:cNvSpPr txBox="1">
            <a:spLocks noChangeArrowheads="1"/>
          </p:cNvSpPr>
          <p:nvPr/>
        </p:nvSpPr>
        <p:spPr bwMode="auto">
          <a:xfrm>
            <a:off x="4373328" y="6521450"/>
            <a:ext cx="4767184" cy="338554"/>
          </a:xfrm>
          <a:prstGeom prst="rect">
            <a:avLst/>
          </a:prstGeom>
          <a:noFill/>
          <a:ln w="9525">
            <a:noFill/>
            <a:miter lim="800000"/>
            <a:headEnd/>
            <a:tailEnd/>
          </a:ln>
          <a:effectLst/>
        </p:spPr>
        <p:txBody>
          <a:bodyPr wrap="square">
            <a:spAutoFit/>
          </a:bodyPr>
          <a:lstStyle/>
          <a:p>
            <a:r>
              <a:rPr lang="cs-CZ" sz="1600" dirty="0" err="1" smtClean="0"/>
              <a:t>Hirsova</a:t>
            </a:r>
            <a:r>
              <a:rPr lang="cs-CZ" sz="1600" dirty="0" smtClean="0"/>
              <a:t> P, Micuda S. </a:t>
            </a:r>
            <a:r>
              <a:rPr lang="cs-CZ" sz="1600" dirty="0" err="1" smtClean="0"/>
              <a:t>Toxicology</a:t>
            </a:r>
            <a:r>
              <a:rPr lang="cs-CZ" sz="1600" dirty="0" smtClean="0"/>
              <a:t> </a:t>
            </a:r>
            <a:r>
              <a:rPr lang="sv-SE" sz="1600" dirty="0" smtClean="0"/>
              <a:t>2013; </a:t>
            </a:r>
            <a:r>
              <a:rPr lang="sv-SE" sz="1600" dirty="0"/>
              <a:t>311(3):191-204.</a:t>
            </a:r>
            <a:endParaRPr lang="cs-CZ" sz="1600" dirty="0"/>
          </a:p>
        </p:txBody>
      </p:sp>
      <p:sp>
        <p:nvSpPr>
          <p:cNvPr id="16" name="Rectangle 2"/>
          <p:cNvSpPr txBox="1">
            <a:spLocks noChangeArrowheads="1"/>
          </p:cNvSpPr>
          <p:nvPr/>
        </p:nvSpPr>
        <p:spPr>
          <a:xfrm>
            <a:off x="1587576" y="311350"/>
            <a:ext cx="7088111" cy="922338"/>
          </a:xfrm>
          <a:prstGeom prst="rect">
            <a:avLst/>
          </a:prstGeom>
        </p:spPr>
        <p:txBody>
          <a:bodyPr vert="horz" lIns="91440" tIns="45720" rIns="91440" bIns="45720" rtlCol="0" anchor="ctr">
            <a:normAutofit fontScale="900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cs-CZ" sz="3200" dirty="0" smtClean="0">
                <a:solidFill>
                  <a:schemeClr val="tx2"/>
                </a:solidFill>
              </a:rPr>
              <a:t> </a:t>
            </a:r>
            <a:r>
              <a:rPr lang="cs-CZ" sz="3200" dirty="0" err="1" smtClean="0">
                <a:solidFill>
                  <a:schemeClr val="tx2"/>
                </a:solidFill>
              </a:rPr>
              <a:t>Epigallokatechin</a:t>
            </a:r>
            <a:r>
              <a:rPr lang="cs-CZ" sz="3200" dirty="0" smtClean="0">
                <a:solidFill>
                  <a:schemeClr val="tx2"/>
                </a:solidFill>
              </a:rPr>
              <a:t> </a:t>
            </a:r>
            <a:r>
              <a:rPr lang="cs-CZ" sz="3200" dirty="0" err="1" smtClean="0">
                <a:solidFill>
                  <a:schemeClr val="tx2"/>
                </a:solidFill>
              </a:rPr>
              <a:t>gallát</a:t>
            </a:r>
            <a:r>
              <a:rPr lang="cs-CZ" sz="3200" dirty="0" smtClean="0">
                <a:solidFill>
                  <a:schemeClr val="tx2"/>
                </a:solidFill>
              </a:rPr>
              <a:t> (EGCG) – biliární exkreční mechanizmy</a:t>
            </a:r>
          </a:p>
        </p:txBody>
      </p:sp>
      <p:pic>
        <p:nvPicPr>
          <p:cNvPr id="17" name="Picture 16" descr="SD of Cumulative bile flow rate (ml).jpg"/>
          <p:cNvPicPr>
            <a:picLocks noChangeAspect="1"/>
          </p:cNvPicPr>
          <p:nvPr/>
        </p:nvPicPr>
        <p:blipFill>
          <a:blip r:embed="rId4" cstate="print"/>
          <a:srcRect l="1695"/>
          <a:stretch>
            <a:fillRect/>
          </a:stretch>
        </p:blipFill>
        <p:spPr>
          <a:xfrm>
            <a:off x="420036" y="1729955"/>
            <a:ext cx="3816424" cy="2084854"/>
          </a:xfrm>
          <a:prstGeom prst="rect">
            <a:avLst/>
          </a:prstGeom>
        </p:spPr>
      </p:pic>
      <p:sp>
        <p:nvSpPr>
          <p:cNvPr id="18" name="TextBox 17"/>
          <p:cNvSpPr txBox="1"/>
          <p:nvPr/>
        </p:nvSpPr>
        <p:spPr>
          <a:xfrm>
            <a:off x="1824848" y="1103655"/>
            <a:ext cx="992016" cy="369332"/>
          </a:xfrm>
          <a:prstGeom prst="rect">
            <a:avLst/>
          </a:prstGeom>
          <a:noFill/>
        </p:spPr>
        <p:txBody>
          <a:bodyPr wrap="none" rtlCol="0">
            <a:spAutoFit/>
          </a:bodyPr>
          <a:lstStyle/>
          <a:p>
            <a:r>
              <a:rPr lang="en-US" dirty="0" err="1" smtClean="0"/>
              <a:t>Tok</a:t>
            </a:r>
            <a:r>
              <a:rPr lang="en-US" dirty="0" smtClean="0"/>
              <a:t> </a:t>
            </a:r>
            <a:r>
              <a:rPr lang="cs-CZ" dirty="0" smtClean="0"/>
              <a:t>žluči</a:t>
            </a:r>
            <a:endParaRPr lang="en-US" dirty="0"/>
          </a:p>
        </p:txBody>
      </p:sp>
      <p:cxnSp>
        <p:nvCxnSpPr>
          <p:cNvPr id="19" name="Straight Connector 18"/>
          <p:cNvCxnSpPr/>
          <p:nvPr/>
        </p:nvCxnSpPr>
        <p:spPr>
          <a:xfrm>
            <a:off x="636060" y="1463695"/>
            <a:ext cx="3528392"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5233" name="Picture 1"/>
          <p:cNvPicPr>
            <a:picLocks noChangeAspect="1" noChangeArrowheads="1"/>
          </p:cNvPicPr>
          <p:nvPr/>
        </p:nvPicPr>
        <p:blipFill>
          <a:blip r:embed="rId5"/>
          <a:srcRect b="27348"/>
          <a:stretch>
            <a:fillRect/>
          </a:stretch>
        </p:blipFill>
        <p:spPr bwMode="auto">
          <a:xfrm>
            <a:off x="4201589" y="1370848"/>
            <a:ext cx="4938924" cy="4847072"/>
          </a:xfrm>
          <a:prstGeom prst="rect">
            <a:avLst/>
          </a:prstGeom>
          <a:noFill/>
          <a:ln w="9525">
            <a:noFill/>
            <a:miter lim="800000"/>
            <a:headEnd/>
            <a:tailEnd/>
          </a:ln>
          <a:effectLst/>
        </p:spPr>
      </p:pic>
      <p:sp>
        <p:nvSpPr>
          <p:cNvPr id="14" name="Šipka dolů 13"/>
          <p:cNvSpPr/>
          <p:nvPr/>
        </p:nvSpPr>
        <p:spPr>
          <a:xfrm>
            <a:off x="8321040" y="2194560"/>
            <a:ext cx="304800" cy="426720"/>
          </a:xfrm>
          <a:prstGeom prst="down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grpSp>
        <p:nvGrpSpPr>
          <p:cNvPr id="39" name="Skupina 38"/>
          <p:cNvGrpSpPr/>
          <p:nvPr/>
        </p:nvGrpSpPr>
        <p:grpSpPr>
          <a:xfrm>
            <a:off x="5172529" y="2834640"/>
            <a:ext cx="2240642" cy="2021840"/>
            <a:chOff x="5172529" y="2834640"/>
            <a:chExt cx="2240642" cy="2021840"/>
          </a:xfrm>
        </p:grpSpPr>
        <p:sp>
          <p:nvSpPr>
            <p:cNvPr id="20" name="Šipka nahoru 19"/>
            <p:cNvSpPr/>
            <p:nvPr/>
          </p:nvSpPr>
          <p:spPr>
            <a:xfrm>
              <a:off x="7191103" y="2834640"/>
              <a:ext cx="222068" cy="431074"/>
            </a:xfrm>
            <a:prstGeom prst="upArrow">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grpSp>
          <p:nvGrpSpPr>
            <p:cNvPr id="26" name="Skupina 25"/>
            <p:cNvGrpSpPr/>
            <p:nvPr/>
          </p:nvGrpSpPr>
          <p:grpSpPr>
            <a:xfrm>
              <a:off x="7027817" y="4624251"/>
              <a:ext cx="385354" cy="232229"/>
              <a:chOff x="7027817" y="4624251"/>
              <a:chExt cx="385354" cy="367202"/>
            </a:xfrm>
          </p:grpSpPr>
          <p:cxnSp>
            <p:nvCxnSpPr>
              <p:cNvPr id="23" name="Přímá spojovací čára 22"/>
              <p:cNvCxnSpPr/>
              <p:nvPr/>
            </p:nvCxnSpPr>
            <p:spPr>
              <a:xfrm flipV="1">
                <a:off x="7027817" y="4624251"/>
                <a:ext cx="385354" cy="36720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5" name="Přímá spojovací čára 24"/>
              <p:cNvCxnSpPr/>
              <p:nvPr/>
            </p:nvCxnSpPr>
            <p:spPr>
              <a:xfrm flipH="1" flipV="1">
                <a:off x="7027817" y="4624251"/>
                <a:ext cx="385354" cy="36720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27" name="Skupina 26"/>
            <p:cNvGrpSpPr/>
            <p:nvPr/>
          </p:nvGrpSpPr>
          <p:grpSpPr>
            <a:xfrm>
              <a:off x="6005286" y="4624251"/>
              <a:ext cx="385354" cy="232229"/>
              <a:chOff x="7027817" y="4624251"/>
              <a:chExt cx="385354" cy="367202"/>
            </a:xfrm>
          </p:grpSpPr>
          <p:cxnSp>
            <p:nvCxnSpPr>
              <p:cNvPr id="28" name="Přímá spojovací čára 27"/>
              <p:cNvCxnSpPr/>
              <p:nvPr/>
            </p:nvCxnSpPr>
            <p:spPr>
              <a:xfrm flipV="1">
                <a:off x="7027817" y="4624251"/>
                <a:ext cx="385354" cy="36720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29" name="Přímá spojovací čára 28"/>
              <p:cNvCxnSpPr/>
              <p:nvPr/>
            </p:nvCxnSpPr>
            <p:spPr>
              <a:xfrm flipH="1" flipV="1">
                <a:off x="7027817" y="4624251"/>
                <a:ext cx="385354" cy="36720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30" name="Skupina 29"/>
            <p:cNvGrpSpPr/>
            <p:nvPr/>
          </p:nvGrpSpPr>
          <p:grpSpPr>
            <a:xfrm>
              <a:off x="5202646" y="4291120"/>
              <a:ext cx="385354" cy="232229"/>
              <a:chOff x="7027817" y="4624251"/>
              <a:chExt cx="385354" cy="367202"/>
            </a:xfrm>
          </p:grpSpPr>
          <p:cxnSp>
            <p:nvCxnSpPr>
              <p:cNvPr id="31" name="Přímá spojovací čára 30"/>
              <p:cNvCxnSpPr/>
              <p:nvPr/>
            </p:nvCxnSpPr>
            <p:spPr>
              <a:xfrm flipV="1">
                <a:off x="7027817" y="4624251"/>
                <a:ext cx="385354" cy="36720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2" name="Přímá spojovací čára 31"/>
              <p:cNvCxnSpPr/>
              <p:nvPr/>
            </p:nvCxnSpPr>
            <p:spPr>
              <a:xfrm flipH="1" flipV="1">
                <a:off x="7027817" y="4624251"/>
                <a:ext cx="385354" cy="36720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grpSp>
          <p:nvGrpSpPr>
            <p:cNvPr id="33" name="Skupina 32"/>
            <p:cNvGrpSpPr/>
            <p:nvPr/>
          </p:nvGrpSpPr>
          <p:grpSpPr>
            <a:xfrm>
              <a:off x="5619932" y="3265714"/>
              <a:ext cx="516708" cy="371566"/>
              <a:chOff x="7027817" y="4624251"/>
              <a:chExt cx="385354" cy="367202"/>
            </a:xfrm>
          </p:grpSpPr>
          <p:cxnSp>
            <p:nvCxnSpPr>
              <p:cNvPr id="34" name="Přímá spojovací čára 33"/>
              <p:cNvCxnSpPr/>
              <p:nvPr/>
            </p:nvCxnSpPr>
            <p:spPr>
              <a:xfrm flipV="1">
                <a:off x="7027817" y="4624251"/>
                <a:ext cx="385354" cy="36720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35" name="Přímá spojovací čára 34"/>
              <p:cNvCxnSpPr/>
              <p:nvPr/>
            </p:nvCxnSpPr>
            <p:spPr>
              <a:xfrm flipH="1" flipV="1">
                <a:off x="7027817" y="4624251"/>
                <a:ext cx="385354" cy="367202"/>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grpSp>
        <p:grpSp>
          <p:nvGrpSpPr>
            <p:cNvPr id="36" name="Skupina 35"/>
            <p:cNvGrpSpPr/>
            <p:nvPr/>
          </p:nvGrpSpPr>
          <p:grpSpPr>
            <a:xfrm>
              <a:off x="5172529" y="3316514"/>
              <a:ext cx="385354" cy="232229"/>
              <a:chOff x="7027817" y="4624251"/>
              <a:chExt cx="385354" cy="367202"/>
            </a:xfrm>
          </p:grpSpPr>
          <p:cxnSp>
            <p:nvCxnSpPr>
              <p:cNvPr id="37" name="Přímá spojovací čára 36"/>
              <p:cNvCxnSpPr/>
              <p:nvPr/>
            </p:nvCxnSpPr>
            <p:spPr>
              <a:xfrm flipV="1">
                <a:off x="7027817" y="4624251"/>
                <a:ext cx="385354" cy="36720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cxnSp>
            <p:nvCxnSpPr>
              <p:cNvPr id="38" name="Přímá spojovací čára 37"/>
              <p:cNvCxnSpPr/>
              <p:nvPr/>
            </p:nvCxnSpPr>
            <p:spPr>
              <a:xfrm flipH="1" flipV="1">
                <a:off x="7027817" y="4624251"/>
                <a:ext cx="385354" cy="367202"/>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4484626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5233"/>
                                        </p:tgtEl>
                                        <p:attrNameLst>
                                          <p:attrName>style.visibility</p:attrName>
                                        </p:attrNameLst>
                                      </p:cBhvr>
                                      <p:to>
                                        <p:strVal val="visible"/>
                                      </p:to>
                                    </p:set>
                                    <p:anim calcmode="lin" valueType="num">
                                      <p:cBhvr additive="base">
                                        <p:cTn id="7" dur="500" fill="hold"/>
                                        <p:tgtEl>
                                          <p:spTgt spid="95233"/>
                                        </p:tgtEl>
                                        <p:attrNameLst>
                                          <p:attrName>ppt_x</p:attrName>
                                        </p:attrNameLst>
                                      </p:cBhvr>
                                      <p:tavLst>
                                        <p:tav tm="0">
                                          <p:val>
                                            <p:strVal val="1+#ppt_w/2"/>
                                          </p:val>
                                        </p:tav>
                                        <p:tav tm="100000">
                                          <p:val>
                                            <p:strVal val="#ppt_x"/>
                                          </p:val>
                                        </p:tav>
                                      </p:tavLst>
                                    </p:anim>
                                    <p:anim calcmode="lin" valueType="num">
                                      <p:cBhvr additive="base">
                                        <p:cTn id="8" dur="500" fill="hold"/>
                                        <p:tgtEl>
                                          <p:spTgt spid="952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linds(horizontal)">
                                      <p:cBhvr>
                                        <p:cTn id="1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noAutofit/>
          </a:bodyPr>
          <a:lstStyle/>
          <a:p>
            <a:r>
              <a:rPr lang="cs-CZ" sz="3600" dirty="0" smtClean="0">
                <a:solidFill>
                  <a:schemeClr val="tx2"/>
                </a:solidFill>
              </a:rPr>
              <a:t>Perspektivy studia eliminačních procesů léčiv</a:t>
            </a:r>
            <a:endParaRPr lang="cs-CZ" sz="3600" dirty="0"/>
          </a:p>
        </p:txBody>
      </p:sp>
      <p:pic>
        <p:nvPicPr>
          <p:cNvPr id="59394" name="Picture 2"/>
          <p:cNvPicPr>
            <a:picLocks noChangeAspect="1" noChangeArrowheads="1"/>
          </p:cNvPicPr>
          <p:nvPr/>
        </p:nvPicPr>
        <p:blipFill>
          <a:blip r:embed="rId3"/>
          <a:srcRect/>
          <a:stretch>
            <a:fillRect/>
          </a:stretch>
        </p:blipFill>
        <p:spPr bwMode="auto">
          <a:xfrm>
            <a:off x="428663" y="1701415"/>
            <a:ext cx="8348999" cy="4699386"/>
          </a:xfrm>
          <a:prstGeom prst="rect">
            <a:avLst/>
          </a:prstGeom>
          <a:noFill/>
          <a:ln w="9525">
            <a:noFill/>
            <a:miter lim="800000"/>
            <a:headEnd/>
            <a:tailEnd/>
          </a:ln>
          <a:effectLst/>
        </p:spPr>
      </p:pic>
    </p:spTree>
    <p:extLst>
      <p:ext uri="{BB962C8B-B14F-4D97-AF65-F5344CB8AC3E}">
        <p14:creationId xmlns:p14="http://schemas.microsoft.com/office/powerpoint/2010/main" val="1100462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Nukleární receptory</a:t>
            </a:r>
            <a:endParaRPr lang="cs-CZ" dirty="0"/>
          </a:p>
        </p:txBody>
      </p:sp>
      <p:pic>
        <p:nvPicPr>
          <p:cNvPr id="2052" name="Picture 4" descr="An external file that holds a picture, illustration, etc.&#10;Object name is g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40768"/>
            <a:ext cx="7467600" cy="5010150"/>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5220072" y="6574296"/>
            <a:ext cx="3886000" cy="307777"/>
          </a:xfrm>
          <a:prstGeom prst="rect">
            <a:avLst/>
          </a:prstGeom>
        </p:spPr>
        <p:txBody>
          <a:bodyPr wrap="none">
            <a:spAutoFit/>
          </a:bodyPr>
          <a:lstStyle/>
          <a:p>
            <a:r>
              <a:rPr lang="cs-CZ" sz="1400" u="sng" dirty="0" err="1">
                <a:hlinkClick r:id="rId3"/>
              </a:rPr>
              <a:t>Halilbasic</a:t>
            </a:r>
            <a:r>
              <a:rPr lang="cs-CZ" sz="1400" u="sng" dirty="0">
                <a:hlinkClick r:id="rId3"/>
              </a:rPr>
              <a:t> </a:t>
            </a:r>
            <a:r>
              <a:rPr lang="cs-CZ" sz="1400" u="sng" dirty="0" smtClean="0">
                <a:hlinkClick r:id="rId3"/>
              </a:rPr>
              <a:t>E</a:t>
            </a:r>
            <a:r>
              <a:rPr lang="cs-CZ" sz="1400" u="sng" dirty="0" smtClean="0"/>
              <a:t>. </a:t>
            </a:r>
            <a:r>
              <a:rPr lang="nl-NL" sz="1400" u="sng" dirty="0" smtClean="0">
                <a:hlinkClick r:id="rId4" tooltip="Journal of hepatology."/>
              </a:rPr>
              <a:t>J </a:t>
            </a:r>
            <a:r>
              <a:rPr lang="nl-NL" sz="1400" u="sng" dirty="0">
                <a:hlinkClick r:id="rId4" tooltip="Journal of hepatology."/>
              </a:rPr>
              <a:t>Hepatol.</a:t>
            </a:r>
            <a:r>
              <a:rPr lang="nl-NL" sz="1400" dirty="0"/>
              <a:t> 2013 Jan;58(1):155-68</a:t>
            </a:r>
            <a:endParaRPr lang="cs-CZ" sz="1400" dirty="0"/>
          </a:p>
        </p:txBody>
      </p:sp>
    </p:spTree>
    <p:extLst>
      <p:ext uri="{BB962C8B-B14F-4D97-AF65-F5344CB8AC3E}">
        <p14:creationId xmlns:p14="http://schemas.microsoft.com/office/powerpoint/2010/main" val="1111241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1143000"/>
          </a:xfrm>
        </p:spPr>
        <p:txBody>
          <a:bodyPr/>
          <a:lstStyle/>
          <a:p>
            <a:r>
              <a:rPr lang="cs-CZ" dirty="0" smtClean="0">
                <a:solidFill>
                  <a:schemeClr val="tx2"/>
                </a:solidFill>
              </a:rPr>
              <a:t>Preklinické studie</a:t>
            </a:r>
            <a:endParaRPr lang="cs-CZ" dirty="0">
              <a:solidFill>
                <a:schemeClr val="tx2"/>
              </a:solidFill>
            </a:endParaRPr>
          </a:p>
        </p:txBody>
      </p:sp>
      <p:sp>
        <p:nvSpPr>
          <p:cNvPr id="3" name="Zástupný symbol pro obsah 2"/>
          <p:cNvSpPr>
            <a:spLocks noGrp="1"/>
          </p:cNvSpPr>
          <p:nvPr>
            <p:ph idx="1"/>
          </p:nvPr>
        </p:nvSpPr>
        <p:spPr>
          <a:xfrm>
            <a:off x="457200" y="1268760"/>
            <a:ext cx="8229600" cy="5179714"/>
          </a:xfrm>
        </p:spPr>
        <p:txBody>
          <a:bodyPr>
            <a:normAutofit fontScale="62500" lnSpcReduction="20000"/>
          </a:bodyPr>
          <a:lstStyle/>
          <a:p>
            <a:r>
              <a:rPr lang="cs-CZ" dirty="0">
                <a:solidFill>
                  <a:schemeClr val="accent1"/>
                </a:solidFill>
              </a:rPr>
              <a:t>Kauzalita – JAK</a:t>
            </a:r>
            <a:r>
              <a:rPr lang="cs-CZ" dirty="0" smtClean="0">
                <a:solidFill>
                  <a:schemeClr val="accent1"/>
                </a:solidFill>
              </a:rPr>
              <a:t>? → Kvantifikace - VÝZNAM?</a:t>
            </a:r>
            <a:endParaRPr lang="cs-CZ" dirty="0">
              <a:solidFill>
                <a:schemeClr val="accent1"/>
              </a:solidFill>
            </a:endParaRPr>
          </a:p>
          <a:p>
            <a:pPr lvl="1"/>
            <a:r>
              <a:rPr lang="cs-CZ" dirty="0" smtClean="0">
                <a:solidFill>
                  <a:schemeClr val="accent4"/>
                </a:solidFill>
              </a:rPr>
              <a:t>Mechanizmy - deskriptivní (CO?) už nestačí</a:t>
            </a:r>
          </a:p>
          <a:p>
            <a:pPr lvl="1"/>
            <a:r>
              <a:rPr lang="cs-CZ" dirty="0" smtClean="0"/>
              <a:t>Kombinace se selektivními agonisty/antagonisty, </a:t>
            </a:r>
            <a:r>
              <a:rPr lang="cs-CZ" dirty="0" err="1" smtClean="0"/>
              <a:t>knockout</a:t>
            </a:r>
            <a:r>
              <a:rPr lang="cs-CZ" dirty="0" smtClean="0"/>
              <a:t>/in, transgenní</a:t>
            </a:r>
          </a:p>
          <a:p>
            <a:r>
              <a:rPr lang="cs-CZ" dirty="0" smtClean="0">
                <a:solidFill>
                  <a:schemeClr val="accent1"/>
                </a:solidFill>
              </a:rPr>
              <a:t>Kombinovaný </a:t>
            </a:r>
            <a:r>
              <a:rPr lang="cs-CZ" i="1" dirty="0" smtClean="0">
                <a:solidFill>
                  <a:schemeClr val="accent1"/>
                </a:solidFill>
              </a:rPr>
              <a:t>in vitro/in </a:t>
            </a:r>
            <a:r>
              <a:rPr lang="cs-CZ" i="1" dirty="0" err="1" smtClean="0">
                <a:solidFill>
                  <a:schemeClr val="accent1"/>
                </a:solidFill>
              </a:rPr>
              <a:t>vivo</a:t>
            </a:r>
            <a:r>
              <a:rPr lang="cs-CZ" i="1" dirty="0" smtClean="0">
                <a:solidFill>
                  <a:schemeClr val="accent1"/>
                </a:solidFill>
              </a:rPr>
              <a:t> </a:t>
            </a:r>
            <a:r>
              <a:rPr lang="cs-CZ" dirty="0" smtClean="0">
                <a:solidFill>
                  <a:schemeClr val="accent1"/>
                </a:solidFill>
              </a:rPr>
              <a:t>přístup</a:t>
            </a:r>
          </a:p>
          <a:p>
            <a:pPr lvl="1"/>
            <a:r>
              <a:rPr lang="cs-CZ" dirty="0" smtClean="0"/>
              <a:t>Vše potvrzovat dalším měřením </a:t>
            </a:r>
          </a:p>
          <a:p>
            <a:pPr lvl="1"/>
            <a:r>
              <a:rPr lang="cs-CZ" dirty="0" smtClean="0"/>
              <a:t>logické souvislosti</a:t>
            </a:r>
          </a:p>
          <a:p>
            <a:r>
              <a:rPr lang="cs-CZ" dirty="0" smtClean="0">
                <a:solidFill>
                  <a:schemeClr val="accent1"/>
                </a:solidFill>
              </a:rPr>
              <a:t>Vždy kontrolované</a:t>
            </a:r>
          </a:p>
          <a:p>
            <a:pPr lvl="1"/>
            <a:r>
              <a:rPr lang="cs-CZ" dirty="0" smtClean="0"/>
              <a:t>I několik kontrolních skupin – bez léčby, s referenčním léčivem</a:t>
            </a:r>
          </a:p>
          <a:p>
            <a:pPr lvl="1"/>
            <a:r>
              <a:rPr lang="cs-CZ" dirty="0" err="1" smtClean="0"/>
              <a:t>Sham</a:t>
            </a:r>
            <a:r>
              <a:rPr lang="cs-CZ" dirty="0" smtClean="0"/>
              <a:t> operace…..</a:t>
            </a:r>
          </a:p>
          <a:p>
            <a:r>
              <a:rPr lang="cs-CZ" dirty="0" smtClean="0">
                <a:solidFill>
                  <a:schemeClr val="accent1"/>
                </a:solidFill>
              </a:rPr>
              <a:t>Dobrá volba modelu/zvířete – klinická relevance</a:t>
            </a:r>
          </a:p>
          <a:p>
            <a:pPr lvl="1"/>
            <a:r>
              <a:rPr lang="cs-CZ" dirty="0" smtClean="0"/>
              <a:t>Vhodnost pro sledovaný parametr – dobrý model často není jednoduchý</a:t>
            </a:r>
          </a:p>
          <a:p>
            <a:pPr lvl="1"/>
            <a:r>
              <a:rPr lang="cs-CZ" dirty="0" smtClean="0"/>
              <a:t>Druh, věk, pohlaví</a:t>
            </a:r>
          </a:p>
          <a:p>
            <a:r>
              <a:rPr lang="cs-CZ" dirty="0">
                <a:solidFill>
                  <a:schemeClr val="accent1"/>
                </a:solidFill>
              </a:rPr>
              <a:t>Akceptovaný modelový patologický stav</a:t>
            </a:r>
          </a:p>
          <a:p>
            <a:pPr lvl="1"/>
            <a:r>
              <a:rPr lang="cs-CZ" dirty="0"/>
              <a:t>Skutečně reflektuje klinickou situaci, nebo nějaký její aspekt</a:t>
            </a:r>
          </a:p>
          <a:p>
            <a:r>
              <a:rPr lang="cs-CZ" dirty="0" smtClean="0">
                <a:solidFill>
                  <a:schemeClr val="accent1"/>
                </a:solidFill>
              </a:rPr>
              <a:t>DÁVKA!!!</a:t>
            </a:r>
          </a:p>
          <a:p>
            <a:pPr lvl="1"/>
            <a:r>
              <a:rPr lang="cs-CZ" dirty="0" smtClean="0"/>
              <a:t>Každé zvíře jinak, časový faktor – vyzkoušet více dávek</a:t>
            </a:r>
          </a:p>
        </p:txBody>
      </p:sp>
    </p:spTree>
    <p:extLst>
      <p:ext uri="{BB962C8B-B14F-4D97-AF65-F5344CB8AC3E}">
        <p14:creationId xmlns:p14="http://schemas.microsoft.com/office/powerpoint/2010/main" val="4046158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2563807" cy="1143000"/>
          </a:xfrm>
        </p:spPr>
        <p:txBody>
          <a:bodyPr/>
          <a:lstStyle/>
          <a:p>
            <a:r>
              <a:rPr lang="cs-CZ" dirty="0" smtClean="0">
                <a:solidFill>
                  <a:schemeClr val="tx2"/>
                </a:solidFill>
              </a:rPr>
              <a:t>Dávka</a:t>
            </a:r>
            <a:endParaRPr lang="cs-CZ" dirty="0">
              <a:solidFill>
                <a:schemeClr val="tx2"/>
              </a:solidFill>
            </a:endParaRPr>
          </a:p>
        </p:txBody>
      </p:sp>
      <p:pic>
        <p:nvPicPr>
          <p:cNvPr id="4" name="Zástupný symbol pro obsah 3"/>
          <p:cNvPicPr>
            <a:picLocks noGrp="1" noChangeAspect="1"/>
          </p:cNvPicPr>
          <p:nvPr>
            <p:ph idx="1"/>
          </p:nvPr>
        </p:nvPicPr>
        <p:blipFill>
          <a:blip r:embed="rId3"/>
          <a:stretch>
            <a:fillRect/>
          </a:stretch>
        </p:blipFill>
        <p:spPr>
          <a:xfrm>
            <a:off x="3275856" y="175841"/>
            <a:ext cx="5613295" cy="6310704"/>
          </a:xfrm>
          <a:prstGeom prst="rect">
            <a:avLst/>
          </a:prstGeom>
        </p:spPr>
      </p:pic>
      <p:sp>
        <p:nvSpPr>
          <p:cNvPr id="5" name="Obdélník 4"/>
          <p:cNvSpPr/>
          <p:nvPr/>
        </p:nvSpPr>
        <p:spPr>
          <a:xfrm>
            <a:off x="1727176" y="6486545"/>
            <a:ext cx="7416824" cy="369332"/>
          </a:xfrm>
          <a:prstGeom prst="rect">
            <a:avLst/>
          </a:prstGeom>
        </p:spPr>
        <p:txBody>
          <a:bodyPr wrap="square">
            <a:spAutoFit/>
          </a:bodyPr>
          <a:lstStyle/>
          <a:p>
            <a:r>
              <a:rPr lang="en-US" dirty="0" err="1"/>
              <a:t>Anroop</a:t>
            </a:r>
            <a:r>
              <a:rPr lang="en-US" dirty="0"/>
              <a:t> </a:t>
            </a:r>
            <a:r>
              <a:rPr lang="en-US" dirty="0" smtClean="0"/>
              <a:t>B</a:t>
            </a:r>
            <a:r>
              <a:rPr lang="cs-CZ" dirty="0" smtClean="0"/>
              <a:t>N. </a:t>
            </a:r>
            <a:r>
              <a:rPr lang="en-US" dirty="0" smtClean="0"/>
              <a:t>J </a:t>
            </a:r>
            <a:r>
              <a:rPr lang="en-US" dirty="0"/>
              <a:t>Basic </a:t>
            </a:r>
            <a:r>
              <a:rPr lang="en-US" dirty="0" err="1"/>
              <a:t>Clin</a:t>
            </a:r>
            <a:r>
              <a:rPr lang="en-US" dirty="0"/>
              <a:t> Pharm. March 2016-May 2016; 7(2): 27–31.</a:t>
            </a:r>
            <a:endParaRPr lang="cs-CZ" dirty="0"/>
          </a:p>
        </p:txBody>
      </p:sp>
    </p:spTree>
    <p:extLst>
      <p:ext uri="{BB962C8B-B14F-4D97-AF65-F5344CB8AC3E}">
        <p14:creationId xmlns:p14="http://schemas.microsoft.com/office/powerpoint/2010/main" val="14008288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chemeClr val="tx2"/>
                </a:solidFill>
              </a:rPr>
              <a:t>Preklinické studie</a:t>
            </a:r>
            <a:endParaRPr lang="cs-CZ" dirty="0">
              <a:solidFill>
                <a:schemeClr val="tx2"/>
              </a:solidFill>
            </a:endParaRPr>
          </a:p>
        </p:txBody>
      </p:sp>
      <p:sp>
        <p:nvSpPr>
          <p:cNvPr id="4" name="Zástupný symbol pro obsah 3"/>
          <p:cNvSpPr>
            <a:spLocks noGrp="1"/>
          </p:cNvSpPr>
          <p:nvPr>
            <p:ph sz="half" idx="1"/>
          </p:nvPr>
        </p:nvSpPr>
        <p:spPr/>
        <p:txBody>
          <a:bodyPr>
            <a:normAutofit fontScale="92500" lnSpcReduction="10000"/>
          </a:bodyPr>
          <a:lstStyle/>
          <a:p>
            <a:r>
              <a:rPr lang="cs-CZ" dirty="0" smtClean="0">
                <a:solidFill>
                  <a:schemeClr val="accent1"/>
                </a:solidFill>
              </a:rPr>
              <a:t>Výhody</a:t>
            </a:r>
          </a:p>
          <a:p>
            <a:pPr lvl="1"/>
            <a:r>
              <a:rPr lang="cs-CZ" dirty="0" smtClean="0"/>
              <a:t>Plánování - </a:t>
            </a:r>
            <a:r>
              <a:rPr lang="cs-CZ" dirty="0" err="1" smtClean="0"/>
              <a:t>Timing</a:t>
            </a:r>
            <a:endParaRPr lang="cs-CZ" dirty="0" smtClean="0"/>
          </a:p>
          <a:p>
            <a:pPr lvl="1"/>
            <a:r>
              <a:rPr lang="cs-CZ" dirty="0" smtClean="0"/>
              <a:t>Reprodukovatelnost</a:t>
            </a:r>
          </a:p>
          <a:p>
            <a:pPr lvl="2"/>
            <a:r>
              <a:rPr lang="cs-CZ" dirty="0" smtClean="0"/>
              <a:t>Čím jednodušší model, tím nižší variabilita</a:t>
            </a:r>
          </a:p>
          <a:p>
            <a:pPr lvl="1"/>
            <a:r>
              <a:rPr lang="cs-CZ" dirty="0"/>
              <a:t>Jednodušší statistika (n=6)</a:t>
            </a:r>
          </a:p>
          <a:p>
            <a:pPr lvl="1"/>
            <a:r>
              <a:rPr lang="cs-CZ" dirty="0" smtClean="0"/>
              <a:t>Dostupnost vzorků</a:t>
            </a:r>
          </a:p>
          <a:p>
            <a:pPr lvl="2"/>
            <a:r>
              <a:rPr lang="cs-CZ" dirty="0" smtClean="0"/>
              <a:t>Výrazně větší možnosti</a:t>
            </a:r>
            <a:endParaRPr lang="cs-CZ" dirty="0"/>
          </a:p>
          <a:p>
            <a:pPr lvl="1"/>
            <a:r>
              <a:rPr lang="cs-CZ" dirty="0" smtClean="0"/>
              <a:t>Spektra dávek a metod</a:t>
            </a:r>
          </a:p>
          <a:p>
            <a:pPr lvl="1"/>
            <a:r>
              <a:rPr lang="cs-CZ" dirty="0" smtClean="0"/>
              <a:t>Kauzalita </a:t>
            </a:r>
            <a:r>
              <a:rPr lang="cs-CZ" dirty="0" smtClean="0"/>
              <a:t>– možnost studia mechanizmů</a:t>
            </a:r>
          </a:p>
          <a:p>
            <a:pPr lvl="2"/>
            <a:r>
              <a:rPr lang="cs-CZ" dirty="0" smtClean="0"/>
              <a:t>Humanizované modely</a:t>
            </a:r>
          </a:p>
          <a:p>
            <a:pPr lvl="2"/>
            <a:r>
              <a:rPr lang="cs-CZ" dirty="0" smtClean="0"/>
              <a:t>Genové manipulace </a:t>
            </a:r>
          </a:p>
        </p:txBody>
      </p:sp>
      <p:sp>
        <p:nvSpPr>
          <p:cNvPr id="5" name="Zástupný symbol pro obsah 4"/>
          <p:cNvSpPr>
            <a:spLocks noGrp="1"/>
          </p:cNvSpPr>
          <p:nvPr>
            <p:ph sz="half" idx="2"/>
          </p:nvPr>
        </p:nvSpPr>
        <p:spPr/>
        <p:txBody>
          <a:bodyPr>
            <a:normAutofit fontScale="92500" lnSpcReduction="10000"/>
          </a:bodyPr>
          <a:lstStyle/>
          <a:p>
            <a:r>
              <a:rPr lang="cs-CZ" dirty="0" smtClean="0">
                <a:solidFill>
                  <a:schemeClr val="accent1"/>
                </a:solidFill>
              </a:rPr>
              <a:t>Nevýhody</a:t>
            </a:r>
          </a:p>
          <a:p>
            <a:pPr lvl="1"/>
            <a:r>
              <a:rPr lang="cs-CZ" dirty="0" smtClean="0"/>
              <a:t>Klinická relevance</a:t>
            </a:r>
          </a:p>
          <a:p>
            <a:pPr lvl="1"/>
            <a:r>
              <a:rPr lang="cs-CZ" dirty="0" smtClean="0"/>
              <a:t>Většinu metod sám </a:t>
            </a:r>
          </a:p>
          <a:p>
            <a:pPr lvl="2"/>
            <a:r>
              <a:rPr lang="cs-CZ" dirty="0" smtClean="0"/>
              <a:t>Čas - part-</a:t>
            </a:r>
            <a:r>
              <a:rPr lang="cs-CZ" dirty="0" err="1" smtClean="0"/>
              <a:t>time</a:t>
            </a:r>
            <a:r>
              <a:rPr lang="cs-CZ" dirty="0" smtClean="0"/>
              <a:t>?</a:t>
            </a:r>
            <a:endParaRPr lang="cs-CZ" dirty="0" smtClean="0"/>
          </a:p>
          <a:p>
            <a:pPr lvl="1"/>
            <a:r>
              <a:rPr lang="cs-CZ" dirty="0" smtClean="0"/>
              <a:t>„</a:t>
            </a:r>
            <a:r>
              <a:rPr lang="cs-CZ" dirty="0" err="1" smtClean="0"/>
              <a:t>Vlivka</a:t>
            </a:r>
            <a:r>
              <a:rPr lang="cs-CZ" dirty="0" smtClean="0"/>
              <a:t>“ nestačí</a:t>
            </a:r>
          </a:p>
          <a:p>
            <a:pPr lvl="1"/>
            <a:r>
              <a:rPr lang="cs-CZ" dirty="0" smtClean="0"/>
              <a:t>Kauzalita - náročné na spektrum metod</a:t>
            </a:r>
          </a:p>
          <a:p>
            <a:pPr lvl="1"/>
            <a:r>
              <a:rPr lang="cs-CZ" dirty="0" smtClean="0"/>
              <a:t>Negativní data téměř nepublikovatelná</a:t>
            </a:r>
          </a:p>
          <a:p>
            <a:pPr lvl="1"/>
            <a:r>
              <a:rPr lang="cs-CZ" dirty="0" smtClean="0"/>
              <a:t>Vše se platí, vše se musí vytvořit</a:t>
            </a:r>
            <a:endParaRPr lang="cs-CZ" dirty="0"/>
          </a:p>
        </p:txBody>
      </p:sp>
    </p:spTree>
    <p:extLst>
      <p:ext uri="{BB962C8B-B14F-4D97-AF65-F5344CB8AC3E}">
        <p14:creationId xmlns:p14="http://schemas.microsoft.com/office/powerpoint/2010/main" val="1604520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6581</TotalTime>
  <Words>5319</Words>
  <Application>Microsoft Office PowerPoint</Application>
  <PresentationFormat>Předvádění na obrazovce (4:3)</PresentationFormat>
  <Paragraphs>475</Paragraphs>
  <Slides>69</Slides>
  <Notes>34</Notes>
  <HiddenSlides>15</HiddenSlides>
  <MMClips>0</MMClips>
  <ScaleCrop>false</ScaleCrop>
  <HeadingPairs>
    <vt:vector size="8" baseType="variant">
      <vt:variant>
        <vt:lpstr>Použitá písma</vt:lpstr>
      </vt:variant>
      <vt:variant>
        <vt:i4>7</vt:i4>
      </vt:variant>
      <vt:variant>
        <vt:lpstr>Motiv</vt:lpstr>
      </vt:variant>
      <vt:variant>
        <vt:i4>1</vt:i4>
      </vt:variant>
      <vt:variant>
        <vt:lpstr>Vložené servery OLE</vt:lpstr>
      </vt:variant>
      <vt:variant>
        <vt:i4>1</vt:i4>
      </vt:variant>
      <vt:variant>
        <vt:lpstr>Nadpisy snímků</vt:lpstr>
      </vt:variant>
      <vt:variant>
        <vt:i4>69</vt:i4>
      </vt:variant>
    </vt:vector>
  </HeadingPairs>
  <TitlesOfParts>
    <vt:vector size="78" baseType="lpstr">
      <vt:lpstr>ＭＳ Ｐゴシック</vt:lpstr>
      <vt:lpstr>Arial</vt:lpstr>
      <vt:lpstr>Calibri</vt:lpstr>
      <vt:lpstr>msgothic</vt:lpstr>
      <vt:lpstr>Skia</vt:lpstr>
      <vt:lpstr>Times New Roman</vt:lpstr>
      <vt:lpstr>Wingdings</vt:lpstr>
      <vt:lpstr>Motiv sady Office</vt:lpstr>
      <vt:lpstr>Document</vt:lpstr>
      <vt:lpstr>Farmakologie – metody LFHK</vt:lpstr>
      <vt:lpstr>Zásady vědecké práce</vt:lpstr>
      <vt:lpstr>Farmakologie</vt:lpstr>
      <vt:lpstr>Studie ve farmakologii</vt:lpstr>
      <vt:lpstr>Pharmacodynamics - PD</vt:lpstr>
      <vt:lpstr>Příklad Intra/interindividuální variabilit  podáno 25 mg karvedilolu</vt:lpstr>
      <vt:lpstr>Preklinické studie</vt:lpstr>
      <vt:lpstr>Dávka</vt:lpstr>
      <vt:lpstr>Preklinické studie</vt:lpstr>
      <vt:lpstr>Preklinické PD – orientované na mechanizmy - receptory – cílové struktury léčiv</vt:lpstr>
      <vt:lpstr>Pro porovnání léčiv grafy a čísla - PD  hodnocení závislosti léčivo - účinek</vt:lpstr>
      <vt:lpstr>PD - in vitro - kvantitativní CRC křivka  koncentrace vs účinek - agonista</vt:lpstr>
      <vt:lpstr>Vztah léčivo/efekt - CRC/DRC</vt:lpstr>
      <vt:lpstr>CRC – zkoumané + referenční</vt:lpstr>
      <vt:lpstr>Prezentace aplikace PowerPoint</vt:lpstr>
      <vt:lpstr>Memantine vs CYP2B6/CYP2D6</vt:lpstr>
      <vt:lpstr>Farnesoid X receptor (FXR)</vt:lpstr>
      <vt:lpstr>FXR Knockout Mouse: Metabolic, Inflammatory &amp; Fibrotic Derangement</vt:lpstr>
      <vt:lpstr>Functions Mediated by Bile Acids via FXR and TGFR5 in Key Expressing Tissues</vt:lpstr>
      <vt:lpstr>TGFR5 a FXR aktivace</vt:lpstr>
      <vt:lpstr>Prezentace aplikace PowerPoint</vt:lpstr>
      <vt:lpstr>Structure and TGR5/FXR Potency of Key Bile Acid Derivatives</vt:lpstr>
      <vt:lpstr>Natural Compounds as TGR5 Agonists</vt:lpstr>
      <vt:lpstr>FXR agonist- WAY-362450 </vt:lpstr>
      <vt:lpstr>Preklinické in vivo</vt:lpstr>
      <vt:lpstr> FXR agonist WAY-362450 attenuates liver inflammation and fibrosis in murine model of non-alcoholic steatohepatitis</vt:lpstr>
      <vt:lpstr>FXR –  NASH - Way362450</vt:lpstr>
      <vt:lpstr>FXR – NASH – Way362450</vt:lpstr>
      <vt:lpstr>NASH – FXR? – WAY362450</vt:lpstr>
      <vt:lpstr>Vidíme účinek látky a hledáme mechanizmus</vt:lpstr>
      <vt:lpstr>Klinické studie</vt:lpstr>
      <vt:lpstr>Klinické studie</vt:lpstr>
      <vt:lpstr>FXR agonist obeticholic acid  (OCA) 25 mg - NASH</vt:lpstr>
      <vt:lpstr>Prezentace aplikace PowerPoint</vt:lpstr>
      <vt:lpstr>Prezentace aplikace PowerPoint</vt:lpstr>
      <vt:lpstr>FXR agonist - NASH</vt:lpstr>
      <vt:lpstr>Prezentace aplikace PowerPoint</vt:lpstr>
      <vt:lpstr>Prezentace aplikace PowerPoint</vt:lpstr>
      <vt:lpstr>Interpretation – OCA in patients with NASH</vt:lpstr>
      <vt:lpstr>A Placebo-Controlled Trial of Obeticholic Acid in Primary Biliary Cholangitis</vt:lpstr>
      <vt:lpstr>The primary composite end point was an alkaline phosphatase level of less than 1.67 times the upper limit of the normal range</vt:lpstr>
      <vt:lpstr>Alkaline Phosphatase and Total Bilirubin Levels in the Double-Blind and Open-Label Extension Phases, According to Trial Group.</vt:lpstr>
      <vt:lpstr>PD studie - FNHK</vt:lpstr>
      <vt:lpstr>Prezentace aplikace PowerPoint</vt:lpstr>
      <vt:lpstr>Prezentace aplikace PowerPoint</vt:lpstr>
      <vt:lpstr>Prezentace aplikace PowerPoint</vt:lpstr>
      <vt:lpstr>Prezentace aplikace PowerPoint</vt:lpstr>
      <vt:lpstr>Jak bych to měl dělat</vt:lpstr>
      <vt:lpstr>Exprese - proteiny – Western blot</vt:lpstr>
      <vt:lpstr>Automated WB – Sally Sue</vt:lpstr>
      <vt:lpstr>mRNA - qRT-PCR</vt:lpstr>
      <vt:lpstr>Prezentace aplikace PowerPoint</vt:lpstr>
      <vt:lpstr>The Sanger Technique</vt:lpstr>
      <vt:lpstr>Prezentace aplikace PowerPoint</vt:lpstr>
      <vt:lpstr>Sagnerova metoda</vt:lpstr>
      <vt:lpstr>Prezentace aplikace PowerPoint</vt:lpstr>
      <vt:lpstr>Prezentace aplikace PowerPoint</vt:lpstr>
      <vt:lpstr>Prezentace aplikace PowerPoint</vt:lpstr>
      <vt:lpstr>Prezentace aplikace PowerPoint</vt:lpstr>
      <vt:lpstr>Sequencing – electrophoretic/capilary methods</vt:lpstr>
      <vt:lpstr>Next generation sequencing</vt:lpstr>
      <vt:lpstr>DNA arrays</vt:lpstr>
      <vt:lpstr>Affimetrix – DMET array</vt:lpstr>
      <vt:lpstr>Affimetrix – DMET array</vt:lpstr>
      <vt:lpstr>FXR agonisté</vt:lpstr>
      <vt:lpstr>CRC - agonista</vt:lpstr>
      <vt:lpstr>Prezentace aplikace PowerPoint</vt:lpstr>
      <vt:lpstr>Perspektivy studia eliminačních procesů léčiv</vt:lpstr>
      <vt:lpstr>Nukleární receptory</vt:lpstr>
    </vt:vector>
  </TitlesOfParts>
  <Company>Univerzita Karlova v Praze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Biliární eliminace léčiv a její význam pro farmakoterapii</dc:title>
  <dc:creator>Windows User</dc:creator>
  <cp:lastModifiedBy>Mičuda, Stanislav</cp:lastModifiedBy>
  <cp:revision>300</cp:revision>
  <dcterms:created xsi:type="dcterms:W3CDTF">2009-02-06T10:18:42Z</dcterms:created>
  <dcterms:modified xsi:type="dcterms:W3CDTF">2017-03-20T08:51:08Z</dcterms:modified>
</cp:coreProperties>
</file>