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61" r:id="rId2"/>
    <p:sldId id="320" r:id="rId3"/>
    <p:sldId id="321" r:id="rId4"/>
    <p:sldId id="327" r:id="rId5"/>
    <p:sldId id="322" r:id="rId6"/>
    <p:sldId id="326" r:id="rId7"/>
    <p:sldId id="324" r:id="rId8"/>
    <p:sldId id="325" r:id="rId9"/>
    <p:sldId id="328" r:id="rId10"/>
    <p:sldId id="329" r:id="rId11"/>
    <p:sldId id="330" r:id="rId12"/>
    <p:sldId id="331" r:id="rId13"/>
    <p:sldId id="332" r:id="rId14"/>
    <p:sldId id="333" r:id="rId15"/>
    <p:sldId id="334" r:id="rId16"/>
    <p:sldId id="335" r:id="rId17"/>
    <p:sldId id="336" r:id="rId18"/>
    <p:sldId id="337" r:id="rId19"/>
    <p:sldId id="338" r:id="rId20"/>
    <p:sldId id="339" r:id="rId21"/>
    <p:sldId id="340" r:id="rId22"/>
    <p:sldId id="341" r:id="rId23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</p:embeddedFontLst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4580" autoAdjust="0"/>
    <p:restoredTop sz="86410" autoAdjust="0"/>
  </p:normalViewPr>
  <p:slideViewPr>
    <p:cSldViewPr snapToGrid="0">
      <p:cViewPr varScale="1">
        <p:scale>
          <a:sx n="115" d="100"/>
          <a:sy n="115" d="100"/>
        </p:scale>
        <p:origin x="1092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01472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80" d="100"/>
          <a:sy n="80" d="100"/>
        </p:scale>
        <p:origin x="-1404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492ACBA-8450-4FBF-830F-F3865E6FFD6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EF2187A9-B590-4192-9239-B618073C94FE}" type="datetimeFigureOut">
              <a:rPr lang="cs-CZ"/>
              <a:pPr>
                <a:defRPr/>
              </a:pPr>
              <a:t>28.02.2022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7FF9A743-8346-49F5-ACB1-0D38C5C7D32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E72B49-2E35-482F-889A-19937E738E87}" type="datetime1">
              <a:rPr lang="cs-CZ"/>
              <a:pPr/>
              <a:t>28.02.2022</a:t>
            </a:fld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C196A9-F5D4-4DAD-8862-3FD0F8486F58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96075" y="274638"/>
            <a:ext cx="2124075" cy="60960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323850" y="274638"/>
            <a:ext cx="6219825" cy="60960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101391-2B07-468C-9BEE-9038542EF79E}" type="datetime1">
              <a:rPr lang="cs-CZ"/>
              <a:pPr/>
              <a:t>28.02.2022</a:t>
            </a:fld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82B476-C333-4CE4-BA0B-F7594B87BF4F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87624" y="404664"/>
            <a:ext cx="6624736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DF3875-CF0B-450C-B94E-EF9E64593C2C}" type="datetime1">
              <a:rPr lang="cs-CZ"/>
              <a:pPr/>
              <a:t>28.02.2022</a:t>
            </a:fld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4799FA-CF5F-4CC4-BDB6-692DC4652DAD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323850" y="1844675"/>
            <a:ext cx="4171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844675"/>
            <a:ext cx="4171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75B80D-AF55-469E-A575-FF5C24F2E57E}" type="datetime1">
              <a:rPr lang="cs-CZ"/>
              <a:pPr/>
              <a:t>28.02.2022</a:t>
            </a:fld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69DF86-8D98-42D7-A500-F854E0DE7744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7FFB42-9607-4440-A12F-42B4561DAA09}" type="datetime1">
              <a:rPr lang="cs-CZ"/>
              <a:pPr/>
              <a:t>28.02.2022</a:t>
            </a:fld>
            <a:endParaRPr lang="cs-CZ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38DF3D-9195-4DA5-B605-C640C265F2B5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5D4498-A3DB-4CF5-8D92-EAADFC02051E}" type="datetime1">
              <a:rPr lang="cs-CZ"/>
              <a:pPr/>
              <a:t>28.02.2022</a:t>
            </a:fld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F2551E-D683-44BF-A4B4-9EEC35AE853E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149615-6749-4B3D-BDE8-B11E236D8627}" type="datetime1">
              <a:rPr lang="cs-CZ"/>
              <a:pPr/>
              <a:t>28.02.2022</a:t>
            </a:fld>
            <a:endParaRPr lang="cs-CZ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8B2A13-7876-4E0D-AAA7-68F47CE1148D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1D20F4-4F0F-4787-9D17-038B782075F7}" type="datetime1">
              <a:rPr lang="cs-CZ"/>
              <a:pPr/>
              <a:t>28.02.2022</a:t>
            </a:fld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4FFF68-F3B1-4E44-B0A4-B93A1C39EEEF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64ED93-45A7-4BE9-8AAB-5DD9F3FC8891}" type="datetime1">
              <a:rPr lang="cs-CZ"/>
              <a:pPr/>
              <a:t>28.02.2022</a:t>
            </a:fld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21D558-661C-49F4-8E03-F8C5BBB51001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B0B2E1-BA39-4113-A8A6-1831239B4D59}" type="datetime1">
              <a:rPr lang="cs-CZ"/>
              <a:pPr/>
              <a:t>28.02.2022</a:t>
            </a:fld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C237FA-BFA6-4D14-99B7-34B6F9295AC5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1844675"/>
            <a:ext cx="8496300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D688C99B-6EC3-4CC7-B68A-2C2245DAD7E5}" type="datetime1">
              <a:rPr lang="cs-CZ"/>
              <a:pPr/>
              <a:t>28.02.2022</a:t>
            </a:fld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498850" y="6453188"/>
            <a:ext cx="2133600" cy="40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2"/>
                </a:solidFill>
              </a:defRPr>
            </a:lvl1pPr>
          </a:lstStyle>
          <a:p>
            <a:fld id="{6198ECA2-9163-49C1-B14D-30ED0DBB9C43}" type="slidenum">
              <a:rPr lang="cs-CZ"/>
              <a:pPr/>
              <a:t>‹#›</a:t>
            </a:fld>
            <a:endParaRPr lang="cs-CZ"/>
          </a:p>
        </p:txBody>
      </p:sp>
      <p:pic>
        <p:nvPicPr>
          <p:cNvPr id="1034" name="Picture 10" descr="Zobrazit zdrojový obrázek"/>
          <p:cNvPicPr>
            <a:picLocks noChangeAspect="1" noChangeArrowheads="1"/>
          </p:cNvPicPr>
          <p:nvPr userDrawn="1"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07950" y="6345238"/>
            <a:ext cx="863600" cy="436562"/>
          </a:xfrm>
          <a:prstGeom prst="rect">
            <a:avLst/>
          </a:prstGeom>
          <a:noFill/>
        </p:spPr>
      </p:pic>
      <p:pic>
        <p:nvPicPr>
          <p:cNvPr id="1035" name="Picture 11" descr="Zobrazit zdrojový obrázek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532813" y="6308725"/>
            <a:ext cx="474662" cy="476250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6" r:id="rId3"/>
    <p:sldLayoutId id="2147483655" r:id="rId4"/>
    <p:sldLayoutId id="2147483654" r:id="rId5"/>
    <p:sldLayoutId id="2147483653" r:id="rId6"/>
    <p:sldLayoutId id="2147483652" r:id="rId7"/>
    <p:sldLayoutId id="2147483651" r:id="rId8"/>
    <p:sldLayoutId id="2147483650" r:id="rId9"/>
    <p:sldLayoutId id="2147483649" r:id="rId10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33CC"/>
        </a:buClr>
        <a:buSzPct val="120000"/>
        <a:buFont typeface="Wingdings" pitchFamily="2" charset="2"/>
        <a:buChar char="§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80000"/>
        <a:buFont typeface="Wingdings" pitchFamily="2" charset="2"/>
        <a:buChar char="§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-"/>
        <a:defRPr sz="16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7.png"/><Relationship Id="rId5" Type="http://schemas.openxmlformats.org/officeDocument/2006/relationships/image" Target="../media/image12.jpeg"/><Relationship Id="rId4" Type="http://schemas.openxmlformats.org/officeDocument/2006/relationships/hyperlink" Target="https://www.google.cz/url?sa=i&amp;rct=j&amp;q=&amp;esrc=s&amp;source=images&amp;cd=&amp;cad=rja&amp;uact=8&amp;ved=2ahUKEwiZ39Tp3PTdAhVyMOwKHeLeBPoQjRx6BAgBEAU&amp;url=https://www.youtube.com/watch?v=OHQK5PUTQ_0&amp;psig=AOvVaw10EFwFsjr6W-n6A3d7zXfV&amp;ust=1539015271600857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7.png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7.png"/><Relationship Id="rId5" Type="http://schemas.openxmlformats.org/officeDocument/2006/relationships/image" Target="../media/image14.jpeg"/><Relationship Id="rId4" Type="http://schemas.openxmlformats.org/officeDocument/2006/relationships/hyperlink" Target="https://www.google.cz/url?sa=i&amp;rct=j&amp;q=&amp;esrc=s&amp;source=images&amp;cd=&amp;cad=rja&amp;uact=8&amp;ved=2ahUKEwjC8LzD3fTdAhVGzaQKHdQ4Cr8QjRx6BAgBEAU&amp;url=https://geekymedics.com/cardiovascular-examination-2/&amp;psig=AOvVaw0ID5kk9RzNUDT1roBN3OPd&amp;ust=1539015437258644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hyperlink" Target="https://www.google.cz/url?sa=i&amp;rct=j&amp;q=&amp;esrc=s&amp;source=images&amp;cd=&amp;cad=rja&amp;uact=8&amp;ved=2ahUKEwiv6feZ2_TdAhWFGewKHTNfBtIQjRx6BAgBEAU&amp;url=https://geekymedics.com/abcde-approach/&amp;psig=AOvVaw2Vo-cuiRGrYASAMxyEVYZX&amp;ust=1539014838698835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7.png"/><Relationship Id="rId5" Type="http://schemas.openxmlformats.org/officeDocument/2006/relationships/image" Target="../media/image8.jpeg"/><Relationship Id="rId4" Type="http://schemas.openxmlformats.org/officeDocument/2006/relationships/hyperlink" Target="https://www.google.cz/url?sa=i&amp;rct=j&amp;q=&amp;esrc=s&amp;source=images&amp;cd=&amp;cad=rja&amp;uact=8&amp;ved=2ahUKEwipyuK52_TdAhXOsaQKHS70D5YQjRx6BAgBEAU&amp;url=https://www.laerdal.com/docid/40075716/Teamwork-and-Communication-are-the-Cornerstones-to-Providing-Safe-and-Effective-Patient&amp;psig=AOvVaw3-YRltfvpFtWDdEQ5fMy0E&amp;ust=1539014900480933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7.png"/><Relationship Id="rId5" Type="http://schemas.openxmlformats.org/officeDocument/2006/relationships/image" Target="../media/image9.jpeg"/><Relationship Id="rId4" Type="http://schemas.openxmlformats.org/officeDocument/2006/relationships/hyperlink" Target="https://www.google.cz/url?sa=i&amp;rct=j&amp;q=&amp;esrc=s&amp;source=images&amp;cd=&amp;cad=rja&amp;uact=8&amp;ved=2ahUKEwjs7Mzp2_TdAhXFAewKHdfrAYMQjRx6BAgBEAU&amp;url=https://www.gettyimages.com/detail/photo/first-aid-look-listen-and-feel-royalty-free-image/168482672&amp;psig=AOvVaw04FgFX78QrAHgXRRTsbEMg&amp;ust=1539014970821098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7.png"/><Relationship Id="rId5" Type="http://schemas.openxmlformats.org/officeDocument/2006/relationships/image" Target="../media/image10.jpeg"/><Relationship Id="rId4" Type="http://schemas.openxmlformats.org/officeDocument/2006/relationships/hyperlink" Target="https://www.google.cz/url?sa=i&amp;rct=j&amp;q=&amp;esrc=s&amp;source=images&amp;cd=&amp;cad=rja&amp;uact=8&amp;ved=2ahUKEwi6h_uO3PTdAhVQsKQKHSlRD-gQjRx6BAgBEAU&amp;url=http://thehotlinemagazine.com/2012/07/03/the-technology-of-customer-retention/&amp;psig=AOvVaw39sdXW0t9o24_pOv7gjydB&amp;ust=1539015081105569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7.png"/><Relationship Id="rId5" Type="http://schemas.openxmlformats.org/officeDocument/2006/relationships/image" Target="../media/image11.jpeg"/><Relationship Id="rId4" Type="http://schemas.openxmlformats.org/officeDocument/2006/relationships/hyperlink" Target="https://www.google.cz/url?sa=i&amp;rct=j&amp;q=&amp;esrc=s&amp;source=images&amp;cd=&amp;cad=rja&amp;uact=8&amp;ved=2ahUKEwjBoOW73PTdAhWRyqQKHd7jAW0QjRx6BAgBEAU&amp;url=https://radiopaedia.org/cases/tension-pneumothorax-9&amp;psig=AOvVaw0-Lb1tIShZSE8v-anOaiJ5&amp;ust=1539015164675989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/>
          <a:p>
            <a:fld id="{030B05C4-FFE7-465F-8FD6-DB80642D272C}" type="slidenum">
              <a:rPr lang="cs-CZ"/>
              <a:pPr/>
              <a:t>1</a:t>
            </a:fld>
            <a:endParaRPr lang="cs-CZ"/>
          </a:p>
        </p:txBody>
      </p:sp>
      <p:sp>
        <p:nvSpPr>
          <p:cNvPr id="16385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755650" y="2636838"/>
            <a:ext cx="7772400" cy="1143000"/>
          </a:xfrm>
        </p:spPr>
        <p:txBody>
          <a:bodyPr/>
          <a:lstStyle/>
          <a:p>
            <a:pPr eaLnBrk="1" hangingPunct="1"/>
            <a:r>
              <a:rPr lang="cs-CZ" sz="4000" dirty="0"/>
              <a:t>Přístup ABCDE</a:t>
            </a:r>
            <a:endParaRPr lang="en-US" sz="4000" dirty="0"/>
          </a:p>
        </p:txBody>
      </p:sp>
      <p:pic>
        <p:nvPicPr>
          <p:cNvPr id="1638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26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Rectangle 4"/>
          <p:cNvSpPr>
            <a:spLocks noChangeArrowheads="1"/>
          </p:cNvSpPr>
          <p:nvPr/>
        </p:nvSpPr>
        <p:spPr bwMode="auto">
          <a:xfrm>
            <a:off x="0" y="4005263"/>
            <a:ext cx="9144000" cy="28527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>
              <a:lnSpc>
                <a:spcPct val="80000"/>
              </a:lnSpc>
              <a:spcBef>
                <a:spcPct val="20000"/>
              </a:spcBef>
              <a:buClr>
                <a:srgbClr val="000066"/>
              </a:buClr>
              <a:buSzPct val="75000"/>
              <a:buFont typeface="Monotype Sorts" pitchFamily="2" charset="2"/>
              <a:buNone/>
            </a:pPr>
            <a:r>
              <a:rPr lang="cs-CZ" sz="1400">
                <a:solidFill>
                  <a:srgbClr val="4D4D4D"/>
                </a:solidFill>
              </a:rPr>
              <a:t>Klinika anesteziologie, resuscitace a intenzivní medicíny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  <a:buClr>
                <a:srgbClr val="000066"/>
              </a:buClr>
              <a:buSzPct val="75000"/>
              <a:buFont typeface="Monotype Sorts" pitchFamily="2" charset="2"/>
              <a:buNone/>
            </a:pPr>
            <a:r>
              <a:rPr lang="cs-CZ" sz="1400">
                <a:solidFill>
                  <a:srgbClr val="4D4D4D"/>
                </a:solidFill>
              </a:rPr>
              <a:t>Univerzita Karlova, Lékařská fakulta v Hradci Králové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  <a:buClr>
                <a:srgbClr val="000066"/>
              </a:buClr>
              <a:buSzPct val="75000"/>
              <a:buFont typeface="Monotype Sorts" pitchFamily="2" charset="2"/>
              <a:buNone/>
            </a:pPr>
            <a:r>
              <a:rPr lang="cs-CZ" sz="1400">
                <a:solidFill>
                  <a:srgbClr val="4D4D4D"/>
                </a:solidFill>
              </a:rPr>
              <a:t>Fakultní nemocnice Hradec Králové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  <a:buClr>
                <a:srgbClr val="000066"/>
              </a:buClr>
              <a:buSzPct val="75000"/>
              <a:buFont typeface="Monotype Sorts" pitchFamily="2" charset="2"/>
              <a:buNone/>
            </a:pPr>
            <a:endParaRPr lang="cs-CZ" sz="1400">
              <a:solidFill>
                <a:srgbClr val="4D4D4D"/>
              </a:solidFill>
            </a:endParaRPr>
          </a:p>
          <a:p>
            <a:pPr algn="ctr">
              <a:lnSpc>
                <a:spcPct val="80000"/>
              </a:lnSpc>
              <a:spcBef>
                <a:spcPct val="20000"/>
              </a:spcBef>
              <a:buClr>
                <a:srgbClr val="000066"/>
              </a:buClr>
              <a:buSzPct val="75000"/>
              <a:buFont typeface="Monotype Sorts" pitchFamily="2" charset="2"/>
              <a:buNone/>
            </a:pPr>
            <a:r>
              <a:rPr lang="cs-CZ" sz="1400">
                <a:solidFill>
                  <a:srgbClr val="4D4D4D"/>
                </a:solidFill>
              </a:rPr>
              <a:t>Dept. of Anaesthesiology and Intensive Care Medicine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  <a:buClr>
                <a:srgbClr val="000066"/>
              </a:buClr>
              <a:buSzPct val="75000"/>
              <a:buFont typeface="Monotype Sorts" pitchFamily="2" charset="2"/>
              <a:buNone/>
            </a:pPr>
            <a:r>
              <a:rPr lang="cs-CZ" sz="1400">
                <a:solidFill>
                  <a:srgbClr val="4D4D4D"/>
                </a:solidFill>
              </a:rPr>
              <a:t>Charles University, Faculty of Medicine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  <a:buClr>
                <a:srgbClr val="000066"/>
              </a:buClr>
              <a:buSzPct val="75000"/>
              <a:buFont typeface="Monotype Sorts" pitchFamily="2" charset="2"/>
              <a:buNone/>
            </a:pPr>
            <a:r>
              <a:rPr lang="cs-CZ" sz="1400">
                <a:solidFill>
                  <a:srgbClr val="4D4D4D"/>
                </a:solidFill>
              </a:rPr>
              <a:t>University Hospital Hradec Kralove</a:t>
            </a:r>
          </a:p>
        </p:txBody>
      </p:sp>
      <p:pic>
        <p:nvPicPr>
          <p:cNvPr id="16395" name="Picture 11" descr="Zobrazit zdrojový obráze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5876925"/>
            <a:ext cx="1512887" cy="762000"/>
          </a:xfrm>
          <a:prstGeom prst="rect">
            <a:avLst/>
          </a:prstGeom>
          <a:noFill/>
        </p:spPr>
      </p:pic>
      <p:pic>
        <p:nvPicPr>
          <p:cNvPr id="16399" name="Picture 15" descr="Zobrazit zdrojový obráze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01013" y="5734050"/>
            <a:ext cx="833437" cy="8366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Breathing</a:t>
            </a:r>
            <a:r>
              <a:rPr lang="cs-CZ" dirty="0"/>
              <a:t> (B)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8610" y="1631315"/>
            <a:ext cx="8496300" cy="4769486"/>
          </a:xfrm>
        </p:spPr>
        <p:txBody>
          <a:bodyPr>
            <a:normAutofit/>
          </a:bodyPr>
          <a:lstStyle/>
          <a:p>
            <a:r>
              <a:rPr lang="cs-CZ" sz="2400" b="1" dirty="0"/>
              <a:t>„</a:t>
            </a:r>
            <a:r>
              <a:rPr lang="en-US" sz="2400" b="1" dirty="0"/>
              <a:t>Look, listen and feel</a:t>
            </a:r>
            <a:r>
              <a:rPr lang="cs-CZ" sz="2400" b="1" dirty="0"/>
              <a:t>“  - hledej všeobecné příznaky dechové tísně</a:t>
            </a:r>
            <a:r>
              <a:rPr lang="en-US" sz="2400" dirty="0"/>
              <a:t>: </a:t>
            </a:r>
            <a:r>
              <a:rPr lang="cs-CZ" sz="2400" dirty="0"/>
              <a:t>pocení, cyanóza, použití pomocných dýchacích svalů, břišní dýchání. </a:t>
            </a:r>
            <a:endParaRPr lang="en-US" sz="2400" dirty="0"/>
          </a:p>
          <a:p>
            <a:r>
              <a:rPr lang="cs-CZ" sz="2400" b="1" dirty="0"/>
              <a:t>Stanov dechovou frekvenci.</a:t>
            </a:r>
            <a:endParaRPr lang="en-US" sz="2400" dirty="0"/>
          </a:p>
          <a:p>
            <a:r>
              <a:rPr lang="cs-CZ" sz="2400" b="1" dirty="0"/>
              <a:t>Zhodnoť hloubku dechu, dechový vzor a symetrií exkurzí hrudníku. </a:t>
            </a:r>
            <a:endParaRPr lang="en-US" sz="2400" dirty="0"/>
          </a:p>
          <a:p>
            <a:r>
              <a:rPr lang="cs-CZ" sz="2400" b="1" dirty="0"/>
              <a:t>Hledej abnormality/deformity hrudní stěny</a:t>
            </a:r>
            <a:r>
              <a:rPr lang="en-US" sz="2400" dirty="0"/>
              <a:t>; </a:t>
            </a:r>
            <a:r>
              <a:rPr lang="cs-CZ" sz="2400" dirty="0"/>
              <a:t>pátrej po nápadné </a:t>
            </a:r>
            <a:r>
              <a:rPr lang="cs-CZ" sz="2400" b="1" dirty="0"/>
              <a:t>dilataci a nebo pulzaci jugulárních žil</a:t>
            </a:r>
            <a:r>
              <a:rPr lang="cs-CZ" sz="2400" dirty="0"/>
              <a:t>; </a:t>
            </a:r>
            <a:r>
              <a:rPr lang="cs-CZ" sz="2400" b="1" dirty="0"/>
              <a:t>pátrej po drénech </a:t>
            </a:r>
            <a:r>
              <a:rPr lang="cs-CZ" sz="2400" dirty="0"/>
              <a:t>a jejich funkci; pamatuj na možnost, že </a:t>
            </a:r>
            <a:r>
              <a:rPr lang="cs-CZ" sz="2400" b="1" dirty="0"/>
              <a:t>distenze břicha </a:t>
            </a:r>
            <a:r>
              <a:rPr lang="cs-CZ" sz="2400" dirty="0"/>
              <a:t>omezuje exkurze bránice a může zhoršit dechovou tíseň.</a:t>
            </a:r>
            <a:r>
              <a:rPr lang="en-US" sz="2400" dirty="0"/>
              <a:t>.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B4799FA-CF5F-4CC4-BDB6-692DC4652DAD}" type="slidenum">
              <a:rPr lang="cs-CZ" smtClean="0"/>
              <a:pPr/>
              <a:t>10</a:t>
            </a:fld>
            <a:endParaRPr lang="cs-CZ"/>
          </a:p>
        </p:txBody>
      </p:sp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25C7E9D-ADA0-4AF6-A11F-1C0686CC31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51576" y="70406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1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Breathing</a:t>
            </a:r>
            <a:r>
              <a:rPr lang="cs-CZ" dirty="0"/>
              <a:t> (B)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b="1" dirty="0"/>
              <a:t>Zaznamenej </a:t>
            </a:r>
            <a:r>
              <a:rPr lang="cs-CZ" sz="2400" dirty="0"/>
              <a:t>inspirační koncentraci kyslíku a hodnotu </a:t>
            </a:r>
            <a:r>
              <a:rPr lang="en-US" sz="2400" dirty="0"/>
              <a:t>SpO</a:t>
            </a:r>
            <a:r>
              <a:rPr lang="en-US" sz="2400" baseline="-25000" dirty="0"/>
              <a:t>2</a:t>
            </a:r>
            <a:r>
              <a:rPr lang="en-US" sz="2400" dirty="0"/>
              <a:t>. </a:t>
            </a:r>
          </a:p>
          <a:p>
            <a:endParaRPr lang="cs-CZ" sz="2400" b="1" dirty="0"/>
          </a:p>
          <a:p>
            <a:r>
              <a:rPr lang="cs-CZ" sz="2400" b="1" dirty="0"/>
              <a:t>Poslechem zhodnoť dechové fenomény v blízkosti obličeje nemocného. </a:t>
            </a:r>
            <a:endParaRPr lang="en-US" sz="2400" dirty="0"/>
          </a:p>
          <a:p>
            <a:endParaRPr lang="cs-CZ" sz="2400" b="1" dirty="0"/>
          </a:p>
          <a:p>
            <a:r>
              <a:rPr lang="cs-CZ" sz="2400" b="1" dirty="0"/>
              <a:t>Vyšetři hrudníku poslechem</a:t>
            </a:r>
            <a:r>
              <a:rPr lang="cs-CZ" sz="2400" dirty="0"/>
              <a:t>.</a:t>
            </a:r>
            <a:endParaRPr lang="en-US" sz="2400" dirty="0"/>
          </a:p>
          <a:p>
            <a:r>
              <a:rPr lang="cs-CZ" sz="2400" b="1" dirty="0"/>
              <a:t>Vyšetři hrudník poklepem. </a:t>
            </a:r>
            <a:endParaRPr lang="en-US" sz="2400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B4799FA-CF5F-4CC4-BDB6-692DC4652DAD}" type="slidenum">
              <a:rPr lang="cs-CZ" smtClean="0"/>
              <a:pPr/>
              <a:t>11</a:t>
            </a:fld>
            <a:endParaRPr lang="cs-CZ"/>
          </a:p>
        </p:txBody>
      </p:sp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5F82A52-8947-46CB-82C2-80659D59DF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56376" y="78177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Breathing</a:t>
            </a:r>
            <a:r>
              <a:rPr lang="cs-CZ" dirty="0"/>
              <a:t> (B)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850" y="1844674"/>
            <a:ext cx="8496300" cy="4608377"/>
          </a:xfrm>
        </p:spPr>
        <p:txBody>
          <a:bodyPr>
            <a:noAutofit/>
          </a:bodyPr>
          <a:lstStyle/>
          <a:p>
            <a:r>
              <a:rPr lang="cs-CZ" sz="2400" b="1" dirty="0"/>
              <a:t>Zkontroluj polohu trachey v </a:t>
            </a:r>
            <a:r>
              <a:rPr lang="cs-CZ" sz="2400" b="1" dirty="0" err="1"/>
              <a:t>jugulu</a:t>
            </a:r>
            <a:r>
              <a:rPr lang="cs-CZ" sz="2400" b="1" dirty="0"/>
              <a:t>: </a:t>
            </a:r>
            <a:r>
              <a:rPr lang="cs-CZ" sz="2400" dirty="0"/>
              <a:t>deviace</a:t>
            </a:r>
            <a:r>
              <a:rPr lang="en-US" sz="2400" dirty="0"/>
              <a:t> </a:t>
            </a:r>
            <a:r>
              <a:rPr lang="cs-CZ" sz="2400" dirty="0"/>
              <a:t>k jedné straně ukazuje na možný přesun mediastinálních struktur</a:t>
            </a:r>
            <a:r>
              <a:rPr lang="en-US" sz="2400" dirty="0"/>
              <a:t> (</a:t>
            </a:r>
            <a:r>
              <a:rPr lang="cs-CZ" sz="2400" dirty="0"/>
              <a:t>tj. </a:t>
            </a:r>
            <a:r>
              <a:rPr lang="en-US" sz="2400" dirty="0"/>
              <a:t> </a:t>
            </a:r>
            <a:r>
              <a:rPr lang="en-US" sz="2400" dirty="0" err="1"/>
              <a:t>pneumotorax</a:t>
            </a:r>
            <a:r>
              <a:rPr lang="en-US" sz="2400" dirty="0"/>
              <a:t>, </a:t>
            </a:r>
            <a:r>
              <a:rPr lang="cs-CZ" sz="2400" dirty="0"/>
              <a:t>atelektázu, </a:t>
            </a:r>
            <a:r>
              <a:rPr lang="en-US" sz="2400" dirty="0" err="1"/>
              <a:t>pleur</a:t>
            </a:r>
            <a:r>
              <a:rPr lang="cs-CZ" sz="2400" dirty="0" err="1"/>
              <a:t>ální</a:t>
            </a:r>
            <a:r>
              <a:rPr lang="cs-CZ" sz="2400" dirty="0"/>
              <a:t> tekutinu</a:t>
            </a:r>
            <a:r>
              <a:rPr lang="en-US" sz="2400" dirty="0"/>
              <a:t>).</a:t>
            </a:r>
          </a:p>
          <a:p>
            <a:r>
              <a:rPr lang="cs-CZ" sz="2400" b="1" dirty="0" err="1"/>
              <a:t>Paplačně</a:t>
            </a:r>
            <a:r>
              <a:rPr lang="cs-CZ" sz="2400" b="1" dirty="0"/>
              <a:t> vyšetři hrudní stěnu a pátrej po podkožním emfyzému nebo krepitacích</a:t>
            </a:r>
            <a:r>
              <a:rPr lang="en-US" sz="2400" dirty="0"/>
              <a:t>.</a:t>
            </a:r>
          </a:p>
          <a:p>
            <a:r>
              <a:rPr lang="cs-CZ" sz="2400" b="1" dirty="0"/>
              <a:t>U nemocných s CHOPN </a:t>
            </a:r>
            <a:r>
              <a:rPr lang="cs-CZ" sz="2400" dirty="0"/>
              <a:t>je podání vysokých koncentrací kyslíku spojeno s retencí CO</a:t>
            </a:r>
            <a:r>
              <a:rPr lang="cs-CZ" sz="2400" baseline="-25000" dirty="0"/>
              <a:t>2</a:t>
            </a:r>
            <a:r>
              <a:rPr lang="cs-CZ" sz="2400" b="1" dirty="0"/>
              <a:t>. </a:t>
            </a:r>
            <a:endParaRPr lang="cs-CZ" sz="2400" dirty="0"/>
          </a:p>
          <a:p>
            <a:r>
              <a:rPr lang="cs-CZ" sz="2400" b="1" dirty="0"/>
              <a:t>U této skupiny je cílem intervencí hodnota SpO</a:t>
            </a:r>
            <a:r>
              <a:rPr lang="cs-CZ" sz="2400" b="1" baseline="-25000" dirty="0"/>
              <a:t>2</a:t>
            </a:r>
            <a:r>
              <a:rPr lang="cs-CZ" sz="2400" b="1" dirty="0"/>
              <a:t> 88-92%. Podávej kyslík </a:t>
            </a:r>
            <a:r>
              <a:rPr lang="cs-CZ" sz="2400" b="1" dirty="0" err="1"/>
              <a:t>Venturiho</a:t>
            </a:r>
            <a:r>
              <a:rPr lang="cs-CZ" sz="2400" b="1" dirty="0"/>
              <a:t> maskou 24 nebo 28%. </a:t>
            </a:r>
            <a:r>
              <a:rPr lang="cs-CZ" sz="2400" dirty="0"/>
              <a:t>Individualizuj cíl na základě znalosti pacientových obvyklých hodnot. </a:t>
            </a:r>
            <a:endParaRPr lang="en-US" sz="2400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B4799FA-CF5F-4CC4-BDB6-692DC4652DAD}" type="slidenum">
              <a:rPr lang="cs-CZ" smtClean="0"/>
              <a:pPr/>
              <a:t>12</a:t>
            </a:fld>
            <a:endParaRPr lang="cs-CZ"/>
          </a:p>
        </p:txBody>
      </p:sp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E0229FB-8612-4458-864F-C745DD7741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51576" y="75923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2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Breathing</a:t>
            </a:r>
            <a:r>
              <a:rPr lang="cs-CZ" dirty="0"/>
              <a:t> (B)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97725" y="1491978"/>
            <a:ext cx="8496300" cy="4464050"/>
          </a:xfrm>
        </p:spPr>
        <p:txBody>
          <a:bodyPr>
            <a:normAutofit/>
          </a:bodyPr>
          <a:lstStyle/>
          <a:p>
            <a:r>
              <a:rPr lang="cs-CZ" sz="2400" dirty="0"/>
              <a:t>Je-li hloubka dechu nebo frekvence dýchání zjevně nedostatečná, </a:t>
            </a:r>
            <a:r>
              <a:rPr lang="cs-CZ" sz="2400" b="1" dirty="0"/>
              <a:t>zahaj podpůrnou ventilaci obličejovou maskou a </a:t>
            </a:r>
            <a:r>
              <a:rPr lang="cs-CZ" sz="2400" b="1" dirty="0" err="1"/>
              <a:t>samorozpínacím</a:t>
            </a:r>
            <a:r>
              <a:rPr lang="cs-CZ" sz="2400" b="1" dirty="0"/>
              <a:t> vakem</a:t>
            </a:r>
            <a:r>
              <a:rPr lang="cs-CZ" sz="2400" dirty="0"/>
              <a:t>, přivolej expertní pomoc. </a:t>
            </a:r>
            <a:r>
              <a:rPr lang="en-US" sz="2400" dirty="0"/>
              <a:t> </a:t>
            </a:r>
            <a:endParaRPr lang="cs-CZ" sz="2400" dirty="0"/>
          </a:p>
          <a:p>
            <a:r>
              <a:rPr lang="cs-CZ" sz="2400" dirty="0"/>
              <a:t>U spolupracujících nemocných bez obstrukce HCD </a:t>
            </a:r>
            <a:r>
              <a:rPr lang="cs-CZ" sz="2400" b="1" dirty="0"/>
              <a:t>zvaž neinvazivní ventilaci</a:t>
            </a:r>
            <a:r>
              <a:rPr lang="cs-CZ" sz="2400" dirty="0"/>
              <a:t> (NI</a:t>
            </a:r>
            <a:r>
              <a:rPr lang="en-US" sz="2400" dirty="0"/>
              <a:t>V). </a:t>
            </a:r>
            <a:endParaRPr lang="cs-CZ" sz="2400" dirty="0"/>
          </a:p>
          <a:p>
            <a:r>
              <a:rPr lang="cs-CZ" sz="2400" dirty="0"/>
              <a:t>U nemocných s akutní exacerbací CHOPN je NIV velmi často úspěšná a snižuje potřebu invazivní ventilace.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B4799FA-CF5F-4CC4-BDB6-692DC4652DAD}" type="slidenum">
              <a:rPr lang="cs-CZ" smtClean="0"/>
              <a:pPr/>
              <a:t>13</a:t>
            </a:fld>
            <a:endParaRPr lang="cs-CZ"/>
          </a:p>
        </p:txBody>
      </p:sp>
      <p:pic>
        <p:nvPicPr>
          <p:cNvPr id="109570" name="Picture 2" descr="Výsledek obrázku pro noninvasive ventilation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69280" y="4736604"/>
            <a:ext cx="3474720" cy="1953530"/>
          </a:xfrm>
          <a:prstGeom prst="rect">
            <a:avLst/>
          </a:prstGeom>
          <a:noFill/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9A81AF4-CBB2-4571-ABAF-52DACF3D74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93592" y="75787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Circulation</a:t>
            </a:r>
            <a:r>
              <a:rPr lang="cs-CZ" dirty="0"/>
              <a:t> (C)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cs-CZ" sz="2400" b="1" dirty="0"/>
              <a:t>U většiny interních i chirurgických stavů zvaž </a:t>
            </a:r>
            <a:r>
              <a:rPr lang="cs-CZ" sz="2400" b="1" dirty="0" err="1"/>
              <a:t>hypovolémii</a:t>
            </a:r>
            <a:r>
              <a:rPr lang="cs-CZ" sz="2400" b="1" dirty="0"/>
              <a:t> jako první příčinu šoku</a:t>
            </a:r>
            <a:r>
              <a:rPr lang="cs-CZ" sz="2400" dirty="0"/>
              <a:t>, dokud není prokázán jiný mechanismus šoku. </a:t>
            </a:r>
          </a:p>
          <a:p>
            <a:r>
              <a:rPr lang="cs-CZ" sz="2400" b="1" dirty="0"/>
              <a:t>Pokud nejsou vyjádřeny známky kardiální příčiny, zahaj podávání </a:t>
            </a:r>
            <a:r>
              <a:rPr lang="cs-CZ" sz="2400" b="1" dirty="0" err="1"/>
              <a:t>iv</a:t>
            </a:r>
            <a:r>
              <a:rPr lang="cs-CZ" sz="2400" b="1" dirty="0"/>
              <a:t> tekutin všem nemocným s chladnou periferii a zvýšenou tepovou frekvencí. </a:t>
            </a:r>
            <a:endParaRPr lang="cs-CZ" sz="2400" dirty="0"/>
          </a:p>
          <a:p>
            <a:r>
              <a:rPr lang="cs-CZ" sz="2400" dirty="0"/>
              <a:t>Pamatuj, že respirační příčiny, jako tenzní </a:t>
            </a:r>
            <a:r>
              <a:rPr lang="cs-CZ" sz="2400" dirty="0" err="1"/>
              <a:t>pneumothorax</a:t>
            </a:r>
            <a:r>
              <a:rPr lang="cs-CZ" sz="2400" dirty="0"/>
              <a:t>, mohou být příčinou oběhové kompromitace.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B4799FA-CF5F-4CC4-BDB6-692DC4652DAD}" type="slidenum">
              <a:rPr lang="cs-CZ" smtClean="0"/>
              <a:pPr/>
              <a:t>14</a:t>
            </a:fld>
            <a:endParaRPr lang="cs-CZ"/>
          </a:p>
        </p:txBody>
      </p:sp>
      <p:sp>
        <p:nvSpPr>
          <p:cNvPr id="108545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854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8548" name="Picture 4" descr="infus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23981" y="5094514"/>
            <a:ext cx="2461481" cy="1575348"/>
          </a:xfrm>
          <a:prstGeom prst="rect">
            <a:avLst/>
          </a:prstGeom>
          <a:noFill/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8310330-017B-44E5-BD95-6B814DB654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12360" y="70549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3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Circulation</a:t>
            </a:r>
            <a:r>
              <a:rPr lang="cs-CZ" dirty="0"/>
              <a:t> (C)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b="1" dirty="0"/>
              <a:t>Vyšetři barvu a teplotu </a:t>
            </a:r>
            <a:r>
              <a:rPr lang="cs-CZ" sz="2400" b="1" dirty="0" err="1"/>
              <a:t>aker</a:t>
            </a:r>
            <a:r>
              <a:rPr lang="cs-CZ" sz="2400" b="1" dirty="0"/>
              <a:t> končetin. </a:t>
            </a:r>
            <a:endParaRPr lang="en-US" sz="2400" dirty="0"/>
          </a:p>
          <a:p>
            <a:endParaRPr lang="cs-CZ" sz="2400" b="1" dirty="0"/>
          </a:p>
          <a:p>
            <a:r>
              <a:rPr lang="cs-CZ" sz="2400" b="1" dirty="0"/>
              <a:t>Změř rychlost kapilárního návratu - </a:t>
            </a:r>
            <a:r>
              <a:rPr lang="en-US" sz="2400" b="1" dirty="0"/>
              <a:t>capillary refill time (CRT). </a:t>
            </a:r>
            <a:endParaRPr lang="cs-CZ" sz="2400" b="1" dirty="0"/>
          </a:p>
          <a:p>
            <a:pPr lvl="1"/>
            <a:r>
              <a:rPr lang="en-US" sz="2000" dirty="0"/>
              <a:t>5 s</a:t>
            </a:r>
            <a:r>
              <a:rPr lang="cs-CZ" sz="2000" dirty="0"/>
              <a:t>, v úrovni srdce, do </a:t>
            </a:r>
            <a:r>
              <a:rPr lang="cs-CZ" sz="2000" dirty="0" err="1"/>
              <a:t>výbledu</a:t>
            </a:r>
            <a:endParaRPr lang="cs-CZ" sz="2000" dirty="0"/>
          </a:p>
          <a:p>
            <a:pPr lvl="1"/>
            <a:r>
              <a:rPr lang="cs-CZ" sz="2000" dirty="0"/>
              <a:t>Normální hodnoty do 2s</a:t>
            </a:r>
          </a:p>
          <a:p>
            <a:pPr lvl="1"/>
            <a:r>
              <a:rPr lang="cs-CZ" sz="2000" dirty="0"/>
              <a:t>Zvaž vliv dalších faktoru (teplota, chronická onemocnění, ..)</a:t>
            </a:r>
            <a:endParaRPr lang="en-US" sz="2000" dirty="0"/>
          </a:p>
          <a:p>
            <a:endParaRPr lang="cs-CZ" sz="2400" b="1" dirty="0"/>
          </a:p>
          <a:p>
            <a:r>
              <a:rPr lang="cs-CZ" sz="2400" b="1" dirty="0"/>
              <a:t>Zhodnoť náplň venózního řečiště. </a:t>
            </a:r>
            <a:endParaRPr lang="en-US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B4799FA-CF5F-4CC4-BDB6-692DC4652DAD}" type="slidenum">
              <a:rPr lang="cs-CZ" smtClean="0"/>
              <a:pPr/>
              <a:t>15</a:t>
            </a:fld>
            <a:endParaRPr lang="cs-CZ"/>
          </a:p>
        </p:txBody>
      </p:sp>
      <p:pic>
        <p:nvPicPr>
          <p:cNvPr id="107522" name="Picture 2" descr="Výsledek obrázku pro capillary refill time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4673" y="3094053"/>
            <a:ext cx="2237286" cy="1257829"/>
          </a:xfrm>
          <a:prstGeom prst="rect">
            <a:avLst/>
          </a:prstGeom>
          <a:noFill/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C6EB34C-39B9-4E42-86FE-2496EE66B1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38118" y="83650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8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Circulation</a:t>
            </a:r>
            <a:r>
              <a:rPr lang="cs-CZ" dirty="0"/>
              <a:t> (C)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cs-CZ" sz="2400" b="1" dirty="0"/>
              <a:t>Stanov tepovou frekvenci</a:t>
            </a:r>
            <a:r>
              <a:rPr lang="cs-CZ" sz="2400" dirty="0"/>
              <a:t>.</a:t>
            </a:r>
            <a:endParaRPr lang="en-US" sz="2400" dirty="0"/>
          </a:p>
          <a:p>
            <a:r>
              <a:rPr lang="en-US" sz="2400" b="1" dirty="0" err="1"/>
              <a:t>Palp</a:t>
            </a:r>
            <a:r>
              <a:rPr lang="cs-CZ" sz="2400" b="1" dirty="0" err="1"/>
              <a:t>uj</a:t>
            </a:r>
            <a:r>
              <a:rPr lang="cs-CZ" sz="2400" b="1" dirty="0"/>
              <a:t> periferní a centrální pulz, hodnoť přítomnost, frekvenci, pravidelnost, kvalitu, rovnoměrnost</a:t>
            </a:r>
            <a:r>
              <a:rPr lang="cs-CZ" sz="2400" dirty="0"/>
              <a:t>. Špatně  hmatný pulze ukazuje na nízký srdeční výdej (</a:t>
            </a:r>
            <a:r>
              <a:rPr lang="cs-CZ" sz="2400" dirty="0" err="1"/>
              <a:t>cardiac</a:t>
            </a:r>
            <a:r>
              <a:rPr lang="cs-CZ" sz="2400" dirty="0"/>
              <a:t> </a:t>
            </a:r>
            <a:r>
              <a:rPr lang="cs-CZ" sz="2400" dirty="0" err="1"/>
              <a:t>output</a:t>
            </a:r>
            <a:r>
              <a:rPr lang="cs-CZ" sz="2400" dirty="0"/>
              <a:t> – CO). </a:t>
            </a:r>
            <a:endParaRPr lang="en-US" sz="2400" dirty="0"/>
          </a:p>
          <a:p>
            <a:r>
              <a:rPr lang="cs-CZ" sz="2400" b="1" dirty="0"/>
              <a:t>Změř krevní tlak. </a:t>
            </a:r>
          </a:p>
          <a:p>
            <a:r>
              <a:rPr lang="cs-CZ" sz="2400" dirty="0"/>
              <a:t>Normální tlak nevylučuje šok. </a:t>
            </a:r>
            <a:r>
              <a:rPr lang="cs-CZ" sz="2400" b="1" dirty="0"/>
              <a:t>Nízký diastolický tlak </a:t>
            </a:r>
            <a:r>
              <a:rPr lang="cs-CZ" sz="2400" dirty="0"/>
              <a:t>ukazuje na </a:t>
            </a:r>
            <a:r>
              <a:rPr lang="cs-CZ" sz="2400" dirty="0" err="1"/>
              <a:t>vazodilataci</a:t>
            </a:r>
            <a:r>
              <a:rPr lang="cs-CZ" sz="2400" dirty="0"/>
              <a:t> (pod 50-45 </a:t>
            </a:r>
            <a:r>
              <a:rPr lang="cs-CZ" sz="2400" dirty="0" err="1"/>
              <a:t>mmHg</a:t>
            </a:r>
            <a:r>
              <a:rPr lang="cs-CZ" sz="2400" dirty="0"/>
              <a:t>). </a:t>
            </a:r>
          </a:p>
          <a:p>
            <a:r>
              <a:rPr lang="cs-CZ" sz="2400" b="1" dirty="0"/>
              <a:t>Snížený pulzový tlak </a:t>
            </a:r>
            <a:r>
              <a:rPr lang="cs-CZ" sz="2400" dirty="0"/>
              <a:t>(gradient </a:t>
            </a:r>
            <a:r>
              <a:rPr lang="cs-CZ" sz="2400" dirty="0" err="1"/>
              <a:t>syst</a:t>
            </a:r>
            <a:r>
              <a:rPr lang="cs-CZ" sz="2400" dirty="0"/>
              <a:t>-</a:t>
            </a:r>
            <a:r>
              <a:rPr lang="cs-CZ" sz="2400" dirty="0" err="1"/>
              <a:t>diast</a:t>
            </a:r>
            <a:r>
              <a:rPr lang="cs-CZ" sz="2400" dirty="0"/>
              <a:t>. TK, normálně alespoň 35-45 </a:t>
            </a:r>
            <a:r>
              <a:rPr lang="cs-CZ" sz="2400" dirty="0" err="1"/>
              <a:t>mmHg</a:t>
            </a:r>
            <a:r>
              <a:rPr lang="cs-CZ" sz="2400" dirty="0"/>
              <a:t>) ukazuje na vazokonstrikci a nízký tepový objem .</a:t>
            </a:r>
            <a:r>
              <a:rPr lang="en-US" sz="2400" dirty="0"/>
              <a:t>.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B4799FA-CF5F-4CC4-BDB6-692DC4652DAD}" type="slidenum">
              <a:rPr lang="cs-CZ" smtClean="0"/>
              <a:pPr/>
              <a:t>16</a:t>
            </a:fld>
            <a:endParaRPr lang="cs-CZ"/>
          </a:p>
        </p:txBody>
      </p:sp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A5260A1-7894-461F-8E55-26BA9BD612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07560" y="70549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4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Circulation</a:t>
            </a:r>
            <a:r>
              <a:rPr lang="cs-CZ" dirty="0"/>
              <a:t> (C)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b="1" dirty="0"/>
              <a:t>Vyšetři srdce poslechem</a:t>
            </a:r>
            <a:r>
              <a:rPr lang="en-US" sz="2400" dirty="0"/>
              <a:t>. </a:t>
            </a:r>
            <a:r>
              <a:rPr lang="cs-CZ" sz="2400" dirty="0"/>
              <a:t>Pátrej po šelestu nebo </a:t>
            </a:r>
            <a:r>
              <a:rPr lang="cs-CZ" sz="2400" dirty="0" err="1"/>
              <a:t>perikardiálním</a:t>
            </a:r>
            <a:r>
              <a:rPr lang="cs-CZ" sz="2400" dirty="0"/>
              <a:t> třecím šelestu. Jsou ozvy tiché? Odpovídá auskultační tepová frekvence tepové frekvenci na periferii. </a:t>
            </a:r>
            <a:endParaRPr lang="en-US" sz="2400" dirty="0"/>
          </a:p>
          <a:p>
            <a:r>
              <a:rPr lang="cs-CZ" sz="2400" b="1" dirty="0"/>
              <a:t>Pátrej po známkách nízkého srdečního výdeje</a:t>
            </a:r>
            <a:r>
              <a:rPr lang="en-US" sz="2400" dirty="0"/>
              <a:t>, </a:t>
            </a:r>
            <a:r>
              <a:rPr lang="cs-CZ" sz="2400" dirty="0"/>
              <a:t>např. alteraci stavu vědomá, oligurii. </a:t>
            </a:r>
            <a:endParaRPr lang="en-US" sz="2400" dirty="0"/>
          </a:p>
          <a:p>
            <a:r>
              <a:rPr lang="cs-CZ" sz="2400" b="1" dirty="0"/>
              <a:t>Pátrej po zevním a vnitřním krvácení.  </a:t>
            </a:r>
            <a:endParaRPr lang="cs-CZ" sz="2400" dirty="0"/>
          </a:p>
          <a:p>
            <a:r>
              <a:rPr lang="cs-CZ" sz="2400" b="1" dirty="0"/>
              <a:t>Terapie závisí na příčině. Pátrej po příznacích bezprostředně život ohrožujících stavů. </a:t>
            </a:r>
            <a:endParaRPr lang="cs-CZ" sz="24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B4799FA-CF5F-4CC4-BDB6-692DC4652DAD}" type="slidenum">
              <a:rPr lang="cs-CZ" smtClean="0"/>
              <a:pPr/>
              <a:t>17</a:t>
            </a:fld>
            <a:endParaRPr lang="cs-CZ"/>
          </a:p>
        </p:txBody>
      </p:sp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CAFC529-7487-43EB-8FA2-F9050B2124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51576" y="93806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4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Circulation</a:t>
            </a:r>
            <a:r>
              <a:rPr lang="cs-CZ" dirty="0"/>
              <a:t> (C)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sz="2400" dirty="0"/>
              <a:t>Zaveď jednu nebo více silných periferních žilních kanyl </a:t>
            </a:r>
            <a:r>
              <a:rPr lang="cs-CZ" sz="2400" b="1" dirty="0"/>
              <a:t>(14-</a:t>
            </a:r>
            <a:r>
              <a:rPr lang="en-US" sz="2400" b="1" dirty="0"/>
              <a:t>16 G)</a:t>
            </a:r>
            <a:r>
              <a:rPr lang="cs-CZ" sz="2400" b="1" dirty="0"/>
              <a:t>, </a:t>
            </a:r>
            <a:r>
              <a:rPr lang="cs-CZ" sz="2400" dirty="0"/>
              <a:t>odeber krev pro rutinní hematologické, biochemické, koagulační , mikrobiologické vyšetření a nakřížení krve před podáním </a:t>
            </a:r>
            <a:r>
              <a:rPr lang="cs-CZ" sz="2400" dirty="0" err="1"/>
              <a:t>iv</a:t>
            </a:r>
            <a:r>
              <a:rPr lang="cs-CZ" sz="2400" dirty="0"/>
              <a:t> tekutin. </a:t>
            </a:r>
            <a:endParaRPr lang="en-US" sz="2400" dirty="0"/>
          </a:p>
          <a:p>
            <a:r>
              <a:rPr lang="cs-CZ" sz="2400" b="1" dirty="0"/>
              <a:t>Iniciálně podej bolus </a:t>
            </a:r>
            <a:r>
              <a:rPr lang="en-US" sz="2400" b="1" dirty="0"/>
              <a:t>500 m</a:t>
            </a:r>
            <a:r>
              <a:rPr lang="cs-CZ" sz="2400" b="1" dirty="0"/>
              <a:t>l ohřátého izotonického krystaloidního roztoku během 15 min, má-li nemocný hypotenzi. </a:t>
            </a:r>
            <a:r>
              <a:rPr lang="cs-CZ" sz="2400" dirty="0"/>
              <a:t>Použij menší objem (</a:t>
            </a:r>
            <a:r>
              <a:rPr lang="en-US" sz="2400" dirty="0"/>
              <a:t>250 m</a:t>
            </a:r>
            <a:r>
              <a:rPr lang="cs-CZ" sz="2400" dirty="0"/>
              <a:t>l</a:t>
            </a:r>
            <a:r>
              <a:rPr lang="en-US" sz="2400" dirty="0"/>
              <a:t>) </a:t>
            </a:r>
            <a:r>
              <a:rPr lang="cs-CZ" sz="2400" dirty="0"/>
              <a:t>nemocným s se známým srdečním selháním </a:t>
            </a:r>
            <a:r>
              <a:rPr lang="en-US" sz="2400" dirty="0"/>
              <a:t>.</a:t>
            </a:r>
          </a:p>
          <a:p>
            <a:r>
              <a:rPr lang="cs-CZ" sz="2400" dirty="0"/>
              <a:t>Hodnoť tepovou frekvenci (TF) a krevní tlak (TK) pravidelně (každých 5 min)</a:t>
            </a:r>
            <a:r>
              <a:rPr lang="en-US" sz="2400" dirty="0"/>
              <a:t>, </a:t>
            </a:r>
            <a:r>
              <a:rPr lang="cs-CZ" sz="2400" dirty="0"/>
              <a:t>cíl je kontroverzní /normální TK, není-li znám </a:t>
            </a:r>
            <a:r>
              <a:rPr lang="en-US" sz="2400" dirty="0"/>
              <a:t>&gt; 100 mmHg </a:t>
            </a:r>
            <a:r>
              <a:rPr lang="en-US" sz="2400" dirty="0" err="1"/>
              <a:t>sy</a:t>
            </a:r>
            <a:r>
              <a:rPr lang="cs-CZ" sz="2400" dirty="0" err="1"/>
              <a:t>stolického</a:t>
            </a:r>
            <a:r>
              <a:rPr lang="cs-CZ" sz="2400" dirty="0"/>
              <a:t> tlaku</a:t>
            </a:r>
            <a:r>
              <a:rPr lang="en-US" sz="2400" dirty="0"/>
              <a:t>.</a:t>
            </a:r>
            <a:endParaRPr lang="cs-CZ" sz="2400" dirty="0"/>
          </a:p>
          <a:p>
            <a:pPr lvl="1"/>
            <a:r>
              <a:rPr lang="cs-CZ" dirty="0"/>
              <a:t>Permisivní hypotenze u penetrujících traumat</a:t>
            </a:r>
            <a:endParaRPr lang="en-US" dirty="0"/>
          </a:p>
          <a:p>
            <a:r>
              <a:rPr lang="cs-CZ" sz="2400" dirty="0"/>
              <a:t>Při absenci zlepšení opakuj tekutinovou výzvu. Není-li odpověď požádej o expertní pomoc. </a:t>
            </a:r>
            <a:endParaRPr lang="en-US" sz="24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B4799FA-CF5F-4CC4-BDB6-692DC4652DAD}" type="slidenum">
              <a:rPr lang="cs-CZ" smtClean="0"/>
              <a:pPr/>
              <a:t>18</a:t>
            </a:fld>
            <a:endParaRPr lang="cs-CZ"/>
          </a:p>
        </p:txBody>
      </p:sp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5021465-E273-4710-B03D-433F241788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56376" y="40466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1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Circulation</a:t>
            </a:r>
            <a:r>
              <a:rPr lang="cs-CZ" dirty="0"/>
              <a:t> (C)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/>
              <a:t>U nemocných s bolesti na hrudi a </a:t>
            </a:r>
            <a:r>
              <a:rPr lang="cs-CZ" sz="2400" dirty="0" err="1"/>
              <a:t>suspekcí</a:t>
            </a:r>
            <a:r>
              <a:rPr lang="cs-CZ" sz="2400" dirty="0"/>
              <a:t> na </a:t>
            </a:r>
            <a:r>
              <a:rPr lang="en-US" sz="2400" dirty="0"/>
              <a:t> </a:t>
            </a:r>
            <a:r>
              <a:rPr lang="cs-CZ" sz="2400" dirty="0"/>
              <a:t>akutní koronární syndrom (</a:t>
            </a:r>
            <a:r>
              <a:rPr lang="en-US" sz="2400" dirty="0"/>
              <a:t>ACS</a:t>
            </a:r>
            <a:r>
              <a:rPr lang="cs-CZ" sz="2400" dirty="0"/>
              <a:t>)</a:t>
            </a:r>
            <a:r>
              <a:rPr lang="en-US" sz="2400" dirty="0"/>
              <a:t>, </a:t>
            </a:r>
            <a:r>
              <a:rPr lang="cs-CZ" sz="2400" dirty="0"/>
              <a:t>natoč </a:t>
            </a:r>
            <a:r>
              <a:rPr lang="en-US" sz="2400" dirty="0"/>
              <a:t>12-</a:t>
            </a:r>
            <a:r>
              <a:rPr lang="cs-CZ" sz="2400" dirty="0"/>
              <a:t>svodové EKG časně</a:t>
            </a:r>
            <a:r>
              <a:rPr lang="en-US" sz="2400" dirty="0"/>
              <a:t>.</a:t>
            </a:r>
          </a:p>
          <a:p>
            <a:r>
              <a:rPr lang="cs-CZ" sz="2400" dirty="0"/>
              <a:t>Okamžité intervence u ACS zahrnují:</a:t>
            </a:r>
            <a:endParaRPr lang="en-US" sz="2400" dirty="0"/>
          </a:p>
          <a:p>
            <a:pPr lvl="1"/>
            <a:r>
              <a:rPr lang="en-US" dirty="0"/>
              <a:t>Aspirin 300 mg, </a:t>
            </a:r>
            <a:r>
              <a:rPr lang="cs-CZ" dirty="0" err="1"/>
              <a:t>p.o</a:t>
            </a:r>
            <a:r>
              <a:rPr lang="cs-CZ" dirty="0"/>
              <a:t>.</a:t>
            </a:r>
            <a:endParaRPr lang="en-US" dirty="0"/>
          </a:p>
          <a:p>
            <a:pPr lvl="1"/>
            <a:r>
              <a:rPr lang="en-US" dirty="0"/>
              <a:t>Nitroglycerin sublingual</a:t>
            </a:r>
            <a:r>
              <a:rPr lang="cs-CZ" dirty="0"/>
              <a:t>ně (</a:t>
            </a:r>
            <a:r>
              <a:rPr lang="cs-CZ" dirty="0" err="1"/>
              <a:t>spray</a:t>
            </a:r>
            <a:r>
              <a:rPr lang="cs-CZ" dirty="0"/>
              <a:t>) při absenci hypotenze</a:t>
            </a:r>
            <a:r>
              <a:rPr lang="en-US" dirty="0"/>
              <a:t>.</a:t>
            </a:r>
          </a:p>
          <a:p>
            <a:pPr lvl="1"/>
            <a:r>
              <a:rPr lang="cs-CZ" dirty="0"/>
              <a:t>Kyslík</a:t>
            </a:r>
            <a:r>
              <a:rPr lang="en-US" dirty="0"/>
              <a:t>: </a:t>
            </a:r>
            <a:r>
              <a:rPr lang="cs-CZ" dirty="0"/>
              <a:t>pouze tehdy, je-li </a:t>
            </a:r>
            <a:r>
              <a:rPr lang="en-US" dirty="0"/>
              <a:t>SpO</a:t>
            </a:r>
            <a:r>
              <a:rPr lang="en-US" baseline="-25000" dirty="0"/>
              <a:t>2</a:t>
            </a:r>
            <a:r>
              <a:rPr lang="en-US" dirty="0"/>
              <a:t> </a:t>
            </a:r>
            <a:r>
              <a:rPr lang="cs-CZ" dirty="0"/>
              <a:t>méně než </a:t>
            </a:r>
            <a:r>
              <a:rPr lang="en-US" dirty="0"/>
              <a:t>94% </a:t>
            </a:r>
            <a:r>
              <a:rPr lang="cs-CZ" dirty="0"/>
              <a:t>na vzduchu</a:t>
            </a:r>
            <a:r>
              <a:rPr lang="en-US" dirty="0"/>
              <a:t>.</a:t>
            </a:r>
          </a:p>
          <a:p>
            <a:pPr lvl="1"/>
            <a:r>
              <a:rPr lang="en-US" dirty="0" err="1"/>
              <a:t>Morphin</a:t>
            </a:r>
            <a:r>
              <a:rPr lang="cs-CZ" dirty="0"/>
              <a:t> </a:t>
            </a:r>
            <a:r>
              <a:rPr lang="cs-CZ" dirty="0" err="1"/>
              <a:t>iv</a:t>
            </a:r>
            <a:r>
              <a:rPr lang="cs-CZ" dirty="0"/>
              <a:t> titračně</a:t>
            </a:r>
            <a:r>
              <a:rPr lang="en-US" dirty="0"/>
              <a:t>.</a:t>
            </a:r>
            <a:endParaRPr lang="cs-CZ" dirty="0"/>
          </a:p>
          <a:p>
            <a:pPr lvl="1"/>
            <a:r>
              <a:rPr lang="cs-CZ" dirty="0"/>
              <a:t>Dle lokálních pravidel – heparin, </a:t>
            </a:r>
            <a:r>
              <a:rPr lang="cs-CZ" dirty="0" err="1"/>
              <a:t>Plavix</a:t>
            </a:r>
            <a:r>
              <a:rPr lang="cs-CZ" dirty="0"/>
              <a:t>, …</a:t>
            </a:r>
            <a:endParaRPr lang="en-US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B4799FA-CF5F-4CC4-BDB6-692DC4652DAD}" type="slidenum">
              <a:rPr lang="cs-CZ" smtClean="0"/>
              <a:pPr/>
              <a:t>19</a:t>
            </a:fld>
            <a:endParaRPr lang="cs-CZ"/>
          </a:p>
        </p:txBody>
      </p:sp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38D8BF8-0B4E-484F-B757-2BAE8705D6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04861" y="75923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9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Princip ABCDE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Nejdříve řešit situaci, která má největší/nejrychlejší potenciál nemocného usmrtit</a:t>
            </a:r>
          </a:p>
          <a:p>
            <a:endParaRPr lang="cs-CZ" dirty="0"/>
          </a:p>
          <a:p>
            <a:r>
              <a:rPr lang="cs-CZ" dirty="0"/>
              <a:t>Obvykle </a:t>
            </a:r>
            <a:r>
              <a:rPr lang="cs-CZ" dirty="0" err="1"/>
              <a:t>Airway</a:t>
            </a:r>
            <a:r>
              <a:rPr lang="cs-CZ" dirty="0"/>
              <a:t>, </a:t>
            </a:r>
            <a:r>
              <a:rPr lang="cs-CZ" dirty="0" err="1"/>
              <a:t>Breathing</a:t>
            </a:r>
            <a:r>
              <a:rPr lang="cs-CZ" dirty="0"/>
              <a:t>, </a:t>
            </a:r>
            <a:r>
              <a:rPr lang="cs-CZ" dirty="0" err="1"/>
              <a:t>Circulation</a:t>
            </a:r>
            <a:r>
              <a:rPr lang="cs-CZ" dirty="0"/>
              <a:t>, </a:t>
            </a:r>
            <a:r>
              <a:rPr lang="cs-CZ" dirty="0" err="1"/>
              <a:t>Disability</a:t>
            </a:r>
            <a:r>
              <a:rPr lang="cs-CZ" dirty="0"/>
              <a:t>, </a:t>
            </a:r>
            <a:r>
              <a:rPr lang="cs-CZ" dirty="0" err="1"/>
              <a:t>Exposure</a:t>
            </a:r>
            <a:endParaRPr lang="cs-CZ" dirty="0"/>
          </a:p>
          <a:p>
            <a:pPr>
              <a:buNone/>
            </a:pPr>
            <a:endParaRPr lang="cs-CZ" dirty="0"/>
          </a:p>
        </p:txBody>
      </p:sp>
      <p:pic>
        <p:nvPicPr>
          <p:cNvPr id="121858" name="Picture 2" descr="Výsledek obrázku pro ABCDE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95005" y="3977836"/>
            <a:ext cx="4631327" cy="2607794"/>
          </a:xfrm>
          <a:prstGeom prst="rect">
            <a:avLst/>
          </a:prstGeom>
          <a:noFill/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ABA272D-937A-43EB-9409-E15DE32F8E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51576" y="77171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1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Disability</a:t>
            </a:r>
            <a:r>
              <a:rPr lang="cs-CZ" dirty="0"/>
              <a:t> (D)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b="1" dirty="0"/>
              <a:t>Časté příčiny poruchy vědomí </a:t>
            </a:r>
            <a:r>
              <a:rPr lang="cs-CZ" dirty="0"/>
              <a:t>zahrnují hypoxii, </a:t>
            </a:r>
            <a:r>
              <a:rPr lang="cs-CZ" dirty="0" err="1"/>
              <a:t>hyperkapnii</a:t>
            </a:r>
            <a:r>
              <a:rPr lang="cs-CZ" dirty="0"/>
              <a:t>, </a:t>
            </a:r>
            <a:r>
              <a:rPr lang="cs-CZ" dirty="0" err="1"/>
              <a:t>hypoperfuzi</a:t>
            </a:r>
            <a:r>
              <a:rPr lang="cs-CZ" dirty="0"/>
              <a:t> CNS a předchozí aplikaci sedativ nebo analgetik. </a:t>
            </a:r>
          </a:p>
          <a:p>
            <a:r>
              <a:rPr lang="cs-CZ" b="1" dirty="0" err="1"/>
              <a:t>Zkontrol</a:t>
            </a:r>
            <a:r>
              <a:rPr lang="cs-CZ" b="1" dirty="0"/>
              <a:t> a </a:t>
            </a:r>
            <a:r>
              <a:rPr lang="cs-CZ" b="1" dirty="0" err="1"/>
              <a:t>reš</a:t>
            </a:r>
            <a:r>
              <a:rPr lang="cs-CZ" b="1" dirty="0"/>
              <a:t> iniciálně </a:t>
            </a:r>
            <a:r>
              <a:rPr lang="en-US" b="1" dirty="0"/>
              <a:t>ABC: </a:t>
            </a:r>
            <a:r>
              <a:rPr lang="cs-CZ" dirty="0"/>
              <a:t>cílem vyloučit hypoxii a hypotenzi. </a:t>
            </a:r>
            <a:endParaRPr lang="en-US" dirty="0"/>
          </a:p>
          <a:p>
            <a:r>
              <a:rPr lang="cs-CZ" b="1" dirty="0"/>
              <a:t>Zkontroluj podané léky a jejich dávky. Zvaž podání </a:t>
            </a:r>
            <a:r>
              <a:rPr lang="cs-CZ" b="1" dirty="0" err="1"/>
              <a:t>antidot</a:t>
            </a:r>
            <a:r>
              <a:rPr lang="cs-CZ" b="1" dirty="0"/>
              <a:t>. </a:t>
            </a:r>
            <a:endParaRPr lang="en-US" dirty="0"/>
          </a:p>
          <a:p>
            <a:r>
              <a:rPr lang="cs-CZ" b="1" dirty="0"/>
              <a:t>Vyšetři nález na zornicích </a:t>
            </a:r>
            <a:r>
              <a:rPr lang="en-US" dirty="0"/>
              <a:t>(</a:t>
            </a:r>
            <a:r>
              <a:rPr lang="cs-CZ" dirty="0"/>
              <a:t>velikost, symetrii, reakci na osvit</a:t>
            </a:r>
            <a:r>
              <a:rPr lang="en-US" dirty="0"/>
              <a:t> light).</a:t>
            </a:r>
          </a:p>
          <a:p>
            <a:r>
              <a:rPr lang="cs-CZ" dirty="0"/>
              <a:t>Rychle zhodnoť stupeň poruchy vědomí: </a:t>
            </a:r>
          </a:p>
          <a:p>
            <a:pPr lvl="1"/>
            <a:r>
              <a:rPr lang="en-US" b="1" dirty="0"/>
              <a:t>AVPU</a:t>
            </a:r>
            <a:r>
              <a:rPr lang="cs-CZ" b="1" dirty="0"/>
              <a:t>:</a:t>
            </a:r>
            <a:r>
              <a:rPr lang="en-US" dirty="0"/>
              <a:t> Alert, responds to Vocal stimuli, responds to Painful stimuli or Unresponsive to all stimuli. </a:t>
            </a:r>
            <a:endParaRPr lang="cs-CZ" dirty="0"/>
          </a:p>
          <a:p>
            <a:pPr lvl="1"/>
            <a:r>
              <a:rPr lang="en-US" b="1" dirty="0"/>
              <a:t>Glasgow Coma Scale score</a:t>
            </a:r>
            <a:r>
              <a:rPr lang="en-US" dirty="0"/>
              <a:t>. 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B4799FA-CF5F-4CC4-BDB6-692DC4652DAD}" type="slidenum">
              <a:rPr lang="cs-CZ" smtClean="0"/>
              <a:pPr/>
              <a:t>20</a:t>
            </a:fld>
            <a:endParaRPr lang="cs-CZ"/>
          </a:p>
        </p:txBody>
      </p:sp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D00F03E-D08E-474E-957A-7B9D4D1D77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92225" y="54927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6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Disability</a:t>
            </a:r>
            <a:r>
              <a:rPr lang="cs-CZ" dirty="0"/>
              <a:t> (D)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b="1" dirty="0"/>
              <a:t>Vyšetři hladinu glukózy </a:t>
            </a:r>
            <a:r>
              <a:rPr lang="cs-CZ" sz="2400" dirty="0"/>
              <a:t>pomoci </a:t>
            </a:r>
            <a:r>
              <a:rPr lang="cs-CZ" sz="2400" dirty="0" err="1"/>
              <a:t>bed</a:t>
            </a:r>
            <a:r>
              <a:rPr lang="cs-CZ" sz="2400" dirty="0"/>
              <a:t>-</a:t>
            </a:r>
            <a:r>
              <a:rPr lang="cs-CZ" sz="2400" dirty="0" err="1"/>
              <a:t>side</a:t>
            </a:r>
            <a:r>
              <a:rPr lang="cs-CZ" sz="2400" dirty="0"/>
              <a:t> metody. Postupuj dle lokálního protokolu na řešení hypoglykémie. </a:t>
            </a:r>
          </a:p>
          <a:p>
            <a:pPr lvl="1"/>
            <a:r>
              <a:rPr lang="cs-CZ" dirty="0"/>
              <a:t>Např. při glykémii pod 4.0 </a:t>
            </a:r>
            <a:r>
              <a:rPr lang="cs-CZ" dirty="0" err="1"/>
              <a:t>mmol</a:t>
            </a:r>
            <a:r>
              <a:rPr lang="cs-CZ" dirty="0"/>
              <a:t>/l podej </a:t>
            </a:r>
            <a:r>
              <a:rPr lang="cs-CZ" dirty="0" err="1"/>
              <a:t>iv</a:t>
            </a:r>
            <a:r>
              <a:rPr lang="cs-CZ" dirty="0"/>
              <a:t> 50 ml G10% </a:t>
            </a:r>
            <a:r>
              <a:rPr lang="cs-CZ" dirty="0" err="1"/>
              <a:t>iv</a:t>
            </a:r>
            <a:r>
              <a:rPr lang="cs-CZ" dirty="0"/>
              <a:t> a opakuj každou minutu do obnovení vědomí nebo do podání 250 ml G10%.</a:t>
            </a:r>
          </a:p>
          <a:p>
            <a:endParaRPr lang="cs-CZ" sz="2400" b="1" dirty="0"/>
          </a:p>
          <a:p>
            <a:r>
              <a:rPr lang="cs-CZ" sz="2400" b="1" dirty="0"/>
              <a:t>Ošetřuj nemocného v zotavovací poloze, pokud nemá zajištěné dýchací cesty. </a:t>
            </a:r>
            <a:endParaRPr lang="en-US" sz="2400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B4799FA-CF5F-4CC4-BDB6-692DC4652DAD}" type="slidenum">
              <a:rPr lang="cs-CZ" smtClean="0"/>
              <a:pPr/>
              <a:t>21</a:t>
            </a:fld>
            <a:endParaRPr lang="cs-CZ"/>
          </a:p>
        </p:txBody>
      </p:sp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3752E18-3AA6-49AA-8295-19DFA81CC9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10550" y="24447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9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Exposure</a:t>
            </a:r>
            <a:r>
              <a:rPr lang="cs-CZ" dirty="0"/>
              <a:t> (E)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Vyšetři kompletně nemocného. </a:t>
            </a:r>
          </a:p>
          <a:p>
            <a:r>
              <a:rPr lang="en-US" dirty="0" err="1"/>
              <a:t>Respe</a:t>
            </a:r>
            <a:r>
              <a:rPr lang="cs-CZ" dirty="0" err="1"/>
              <a:t>ktuj</a:t>
            </a:r>
            <a:r>
              <a:rPr lang="cs-CZ" dirty="0"/>
              <a:t> pacientovu důstojnost a minimalizuj ztráty tepla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B4799FA-CF5F-4CC4-BDB6-692DC4652DAD}" type="slidenum">
              <a:rPr lang="cs-CZ" smtClean="0"/>
              <a:pPr/>
              <a:t>22</a:t>
            </a:fld>
            <a:endParaRPr lang="cs-CZ"/>
          </a:p>
        </p:txBody>
      </p:sp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AED8B0E-7C6D-4104-9F4E-A6D8305AAC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53589" y="48515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Obecné principy dle ERC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Obecný doporučený postup při vyšetření a léčbě nemocných (</a:t>
            </a:r>
            <a:r>
              <a:rPr lang="en-US" dirty="0"/>
              <a:t>Airway, Breathing, Circulation, Disability, Exposure (ABCDE)</a:t>
            </a:r>
            <a:r>
              <a:rPr lang="cs-CZ" dirty="0"/>
              <a:t>)</a:t>
            </a:r>
            <a:endParaRPr lang="en-US" dirty="0"/>
          </a:p>
          <a:p>
            <a:r>
              <a:rPr lang="cs-CZ" dirty="0"/>
              <a:t>Nutné opakované přehodnocování v čase</a:t>
            </a:r>
            <a:endParaRPr lang="en-US" dirty="0"/>
          </a:p>
          <a:p>
            <a:r>
              <a:rPr lang="cs-CZ" dirty="0"/>
              <a:t>Život ohrožující nálezy jsou řešeny před dalším krokem</a:t>
            </a:r>
          </a:p>
          <a:p>
            <a:r>
              <a:rPr lang="cs-CZ" dirty="0"/>
              <a:t>Je nutné zhodnocení efektu intervence</a:t>
            </a:r>
            <a:endParaRPr lang="en-US" dirty="0"/>
          </a:p>
          <a:p>
            <a:r>
              <a:rPr lang="cs-CZ" dirty="0"/>
              <a:t>Je nutné rozpoznání potřeby další pomoci a její včasné přivolání</a:t>
            </a:r>
            <a:endParaRPr lang="en-US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2C196A9-F5D4-4DAD-8862-3FD0F8486F58}" type="slidenum">
              <a:rPr lang="cs-CZ" smtClean="0"/>
              <a:pPr/>
              <a:t>3</a:t>
            </a:fld>
            <a:endParaRPr lang="cs-CZ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2AC5BC5-88BB-48C2-A430-0029F74BBD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12360" y="78177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7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86732" y="443852"/>
            <a:ext cx="6624736" cy="1143000"/>
          </a:xfrm>
        </p:spPr>
        <p:txBody>
          <a:bodyPr/>
          <a:lstStyle/>
          <a:p>
            <a:pPr algn="l"/>
            <a:r>
              <a:rPr lang="cs-CZ" dirty="0"/>
              <a:t>Všeobecné principy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Zaměstnej všechny členy týmu</a:t>
            </a:r>
          </a:p>
          <a:p>
            <a:pPr lvl="1"/>
            <a:r>
              <a:rPr lang="cs-CZ" dirty="0"/>
              <a:t>Umožňuje současné řešení řady úkolů</a:t>
            </a:r>
            <a:r>
              <a:rPr lang="en-US" dirty="0"/>
              <a:t>.</a:t>
            </a:r>
          </a:p>
          <a:p>
            <a:r>
              <a:rPr lang="cs-CZ" dirty="0"/>
              <a:t>Komunikuj efektivně</a:t>
            </a:r>
          </a:p>
          <a:p>
            <a:pPr lvl="1"/>
            <a:r>
              <a:rPr lang="cs-CZ" dirty="0"/>
              <a:t>Tzv. </a:t>
            </a:r>
            <a:r>
              <a:rPr lang="en-US" dirty="0"/>
              <a:t>Reason, Story, Vital signs, Plan (RSVP) approach.</a:t>
            </a:r>
          </a:p>
          <a:p>
            <a:r>
              <a:rPr lang="cs-CZ" dirty="0"/>
              <a:t>Iniciální intervence mají udržet pacienta při životě a získat čas pro další diagnostiku a léčbu.</a:t>
            </a:r>
            <a:endParaRPr lang="en-US" dirty="0"/>
          </a:p>
          <a:p>
            <a:r>
              <a:rPr lang="cs-CZ" dirty="0"/>
              <a:t>Efekt každé intervence vyžaduje určitý čas (minuty) – je nutné vyčkat efektu před dalším přehodnocením. </a:t>
            </a:r>
          </a:p>
          <a:p>
            <a:pPr lvl="1"/>
            <a:r>
              <a:rPr lang="cs-CZ" dirty="0"/>
              <a:t>Příklad nasazení noradrenalinu</a:t>
            </a:r>
            <a:endParaRPr lang="en-US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B4799FA-CF5F-4CC4-BDB6-692DC4652DAD}" type="slidenum">
              <a:rPr lang="cs-CZ" smtClean="0"/>
              <a:pPr/>
              <a:t>4</a:t>
            </a:fld>
            <a:endParaRPr lang="cs-CZ"/>
          </a:p>
        </p:txBody>
      </p:sp>
      <p:pic>
        <p:nvPicPr>
          <p:cNvPr id="118786" name="Picture 2" descr="Výsledek obrázku pro medical team communication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33196" y="352697"/>
            <a:ext cx="2636484" cy="1865313"/>
          </a:xfrm>
          <a:prstGeom prst="rect">
            <a:avLst/>
          </a:prstGeom>
          <a:noFill/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283C463-0148-482C-BBEF-C2E6E01E76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92225" y="225986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2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314605" y="287098"/>
            <a:ext cx="6624736" cy="1143000"/>
          </a:xfrm>
        </p:spPr>
        <p:txBody>
          <a:bodyPr/>
          <a:lstStyle/>
          <a:p>
            <a:r>
              <a:rPr lang="cs-CZ" dirty="0"/>
              <a:t>První kroky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8610" y="1494154"/>
            <a:ext cx="8496300" cy="5013326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sz="3300" dirty="0"/>
              <a:t>Zajisti svoji bezpečnost. Zástěra + rukavice, </a:t>
            </a:r>
            <a:r>
              <a:rPr lang="cs-CZ" sz="3300" dirty="0" err="1"/>
              <a:t>ev</a:t>
            </a:r>
            <a:r>
              <a:rPr lang="cs-CZ" sz="3300" dirty="0"/>
              <a:t>. brýle/štít/maska</a:t>
            </a:r>
            <a:r>
              <a:rPr lang="en-US" sz="3300" dirty="0"/>
              <a:t>.</a:t>
            </a:r>
            <a:endParaRPr lang="cs-CZ" sz="33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sz="3300" dirty="0"/>
              <a:t>Nejprve zhodnoť nemocného celkovým pohledem, zda vypadá „celkově </a:t>
            </a:r>
            <a:r>
              <a:rPr lang="cs-CZ" sz="3300" dirty="0" err="1"/>
              <a:t>alterovaně</a:t>
            </a:r>
            <a:r>
              <a:rPr lang="cs-CZ" sz="3300" dirty="0"/>
              <a:t>“ (</a:t>
            </a:r>
            <a:r>
              <a:rPr lang="en-US" sz="3300" dirty="0"/>
              <a:t>appears unwell</a:t>
            </a:r>
            <a:r>
              <a:rPr lang="cs-CZ" sz="3300" dirty="0"/>
              <a:t>)</a:t>
            </a:r>
            <a:r>
              <a:rPr lang="en-US" sz="3300" dirty="0"/>
              <a:t>.</a:t>
            </a:r>
            <a:endParaRPr lang="cs-CZ" sz="33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sz="3300" dirty="0"/>
              <a:t>Zhodnoť rychle, zda je s nemocným kontakt (oslovení, taktilní podnět).</a:t>
            </a:r>
            <a:r>
              <a:rPr lang="en-US" sz="3300" dirty="0"/>
              <a:t> </a:t>
            </a:r>
            <a:endParaRPr lang="cs-CZ" sz="3300" dirty="0"/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cs-CZ" sz="2900" dirty="0"/>
              <a:t>Odpoví-li, udržuje dýchací cesty, dýchá a má mozkovou </a:t>
            </a:r>
            <a:r>
              <a:rPr lang="cs-CZ" sz="2900" dirty="0" err="1"/>
              <a:t>perfuzi</a:t>
            </a:r>
            <a:r>
              <a:rPr lang="cs-CZ" sz="2900" dirty="0"/>
              <a:t>. 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cs-CZ" sz="2900" dirty="0"/>
              <a:t>Slova, krátké věty, ..</a:t>
            </a:r>
            <a:endParaRPr lang="en-US" sz="29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sz="3300" dirty="0"/>
              <a:t>Tzv. </a:t>
            </a:r>
            <a:r>
              <a:rPr lang="en-US" sz="3300" dirty="0"/>
              <a:t> ‘Look, Listen and Feel” </a:t>
            </a:r>
            <a:r>
              <a:rPr lang="cs-CZ" sz="3300" dirty="0"/>
              <a:t>maximálně 30 s</a:t>
            </a:r>
            <a:endParaRPr lang="en-US" sz="3300" dirty="0"/>
          </a:p>
          <a:p>
            <a:pPr>
              <a:buNone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B4799FA-CF5F-4CC4-BDB6-692DC4652DAD}" type="slidenum">
              <a:rPr lang="cs-CZ" smtClean="0"/>
              <a:pPr/>
              <a:t>5</a:t>
            </a:fld>
            <a:endParaRPr lang="cs-CZ"/>
          </a:p>
        </p:txBody>
      </p:sp>
      <p:pic>
        <p:nvPicPr>
          <p:cNvPr id="117762" name="Picture 2" descr="Výsledek obrázku pro look, listen and feel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70171" y="156755"/>
            <a:ext cx="2076992" cy="1384662"/>
          </a:xfrm>
          <a:prstGeom prst="rect">
            <a:avLst/>
          </a:prstGeom>
          <a:noFill/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CF93039-3436-4BB7-9346-DA14C775C4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22850" y="53403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2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První kroky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8610" y="1494154"/>
            <a:ext cx="8496300" cy="4253503"/>
          </a:xfrm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sz="3000" dirty="0"/>
              <a:t>Je-li pacient v bezvědomí, nereaguje a nedýchá normálně, zahaj KPR</a:t>
            </a:r>
            <a:r>
              <a:rPr lang="en-US" sz="3000" dirty="0"/>
              <a:t>.</a:t>
            </a:r>
            <a:endParaRPr lang="cs-CZ" sz="30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sz="3000" dirty="0"/>
              <a:t>Možnost palpace pulzací pro „trénované“</a:t>
            </a:r>
            <a:r>
              <a:rPr lang="en-US" sz="3000" dirty="0"/>
              <a:t>. </a:t>
            </a:r>
            <a:endParaRPr lang="cs-CZ" sz="30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sz="3000" dirty="0"/>
              <a:t>V případě pochybností zahaj KPR.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sz="3000" dirty="0"/>
              <a:t>M</a:t>
            </a:r>
            <a:r>
              <a:rPr lang="en-US" sz="3000" dirty="0" err="1"/>
              <a:t>onitor</a:t>
            </a:r>
            <a:r>
              <a:rPr lang="cs-CZ" sz="3000" dirty="0" err="1"/>
              <a:t>uj</a:t>
            </a:r>
            <a:r>
              <a:rPr lang="cs-CZ" sz="3000" dirty="0"/>
              <a:t> časně životní funkce: </a:t>
            </a:r>
            <a:r>
              <a:rPr lang="cs-CZ" sz="3000" dirty="0" err="1"/>
              <a:t>oximetrie</a:t>
            </a:r>
            <a:r>
              <a:rPr lang="cs-CZ" sz="3000" dirty="0"/>
              <a:t>, EKG, NIBP co nejdříve. </a:t>
            </a:r>
            <a:endParaRPr lang="en-US" sz="30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sz="3000" dirty="0"/>
              <a:t>Zaveď co nejdříve </a:t>
            </a:r>
            <a:r>
              <a:rPr lang="cs-CZ" sz="3000" dirty="0" err="1"/>
              <a:t>iv</a:t>
            </a:r>
            <a:r>
              <a:rPr lang="cs-CZ" sz="3000" dirty="0"/>
              <a:t> kanylu a současně odešli vzorek krve na vyšetření. </a:t>
            </a:r>
            <a:endParaRPr lang="en-US" sz="3000" dirty="0"/>
          </a:p>
          <a:p>
            <a:pPr>
              <a:buNone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B4799FA-CF5F-4CC4-BDB6-692DC4652DAD}" type="slidenum">
              <a:rPr lang="cs-CZ" smtClean="0"/>
              <a:pPr/>
              <a:t>6</a:t>
            </a:fld>
            <a:endParaRPr lang="cs-CZ"/>
          </a:p>
        </p:txBody>
      </p:sp>
      <p:pic>
        <p:nvPicPr>
          <p:cNvPr id="116738" name="Picture 2" descr="Výsledek obrázku pro vital functions monitor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10778" y="5070566"/>
            <a:ext cx="2370182" cy="1580121"/>
          </a:xfrm>
          <a:prstGeom prst="rect">
            <a:avLst/>
          </a:prstGeom>
          <a:noFill/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7766319-9C0F-4C64-862C-DDE6A6E09A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07560" y="80554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Airway</a:t>
            </a:r>
            <a:r>
              <a:rPr lang="cs-CZ" dirty="0"/>
              <a:t> (A)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39090" y="1463675"/>
            <a:ext cx="8496300" cy="4464050"/>
          </a:xfrm>
        </p:spPr>
        <p:txBody>
          <a:bodyPr>
            <a:noAutofit/>
          </a:bodyPr>
          <a:lstStyle/>
          <a:p>
            <a:r>
              <a:rPr lang="cs-CZ" sz="2400" b="1" dirty="0"/>
              <a:t>Hledej příznaky obstrukce dýchacích cest</a:t>
            </a:r>
            <a:r>
              <a:rPr lang="en-US" sz="2400" b="1" dirty="0"/>
              <a:t>: </a:t>
            </a:r>
          </a:p>
          <a:p>
            <a:pPr lvl="1"/>
            <a:r>
              <a:rPr lang="cs-CZ" dirty="0"/>
              <a:t>Pátrej po paradoxním pohybu hrudníku a břišní stěny a zapojování pomocných dýchacích svalů</a:t>
            </a:r>
            <a:r>
              <a:rPr lang="en-US" dirty="0"/>
              <a:t>. </a:t>
            </a:r>
            <a:endParaRPr lang="cs-CZ" dirty="0"/>
          </a:p>
          <a:p>
            <a:pPr lvl="1"/>
            <a:r>
              <a:rPr lang="cs-CZ" dirty="0"/>
              <a:t>Centrální cyanóza je pozdní známkou. Úplná obstrukce je tichá, částečná obstrukce hlasitá. </a:t>
            </a:r>
            <a:endParaRPr lang="en-US" dirty="0"/>
          </a:p>
          <a:p>
            <a:pPr lvl="1"/>
            <a:r>
              <a:rPr lang="cs-CZ" dirty="0"/>
              <a:t>V kritickém stavu vede porucha vědomí často k obstrukci dýchacích cest</a:t>
            </a:r>
            <a:r>
              <a:rPr lang="en-US" dirty="0"/>
              <a:t>.</a:t>
            </a:r>
          </a:p>
          <a:p>
            <a:r>
              <a:rPr lang="cs-CZ" sz="2400" b="1" dirty="0"/>
              <a:t>Řeš obstrukci dýchacích cest jako prioritu</a:t>
            </a:r>
            <a:r>
              <a:rPr lang="en-US" sz="2400" b="1" dirty="0"/>
              <a:t>: </a:t>
            </a:r>
          </a:p>
          <a:p>
            <a:pPr lvl="1"/>
            <a:r>
              <a:rPr lang="cs-CZ" dirty="0"/>
              <a:t>Často iniciálně stačí jednoduché manévry (poloha hlavy, odsátí, zavedení nosního nebo ústního)</a:t>
            </a:r>
          </a:p>
          <a:p>
            <a:pPr lvl="1"/>
            <a:r>
              <a:rPr lang="en-US" dirty="0"/>
              <a:t>Tracheal</a:t>
            </a:r>
            <a:r>
              <a:rPr lang="cs-CZ" dirty="0"/>
              <a:t>ní</a:t>
            </a:r>
            <a:r>
              <a:rPr lang="en-US" dirty="0"/>
              <a:t> </a:t>
            </a:r>
            <a:r>
              <a:rPr lang="en-US" dirty="0" err="1"/>
              <a:t>intuba</a:t>
            </a:r>
            <a:r>
              <a:rPr lang="cs-CZ" dirty="0" err="1"/>
              <a:t>ce</a:t>
            </a:r>
            <a:r>
              <a:rPr lang="cs-CZ" dirty="0"/>
              <a:t> může být nezbytná. </a:t>
            </a:r>
            <a:endParaRPr lang="en-US" sz="2000" dirty="0"/>
          </a:p>
          <a:p>
            <a:pPr>
              <a:buNone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B4799FA-CF5F-4CC4-BDB6-692DC4652DAD}" type="slidenum">
              <a:rPr lang="cs-CZ" smtClean="0"/>
              <a:pPr/>
              <a:t>7</a:t>
            </a:fld>
            <a:endParaRPr lang="cs-CZ"/>
          </a:p>
        </p:txBody>
      </p:sp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1DB5BAB-CA56-40F4-A9F5-DBF54F0931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12360" y="67136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8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Airway</a:t>
            </a:r>
            <a:r>
              <a:rPr lang="cs-CZ" dirty="0"/>
              <a:t> (A)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b="1" dirty="0"/>
              <a:t>Podávej kyslík ve vysoké koncentraci</a:t>
            </a:r>
            <a:r>
              <a:rPr lang="en-US" sz="2400" b="1" dirty="0"/>
              <a:t>: </a:t>
            </a:r>
          </a:p>
          <a:p>
            <a:pPr lvl="1"/>
            <a:r>
              <a:rPr lang="cs-CZ" dirty="0"/>
              <a:t>Použij kyslíkovou masku s rezervoárem</a:t>
            </a:r>
            <a:r>
              <a:rPr lang="en-US" dirty="0"/>
              <a:t>. </a:t>
            </a:r>
            <a:endParaRPr lang="cs-CZ" dirty="0"/>
          </a:p>
          <a:p>
            <a:pPr lvl="1"/>
            <a:r>
              <a:rPr lang="cs-CZ" dirty="0"/>
              <a:t>Zajisti takový průtok, který zabrání kolapsu rezervoáru při </a:t>
            </a:r>
            <a:r>
              <a:rPr lang="cs-CZ" dirty="0" err="1"/>
              <a:t>inspíriu</a:t>
            </a:r>
            <a:r>
              <a:rPr lang="cs-CZ" dirty="0"/>
              <a:t> </a:t>
            </a:r>
            <a:r>
              <a:rPr lang="en-US" dirty="0"/>
              <a:t> (</a:t>
            </a:r>
            <a:r>
              <a:rPr lang="cs-CZ" dirty="0"/>
              <a:t>obvykle </a:t>
            </a:r>
            <a:r>
              <a:rPr lang="en-US" dirty="0"/>
              <a:t>15 L min</a:t>
            </a:r>
            <a:r>
              <a:rPr lang="en-US" baseline="30000" dirty="0"/>
              <a:t>-1</a:t>
            </a:r>
            <a:r>
              <a:rPr lang="en-US" dirty="0"/>
              <a:t>)  </a:t>
            </a:r>
            <a:endParaRPr lang="cs-CZ" dirty="0"/>
          </a:p>
          <a:p>
            <a:pPr lvl="1"/>
            <a:r>
              <a:rPr lang="cs-CZ" dirty="0"/>
              <a:t>Je-li pacient </a:t>
            </a:r>
            <a:r>
              <a:rPr lang="cs-CZ" dirty="0" err="1"/>
              <a:t>intubován</a:t>
            </a:r>
            <a:r>
              <a:rPr lang="cs-CZ" dirty="0"/>
              <a:t>, zajisti vysokou koncentraci kyslíku (ventilátorem, </a:t>
            </a:r>
            <a:r>
              <a:rPr lang="cs-CZ" dirty="0" err="1"/>
              <a:t>samorozpínacím</a:t>
            </a:r>
            <a:r>
              <a:rPr lang="cs-CZ" dirty="0"/>
              <a:t> vakem)</a:t>
            </a:r>
            <a:r>
              <a:rPr lang="en-US" dirty="0"/>
              <a:t>.</a:t>
            </a:r>
          </a:p>
          <a:p>
            <a:pPr lvl="1"/>
            <a:r>
              <a:rPr lang="cs-CZ" dirty="0"/>
              <a:t>Iniciálním cílem je hodnota SpO</a:t>
            </a:r>
            <a:r>
              <a:rPr lang="cs-CZ" baseline="-25000" dirty="0"/>
              <a:t>2</a:t>
            </a:r>
            <a:r>
              <a:rPr lang="cs-CZ" dirty="0"/>
              <a:t> </a:t>
            </a:r>
            <a:r>
              <a:rPr lang="cs-CZ" b="1" dirty="0"/>
              <a:t>94</a:t>
            </a:r>
            <a:r>
              <a:rPr lang="en-US" b="1" dirty="0"/>
              <a:t>–9</a:t>
            </a:r>
            <a:r>
              <a:rPr lang="cs-CZ" b="1" dirty="0"/>
              <a:t>6</a:t>
            </a:r>
            <a:r>
              <a:rPr lang="en-US" b="1" dirty="0"/>
              <a:t>%.</a:t>
            </a:r>
            <a:endParaRPr lang="cs-CZ" b="1" dirty="0"/>
          </a:p>
          <a:p>
            <a:pPr lvl="1"/>
            <a:r>
              <a:rPr lang="en-US" dirty="0"/>
              <a:t> </a:t>
            </a:r>
            <a:r>
              <a:rPr lang="cs-CZ" dirty="0"/>
              <a:t>U nemocný v riziku </a:t>
            </a:r>
            <a:r>
              <a:rPr lang="cs-CZ" dirty="0" err="1"/>
              <a:t>hyperkapnického</a:t>
            </a:r>
            <a:r>
              <a:rPr lang="cs-CZ" dirty="0"/>
              <a:t> respiračního selhání je cílem SpO</a:t>
            </a:r>
            <a:r>
              <a:rPr lang="cs-CZ" baseline="-25000" dirty="0"/>
              <a:t>2</a:t>
            </a:r>
            <a:r>
              <a:rPr lang="cs-CZ" dirty="0"/>
              <a:t> </a:t>
            </a:r>
            <a:r>
              <a:rPr lang="en-US" b="1" dirty="0"/>
              <a:t>88–92%.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B4799FA-CF5F-4CC4-BDB6-692DC4652DAD}" type="slidenum">
              <a:rPr lang="cs-CZ" smtClean="0"/>
              <a:pPr/>
              <a:t>8</a:t>
            </a:fld>
            <a:endParaRPr lang="cs-CZ"/>
          </a:p>
        </p:txBody>
      </p:sp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19D8D69-D4A0-44C1-8003-64FE98B9D7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17739" y="67136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9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Breathing</a:t>
            </a:r>
            <a:r>
              <a:rPr lang="cs-CZ" dirty="0"/>
              <a:t> (B)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/>
              <a:t>V průběhu iniciální vyšetření je zásadní diagnostikovat bezprostředně život ohrožující stavy:</a:t>
            </a:r>
          </a:p>
          <a:p>
            <a:pPr lvl="1"/>
            <a:r>
              <a:rPr lang="cs-CZ" dirty="0"/>
              <a:t>Akutní těžké a</a:t>
            </a:r>
            <a:r>
              <a:rPr lang="en-US" dirty="0" err="1"/>
              <a:t>stma</a:t>
            </a:r>
            <a:r>
              <a:rPr lang="en-US" dirty="0"/>
              <a:t>, </a:t>
            </a:r>
            <a:endParaRPr lang="cs-CZ" dirty="0"/>
          </a:p>
          <a:p>
            <a:pPr lvl="1"/>
            <a:r>
              <a:rPr lang="en-US" dirty="0"/>
              <a:t>P</a:t>
            </a:r>
            <a:r>
              <a:rPr lang="cs-CZ" dirty="0" err="1"/>
              <a:t>licní</a:t>
            </a:r>
            <a:r>
              <a:rPr lang="cs-CZ" dirty="0"/>
              <a:t> edém</a:t>
            </a:r>
            <a:r>
              <a:rPr lang="en-US" dirty="0"/>
              <a:t>, </a:t>
            </a:r>
            <a:endParaRPr lang="cs-CZ" dirty="0"/>
          </a:p>
          <a:p>
            <a:pPr lvl="1"/>
            <a:r>
              <a:rPr lang="cs-CZ" dirty="0"/>
              <a:t>T</a:t>
            </a:r>
            <a:r>
              <a:rPr lang="en-US" dirty="0"/>
              <a:t>en</a:t>
            </a:r>
            <a:r>
              <a:rPr lang="cs-CZ" dirty="0"/>
              <a:t>zní </a:t>
            </a:r>
            <a:r>
              <a:rPr lang="en-US" dirty="0" err="1"/>
              <a:t>pneumotorax</a:t>
            </a:r>
            <a:r>
              <a:rPr lang="en-US" dirty="0"/>
              <a:t>, </a:t>
            </a:r>
            <a:endParaRPr lang="cs-CZ" dirty="0"/>
          </a:p>
          <a:p>
            <a:pPr lvl="1"/>
            <a:r>
              <a:rPr lang="cs-CZ" dirty="0"/>
              <a:t>M</a:t>
            </a:r>
            <a:r>
              <a:rPr lang="en-US" dirty="0" err="1"/>
              <a:t>asiv</a:t>
            </a:r>
            <a:r>
              <a:rPr lang="cs-CZ" dirty="0"/>
              <a:t>ní</a:t>
            </a:r>
            <a:r>
              <a:rPr lang="en-US" dirty="0"/>
              <a:t> </a:t>
            </a:r>
            <a:r>
              <a:rPr lang="en-US" dirty="0" err="1"/>
              <a:t>haemothorax</a:t>
            </a:r>
            <a:r>
              <a:rPr lang="en-US" dirty="0"/>
              <a:t>.</a:t>
            </a:r>
            <a:endParaRPr lang="cs-CZ" dirty="0"/>
          </a:p>
          <a:p>
            <a:endParaRPr lang="cs-CZ" sz="2400" dirty="0"/>
          </a:p>
          <a:p>
            <a:r>
              <a:rPr lang="cs-CZ" sz="2400" dirty="0"/>
              <a:t>(4H + 4T)</a:t>
            </a:r>
          </a:p>
          <a:p>
            <a:pPr lvl="1">
              <a:buNone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B4799FA-CF5F-4CC4-BDB6-692DC4652DAD}" type="slidenum">
              <a:rPr lang="cs-CZ" smtClean="0"/>
              <a:pPr/>
              <a:t>9</a:t>
            </a:fld>
            <a:endParaRPr lang="cs-CZ"/>
          </a:p>
        </p:txBody>
      </p:sp>
      <p:pic>
        <p:nvPicPr>
          <p:cNvPr id="113666" name="Picture 2" descr="Výsledek obrázku pro tension pneumothorax x ray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6658" y="2681468"/>
            <a:ext cx="4257675" cy="3486151"/>
          </a:xfrm>
          <a:prstGeom prst="rect">
            <a:avLst/>
          </a:prstGeom>
          <a:noFill/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1F5DC2F-3EBF-44A4-9AC1-1CFD6B83E9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79519" y="54927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rgbClr val="FF000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2514</TotalTime>
  <Words>1413</Words>
  <Application>Microsoft Office PowerPoint</Application>
  <PresentationFormat>Předvádění na obrazovce (4:3)</PresentationFormat>
  <Paragraphs>158</Paragraphs>
  <Slides>22</Slides>
  <Notes>0</Notes>
  <HiddenSlides>0</HiddenSlides>
  <MMClips>21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22</vt:i4>
      </vt:variant>
    </vt:vector>
  </HeadingPairs>
  <TitlesOfParts>
    <vt:vector size="27" baseType="lpstr">
      <vt:lpstr>Wingdings</vt:lpstr>
      <vt:lpstr>Arial</vt:lpstr>
      <vt:lpstr>Calibri</vt:lpstr>
      <vt:lpstr>Monotype Sorts</vt:lpstr>
      <vt:lpstr>Výchozí návrh</vt:lpstr>
      <vt:lpstr>Přístup ABCDE</vt:lpstr>
      <vt:lpstr>Princip ABCDE</vt:lpstr>
      <vt:lpstr>Obecné principy dle ERC</vt:lpstr>
      <vt:lpstr>Všeobecné principy</vt:lpstr>
      <vt:lpstr>První kroky</vt:lpstr>
      <vt:lpstr>První kroky</vt:lpstr>
      <vt:lpstr>Airway (A)</vt:lpstr>
      <vt:lpstr>Airway (A)</vt:lpstr>
      <vt:lpstr>Breathing (B)</vt:lpstr>
      <vt:lpstr>Breathing (B)</vt:lpstr>
      <vt:lpstr>Breathing (B)</vt:lpstr>
      <vt:lpstr>Breathing (B)</vt:lpstr>
      <vt:lpstr>Breathing (B)</vt:lpstr>
      <vt:lpstr>Circulation (C)</vt:lpstr>
      <vt:lpstr>Circulation (C)</vt:lpstr>
      <vt:lpstr>Circulation (C)</vt:lpstr>
      <vt:lpstr>Circulation (C)</vt:lpstr>
      <vt:lpstr>Circulation (C)</vt:lpstr>
      <vt:lpstr>Circulation (C)</vt:lpstr>
      <vt:lpstr>Disability (D)</vt:lpstr>
      <vt:lpstr>Disability (D)</vt:lpstr>
      <vt:lpstr>Exposure (E)</vt:lpstr>
    </vt:vector>
  </TitlesOfParts>
  <Company>FNHK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Akademie umělé plicní ventilace - úvodní slovo</dc:title>
  <dc:creator>dostapav</dc:creator>
  <cp:lastModifiedBy>Dostál Pavel</cp:lastModifiedBy>
  <cp:revision>337</cp:revision>
  <dcterms:created xsi:type="dcterms:W3CDTF">2015-03-30T07:30:58Z</dcterms:created>
  <dcterms:modified xsi:type="dcterms:W3CDTF">2022-02-28T12:21:19Z</dcterms:modified>
</cp:coreProperties>
</file>