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95" r:id="rId2"/>
    <p:sldId id="266" r:id="rId3"/>
    <p:sldId id="288" r:id="rId4"/>
    <p:sldId id="283" r:id="rId5"/>
    <p:sldId id="287" r:id="rId6"/>
    <p:sldId id="286" r:id="rId7"/>
    <p:sldId id="290" r:id="rId8"/>
    <p:sldId id="291" r:id="rId9"/>
    <p:sldId id="292" r:id="rId10"/>
    <p:sldId id="293" r:id="rId11"/>
    <p:sldId id="296" r:id="rId12"/>
    <p:sldId id="298" r:id="rId13"/>
    <p:sldId id="299" r:id="rId14"/>
    <p:sldId id="300" r:id="rId15"/>
    <p:sldId id="301" r:id="rId16"/>
    <p:sldId id="302" r:id="rId17"/>
    <p:sldId id="303" r:id="rId18"/>
    <p:sldId id="297" r:id="rId19"/>
    <p:sldId id="294" r:id="rId2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04" autoAdjust="0"/>
    <p:restoredTop sz="78920" autoAdjust="0"/>
  </p:normalViewPr>
  <p:slideViewPr>
    <p:cSldViewPr snapToGrid="0">
      <p:cViewPr varScale="1">
        <p:scale>
          <a:sx n="76" d="100"/>
          <a:sy n="76" d="100"/>
        </p:scale>
        <p:origin x="69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čuda, Stanislav" userId="fa52b27a-09c8-4e08-b142-3501883861a8" providerId="ADAL" clId="{01CF68D3-9598-4FF7-9059-EE9CC582D76D}"/>
    <pc:docChg chg="delSld">
      <pc:chgData name="Mičuda, Stanislav" userId="fa52b27a-09c8-4e08-b142-3501883861a8" providerId="ADAL" clId="{01CF68D3-9598-4FF7-9059-EE9CC582D76D}" dt="2025-02-10T13:37:10.976" v="0" actId="47"/>
      <pc:docMkLst>
        <pc:docMk/>
      </pc:docMkLst>
      <pc:sldChg chg="del">
        <pc:chgData name="Mičuda, Stanislav" userId="fa52b27a-09c8-4e08-b142-3501883861a8" providerId="ADAL" clId="{01CF68D3-9598-4FF7-9059-EE9CC582D76D}" dt="2025-02-10T13:37:10.976" v="0" actId="47"/>
        <pc:sldMkLst>
          <pc:docMk/>
          <pc:sldMk cId="1504601113" sldId="257"/>
        </pc:sldMkLst>
      </pc:sldChg>
      <pc:sldChg chg="del">
        <pc:chgData name="Mičuda, Stanislav" userId="fa52b27a-09c8-4e08-b142-3501883861a8" providerId="ADAL" clId="{01CF68D3-9598-4FF7-9059-EE9CC582D76D}" dt="2025-02-10T13:37:10.976" v="0" actId="47"/>
        <pc:sldMkLst>
          <pc:docMk/>
          <pc:sldMk cId="757420438" sldId="258"/>
        </pc:sldMkLst>
      </pc:sldChg>
      <pc:sldChg chg="del">
        <pc:chgData name="Mičuda, Stanislav" userId="fa52b27a-09c8-4e08-b142-3501883861a8" providerId="ADAL" clId="{01CF68D3-9598-4FF7-9059-EE9CC582D76D}" dt="2025-02-10T13:37:10.976" v="0" actId="47"/>
        <pc:sldMkLst>
          <pc:docMk/>
          <pc:sldMk cId="45580370" sldId="259"/>
        </pc:sldMkLst>
      </pc:sldChg>
      <pc:sldChg chg="del">
        <pc:chgData name="Mičuda, Stanislav" userId="fa52b27a-09c8-4e08-b142-3501883861a8" providerId="ADAL" clId="{01CF68D3-9598-4FF7-9059-EE9CC582D76D}" dt="2025-02-10T13:37:10.976" v="0" actId="47"/>
        <pc:sldMkLst>
          <pc:docMk/>
          <pc:sldMk cId="2039547938" sldId="260"/>
        </pc:sldMkLst>
      </pc:sldChg>
      <pc:sldChg chg="del">
        <pc:chgData name="Mičuda, Stanislav" userId="fa52b27a-09c8-4e08-b142-3501883861a8" providerId="ADAL" clId="{01CF68D3-9598-4FF7-9059-EE9CC582D76D}" dt="2025-02-10T13:37:10.976" v="0" actId="47"/>
        <pc:sldMkLst>
          <pc:docMk/>
          <pc:sldMk cId="1380034374" sldId="261"/>
        </pc:sldMkLst>
      </pc:sldChg>
      <pc:sldChg chg="del">
        <pc:chgData name="Mičuda, Stanislav" userId="fa52b27a-09c8-4e08-b142-3501883861a8" providerId="ADAL" clId="{01CF68D3-9598-4FF7-9059-EE9CC582D76D}" dt="2025-02-10T13:37:10.976" v="0" actId="47"/>
        <pc:sldMkLst>
          <pc:docMk/>
          <pc:sldMk cId="331641548" sldId="262"/>
        </pc:sldMkLst>
      </pc:sldChg>
      <pc:sldChg chg="del">
        <pc:chgData name="Mičuda, Stanislav" userId="fa52b27a-09c8-4e08-b142-3501883861a8" providerId="ADAL" clId="{01CF68D3-9598-4FF7-9059-EE9CC582D76D}" dt="2025-02-10T13:37:10.976" v="0" actId="47"/>
        <pc:sldMkLst>
          <pc:docMk/>
          <pc:sldMk cId="3126343816" sldId="263"/>
        </pc:sldMkLst>
      </pc:sldChg>
      <pc:sldChg chg="del">
        <pc:chgData name="Mičuda, Stanislav" userId="fa52b27a-09c8-4e08-b142-3501883861a8" providerId="ADAL" clId="{01CF68D3-9598-4FF7-9059-EE9CC582D76D}" dt="2025-02-10T13:37:10.976" v="0" actId="47"/>
        <pc:sldMkLst>
          <pc:docMk/>
          <pc:sldMk cId="2936838060" sldId="265"/>
        </pc:sldMkLst>
      </pc:sldChg>
      <pc:sldChg chg="del">
        <pc:chgData name="Mičuda, Stanislav" userId="fa52b27a-09c8-4e08-b142-3501883861a8" providerId="ADAL" clId="{01CF68D3-9598-4FF7-9059-EE9CC582D76D}" dt="2025-02-10T13:37:10.976" v="0" actId="47"/>
        <pc:sldMkLst>
          <pc:docMk/>
          <pc:sldMk cId="1467212819" sldId="267"/>
        </pc:sldMkLst>
      </pc:sldChg>
      <pc:sldChg chg="del">
        <pc:chgData name="Mičuda, Stanislav" userId="fa52b27a-09c8-4e08-b142-3501883861a8" providerId="ADAL" clId="{01CF68D3-9598-4FF7-9059-EE9CC582D76D}" dt="2025-02-10T13:37:10.976" v="0" actId="47"/>
        <pc:sldMkLst>
          <pc:docMk/>
          <pc:sldMk cId="845289467" sldId="268"/>
        </pc:sldMkLst>
      </pc:sldChg>
      <pc:sldChg chg="del">
        <pc:chgData name="Mičuda, Stanislav" userId="fa52b27a-09c8-4e08-b142-3501883861a8" providerId="ADAL" clId="{01CF68D3-9598-4FF7-9059-EE9CC582D76D}" dt="2025-02-10T13:37:10.976" v="0" actId="47"/>
        <pc:sldMkLst>
          <pc:docMk/>
          <pc:sldMk cId="1927090724" sldId="277"/>
        </pc:sldMkLst>
      </pc:sldChg>
      <pc:sldChg chg="del">
        <pc:chgData name="Mičuda, Stanislav" userId="fa52b27a-09c8-4e08-b142-3501883861a8" providerId="ADAL" clId="{01CF68D3-9598-4FF7-9059-EE9CC582D76D}" dt="2025-02-10T13:37:10.976" v="0" actId="47"/>
        <pc:sldMkLst>
          <pc:docMk/>
          <pc:sldMk cId="3104997827" sldId="279"/>
        </pc:sldMkLst>
      </pc:sldChg>
      <pc:sldChg chg="del">
        <pc:chgData name="Mičuda, Stanislav" userId="fa52b27a-09c8-4e08-b142-3501883861a8" providerId="ADAL" clId="{01CF68D3-9598-4FF7-9059-EE9CC582D76D}" dt="2025-02-10T13:37:10.976" v="0" actId="47"/>
        <pc:sldMkLst>
          <pc:docMk/>
          <pc:sldMk cId="2770682154" sldId="280"/>
        </pc:sldMkLst>
      </pc:sldChg>
      <pc:sldChg chg="del">
        <pc:chgData name="Mičuda, Stanislav" userId="fa52b27a-09c8-4e08-b142-3501883861a8" providerId="ADAL" clId="{01CF68D3-9598-4FF7-9059-EE9CC582D76D}" dt="2025-02-10T13:37:10.976" v="0" actId="47"/>
        <pc:sldMkLst>
          <pc:docMk/>
          <pc:sldMk cId="3524457866" sldId="281"/>
        </pc:sldMkLst>
      </pc:sldChg>
      <pc:sldChg chg="del">
        <pc:chgData name="Mičuda, Stanislav" userId="fa52b27a-09c8-4e08-b142-3501883861a8" providerId="ADAL" clId="{01CF68D3-9598-4FF7-9059-EE9CC582D76D}" dt="2025-02-10T13:37:10.976" v="0" actId="47"/>
        <pc:sldMkLst>
          <pc:docMk/>
          <pc:sldMk cId="665552865" sldId="282"/>
        </pc:sldMkLst>
      </pc:sldChg>
      <pc:sldChg chg="del">
        <pc:chgData name="Mičuda, Stanislav" userId="fa52b27a-09c8-4e08-b142-3501883861a8" providerId="ADAL" clId="{01CF68D3-9598-4FF7-9059-EE9CC582D76D}" dt="2025-02-10T13:37:10.976" v="0" actId="47"/>
        <pc:sldMkLst>
          <pc:docMk/>
          <pc:sldMk cId="842851740" sldId="284"/>
        </pc:sldMkLst>
      </pc:sldChg>
      <pc:sldChg chg="del">
        <pc:chgData name="Mičuda, Stanislav" userId="fa52b27a-09c8-4e08-b142-3501883861a8" providerId="ADAL" clId="{01CF68D3-9598-4FF7-9059-EE9CC582D76D}" dt="2025-02-10T13:37:10.976" v="0" actId="47"/>
        <pc:sldMkLst>
          <pc:docMk/>
          <pc:sldMk cId="1563082257" sldId="285"/>
        </pc:sldMkLst>
      </pc:sldChg>
      <pc:sldChg chg="del">
        <pc:chgData name="Mičuda, Stanislav" userId="fa52b27a-09c8-4e08-b142-3501883861a8" providerId="ADAL" clId="{01CF68D3-9598-4FF7-9059-EE9CC582D76D}" dt="2025-02-10T13:37:10.976" v="0" actId="47"/>
        <pc:sldMkLst>
          <pc:docMk/>
          <pc:sldMk cId="2248746947" sldId="2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134028-03D3-48BC-9C12-33D5A94BD434}" type="datetimeFigureOut">
              <a:rPr lang="cs-CZ" smtClean="0"/>
              <a:t>10.02.2025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E5FBDA-5698-46D3-8B17-F97D2A85292B}" type="slidenum">
              <a:rPr lang="cs-CZ" smtClean="0"/>
              <a:t>‹#›</a:t>
            </a:fld>
            <a:endParaRPr lang="cs-CZ"/>
          </a:p>
        </p:txBody>
      </p:sp>
    </p:spTree>
    <p:extLst>
      <p:ext uri="{BB962C8B-B14F-4D97-AF65-F5344CB8AC3E}">
        <p14:creationId xmlns:p14="http://schemas.microsoft.com/office/powerpoint/2010/main" val="1428048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cbi.nlm.nih.gov/pubmed/?term=Lopez-Novoa%20JM%5bAuthor%5d&amp;cauthor=true&amp;cauthor_uid=25768936"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dirty="0"/>
              <a:t>Solubilní </a:t>
            </a:r>
            <a:r>
              <a:rPr lang="cs-CZ" dirty="0" err="1"/>
              <a:t>endoglin</a:t>
            </a:r>
            <a:r>
              <a:rPr lang="cs-CZ" dirty="0"/>
              <a:t> a jeho vliv na vybrané funkční parametry v játrech.</a:t>
            </a:r>
          </a:p>
          <a:p>
            <a:r>
              <a:rPr lang="en-US" dirty="0"/>
              <a:t>Soluble </a:t>
            </a:r>
            <a:r>
              <a:rPr lang="en-US" dirty="0" err="1"/>
              <a:t>endoglin</a:t>
            </a:r>
            <a:r>
              <a:rPr lang="en-US" dirty="0"/>
              <a:t>:</a:t>
            </a:r>
            <a:r>
              <a:rPr lang="cs-CZ" dirty="0"/>
              <a:t> </a:t>
            </a:r>
            <a:r>
              <a:rPr lang="en-US" dirty="0"/>
              <a:t>focus on </a:t>
            </a:r>
            <a:r>
              <a:rPr lang="en-US" dirty="0" err="1"/>
              <a:t>funcional</a:t>
            </a:r>
            <a:r>
              <a:rPr lang="en-US" dirty="0"/>
              <a:t> aspects in livers</a:t>
            </a:r>
            <a:endParaRPr lang="cs-CZ" dirty="0"/>
          </a:p>
          <a:p>
            <a:r>
              <a:rPr lang="cs-CZ" dirty="0" err="1"/>
              <a:t>Leníček</a:t>
            </a:r>
            <a:r>
              <a:rPr lang="cs-CZ" dirty="0"/>
              <a:t> Martin: Ústav lékařské biochemie a laboratorní diagnostiky, 1. lékařská fakulta, Univerzita Karlova v Praze a Všeobecná fakultní nemocnice v Praze</a:t>
            </a:r>
          </a:p>
          <a:p>
            <a:r>
              <a:rPr lang="cs-CZ" dirty="0" err="1">
                <a:hlinkClick r:id="rId3"/>
              </a:rPr>
              <a:t>Vitek</a:t>
            </a:r>
            <a:r>
              <a:rPr lang="cs-CZ" dirty="0">
                <a:hlinkClick r:id="rId3"/>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Institute of Clinical Biochemistry</a:t>
            </a:r>
            <a:r>
              <a:rPr lang="cs-CZ"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Laboratory Diagnostics, 1st Faculty of Medicine,</a:t>
            </a:r>
            <a:r>
              <a:rPr lang="cs-CZ"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Charles </a:t>
            </a:r>
            <a:r>
              <a:rPr lang="cs-CZ"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University in Prague, Prague, Czech </a:t>
            </a:r>
            <a:r>
              <a:rPr lang="cs-CZ"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Republic</a:t>
            </a:r>
          </a:p>
          <a:p>
            <a:r>
              <a:rPr lang="en-US" sz="1200" kern="1200" dirty="0">
                <a:solidFill>
                  <a:schemeClr val="tx1"/>
                </a:solidFill>
                <a:effectLst/>
                <a:latin typeface="+mn-lt"/>
                <a:ea typeface="+mn-ea"/>
                <a:cs typeface="+mn-cs"/>
              </a:rPr>
              <a:t>4th Department of Internal Medicine, 1st Faculty of Medicine, Charles University in Prague, </a:t>
            </a:r>
          </a:p>
          <a:p>
            <a:r>
              <a:rPr lang="en-US" sz="1200" kern="1200" dirty="0">
                <a:solidFill>
                  <a:schemeClr val="tx1"/>
                </a:solidFill>
                <a:effectLst/>
                <a:latin typeface="+mn-lt"/>
                <a:ea typeface="+mn-ea"/>
                <a:cs typeface="+mn-cs"/>
              </a:rPr>
              <a:t>Prague, Czech Republic</a:t>
            </a:r>
          </a:p>
          <a:p>
            <a:r>
              <a:rPr lang="cs-CZ" dirty="0" err="1">
                <a:hlinkClick r:id="rId3"/>
              </a:rPr>
              <a:t>Lopez-Novoa</a:t>
            </a:r>
            <a:r>
              <a:rPr lang="cs-CZ" dirty="0">
                <a:hlinkClick r:id="rId3"/>
              </a:rPr>
              <a:t> JM</a:t>
            </a:r>
            <a:r>
              <a:rPr lang="cs-CZ" dirty="0"/>
              <a:t> University </a:t>
            </a:r>
            <a:r>
              <a:rPr lang="cs-CZ" dirty="0" err="1"/>
              <a:t>of</a:t>
            </a:r>
            <a:r>
              <a:rPr lang="cs-CZ" dirty="0"/>
              <a:t> </a:t>
            </a:r>
            <a:r>
              <a:rPr lang="cs-CZ" dirty="0" err="1"/>
              <a:t>Salamanca</a:t>
            </a:r>
            <a:r>
              <a:rPr lang="cs-CZ" dirty="0"/>
              <a:t>, </a:t>
            </a:r>
            <a:r>
              <a:rPr lang="cs-CZ" dirty="0" err="1"/>
              <a:t>Spain</a:t>
            </a:r>
            <a:endParaRPr lang="cs-CZ" dirty="0"/>
          </a:p>
        </p:txBody>
      </p:sp>
      <p:sp>
        <p:nvSpPr>
          <p:cNvPr id="4" name="Zástupný symbol pro číslo snímku 3"/>
          <p:cNvSpPr>
            <a:spLocks noGrp="1"/>
          </p:cNvSpPr>
          <p:nvPr>
            <p:ph type="sldNum" sz="quarter" idx="10"/>
          </p:nvPr>
        </p:nvSpPr>
        <p:spPr/>
        <p:txBody>
          <a:bodyPr/>
          <a:lstStyle/>
          <a:p>
            <a:fld id="{E0510B73-5C79-438B-9B56-EE3570A9862B}" type="slidenum">
              <a:rPr lang="cs-CZ" smtClean="0">
                <a:solidFill>
                  <a:prstClr val="black"/>
                </a:solidFill>
              </a:rPr>
              <a:pPr/>
              <a:t>1</a:t>
            </a:fld>
            <a:endParaRPr lang="cs-CZ">
              <a:solidFill>
                <a:prstClr val="black"/>
              </a:solidFill>
            </a:endParaRPr>
          </a:p>
        </p:txBody>
      </p:sp>
    </p:spTree>
    <p:extLst>
      <p:ext uri="{BB962C8B-B14F-4D97-AF65-F5344CB8AC3E}">
        <p14:creationId xmlns:p14="http://schemas.microsoft.com/office/powerpoint/2010/main" val="3493289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r>
              <a:rPr lang="cs-CZ" dirty="0"/>
              <a:t>https://www.gastrojournal.org/article/S0016-5085(10)01320-X/fulltext </a:t>
            </a:r>
          </a:p>
          <a:p>
            <a:endParaRPr lang="cs-CZ" dirty="0"/>
          </a:p>
          <a:p>
            <a:r>
              <a:rPr lang="cs-CZ" dirty="0" err="1"/>
              <a:t>Cholestasis</a:t>
            </a:r>
            <a:r>
              <a:rPr lang="cs-CZ" dirty="0"/>
              <a:t> and </a:t>
            </a:r>
            <a:r>
              <a:rPr lang="cs-CZ" dirty="0" err="1"/>
              <a:t>hepatobiliary</a:t>
            </a:r>
            <a:r>
              <a:rPr lang="cs-CZ" dirty="0"/>
              <a:t> </a:t>
            </a:r>
            <a:r>
              <a:rPr lang="cs-CZ" dirty="0" err="1"/>
              <a:t>injury</a:t>
            </a:r>
            <a:r>
              <a:rPr lang="cs-CZ" dirty="0"/>
              <a:t>. </a:t>
            </a:r>
            <a:r>
              <a:rPr lang="cs-CZ" dirty="0" err="1"/>
              <a:t>Etiologies</a:t>
            </a:r>
            <a:r>
              <a:rPr lang="cs-CZ" dirty="0"/>
              <a:t> of </a:t>
            </a:r>
            <a:r>
              <a:rPr lang="cs-CZ" dirty="0" err="1"/>
              <a:t>cholestatic</a:t>
            </a:r>
            <a:r>
              <a:rPr lang="cs-CZ" dirty="0"/>
              <a:t> liver </a:t>
            </a:r>
            <a:r>
              <a:rPr lang="cs-CZ" dirty="0" err="1"/>
              <a:t>disease</a:t>
            </a:r>
            <a:r>
              <a:rPr lang="cs-CZ" dirty="0"/>
              <a:t> </a:t>
            </a:r>
            <a:r>
              <a:rPr lang="cs-CZ" dirty="0" err="1"/>
              <a:t>related</a:t>
            </a:r>
            <a:r>
              <a:rPr lang="cs-CZ" dirty="0"/>
              <a:t> to </a:t>
            </a:r>
            <a:r>
              <a:rPr lang="cs-CZ" dirty="0" err="1"/>
              <a:t>the</a:t>
            </a:r>
            <a:r>
              <a:rPr lang="cs-CZ" dirty="0"/>
              <a:t> </a:t>
            </a:r>
            <a:r>
              <a:rPr lang="cs-CZ" dirty="0" err="1"/>
              <a:t>site</a:t>
            </a:r>
            <a:r>
              <a:rPr lang="cs-CZ" dirty="0"/>
              <a:t> of </a:t>
            </a:r>
            <a:r>
              <a:rPr lang="cs-CZ" dirty="0" err="1"/>
              <a:t>hepatobiliary</a:t>
            </a:r>
            <a:r>
              <a:rPr lang="cs-CZ" dirty="0"/>
              <a:t> </a:t>
            </a:r>
            <a:r>
              <a:rPr lang="cs-CZ" dirty="0" err="1"/>
              <a:t>insult</a:t>
            </a:r>
            <a:r>
              <a:rPr lang="cs-CZ" dirty="0"/>
              <a:t>. (</a:t>
            </a:r>
            <a:r>
              <a:rPr lang="cs-CZ" dirty="0" err="1"/>
              <a:t>Left</a:t>
            </a:r>
            <a:r>
              <a:rPr lang="cs-CZ" dirty="0"/>
              <a:t> panel) Bile </a:t>
            </a:r>
            <a:r>
              <a:rPr lang="cs-CZ" dirty="0" err="1"/>
              <a:t>production</a:t>
            </a:r>
            <a:r>
              <a:rPr lang="cs-CZ" dirty="0"/>
              <a:t> </a:t>
            </a:r>
            <a:r>
              <a:rPr lang="cs-CZ" dirty="0" err="1"/>
              <a:t>is</a:t>
            </a:r>
            <a:r>
              <a:rPr lang="cs-CZ" dirty="0"/>
              <a:t> a </a:t>
            </a:r>
            <a:r>
              <a:rPr lang="cs-CZ" dirty="0" err="1"/>
              <a:t>complex</a:t>
            </a:r>
            <a:r>
              <a:rPr lang="cs-CZ" dirty="0"/>
              <a:t> </a:t>
            </a:r>
            <a:r>
              <a:rPr lang="cs-CZ" dirty="0" err="1"/>
              <a:t>process</a:t>
            </a:r>
            <a:r>
              <a:rPr lang="cs-CZ" dirty="0"/>
              <a:t> </a:t>
            </a:r>
            <a:r>
              <a:rPr lang="cs-CZ" dirty="0" err="1"/>
              <a:t>that</a:t>
            </a:r>
            <a:r>
              <a:rPr lang="cs-CZ" dirty="0"/>
              <a:t> </a:t>
            </a:r>
            <a:r>
              <a:rPr lang="cs-CZ" dirty="0" err="1"/>
              <a:t>involves</a:t>
            </a:r>
            <a:r>
              <a:rPr lang="cs-CZ" dirty="0"/>
              <a:t> </a:t>
            </a:r>
            <a:r>
              <a:rPr lang="cs-CZ" dirty="0" err="1"/>
              <a:t>hepatocytes</a:t>
            </a:r>
            <a:r>
              <a:rPr lang="cs-CZ" dirty="0"/>
              <a:t> and </a:t>
            </a:r>
            <a:r>
              <a:rPr lang="cs-CZ" dirty="0" err="1"/>
              <a:t>cholangiocytes</a:t>
            </a:r>
            <a:r>
              <a:rPr lang="cs-CZ" dirty="0"/>
              <a:t>; a </a:t>
            </a:r>
            <a:r>
              <a:rPr lang="cs-CZ" dirty="0" err="1"/>
              <a:t>number</a:t>
            </a:r>
            <a:r>
              <a:rPr lang="cs-CZ" dirty="0"/>
              <a:t> of </a:t>
            </a:r>
            <a:r>
              <a:rPr lang="cs-CZ" dirty="0" err="1"/>
              <a:t>different</a:t>
            </a:r>
            <a:r>
              <a:rPr lang="cs-CZ" dirty="0"/>
              <a:t> </a:t>
            </a:r>
            <a:r>
              <a:rPr lang="cs-CZ" dirty="0" err="1"/>
              <a:t>bile</a:t>
            </a:r>
            <a:r>
              <a:rPr lang="cs-CZ" dirty="0"/>
              <a:t> acid </a:t>
            </a:r>
            <a:r>
              <a:rPr lang="cs-CZ" dirty="0" err="1"/>
              <a:t>transporters</a:t>
            </a:r>
            <a:r>
              <a:rPr lang="cs-CZ" dirty="0"/>
              <a:t> </a:t>
            </a:r>
            <a:r>
              <a:rPr lang="cs-CZ" dirty="0" err="1"/>
              <a:t>coordinate</a:t>
            </a:r>
            <a:r>
              <a:rPr lang="cs-CZ" dirty="0"/>
              <a:t> </a:t>
            </a:r>
            <a:r>
              <a:rPr lang="cs-CZ" dirty="0" err="1"/>
              <a:t>bile</a:t>
            </a:r>
            <a:r>
              <a:rPr lang="cs-CZ" dirty="0"/>
              <a:t> </a:t>
            </a:r>
            <a:r>
              <a:rPr lang="cs-CZ" dirty="0" err="1"/>
              <a:t>formation</a:t>
            </a:r>
            <a:r>
              <a:rPr lang="cs-CZ" dirty="0"/>
              <a:t> (</a:t>
            </a:r>
            <a:r>
              <a:rPr lang="cs-CZ" dirty="0" err="1"/>
              <a:t>reviewed</a:t>
            </a:r>
            <a:r>
              <a:rPr lang="cs-CZ" dirty="0"/>
              <a:t> by </a:t>
            </a:r>
            <a:r>
              <a:rPr lang="cs-CZ" dirty="0" err="1"/>
              <a:t>Zollner</a:t>
            </a:r>
            <a:r>
              <a:rPr lang="cs-CZ" dirty="0"/>
              <a:t> and Trauner11), </a:t>
            </a:r>
            <a:r>
              <a:rPr lang="cs-CZ" dirty="0" err="1"/>
              <a:t>with</a:t>
            </a:r>
            <a:r>
              <a:rPr lang="cs-CZ" dirty="0"/>
              <a:t> </a:t>
            </a:r>
            <a:r>
              <a:rPr lang="cs-CZ" dirty="0" err="1"/>
              <a:t>various</a:t>
            </a:r>
            <a:r>
              <a:rPr lang="cs-CZ" dirty="0"/>
              <a:t> cell </a:t>
            </a:r>
            <a:r>
              <a:rPr lang="cs-CZ" dirty="0" err="1"/>
              <a:t>surface</a:t>
            </a:r>
            <a:r>
              <a:rPr lang="cs-CZ" dirty="0"/>
              <a:t> </a:t>
            </a:r>
            <a:r>
              <a:rPr lang="cs-CZ" dirty="0" err="1"/>
              <a:t>receptors</a:t>
            </a:r>
            <a:r>
              <a:rPr lang="cs-CZ" dirty="0"/>
              <a:t> on </a:t>
            </a:r>
            <a:r>
              <a:rPr lang="cs-CZ" dirty="0" err="1"/>
              <a:t>cholangiocytes</a:t>
            </a:r>
            <a:r>
              <a:rPr lang="cs-CZ" dirty="0"/>
              <a:t> </a:t>
            </a:r>
            <a:r>
              <a:rPr lang="cs-CZ" dirty="0" err="1"/>
              <a:t>that</a:t>
            </a:r>
            <a:r>
              <a:rPr lang="cs-CZ" dirty="0"/>
              <a:t> </a:t>
            </a:r>
            <a:r>
              <a:rPr lang="cs-CZ" dirty="0" err="1"/>
              <a:t>regulate</a:t>
            </a:r>
            <a:r>
              <a:rPr lang="cs-CZ" dirty="0"/>
              <a:t> </a:t>
            </a:r>
            <a:r>
              <a:rPr lang="cs-CZ" dirty="0" err="1"/>
              <a:t>cholangiocyte</a:t>
            </a:r>
            <a:r>
              <a:rPr lang="cs-CZ" dirty="0"/>
              <a:t> </a:t>
            </a:r>
            <a:r>
              <a:rPr lang="cs-CZ" dirty="0" err="1"/>
              <a:t>secretion</a:t>
            </a:r>
            <a:r>
              <a:rPr lang="cs-CZ" dirty="0"/>
              <a:t> and </a:t>
            </a:r>
            <a:r>
              <a:rPr lang="cs-CZ" dirty="0" err="1"/>
              <a:t>function</a:t>
            </a:r>
            <a:r>
              <a:rPr lang="cs-CZ" dirty="0"/>
              <a:t> (</a:t>
            </a:r>
            <a:r>
              <a:rPr lang="cs-CZ" dirty="0" err="1"/>
              <a:t>reviewed</a:t>
            </a:r>
            <a:r>
              <a:rPr lang="cs-CZ" dirty="0"/>
              <a:t> by Glaser et al and </a:t>
            </a:r>
            <a:r>
              <a:rPr lang="cs-CZ" dirty="0" err="1"/>
              <a:t>Marzioni</a:t>
            </a:r>
            <a:r>
              <a:rPr lang="cs-CZ" dirty="0"/>
              <a:t> et al30,31). (</a:t>
            </a:r>
            <a:r>
              <a:rPr lang="cs-CZ" dirty="0" err="1"/>
              <a:t>Middle</a:t>
            </a:r>
            <a:r>
              <a:rPr lang="cs-CZ" dirty="0"/>
              <a:t> panel) </a:t>
            </a:r>
            <a:r>
              <a:rPr lang="cs-CZ" dirty="0" err="1"/>
              <a:t>Histologic</a:t>
            </a:r>
            <a:r>
              <a:rPr lang="cs-CZ" dirty="0"/>
              <a:t> </a:t>
            </a:r>
            <a:r>
              <a:rPr lang="cs-CZ" dirty="0" err="1"/>
              <a:t>representation</a:t>
            </a:r>
            <a:r>
              <a:rPr lang="cs-CZ" dirty="0"/>
              <a:t> of </a:t>
            </a:r>
            <a:r>
              <a:rPr lang="cs-CZ" dirty="0" err="1"/>
              <a:t>cholestatic</a:t>
            </a:r>
            <a:r>
              <a:rPr lang="cs-CZ" dirty="0"/>
              <a:t> liver </a:t>
            </a:r>
            <a:r>
              <a:rPr lang="cs-CZ" dirty="0" err="1"/>
              <a:t>disease</a:t>
            </a:r>
            <a:r>
              <a:rPr lang="cs-CZ" dirty="0"/>
              <a:t> </a:t>
            </a:r>
            <a:r>
              <a:rPr lang="cs-CZ" dirty="0" err="1"/>
              <a:t>illustrating</a:t>
            </a:r>
            <a:r>
              <a:rPr lang="cs-CZ" dirty="0"/>
              <a:t> </a:t>
            </a:r>
            <a:r>
              <a:rPr lang="cs-CZ" dirty="0" err="1"/>
              <a:t>bland</a:t>
            </a:r>
            <a:r>
              <a:rPr lang="cs-CZ" dirty="0"/>
              <a:t> </a:t>
            </a:r>
            <a:r>
              <a:rPr lang="cs-CZ" dirty="0" err="1"/>
              <a:t>hepatic</a:t>
            </a:r>
            <a:r>
              <a:rPr lang="cs-CZ" dirty="0"/>
              <a:t> </a:t>
            </a:r>
            <a:r>
              <a:rPr lang="cs-CZ" dirty="0" err="1"/>
              <a:t>cholestasis</a:t>
            </a:r>
            <a:r>
              <a:rPr lang="cs-CZ" dirty="0"/>
              <a:t> in </a:t>
            </a:r>
            <a:r>
              <a:rPr lang="cs-CZ" dirty="0" err="1"/>
              <a:t>drug</a:t>
            </a:r>
            <a:r>
              <a:rPr lang="cs-CZ" dirty="0"/>
              <a:t> </a:t>
            </a:r>
            <a:r>
              <a:rPr lang="cs-CZ" dirty="0" err="1"/>
              <a:t>injury</a:t>
            </a:r>
            <a:r>
              <a:rPr lang="cs-CZ" dirty="0"/>
              <a:t>, </a:t>
            </a:r>
            <a:r>
              <a:rPr lang="cs-CZ" dirty="0" err="1"/>
              <a:t>the</a:t>
            </a:r>
            <a:r>
              <a:rPr lang="cs-CZ" dirty="0"/>
              <a:t> </a:t>
            </a:r>
            <a:r>
              <a:rPr lang="cs-CZ" dirty="0" err="1"/>
              <a:t>small</a:t>
            </a:r>
            <a:r>
              <a:rPr lang="cs-CZ" dirty="0"/>
              <a:t> </a:t>
            </a:r>
            <a:r>
              <a:rPr lang="cs-CZ" dirty="0" err="1"/>
              <a:t>bile</a:t>
            </a:r>
            <a:r>
              <a:rPr lang="cs-CZ" dirty="0"/>
              <a:t> </a:t>
            </a:r>
            <a:r>
              <a:rPr lang="cs-CZ" dirty="0" err="1"/>
              <a:t>duct</a:t>
            </a:r>
            <a:r>
              <a:rPr lang="cs-CZ" dirty="0"/>
              <a:t> </a:t>
            </a:r>
            <a:r>
              <a:rPr lang="cs-CZ" dirty="0" err="1"/>
              <a:t>lymphocytic</a:t>
            </a:r>
            <a:r>
              <a:rPr lang="cs-CZ" dirty="0"/>
              <a:t> cholangitis of PBC, </a:t>
            </a:r>
            <a:r>
              <a:rPr lang="cs-CZ" dirty="0" err="1"/>
              <a:t>ductopenia</a:t>
            </a:r>
            <a:r>
              <a:rPr lang="cs-CZ" dirty="0"/>
              <a:t> as </a:t>
            </a:r>
            <a:r>
              <a:rPr lang="cs-CZ" dirty="0" err="1"/>
              <a:t>illustrated</a:t>
            </a:r>
            <a:r>
              <a:rPr lang="cs-CZ" dirty="0"/>
              <a:t> by </a:t>
            </a:r>
            <a:r>
              <a:rPr lang="cs-CZ" dirty="0" err="1"/>
              <a:t>immunostaining</a:t>
            </a:r>
            <a:r>
              <a:rPr lang="cs-CZ" dirty="0"/>
              <a:t> </a:t>
            </a:r>
            <a:r>
              <a:rPr lang="cs-CZ" dirty="0" err="1"/>
              <a:t>for</a:t>
            </a:r>
            <a:r>
              <a:rPr lang="cs-CZ" dirty="0"/>
              <a:t> keratin, </a:t>
            </a:r>
            <a:r>
              <a:rPr lang="cs-CZ" dirty="0" err="1"/>
              <a:t>the</a:t>
            </a:r>
            <a:r>
              <a:rPr lang="cs-CZ" dirty="0"/>
              <a:t> </a:t>
            </a:r>
            <a:r>
              <a:rPr lang="cs-CZ" dirty="0" err="1"/>
              <a:t>classic</a:t>
            </a:r>
            <a:r>
              <a:rPr lang="cs-CZ" dirty="0"/>
              <a:t> </a:t>
            </a:r>
            <a:r>
              <a:rPr lang="cs-CZ" dirty="0" err="1"/>
              <a:t>large</a:t>
            </a:r>
            <a:r>
              <a:rPr lang="cs-CZ" dirty="0"/>
              <a:t> </a:t>
            </a:r>
            <a:r>
              <a:rPr lang="cs-CZ" dirty="0" err="1"/>
              <a:t>bile</a:t>
            </a:r>
            <a:r>
              <a:rPr lang="cs-CZ" dirty="0"/>
              <a:t> </a:t>
            </a:r>
            <a:r>
              <a:rPr lang="cs-CZ" dirty="0" err="1"/>
              <a:t>duct</a:t>
            </a:r>
            <a:r>
              <a:rPr lang="cs-CZ" dirty="0"/>
              <a:t> </a:t>
            </a:r>
            <a:r>
              <a:rPr lang="cs-CZ" dirty="0" err="1"/>
              <a:t>involvement</a:t>
            </a:r>
            <a:r>
              <a:rPr lang="cs-CZ" dirty="0"/>
              <a:t> </a:t>
            </a:r>
            <a:r>
              <a:rPr lang="cs-CZ" dirty="0" err="1"/>
              <a:t>seen</a:t>
            </a:r>
            <a:r>
              <a:rPr lang="cs-CZ" dirty="0"/>
              <a:t> in PSC (</a:t>
            </a:r>
            <a:r>
              <a:rPr lang="cs-CZ" dirty="0" err="1"/>
              <a:t>obliterative</a:t>
            </a:r>
            <a:r>
              <a:rPr lang="cs-CZ" dirty="0"/>
              <a:t> cholangitis), and </a:t>
            </a:r>
            <a:r>
              <a:rPr lang="cs-CZ" dirty="0" err="1"/>
              <a:t>immunochemical</a:t>
            </a:r>
            <a:r>
              <a:rPr lang="cs-CZ" dirty="0"/>
              <a:t> </a:t>
            </a:r>
            <a:r>
              <a:rPr lang="cs-CZ" dirty="0" err="1"/>
              <a:t>staining</a:t>
            </a:r>
            <a:r>
              <a:rPr lang="cs-CZ" dirty="0"/>
              <a:t> </a:t>
            </a:r>
            <a:r>
              <a:rPr lang="cs-CZ" dirty="0" err="1"/>
              <a:t>showing</a:t>
            </a:r>
            <a:r>
              <a:rPr lang="cs-CZ" dirty="0"/>
              <a:t> IgG4-positive plasma </a:t>
            </a:r>
            <a:r>
              <a:rPr lang="cs-CZ" dirty="0" err="1"/>
              <a:t>cells</a:t>
            </a:r>
            <a:r>
              <a:rPr lang="cs-CZ" dirty="0"/>
              <a:t> </a:t>
            </a:r>
            <a:r>
              <a:rPr lang="cs-CZ" dirty="0" err="1"/>
              <a:t>surrounding</a:t>
            </a:r>
            <a:r>
              <a:rPr lang="cs-CZ" dirty="0"/>
              <a:t> a </a:t>
            </a:r>
            <a:r>
              <a:rPr lang="cs-CZ" dirty="0" err="1"/>
              <a:t>bile</a:t>
            </a:r>
            <a:r>
              <a:rPr lang="cs-CZ" dirty="0"/>
              <a:t> </a:t>
            </a:r>
            <a:r>
              <a:rPr lang="cs-CZ" dirty="0" err="1"/>
              <a:t>duct</a:t>
            </a:r>
            <a:r>
              <a:rPr lang="cs-CZ" dirty="0"/>
              <a:t> in IgG4-associated cholangitis (Histology </a:t>
            </a:r>
            <a:r>
              <a:rPr lang="cs-CZ" dirty="0" err="1"/>
              <a:t>images</a:t>
            </a:r>
            <a:r>
              <a:rPr lang="cs-CZ" dirty="0"/>
              <a:t> are </a:t>
            </a:r>
            <a:r>
              <a:rPr lang="cs-CZ" dirty="0" err="1"/>
              <a:t>courtesy</a:t>
            </a:r>
            <a:r>
              <a:rPr lang="cs-CZ" dirty="0"/>
              <a:t> of Dr M </a:t>
            </a:r>
            <a:r>
              <a:rPr lang="cs-CZ" dirty="0" err="1"/>
              <a:t>Guindi</a:t>
            </a:r>
            <a:r>
              <a:rPr lang="cs-CZ" dirty="0"/>
              <a:t> and Dr S Fischer, Toronto General </a:t>
            </a:r>
            <a:r>
              <a:rPr lang="cs-CZ" dirty="0" err="1"/>
              <a:t>Hospital</a:t>
            </a:r>
            <a:r>
              <a:rPr lang="cs-CZ" dirty="0"/>
              <a:t>, Toronto, </a:t>
            </a:r>
            <a:r>
              <a:rPr lang="cs-CZ" dirty="0" err="1"/>
              <a:t>Cananda</a:t>
            </a:r>
            <a:r>
              <a:rPr lang="cs-CZ" dirty="0"/>
              <a:t>). (</a:t>
            </a:r>
            <a:r>
              <a:rPr lang="cs-CZ" dirty="0" err="1"/>
              <a:t>Right</a:t>
            </a:r>
            <a:r>
              <a:rPr lang="cs-CZ" dirty="0"/>
              <a:t> panel) </a:t>
            </a:r>
            <a:r>
              <a:rPr lang="cs-CZ" dirty="0" err="1"/>
              <a:t>Cholestasis</a:t>
            </a:r>
            <a:r>
              <a:rPr lang="cs-CZ" dirty="0"/>
              <a:t> </a:t>
            </a:r>
            <a:r>
              <a:rPr lang="cs-CZ" dirty="0" err="1"/>
              <a:t>develops</a:t>
            </a:r>
            <a:r>
              <a:rPr lang="cs-CZ" dirty="0"/>
              <a:t> </a:t>
            </a:r>
            <a:r>
              <a:rPr lang="cs-CZ" dirty="0" err="1"/>
              <a:t>after</a:t>
            </a:r>
            <a:r>
              <a:rPr lang="cs-CZ" dirty="0"/>
              <a:t> </a:t>
            </a:r>
            <a:r>
              <a:rPr lang="cs-CZ" dirty="0" err="1"/>
              <a:t>injury</a:t>
            </a:r>
            <a:r>
              <a:rPr lang="cs-CZ" dirty="0"/>
              <a:t> to </a:t>
            </a:r>
            <a:r>
              <a:rPr lang="cs-CZ" dirty="0" err="1"/>
              <a:t>hepatocytes</a:t>
            </a:r>
            <a:r>
              <a:rPr lang="cs-CZ" dirty="0"/>
              <a:t> and </a:t>
            </a:r>
            <a:r>
              <a:rPr lang="cs-CZ" dirty="0" err="1"/>
              <a:t>small</a:t>
            </a:r>
            <a:r>
              <a:rPr lang="cs-CZ" dirty="0"/>
              <a:t> and </a:t>
            </a:r>
            <a:r>
              <a:rPr lang="cs-CZ" dirty="0" err="1"/>
              <a:t>large</a:t>
            </a:r>
            <a:r>
              <a:rPr lang="cs-CZ" dirty="0"/>
              <a:t> </a:t>
            </a:r>
            <a:r>
              <a:rPr lang="cs-CZ" dirty="0" err="1"/>
              <a:t>bile</a:t>
            </a:r>
            <a:r>
              <a:rPr lang="cs-CZ" dirty="0"/>
              <a:t> </a:t>
            </a:r>
            <a:r>
              <a:rPr lang="cs-CZ" dirty="0" err="1"/>
              <a:t>ducts</a:t>
            </a:r>
            <a:r>
              <a:rPr lang="cs-CZ" dirty="0"/>
              <a:t>.</a:t>
            </a:r>
          </a:p>
        </p:txBody>
      </p:sp>
      <p:sp>
        <p:nvSpPr>
          <p:cNvPr id="4" name="Zástupný symbol pro číslo snímku 3"/>
          <p:cNvSpPr>
            <a:spLocks noGrp="1"/>
          </p:cNvSpPr>
          <p:nvPr>
            <p:ph type="sldNum" sz="quarter" idx="5"/>
          </p:nvPr>
        </p:nvSpPr>
        <p:spPr/>
        <p:txBody>
          <a:bodyPr/>
          <a:lstStyle/>
          <a:p>
            <a:fld id="{B3E5FBDA-5698-46D3-8B17-F97D2A85292B}" type="slidenum">
              <a:rPr lang="cs-CZ" smtClean="0"/>
              <a:t>2</a:t>
            </a:fld>
            <a:endParaRPr lang="cs-CZ"/>
          </a:p>
        </p:txBody>
      </p:sp>
    </p:spTree>
    <p:extLst>
      <p:ext uri="{BB962C8B-B14F-4D97-AF65-F5344CB8AC3E}">
        <p14:creationId xmlns:p14="http://schemas.microsoft.com/office/powerpoint/2010/main" val="1489822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Effects of bile acid accumulation in the liver. Bile acid accumulation in cholestatic conditions can activate different signaling pathways in different cell types of the liver. Damaged hepatocytes can initiate an inflammatory response by secreting chemokines and DAMPs that activate other cells (i.e., cholangiocytes, HSCs, and inflammatory cells). High levels of bile acids can also directly disrupt tight junctions and basal membrane of bile ducts, leading to activation of cholangiocytes and perpetuation of the inflammatory/fibrotic response with proliferation and activation of HSCs. Persistent chronic inflammation and fibrosis can progress into cirrhosis. DAMPs: damage-associated molecular patterns; HSCs: hepatic stellate cells; lncRNA H19: long non-coding RNA H19</a:t>
            </a:r>
            <a:endParaRPr lang="cs-CZ" dirty="0"/>
          </a:p>
          <a:p>
            <a:endParaRPr lang="cs-CZ" dirty="0"/>
          </a:p>
          <a:p>
            <a:r>
              <a:rPr lang="cs-CZ" dirty="0"/>
              <a:t>Žlučové kapiláry – </a:t>
            </a:r>
            <a:r>
              <a:rPr lang="cs-CZ" dirty="0" err="1"/>
              <a:t>intralobulární</a:t>
            </a:r>
            <a:r>
              <a:rPr lang="cs-CZ" dirty="0"/>
              <a:t> žlučovody – </a:t>
            </a:r>
            <a:r>
              <a:rPr lang="cs-CZ" dirty="0" err="1"/>
              <a:t>heringovy</a:t>
            </a:r>
            <a:r>
              <a:rPr lang="cs-CZ" dirty="0"/>
              <a:t> kanálky – </a:t>
            </a:r>
            <a:r>
              <a:rPr lang="cs-CZ" dirty="0" err="1"/>
              <a:t>interlobulární</a:t>
            </a:r>
            <a:r>
              <a:rPr lang="cs-CZ" dirty="0"/>
              <a:t> žlučovody - segmentové a lalokové žlučovody (</a:t>
            </a:r>
            <a:r>
              <a:rPr lang="cs-CZ" dirty="0" err="1"/>
              <a:t>ductus</a:t>
            </a:r>
            <a:r>
              <a:rPr lang="cs-CZ" dirty="0"/>
              <a:t> </a:t>
            </a:r>
            <a:r>
              <a:rPr lang="cs-CZ" dirty="0" err="1"/>
              <a:t>hepaticus</a:t>
            </a:r>
            <a:r>
              <a:rPr lang="cs-CZ" dirty="0"/>
              <a:t> </a:t>
            </a:r>
            <a:r>
              <a:rPr lang="cs-CZ" dirty="0" err="1"/>
              <a:t>dexter</a:t>
            </a:r>
            <a:r>
              <a:rPr lang="cs-CZ" dirty="0"/>
              <a:t> et </a:t>
            </a:r>
            <a:r>
              <a:rPr lang="cs-CZ" dirty="0" err="1"/>
              <a:t>sinister</a:t>
            </a:r>
            <a:r>
              <a:rPr lang="cs-CZ" dirty="0"/>
              <a:t>) a vyúsťují v porta </a:t>
            </a:r>
            <a:r>
              <a:rPr lang="cs-CZ" dirty="0" err="1"/>
              <a:t>hepatis</a:t>
            </a:r>
            <a:r>
              <a:rPr lang="cs-CZ" dirty="0"/>
              <a:t> - </a:t>
            </a:r>
            <a:r>
              <a:rPr lang="cs-CZ" dirty="0" err="1"/>
              <a:t>ductus</a:t>
            </a:r>
            <a:r>
              <a:rPr lang="cs-CZ" dirty="0"/>
              <a:t> </a:t>
            </a:r>
            <a:r>
              <a:rPr lang="cs-CZ" dirty="0" err="1"/>
              <a:t>hepaticus</a:t>
            </a:r>
            <a:r>
              <a:rPr lang="cs-CZ" dirty="0"/>
              <a:t> </a:t>
            </a:r>
            <a:r>
              <a:rPr lang="cs-CZ" dirty="0" err="1"/>
              <a:t>communis</a:t>
            </a:r>
            <a:r>
              <a:rPr lang="cs-CZ" dirty="0"/>
              <a:t> - </a:t>
            </a:r>
            <a:r>
              <a:rPr lang="cs-CZ" dirty="0" err="1"/>
              <a:t>ductus</a:t>
            </a:r>
            <a:r>
              <a:rPr lang="cs-CZ" dirty="0"/>
              <a:t> </a:t>
            </a:r>
            <a:r>
              <a:rPr lang="cs-CZ" dirty="0" err="1"/>
              <a:t>cysticus</a:t>
            </a:r>
            <a:r>
              <a:rPr lang="cs-CZ" dirty="0"/>
              <a:t> (délka 2–3 cm), jejich spojením vzniká </a:t>
            </a:r>
            <a:r>
              <a:rPr lang="cs-CZ" dirty="0" err="1"/>
              <a:t>ductus</a:t>
            </a:r>
            <a:r>
              <a:rPr lang="cs-CZ" dirty="0"/>
              <a:t> </a:t>
            </a:r>
            <a:r>
              <a:rPr lang="cs-CZ" dirty="0" err="1"/>
              <a:t>choledochus</a:t>
            </a:r>
            <a:endParaRPr lang="cs-CZ" dirty="0"/>
          </a:p>
        </p:txBody>
      </p:sp>
      <p:sp>
        <p:nvSpPr>
          <p:cNvPr id="4" name="Zástupný symbol pro číslo snímku 3"/>
          <p:cNvSpPr>
            <a:spLocks noGrp="1"/>
          </p:cNvSpPr>
          <p:nvPr>
            <p:ph type="sldNum" sz="quarter" idx="5"/>
          </p:nvPr>
        </p:nvSpPr>
        <p:spPr/>
        <p:txBody>
          <a:bodyPr/>
          <a:lstStyle/>
          <a:p>
            <a:fld id="{B3E5FBDA-5698-46D3-8B17-F97D2A85292B}" type="slidenum">
              <a:rPr lang="cs-CZ" smtClean="0"/>
              <a:t>3</a:t>
            </a:fld>
            <a:endParaRPr lang="cs-CZ"/>
          </a:p>
        </p:txBody>
      </p:sp>
    </p:spTree>
    <p:extLst>
      <p:ext uri="{BB962C8B-B14F-4D97-AF65-F5344CB8AC3E}">
        <p14:creationId xmlns:p14="http://schemas.microsoft.com/office/powerpoint/2010/main" val="1809946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Evolving</a:t>
            </a:r>
            <a:r>
              <a:rPr lang="cs-CZ" dirty="0"/>
              <a:t> </a:t>
            </a:r>
            <a:r>
              <a:rPr lang="cs-CZ" dirty="0" err="1"/>
              <a:t>approaches</a:t>
            </a:r>
            <a:r>
              <a:rPr lang="cs-CZ" dirty="0"/>
              <a:t> to PSC.</a:t>
            </a:r>
          </a:p>
          <a:p>
            <a:endParaRPr lang="cs-CZ" dirty="0"/>
          </a:p>
          <a:p>
            <a:r>
              <a:rPr lang="en-US" dirty="0" err="1"/>
              <a:t>Vidofludimus</a:t>
            </a:r>
            <a:r>
              <a:rPr lang="en-US" dirty="0"/>
              <a:t> calcium, a next generation DHODH inhibitor for the Treatment of relapsing-remitting multiple sclerosis</a:t>
            </a:r>
            <a:r>
              <a:rPr lang="cs-CZ" dirty="0"/>
              <a:t> - </a:t>
            </a:r>
            <a:r>
              <a:rPr lang="en-US" dirty="0"/>
              <a:t>Inhibition of dihydroorotate dehydrogenase (DHODH)</a:t>
            </a:r>
            <a:endParaRPr lang="cs-CZ" dirty="0"/>
          </a:p>
          <a:p>
            <a:r>
              <a:rPr lang="cs-CZ" dirty="0"/>
              <a:t> </a:t>
            </a:r>
            <a:r>
              <a:rPr lang="cs-CZ" dirty="0" err="1"/>
              <a:t>Simtuzumab</a:t>
            </a:r>
            <a:r>
              <a:rPr lang="cs-CZ" dirty="0"/>
              <a:t>, a </a:t>
            </a:r>
            <a:r>
              <a:rPr lang="cs-CZ" dirty="0" err="1"/>
              <a:t>humanised</a:t>
            </a:r>
            <a:r>
              <a:rPr lang="cs-CZ" dirty="0"/>
              <a:t> </a:t>
            </a:r>
            <a:r>
              <a:rPr lang="cs-CZ" dirty="0" err="1"/>
              <a:t>monoclonal</a:t>
            </a:r>
            <a:r>
              <a:rPr lang="cs-CZ" dirty="0"/>
              <a:t> </a:t>
            </a:r>
            <a:r>
              <a:rPr lang="cs-CZ" dirty="0" err="1"/>
              <a:t>antibody</a:t>
            </a:r>
            <a:r>
              <a:rPr lang="cs-CZ" dirty="0"/>
              <a:t> </a:t>
            </a:r>
            <a:r>
              <a:rPr lang="cs-CZ" dirty="0" err="1"/>
              <a:t>targeting</a:t>
            </a:r>
            <a:r>
              <a:rPr lang="cs-CZ" dirty="0"/>
              <a:t> </a:t>
            </a:r>
            <a:r>
              <a:rPr lang="cs-CZ" dirty="0" err="1"/>
              <a:t>lysyl</a:t>
            </a:r>
            <a:r>
              <a:rPr lang="cs-CZ" dirty="0"/>
              <a:t> </a:t>
            </a:r>
            <a:r>
              <a:rPr lang="cs-CZ" dirty="0" err="1"/>
              <a:t>oxidase-like</a:t>
            </a:r>
            <a:r>
              <a:rPr lang="cs-CZ" dirty="0"/>
              <a:t> 2 (LOXL2),</a:t>
            </a:r>
          </a:p>
          <a:p>
            <a:r>
              <a:rPr lang="cs-CZ" dirty="0" err="1"/>
              <a:t>Natalizumab</a:t>
            </a:r>
            <a:r>
              <a:rPr lang="cs-CZ" dirty="0"/>
              <a:t> je humanizovaná monoklonální protilátka, která je antagonistou </a:t>
            </a:r>
            <a:r>
              <a:rPr lang="el-GR" dirty="0"/>
              <a:t>α4-</a:t>
            </a:r>
            <a:r>
              <a:rPr lang="cs-CZ" dirty="0" err="1"/>
              <a:t>integrinu</a:t>
            </a:r>
            <a:r>
              <a:rPr lang="cs-CZ" dirty="0"/>
              <a:t>. Používá se při léčbě roztroušené sklerózy a Crohnovy choroby</a:t>
            </a:r>
          </a:p>
        </p:txBody>
      </p:sp>
      <p:sp>
        <p:nvSpPr>
          <p:cNvPr id="4" name="Zástupný symbol pro číslo snímku 3"/>
          <p:cNvSpPr>
            <a:spLocks noGrp="1"/>
          </p:cNvSpPr>
          <p:nvPr>
            <p:ph type="sldNum" sz="quarter" idx="5"/>
          </p:nvPr>
        </p:nvSpPr>
        <p:spPr/>
        <p:txBody>
          <a:bodyPr/>
          <a:lstStyle/>
          <a:p>
            <a:fld id="{B3E5FBDA-5698-46D3-8B17-F97D2A85292B}" type="slidenum">
              <a:rPr lang="cs-CZ" smtClean="0"/>
              <a:t>4</a:t>
            </a:fld>
            <a:endParaRPr lang="cs-CZ"/>
          </a:p>
        </p:txBody>
      </p:sp>
    </p:spTree>
    <p:extLst>
      <p:ext uri="{BB962C8B-B14F-4D97-AF65-F5344CB8AC3E}">
        <p14:creationId xmlns:p14="http://schemas.microsoft.com/office/powerpoint/2010/main" val="3664950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https://www.biorxiv.org/content/10.1101/2023.10.11.561888v1.full </a:t>
            </a:r>
          </a:p>
        </p:txBody>
      </p:sp>
      <p:sp>
        <p:nvSpPr>
          <p:cNvPr id="4" name="Zástupný symbol pro číslo snímku 3"/>
          <p:cNvSpPr>
            <a:spLocks noGrp="1"/>
          </p:cNvSpPr>
          <p:nvPr>
            <p:ph type="sldNum" sz="quarter" idx="5"/>
          </p:nvPr>
        </p:nvSpPr>
        <p:spPr/>
        <p:txBody>
          <a:bodyPr/>
          <a:lstStyle/>
          <a:p>
            <a:fld id="{B3E5FBDA-5698-46D3-8B17-F97D2A85292B}" type="slidenum">
              <a:rPr lang="cs-CZ" smtClean="0"/>
              <a:t>5</a:t>
            </a:fld>
            <a:endParaRPr lang="cs-CZ"/>
          </a:p>
        </p:txBody>
      </p:sp>
    </p:spTree>
    <p:extLst>
      <p:ext uri="{BB962C8B-B14F-4D97-AF65-F5344CB8AC3E}">
        <p14:creationId xmlns:p14="http://schemas.microsoft.com/office/powerpoint/2010/main" val="888016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 Xenobiotic-induced signals and diseases. Shown is a schematic representation of CAR/PXR-mediated signaling and diseases. Arrows, activation; stop bars, repression. Hatched arrows, pathways found in mice but not in humans. CAR- and PXR-mediated pathways are indicated in red and blue, respectively.</a:t>
            </a:r>
            <a:endParaRPr lang="cs-CZ" dirty="0"/>
          </a:p>
        </p:txBody>
      </p:sp>
      <p:sp>
        <p:nvSpPr>
          <p:cNvPr id="4" name="Zástupný symbol pro číslo snímku 3"/>
          <p:cNvSpPr>
            <a:spLocks noGrp="1"/>
          </p:cNvSpPr>
          <p:nvPr>
            <p:ph type="sldNum" sz="quarter" idx="5"/>
          </p:nvPr>
        </p:nvSpPr>
        <p:spPr/>
        <p:txBody>
          <a:bodyPr/>
          <a:lstStyle/>
          <a:p>
            <a:fld id="{B3E5FBDA-5698-46D3-8B17-F97D2A85292B}" type="slidenum">
              <a:rPr lang="cs-CZ" smtClean="0"/>
              <a:t>6</a:t>
            </a:fld>
            <a:endParaRPr lang="cs-CZ"/>
          </a:p>
        </p:txBody>
      </p:sp>
    </p:spTree>
    <p:extLst>
      <p:ext uri="{BB962C8B-B14F-4D97-AF65-F5344CB8AC3E}">
        <p14:creationId xmlns:p14="http://schemas.microsoft.com/office/powerpoint/2010/main" val="2918010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3,5-Diethoxycarbonyl-1,4-Dihydrocollidine </a:t>
            </a:r>
          </a:p>
        </p:txBody>
      </p:sp>
      <p:sp>
        <p:nvSpPr>
          <p:cNvPr id="4" name="Zástupný symbol pro číslo snímku 3"/>
          <p:cNvSpPr>
            <a:spLocks noGrp="1"/>
          </p:cNvSpPr>
          <p:nvPr>
            <p:ph type="sldNum" sz="quarter" idx="5"/>
          </p:nvPr>
        </p:nvSpPr>
        <p:spPr/>
        <p:txBody>
          <a:bodyPr/>
          <a:lstStyle/>
          <a:p>
            <a:fld id="{B3E5FBDA-5698-46D3-8B17-F97D2A85292B}" type="slidenum">
              <a:rPr lang="cs-CZ" smtClean="0"/>
              <a:t>11</a:t>
            </a:fld>
            <a:endParaRPr lang="cs-CZ"/>
          </a:p>
        </p:txBody>
      </p:sp>
    </p:spTree>
    <p:extLst>
      <p:ext uri="{BB962C8B-B14F-4D97-AF65-F5344CB8AC3E}">
        <p14:creationId xmlns:p14="http://schemas.microsoft.com/office/powerpoint/2010/main" val="558920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9C4DE9-B5E2-1AFD-D743-2044B336FD9D}"/>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5AC10DF1-9558-EB8B-A68E-0299136139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6634334E-761B-6102-222C-01A3659C9979}"/>
              </a:ext>
            </a:extLst>
          </p:cNvPr>
          <p:cNvSpPr>
            <a:spLocks noGrp="1"/>
          </p:cNvSpPr>
          <p:nvPr>
            <p:ph type="dt" sz="half" idx="10"/>
          </p:nvPr>
        </p:nvSpPr>
        <p:spPr/>
        <p:txBody>
          <a:bodyPr/>
          <a:lstStyle/>
          <a:p>
            <a:fld id="{4D626DB0-B09E-433C-8CCB-41C3C67FC4F0}" type="datetimeFigureOut">
              <a:rPr lang="cs-CZ" smtClean="0"/>
              <a:t>10.02.2025</a:t>
            </a:fld>
            <a:endParaRPr lang="cs-CZ"/>
          </a:p>
        </p:txBody>
      </p:sp>
      <p:sp>
        <p:nvSpPr>
          <p:cNvPr id="5" name="Zástupný symbol pro zápatí 4">
            <a:extLst>
              <a:ext uri="{FF2B5EF4-FFF2-40B4-BE49-F238E27FC236}">
                <a16:creationId xmlns:a16="http://schemas.microsoft.com/office/drawing/2014/main" id="{EBB6C5B5-C8D2-3F9A-8E53-A4A055B67F4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409DD99-5B30-3ABA-89D3-55B81EBCCD80}"/>
              </a:ext>
            </a:extLst>
          </p:cNvPr>
          <p:cNvSpPr>
            <a:spLocks noGrp="1"/>
          </p:cNvSpPr>
          <p:nvPr>
            <p:ph type="sldNum" sz="quarter" idx="12"/>
          </p:nvPr>
        </p:nvSpPr>
        <p:spPr/>
        <p:txBody>
          <a:bodyPr/>
          <a:lstStyle/>
          <a:p>
            <a:fld id="{F2508DDA-AB77-49AD-B678-E41B3AF3B319}" type="slidenum">
              <a:rPr lang="cs-CZ" smtClean="0"/>
              <a:t>‹#›</a:t>
            </a:fld>
            <a:endParaRPr lang="cs-CZ"/>
          </a:p>
        </p:txBody>
      </p:sp>
    </p:spTree>
    <p:extLst>
      <p:ext uri="{BB962C8B-B14F-4D97-AF65-F5344CB8AC3E}">
        <p14:creationId xmlns:p14="http://schemas.microsoft.com/office/powerpoint/2010/main" val="4087177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A194BC-6895-383C-B0E0-F5B16638786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2EA75A59-40D7-AA40-D7EE-23A9D20F27EE}"/>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2710690-94CA-3F2C-53FE-C47568E941A0}"/>
              </a:ext>
            </a:extLst>
          </p:cNvPr>
          <p:cNvSpPr>
            <a:spLocks noGrp="1"/>
          </p:cNvSpPr>
          <p:nvPr>
            <p:ph type="dt" sz="half" idx="10"/>
          </p:nvPr>
        </p:nvSpPr>
        <p:spPr/>
        <p:txBody>
          <a:bodyPr/>
          <a:lstStyle/>
          <a:p>
            <a:fld id="{4D626DB0-B09E-433C-8CCB-41C3C67FC4F0}" type="datetimeFigureOut">
              <a:rPr lang="cs-CZ" smtClean="0"/>
              <a:t>10.02.2025</a:t>
            </a:fld>
            <a:endParaRPr lang="cs-CZ"/>
          </a:p>
        </p:txBody>
      </p:sp>
      <p:sp>
        <p:nvSpPr>
          <p:cNvPr id="5" name="Zástupný symbol pro zápatí 4">
            <a:extLst>
              <a:ext uri="{FF2B5EF4-FFF2-40B4-BE49-F238E27FC236}">
                <a16:creationId xmlns:a16="http://schemas.microsoft.com/office/drawing/2014/main" id="{D5F5B84B-AA6B-F00F-5061-C70B96C2D1C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CDA0D39-AB0B-5D3D-9227-72B908D07FAF}"/>
              </a:ext>
            </a:extLst>
          </p:cNvPr>
          <p:cNvSpPr>
            <a:spLocks noGrp="1"/>
          </p:cNvSpPr>
          <p:nvPr>
            <p:ph type="sldNum" sz="quarter" idx="12"/>
          </p:nvPr>
        </p:nvSpPr>
        <p:spPr/>
        <p:txBody>
          <a:bodyPr/>
          <a:lstStyle/>
          <a:p>
            <a:fld id="{F2508DDA-AB77-49AD-B678-E41B3AF3B319}" type="slidenum">
              <a:rPr lang="cs-CZ" smtClean="0"/>
              <a:t>‹#›</a:t>
            </a:fld>
            <a:endParaRPr lang="cs-CZ"/>
          </a:p>
        </p:txBody>
      </p:sp>
    </p:spTree>
    <p:extLst>
      <p:ext uri="{BB962C8B-B14F-4D97-AF65-F5344CB8AC3E}">
        <p14:creationId xmlns:p14="http://schemas.microsoft.com/office/powerpoint/2010/main" val="1522597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5E6D8506-B486-D284-3E87-B618F6583706}"/>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D3E1627B-9F91-FE5C-BEEF-70256D9854DC}"/>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A83C774-54C4-BF9D-3D47-30260B1DA710}"/>
              </a:ext>
            </a:extLst>
          </p:cNvPr>
          <p:cNvSpPr>
            <a:spLocks noGrp="1"/>
          </p:cNvSpPr>
          <p:nvPr>
            <p:ph type="dt" sz="half" idx="10"/>
          </p:nvPr>
        </p:nvSpPr>
        <p:spPr/>
        <p:txBody>
          <a:bodyPr/>
          <a:lstStyle/>
          <a:p>
            <a:fld id="{4D626DB0-B09E-433C-8CCB-41C3C67FC4F0}" type="datetimeFigureOut">
              <a:rPr lang="cs-CZ" smtClean="0"/>
              <a:t>10.02.2025</a:t>
            </a:fld>
            <a:endParaRPr lang="cs-CZ"/>
          </a:p>
        </p:txBody>
      </p:sp>
      <p:sp>
        <p:nvSpPr>
          <p:cNvPr id="5" name="Zástupný symbol pro zápatí 4">
            <a:extLst>
              <a:ext uri="{FF2B5EF4-FFF2-40B4-BE49-F238E27FC236}">
                <a16:creationId xmlns:a16="http://schemas.microsoft.com/office/drawing/2014/main" id="{C6E0E5D2-C7DF-CE86-C671-FACE59E2B0A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A66C17E-CC70-5188-EB6D-74C2B7A27A45}"/>
              </a:ext>
            </a:extLst>
          </p:cNvPr>
          <p:cNvSpPr>
            <a:spLocks noGrp="1"/>
          </p:cNvSpPr>
          <p:nvPr>
            <p:ph type="sldNum" sz="quarter" idx="12"/>
          </p:nvPr>
        </p:nvSpPr>
        <p:spPr/>
        <p:txBody>
          <a:bodyPr/>
          <a:lstStyle/>
          <a:p>
            <a:fld id="{F2508DDA-AB77-49AD-B678-E41B3AF3B319}" type="slidenum">
              <a:rPr lang="cs-CZ" smtClean="0"/>
              <a:t>‹#›</a:t>
            </a:fld>
            <a:endParaRPr lang="cs-CZ"/>
          </a:p>
        </p:txBody>
      </p:sp>
    </p:spTree>
    <p:extLst>
      <p:ext uri="{BB962C8B-B14F-4D97-AF65-F5344CB8AC3E}">
        <p14:creationId xmlns:p14="http://schemas.microsoft.com/office/powerpoint/2010/main" val="179389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D26A9A-D73F-CA7B-57CF-ABD003037A9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9DCE249F-53E0-CDCD-B600-DD87809942AC}"/>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70E68F1-FFCD-AEDB-0057-5867A0E842B0}"/>
              </a:ext>
            </a:extLst>
          </p:cNvPr>
          <p:cNvSpPr>
            <a:spLocks noGrp="1"/>
          </p:cNvSpPr>
          <p:nvPr>
            <p:ph type="dt" sz="half" idx="10"/>
          </p:nvPr>
        </p:nvSpPr>
        <p:spPr/>
        <p:txBody>
          <a:bodyPr/>
          <a:lstStyle/>
          <a:p>
            <a:fld id="{4D626DB0-B09E-433C-8CCB-41C3C67FC4F0}" type="datetimeFigureOut">
              <a:rPr lang="cs-CZ" smtClean="0"/>
              <a:t>10.02.2025</a:t>
            </a:fld>
            <a:endParaRPr lang="cs-CZ"/>
          </a:p>
        </p:txBody>
      </p:sp>
      <p:sp>
        <p:nvSpPr>
          <p:cNvPr id="5" name="Zástupný symbol pro zápatí 4">
            <a:extLst>
              <a:ext uri="{FF2B5EF4-FFF2-40B4-BE49-F238E27FC236}">
                <a16:creationId xmlns:a16="http://schemas.microsoft.com/office/drawing/2014/main" id="{F7ADE5D4-0C9F-4D4D-F3DE-E9EB555BAAF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835D3C1-3046-789A-D818-56DDB23DD9EC}"/>
              </a:ext>
            </a:extLst>
          </p:cNvPr>
          <p:cNvSpPr>
            <a:spLocks noGrp="1"/>
          </p:cNvSpPr>
          <p:nvPr>
            <p:ph type="sldNum" sz="quarter" idx="12"/>
          </p:nvPr>
        </p:nvSpPr>
        <p:spPr/>
        <p:txBody>
          <a:bodyPr/>
          <a:lstStyle/>
          <a:p>
            <a:fld id="{F2508DDA-AB77-49AD-B678-E41B3AF3B319}" type="slidenum">
              <a:rPr lang="cs-CZ" smtClean="0"/>
              <a:t>‹#›</a:t>
            </a:fld>
            <a:endParaRPr lang="cs-CZ"/>
          </a:p>
        </p:txBody>
      </p:sp>
    </p:spTree>
    <p:extLst>
      <p:ext uri="{BB962C8B-B14F-4D97-AF65-F5344CB8AC3E}">
        <p14:creationId xmlns:p14="http://schemas.microsoft.com/office/powerpoint/2010/main" val="425019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3219D8-62B7-9ECC-CCAA-D8A7F16C733F}"/>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B90E663F-42E5-89E3-5656-A9A83EA597D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BC32BCC3-1226-16E2-08D2-AD8DFAC8E70B}"/>
              </a:ext>
            </a:extLst>
          </p:cNvPr>
          <p:cNvSpPr>
            <a:spLocks noGrp="1"/>
          </p:cNvSpPr>
          <p:nvPr>
            <p:ph type="dt" sz="half" idx="10"/>
          </p:nvPr>
        </p:nvSpPr>
        <p:spPr/>
        <p:txBody>
          <a:bodyPr/>
          <a:lstStyle/>
          <a:p>
            <a:fld id="{4D626DB0-B09E-433C-8CCB-41C3C67FC4F0}" type="datetimeFigureOut">
              <a:rPr lang="cs-CZ" smtClean="0"/>
              <a:t>10.02.2025</a:t>
            </a:fld>
            <a:endParaRPr lang="cs-CZ"/>
          </a:p>
        </p:txBody>
      </p:sp>
      <p:sp>
        <p:nvSpPr>
          <p:cNvPr id="5" name="Zástupný symbol pro zápatí 4">
            <a:extLst>
              <a:ext uri="{FF2B5EF4-FFF2-40B4-BE49-F238E27FC236}">
                <a16:creationId xmlns:a16="http://schemas.microsoft.com/office/drawing/2014/main" id="{8D27390B-5AA0-E41A-C863-FA7EC6F4466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4A1A9EC-9B0A-223E-EF01-AADB1A1B5129}"/>
              </a:ext>
            </a:extLst>
          </p:cNvPr>
          <p:cNvSpPr>
            <a:spLocks noGrp="1"/>
          </p:cNvSpPr>
          <p:nvPr>
            <p:ph type="sldNum" sz="quarter" idx="12"/>
          </p:nvPr>
        </p:nvSpPr>
        <p:spPr/>
        <p:txBody>
          <a:bodyPr/>
          <a:lstStyle/>
          <a:p>
            <a:fld id="{F2508DDA-AB77-49AD-B678-E41B3AF3B319}" type="slidenum">
              <a:rPr lang="cs-CZ" smtClean="0"/>
              <a:t>‹#›</a:t>
            </a:fld>
            <a:endParaRPr lang="cs-CZ"/>
          </a:p>
        </p:txBody>
      </p:sp>
    </p:spTree>
    <p:extLst>
      <p:ext uri="{BB962C8B-B14F-4D97-AF65-F5344CB8AC3E}">
        <p14:creationId xmlns:p14="http://schemas.microsoft.com/office/powerpoint/2010/main" val="2722349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753E2F-6F43-9A20-8F62-6998F6C6DE7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56A797A2-2BE6-D5F5-AE59-5642ADB34F8F}"/>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D0490765-D244-16DC-5BD4-144BC2A45E14}"/>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FC3B65EE-7F54-EDC5-11C0-177561D16B25}"/>
              </a:ext>
            </a:extLst>
          </p:cNvPr>
          <p:cNvSpPr>
            <a:spLocks noGrp="1"/>
          </p:cNvSpPr>
          <p:nvPr>
            <p:ph type="dt" sz="half" idx="10"/>
          </p:nvPr>
        </p:nvSpPr>
        <p:spPr/>
        <p:txBody>
          <a:bodyPr/>
          <a:lstStyle/>
          <a:p>
            <a:fld id="{4D626DB0-B09E-433C-8CCB-41C3C67FC4F0}" type="datetimeFigureOut">
              <a:rPr lang="cs-CZ" smtClean="0"/>
              <a:t>10.02.2025</a:t>
            </a:fld>
            <a:endParaRPr lang="cs-CZ"/>
          </a:p>
        </p:txBody>
      </p:sp>
      <p:sp>
        <p:nvSpPr>
          <p:cNvPr id="6" name="Zástupný symbol pro zápatí 5">
            <a:extLst>
              <a:ext uri="{FF2B5EF4-FFF2-40B4-BE49-F238E27FC236}">
                <a16:creationId xmlns:a16="http://schemas.microsoft.com/office/drawing/2014/main" id="{A272CF6B-09F8-C4EA-35D1-6A736AA9129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9ECD50FD-D652-B512-8893-9A02E0A7B93D}"/>
              </a:ext>
            </a:extLst>
          </p:cNvPr>
          <p:cNvSpPr>
            <a:spLocks noGrp="1"/>
          </p:cNvSpPr>
          <p:nvPr>
            <p:ph type="sldNum" sz="quarter" idx="12"/>
          </p:nvPr>
        </p:nvSpPr>
        <p:spPr/>
        <p:txBody>
          <a:bodyPr/>
          <a:lstStyle/>
          <a:p>
            <a:fld id="{F2508DDA-AB77-49AD-B678-E41B3AF3B319}" type="slidenum">
              <a:rPr lang="cs-CZ" smtClean="0"/>
              <a:t>‹#›</a:t>
            </a:fld>
            <a:endParaRPr lang="cs-CZ"/>
          </a:p>
        </p:txBody>
      </p:sp>
    </p:spTree>
    <p:extLst>
      <p:ext uri="{BB962C8B-B14F-4D97-AF65-F5344CB8AC3E}">
        <p14:creationId xmlns:p14="http://schemas.microsoft.com/office/powerpoint/2010/main" val="3029023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C09605-06AE-F9E8-6C0C-2AB2FD08732D}"/>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3444AE77-9FFF-400E-409D-8285F23C94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122A88F2-8F86-E441-95CE-D37B592CEB62}"/>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A1D721C9-0979-EB9F-954A-DB595FA751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11A034B0-59C6-29B5-2AA9-1FC6CC9D67C4}"/>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82D0D7E0-95EB-052E-7EFE-0CBA2823154A}"/>
              </a:ext>
            </a:extLst>
          </p:cNvPr>
          <p:cNvSpPr>
            <a:spLocks noGrp="1"/>
          </p:cNvSpPr>
          <p:nvPr>
            <p:ph type="dt" sz="half" idx="10"/>
          </p:nvPr>
        </p:nvSpPr>
        <p:spPr/>
        <p:txBody>
          <a:bodyPr/>
          <a:lstStyle/>
          <a:p>
            <a:fld id="{4D626DB0-B09E-433C-8CCB-41C3C67FC4F0}" type="datetimeFigureOut">
              <a:rPr lang="cs-CZ" smtClean="0"/>
              <a:t>10.02.2025</a:t>
            </a:fld>
            <a:endParaRPr lang="cs-CZ"/>
          </a:p>
        </p:txBody>
      </p:sp>
      <p:sp>
        <p:nvSpPr>
          <p:cNvPr id="8" name="Zástupný symbol pro zápatí 7">
            <a:extLst>
              <a:ext uri="{FF2B5EF4-FFF2-40B4-BE49-F238E27FC236}">
                <a16:creationId xmlns:a16="http://schemas.microsoft.com/office/drawing/2014/main" id="{44B6FB39-3E82-E4FA-81C7-39C8AD46F4AB}"/>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576E881A-D146-26E5-2D7F-45F1536C84FD}"/>
              </a:ext>
            </a:extLst>
          </p:cNvPr>
          <p:cNvSpPr>
            <a:spLocks noGrp="1"/>
          </p:cNvSpPr>
          <p:nvPr>
            <p:ph type="sldNum" sz="quarter" idx="12"/>
          </p:nvPr>
        </p:nvSpPr>
        <p:spPr/>
        <p:txBody>
          <a:bodyPr/>
          <a:lstStyle/>
          <a:p>
            <a:fld id="{F2508DDA-AB77-49AD-B678-E41B3AF3B319}" type="slidenum">
              <a:rPr lang="cs-CZ" smtClean="0"/>
              <a:t>‹#›</a:t>
            </a:fld>
            <a:endParaRPr lang="cs-CZ"/>
          </a:p>
        </p:txBody>
      </p:sp>
    </p:spTree>
    <p:extLst>
      <p:ext uri="{BB962C8B-B14F-4D97-AF65-F5344CB8AC3E}">
        <p14:creationId xmlns:p14="http://schemas.microsoft.com/office/powerpoint/2010/main" val="3264806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52D070-1EC3-038B-C642-F32F8F1C7897}"/>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66BFCA55-F900-8CE6-1DFB-7316035FE21C}"/>
              </a:ext>
            </a:extLst>
          </p:cNvPr>
          <p:cNvSpPr>
            <a:spLocks noGrp="1"/>
          </p:cNvSpPr>
          <p:nvPr>
            <p:ph type="dt" sz="half" idx="10"/>
          </p:nvPr>
        </p:nvSpPr>
        <p:spPr/>
        <p:txBody>
          <a:bodyPr/>
          <a:lstStyle/>
          <a:p>
            <a:fld id="{4D626DB0-B09E-433C-8CCB-41C3C67FC4F0}" type="datetimeFigureOut">
              <a:rPr lang="cs-CZ" smtClean="0"/>
              <a:t>10.02.2025</a:t>
            </a:fld>
            <a:endParaRPr lang="cs-CZ"/>
          </a:p>
        </p:txBody>
      </p:sp>
      <p:sp>
        <p:nvSpPr>
          <p:cNvPr id="4" name="Zástupný symbol pro zápatí 3">
            <a:extLst>
              <a:ext uri="{FF2B5EF4-FFF2-40B4-BE49-F238E27FC236}">
                <a16:creationId xmlns:a16="http://schemas.microsoft.com/office/drawing/2014/main" id="{DE7A404F-36AA-B913-2B12-9A74DE0B1884}"/>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E1E16467-2E28-BBDE-486B-434716AAF58B}"/>
              </a:ext>
            </a:extLst>
          </p:cNvPr>
          <p:cNvSpPr>
            <a:spLocks noGrp="1"/>
          </p:cNvSpPr>
          <p:nvPr>
            <p:ph type="sldNum" sz="quarter" idx="12"/>
          </p:nvPr>
        </p:nvSpPr>
        <p:spPr/>
        <p:txBody>
          <a:bodyPr/>
          <a:lstStyle/>
          <a:p>
            <a:fld id="{F2508DDA-AB77-49AD-B678-E41B3AF3B319}" type="slidenum">
              <a:rPr lang="cs-CZ" smtClean="0"/>
              <a:t>‹#›</a:t>
            </a:fld>
            <a:endParaRPr lang="cs-CZ"/>
          </a:p>
        </p:txBody>
      </p:sp>
    </p:spTree>
    <p:extLst>
      <p:ext uri="{BB962C8B-B14F-4D97-AF65-F5344CB8AC3E}">
        <p14:creationId xmlns:p14="http://schemas.microsoft.com/office/powerpoint/2010/main" val="880439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85E00845-7ADF-D8AE-D057-42D87B079CF3}"/>
              </a:ext>
            </a:extLst>
          </p:cNvPr>
          <p:cNvSpPr>
            <a:spLocks noGrp="1"/>
          </p:cNvSpPr>
          <p:nvPr>
            <p:ph type="dt" sz="half" idx="10"/>
          </p:nvPr>
        </p:nvSpPr>
        <p:spPr/>
        <p:txBody>
          <a:bodyPr/>
          <a:lstStyle/>
          <a:p>
            <a:fld id="{4D626DB0-B09E-433C-8CCB-41C3C67FC4F0}" type="datetimeFigureOut">
              <a:rPr lang="cs-CZ" smtClean="0"/>
              <a:t>10.02.2025</a:t>
            </a:fld>
            <a:endParaRPr lang="cs-CZ"/>
          </a:p>
        </p:txBody>
      </p:sp>
      <p:sp>
        <p:nvSpPr>
          <p:cNvPr id="3" name="Zástupný symbol pro zápatí 2">
            <a:extLst>
              <a:ext uri="{FF2B5EF4-FFF2-40B4-BE49-F238E27FC236}">
                <a16:creationId xmlns:a16="http://schemas.microsoft.com/office/drawing/2014/main" id="{C97286FC-AB8F-FE6A-6D55-D3FB22BCD28E}"/>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B95FA877-27C9-DCF7-F74E-7C881520B754}"/>
              </a:ext>
            </a:extLst>
          </p:cNvPr>
          <p:cNvSpPr>
            <a:spLocks noGrp="1"/>
          </p:cNvSpPr>
          <p:nvPr>
            <p:ph type="sldNum" sz="quarter" idx="12"/>
          </p:nvPr>
        </p:nvSpPr>
        <p:spPr/>
        <p:txBody>
          <a:bodyPr/>
          <a:lstStyle/>
          <a:p>
            <a:fld id="{F2508DDA-AB77-49AD-B678-E41B3AF3B319}" type="slidenum">
              <a:rPr lang="cs-CZ" smtClean="0"/>
              <a:t>‹#›</a:t>
            </a:fld>
            <a:endParaRPr lang="cs-CZ"/>
          </a:p>
        </p:txBody>
      </p:sp>
    </p:spTree>
    <p:extLst>
      <p:ext uri="{BB962C8B-B14F-4D97-AF65-F5344CB8AC3E}">
        <p14:creationId xmlns:p14="http://schemas.microsoft.com/office/powerpoint/2010/main" val="1282052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A92232-6B6F-F23D-573C-EF4DF6494D76}"/>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6333B957-A74B-C855-024A-0C6EFDE543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4D306E08-BA9B-71A3-43A1-F19F776560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413650C-4FAC-C042-3C12-8C4489220830}"/>
              </a:ext>
            </a:extLst>
          </p:cNvPr>
          <p:cNvSpPr>
            <a:spLocks noGrp="1"/>
          </p:cNvSpPr>
          <p:nvPr>
            <p:ph type="dt" sz="half" idx="10"/>
          </p:nvPr>
        </p:nvSpPr>
        <p:spPr/>
        <p:txBody>
          <a:bodyPr/>
          <a:lstStyle/>
          <a:p>
            <a:fld id="{4D626DB0-B09E-433C-8CCB-41C3C67FC4F0}" type="datetimeFigureOut">
              <a:rPr lang="cs-CZ" smtClean="0"/>
              <a:t>10.02.2025</a:t>
            </a:fld>
            <a:endParaRPr lang="cs-CZ"/>
          </a:p>
        </p:txBody>
      </p:sp>
      <p:sp>
        <p:nvSpPr>
          <p:cNvPr id="6" name="Zástupný symbol pro zápatí 5">
            <a:extLst>
              <a:ext uri="{FF2B5EF4-FFF2-40B4-BE49-F238E27FC236}">
                <a16:creationId xmlns:a16="http://schemas.microsoft.com/office/drawing/2014/main" id="{BE3153EB-DCE1-456D-BBBC-5E56FC0DD12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CBF5F01-0E8D-6079-59B4-78C63CB0B27D}"/>
              </a:ext>
            </a:extLst>
          </p:cNvPr>
          <p:cNvSpPr>
            <a:spLocks noGrp="1"/>
          </p:cNvSpPr>
          <p:nvPr>
            <p:ph type="sldNum" sz="quarter" idx="12"/>
          </p:nvPr>
        </p:nvSpPr>
        <p:spPr/>
        <p:txBody>
          <a:bodyPr/>
          <a:lstStyle/>
          <a:p>
            <a:fld id="{F2508DDA-AB77-49AD-B678-E41B3AF3B319}" type="slidenum">
              <a:rPr lang="cs-CZ" smtClean="0"/>
              <a:t>‹#›</a:t>
            </a:fld>
            <a:endParaRPr lang="cs-CZ"/>
          </a:p>
        </p:txBody>
      </p:sp>
    </p:spTree>
    <p:extLst>
      <p:ext uri="{BB962C8B-B14F-4D97-AF65-F5344CB8AC3E}">
        <p14:creationId xmlns:p14="http://schemas.microsoft.com/office/powerpoint/2010/main" val="1575587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E12957-E162-ED84-8C6B-5A279E55AB70}"/>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E460069A-63F9-687A-67BC-7FBF26194C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70992AEE-8FE8-BFF2-D308-149FBC46B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C804135-09CB-037E-B510-A7EB67819EBC}"/>
              </a:ext>
            </a:extLst>
          </p:cNvPr>
          <p:cNvSpPr>
            <a:spLocks noGrp="1"/>
          </p:cNvSpPr>
          <p:nvPr>
            <p:ph type="dt" sz="half" idx="10"/>
          </p:nvPr>
        </p:nvSpPr>
        <p:spPr/>
        <p:txBody>
          <a:bodyPr/>
          <a:lstStyle/>
          <a:p>
            <a:fld id="{4D626DB0-B09E-433C-8CCB-41C3C67FC4F0}" type="datetimeFigureOut">
              <a:rPr lang="cs-CZ" smtClean="0"/>
              <a:t>10.02.2025</a:t>
            </a:fld>
            <a:endParaRPr lang="cs-CZ"/>
          </a:p>
        </p:txBody>
      </p:sp>
      <p:sp>
        <p:nvSpPr>
          <p:cNvPr id="6" name="Zástupný symbol pro zápatí 5">
            <a:extLst>
              <a:ext uri="{FF2B5EF4-FFF2-40B4-BE49-F238E27FC236}">
                <a16:creationId xmlns:a16="http://schemas.microsoft.com/office/drawing/2014/main" id="{EB15BEC5-FF83-DBC0-4586-3BB3B99ADE8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045DE1B-EDD9-F7D5-CCFA-E2BE2A2CB579}"/>
              </a:ext>
            </a:extLst>
          </p:cNvPr>
          <p:cNvSpPr>
            <a:spLocks noGrp="1"/>
          </p:cNvSpPr>
          <p:nvPr>
            <p:ph type="sldNum" sz="quarter" idx="12"/>
          </p:nvPr>
        </p:nvSpPr>
        <p:spPr/>
        <p:txBody>
          <a:bodyPr/>
          <a:lstStyle/>
          <a:p>
            <a:fld id="{F2508DDA-AB77-49AD-B678-E41B3AF3B319}" type="slidenum">
              <a:rPr lang="cs-CZ" smtClean="0"/>
              <a:t>‹#›</a:t>
            </a:fld>
            <a:endParaRPr lang="cs-CZ"/>
          </a:p>
        </p:txBody>
      </p:sp>
    </p:spTree>
    <p:extLst>
      <p:ext uri="{BB962C8B-B14F-4D97-AF65-F5344CB8AC3E}">
        <p14:creationId xmlns:p14="http://schemas.microsoft.com/office/powerpoint/2010/main" val="175270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0A1BEEEC-F3FD-480E-E288-CB22AD6931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F412FFFF-EBAB-130E-4A1F-5B6B77969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48B2C7C-21A7-41CA-7204-D6F0D7F302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D626DB0-B09E-433C-8CCB-41C3C67FC4F0}" type="datetimeFigureOut">
              <a:rPr lang="cs-CZ" smtClean="0"/>
              <a:t>10.02.2025</a:t>
            </a:fld>
            <a:endParaRPr lang="cs-CZ"/>
          </a:p>
        </p:txBody>
      </p:sp>
      <p:sp>
        <p:nvSpPr>
          <p:cNvPr id="5" name="Zástupný symbol pro zápatí 4">
            <a:extLst>
              <a:ext uri="{FF2B5EF4-FFF2-40B4-BE49-F238E27FC236}">
                <a16:creationId xmlns:a16="http://schemas.microsoft.com/office/drawing/2014/main" id="{CD4AD030-C63C-1B38-3499-0DFEE48D2D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cs-CZ"/>
          </a:p>
        </p:txBody>
      </p:sp>
      <p:sp>
        <p:nvSpPr>
          <p:cNvPr id="6" name="Zástupný symbol pro číslo snímku 5">
            <a:extLst>
              <a:ext uri="{FF2B5EF4-FFF2-40B4-BE49-F238E27FC236}">
                <a16:creationId xmlns:a16="http://schemas.microsoft.com/office/drawing/2014/main" id="{B50956D8-D8B9-E7EF-2CAE-19965919E6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2508DDA-AB77-49AD-B678-E41B3AF3B319}" type="slidenum">
              <a:rPr lang="cs-CZ" smtClean="0"/>
              <a:t>‹#›</a:t>
            </a:fld>
            <a:endParaRPr lang="cs-CZ"/>
          </a:p>
        </p:txBody>
      </p:sp>
    </p:spTree>
    <p:extLst>
      <p:ext uri="{BB962C8B-B14F-4D97-AF65-F5344CB8AC3E}">
        <p14:creationId xmlns:p14="http://schemas.microsoft.com/office/powerpoint/2010/main" val="2823518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851169" y="716198"/>
            <a:ext cx="10489661" cy="954107"/>
          </a:xfrm>
          <a:prstGeom prst="rect">
            <a:avLst/>
          </a:prstGeom>
          <a:noFill/>
        </p:spPr>
        <p:txBody>
          <a:bodyPr wrap="square" rtlCol="0">
            <a:spAutoFit/>
          </a:bodyPr>
          <a:lstStyle/>
          <a:p>
            <a:pPr algn="ctr"/>
            <a:r>
              <a:rPr lang="en-US" sz="2800" b="1" dirty="0">
                <a:solidFill>
                  <a:srgbClr val="0070C0"/>
                </a:solidFill>
              </a:rPr>
              <a:t>Perspective application of </a:t>
            </a:r>
            <a:r>
              <a:rPr lang="en-US" sz="2800" b="1" dirty="0" err="1">
                <a:solidFill>
                  <a:srgbClr val="0070C0"/>
                </a:solidFill>
              </a:rPr>
              <a:t>xenosensor</a:t>
            </a:r>
            <a:r>
              <a:rPr lang="en-US" sz="2800" b="1" dirty="0">
                <a:solidFill>
                  <a:srgbClr val="0070C0"/>
                </a:solidFill>
              </a:rPr>
              <a:t> nuclear receptors ligands in therapy of cholestatic liver</a:t>
            </a:r>
            <a:r>
              <a:rPr lang="cs-CZ" sz="2800" b="1" dirty="0">
                <a:solidFill>
                  <a:srgbClr val="0070C0"/>
                </a:solidFill>
              </a:rPr>
              <a:t> </a:t>
            </a:r>
            <a:r>
              <a:rPr lang="en-US" sz="2800" b="1" dirty="0">
                <a:solidFill>
                  <a:srgbClr val="0070C0"/>
                </a:solidFill>
              </a:rPr>
              <a:t>diseases</a:t>
            </a:r>
            <a:endParaRPr lang="cs-CZ" sz="2800" b="1" dirty="0">
              <a:solidFill>
                <a:srgbClr val="0070C0"/>
              </a:solidFill>
            </a:endParaRPr>
          </a:p>
        </p:txBody>
      </p:sp>
      <p:sp>
        <p:nvSpPr>
          <p:cNvPr id="5" name="TextovéPole 4"/>
          <p:cNvSpPr txBox="1"/>
          <p:nvPr/>
        </p:nvSpPr>
        <p:spPr>
          <a:xfrm>
            <a:off x="2041314" y="1925220"/>
            <a:ext cx="7804572" cy="461665"/>
          </a:xfrm>
          <a:prstGeom prst="rect">
            <a:avLst/>
          </a:prstGeom>
          <a:noFill/>
        </p:spPr>
        <p:txBody>
          <a:bodyPr wrap="square" rtlCol="0">
            <a:spAutoFit/>
          </a:bodyPr>
          <a:lstStyle/>
          <a:p>
            <a:pPr algn="ctr"/>
            <a:r>
              <a:rPr lang="cs-CZ" sz="2400" dirty="0"/>
              <a:t>GAČR 22-05167S – prof. PharmDr. Petr Pávek Ph.D.</a:t>
            </a:r>
          </a:p>
        </p:txBody>
      </p:sp>
      <p:pic>
        <p:nvPicPr>
          <p:cNvPr id="8" name="Obrázek 7">
            <a:extLst>
              <a:ext uri="{FF2B5EF4-FFF2-40B4-BE49-F238E27FC236}">
                <a16:creationId xmlns:a16="http://schemas.microsoft.com/office/drawing/2014/main" id="{7252F029-CDF2-25C6-DA9E-923CD65A49D6}"/>
              </a:ext>
            </a:extLst>
          </p:cNvPr>
          <p:cNvPicPr>
            <a:picLocks noChangeAspect="1"/>
          </p:cNvPicPr>
          <p:nvPr/>
        </p:nvPicPr>
        <p:blipFill>
          <a:blip r:embed="rId3"/>
          <a:stretch>
            <a:fillRect/>
          </a:stretch>
        </p:blipFill>
        <p:spPr>
          <a:xfrm>
            <a:off x="6635750" y="4482944"/>
            <a:ext cx="2857500" cy="1038225"/>
          </a:xfrm>
          <a:prstGeom prst="rect">
            <a:avLst/>
          </a:prstGeom>
        </p:spPr>
      </p:pic>
      <p:pic>
        <p:nvPicPr>
          <p:cNvPr id="2" name="Obrázek 1">
            <a:extLst>
              <a:ext uri="{FF2B5EF4-FFF2-40B4-BE49-F238E27FC236}">
                <a16:creationId xmlns:a16="http://schemas.microsoft.com/office/drawing/2014/main" id="{CAB967DA-9009-3F53-AF79-5418A61AEA3E}"/>
              </a:ext>
            </a:extLst>
          </p:cNvPr>
          <p:cNvPicPr>
            <a:picLocks noChangeAspect="1"/>
          </p:cNvPicPr>
          <p:nvPr/>
        </p:nvPicPr>
        <p:blipFill>
          <a:blip r:embed="rId4"/>
          <a:srcRect r="22904"/>
          <a:stretch/>
        </p:blipFill>
        <p:spPr>
          <a:xfrm>
            <a:off x="3444874" y="2926513"/>
            <a:ext cx="5302250" cy="1311205"/>
          </a:xfrm>
          <a:prstGeom prst="rect">
            <a:avLst/>
          </a:prstGeom>
        </p:spPr>
      </p:pic>
      <p:pic>
        <p:nvPicPr>
          <p:cNvPr id="3" name="Obrázek 2">
            <a:extLst>
              <a:ext uri="{FF2B5EF4-FFF2-40B4-BE49-F238E27FC236}">
                <a16:creationId xmlns:a16="http://schemas.microsoft.com/office/drawing/2014/main" id="{B2FA62C5-B618-BD21-5BAA-7AE1F5074F19}"/>
              </a:ext>
            </a:extLst>
          </p:cNvPr>
          <p:cNvPicPr>
            <a:picLocks noChangeAspect="1"/>
          </p:cNvPicPr>
          <p:nvPr/>
        </p:nvPicPr>
        <p:blipFill>
          <a:blip r:embed="rId5"/>
          <a:srcRect r="31398"/>
          <a:stretch/>
        </p:blipFill>
        <p:spPr>
          <a:xfrm>
            <a:off x="1377949" y="4471116"/>
            <a:ext cx="4718050" cy="1291887"/>
          </a:xfrm>
          <a:prstGeom prst="rect">
            <a:avLst/>
          </a:prstGeom>
        </p:spPr>
      </p:pic>
    </p:spTree>
    <p:extLst>
      <p:ext uri="{BB962C8B-B14F-4D97-AF65-F5344CB8AC3E}">
        <p14:creationId xmlns:p14="http://schemas.microsoft.com/office/powerpoint/2010/main" val="549522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03A9180B-ECDB-10C0-7DC4-CA90D6B6E4B5}"/>
              </a:ext>
            </a:extLst>
          </p:cNvPr>
          <p:cNvSpPr>
            <a:spLocks noGrp="1"/>
          </p:cNvSpPr>
          <p:nvPr>
            <p:ph type="title"/>
          </p:nvPr>
        </p:nvSpPr>
        <p:spPr>
          <a:xfrm>
            <a:off x="838200" y="174625"/>
            <a:ext cx="10515600" cy="752475"/>
          </a:xfrm>
        </p:spPr>
        <p:txBody>
          <a:bodyPr>
            <a:normAutofit/>
          </a:bodyPr>
          <a:lstStyle/>
          <a:p>
            <a:r>
              <a:rPr lang="cs-CZ" dirty="0" err="1">
                <a:solidFill>
                  <a:srgbClr val="0070C0"/>
                </a:solidFill>
              </a:rPr>
              <a:t>Articles</a:t>
            </a:r>
            <a:r>
              <a:rPr lang="cs-CZ" dirty="0">
                <a:solidFill>
                  <a:srgbClr val="0070C0"/>
                </a:solidFill>
              </a:rPr>
              <a:t> D1/Q1- </a:t>
            </a:r>
            <a:r>
              <a:rPr lang="cs-CZ" dirty="0" err="1">
                <a:solidFill>
                  <a:srgbClr val="0070C0"/>
                </a:solidFill>
              </a:rPr>
              <a:t>published</a:t>
            </a:r>
            <a:r>
              <a:rPr lang="cs-CZ" dirty="0">
                <a:solidFill>
                  <a:srgbClr val="0070C0"/>
                </a:solidFill>
              </a:rPr>
              <a:t> </a:t>
            </a:r>
            <a:r>
              <a:rPr lang="cs-CZ" dirty="0" err="1">
                <a:solidFill>
                  <a:srgbClr val="0070C0"/>
                </a:solidFill>
              </a:rPr>
              <a:t>or</a:t>
            </a:r>
            <a:r>
              <a:rPr lang="cs-CZ" dirty="0">
                <a:solidFill>
                  <a:srgbClr val="0070C0"/>
                </a:solidFill>
              </a:rPr>
              <a:t> </a:t>
            </a:r>
            <a:r>
              <a:rPr lang="cs-CZ" dirty="0" err="1">
                <a:solidFill>
                  <a:srgbClr val="0070C0"/>
                </a:solidFill>
              </a:rPr>
              <a:t>accepted</a:t>
            </a:r>
            <a:endParaRPr lang="cs-CZ" dirty="0">
              <a:solidFill>
                <a:srgbClr val="0070C0"/>
              </a:solidFill>
            </a:endParaRPr>
          </a:p>
        </p:txBody>
      </p:sp>
      <p:sp>
        <p:nvSpPr>
          <p:cNvPr id="5" name="Zástupný obsah 4">
            <a:extLst>
              <a:ext uri="{FF2B5EF4-FFF2-40B4-BE49-F238E27FC236}">
                <a16:creationId xmlns:a16="http://schemas.microsoft.com/office/drawing/2014/main" id="{BF707294-2B9D-B8CF-B27A-E594E8A692A0}"/>
              </a:ext>
            </a:extLst>
          </p:cNvPr>
          <p:cNvSpPr>
            <a:spLocks noGrp="1"/>
          </p:cNvSpPr>
          <p:nvPr>
            <p:ph idx="1"/>
          </p:nvPr>
        </p:nvSpPr>
        <p:spPr>
          <a:xfrm>
            <a:off x="838200" y="1028700"/>
            <a:ext cx="10515600" cy="5364163"/>
          </a:xfrm>
        </p:spPr>
        <p:txBody>
          <a:bodyPr>
            <a:normAutofit lnSpcReduction="10000"/>
          </a:bodyPr>
          <a:lstStyle/>
          <a:p>
            <a:pPr marL="342900" indent="-342900">
              <a:buFont typeface="+mj-lt"/>
              <a:buAutoNum type="arabicPeriod"/>
            </a:pPr>
            <a:r>
              <a:rPr lang="cs-CZ" sz="1600" dirty="0" err="1"/>
              <a:t>The</a:t>
            </a:r>
            <a:r>
              <a:rPr lang="cs-CZ" sz="1600" dirty="0"/>
              <a:t> </a:t>
            </a:r>
            <a:r>
              <a:rPr lang="cs-CZ" sz="1600" dirty="0" err="1"/>
              <a:t>hypolipidemic</a:t>
            </a:r>
            <a:r>
              <a:rPr lang="cs-CZ" sz="1600" dirty="0"/>
              <a:t> </a:t>
            </a:r>
            <a:r>
              <a:rPr lang="cs-CZ" sz="1600" dirty="0" err="1"/>
              <a:t>effect</a:t>
            </a:r>
            <a:r>
              <a:rPr lang="cs-CZ" sz="1600" dirty="0"/>
              <a:t> of MI-883, </a:t>
            </a:r>
            <a:r>
              <a:rPr lang="cs-CZ" sz="1600" dirty="0" err="1"/>
              <a:t>the</a:t>
            </a:r>
            <a:r>
              <a:rPr lang="cs-CZ" sz="1600" dirty="0"/>
              <a:t> </a:t>
            </a:r>
            <a:r>
              <a:rPr lang="cs-CZ" sz="1600" dirty="0" err="1"/>
              <a:t>Combined</a:t>
            </a:r>
            <a:r>
              <a:rPr lang="cs-CZ" sz="1600" dirty="0"/>
              <a:t> CAR </a:t>
            </a:r>
            <a:r>
              <a:rPr lang="cs-CZ" sz="1600" dirty="0" err="1"/>
              <a:t>Agonist</a:t>
            </a:r>
            <a:r>
              <a:rPr lang="cs-CZ" sz="1600" dirty="0"/>
              <a:t>/ PXR </a:t>
            </a:r>
            <a:r>
              <a:rPr lang="cs-CZ" sz="1600" dirty="0" err="1"/>
              <a:t>Antagonist</a:t>
            </a:r>
            <a:r>
              <a:rPr lang="cs-CZ" sz="1600" dirty="0"/>
              <a:t>, in Diet-</a:t>
            </a:r>
            <a:r>
              <a:rPr lang="cs-CZ" sz="1600" dirty="0" err="1"/>
              <a:t>Induced</a:t>
            </a:r>
            <a:r>
              <a:rPr lang="cs-CZ" sz="1600" dirty="0"/>
              <a:t> </a:t>
            </a:r>
            <a:r>
              <a:rPr lang="cs-CZ" sz="1600" dirty="0" err="1"/>
              <a:t>Hypercholesterolemia</a:t>
            </a:r>
            <a:r>
              <a:rPr lang="cs-CZ" sz="1600" dirty="0"/>
              <a:t> Model.  </a:t>
            </a:r>
            <a:r>
              <a:rPr lang="cs-CZ" sz="1600" dirty="0" err="1"/>
              <a:t>Dusek</a:t>
            </a:r>
            <a:r>
              <a:rPr lang="cs-CZ" sz="1600" dirty="0"/>
              <a:t> et al. </a:t>
            </a:r>
            <a:r>
              <a:rPr lang="cs-CZ" sz="1600" dirty="0" err="1"/>
              <a:t>The</a:t>
            </a:r>
            <a:r>
              <a:rPr lang="cs-CZ" sz="1600" dirty="0"/>
              <a:t> </a:t>
            </a:r>
            <a:r>
              <a:rPr lang="cs-CZ" sz="1600" dirty="0" err="1"/>
              <a:t>key</a:t>
            </a:r>
            <a:r>
              <a:rPr lang="cs-CZ" sz="1600" dirty="0"/>
              <a:t> </a:t>
            </a:r>
            <a:r>
              <a:rPr lang="cs-CZ" sz="1600" dirty="0" err="1"/>
              <a:t>article</a:t>
            </a:r>
            <a:r>
              <a:rPr lang="cs-CZ" sz="1600" dirty="0"/>
              <a:t> of </a:t>
            </a:r>
            <a:r>
              <a:rPr lang="cs-CZ" sz="1600" dirty="0" err="1"/>
              <a:t>the</a:t>
            </a:r>
            <a:r>
              <a:rPr lang="cs-CZ" sz="1600" dirty="0"/>
              <a:t> GACR </a:t>
            </a:r>
            <a:r>
              <a:rPr lang="cs-CZ" sz="1600" dirty="0" err="1"/>
              <a:t>project</a:t>
            </a:r>
            <a:r>
              <a:rPr lang="cs-CZ" sz="1600" dirty="0"/>
              <a:t> </a:t>
            </a:r>
            <a:r>
              <a:rPr lang="cs-CZ" sz="1600" dirty="0" err="1"/>
              <a:t>provisionally</a:t>
            </a:r>
            <a:r>
              <a:rPr lang="cs-CZ" sz="1600" dirty="0"/>
              <a:t> </a:t>
            </a:r>
            <a:r>
              <a:rPr lang="cs-CZ" sz="1600" dirty="0" err="1"/>
              <a:t>accepted</a:t>
            </a:r>
            <a:r>
              <a:rPr lang="cs-CZ" sz="1600" dirty="0"/>
              <a:t> on </a:t>
            </a:r>
            <a:r>
              <a:rPr lang="cs-CZ" sz="1600" dirty="0" err="1"/>
              <a:t>the</a:t>
            </a:r>
            <a:r>
              <a:rPr lang="cs-CZ" sz="1600" dirty="0"/>
              <a:t> 26 </a:t>
            </a:r>
            <a:r>
              <a:rPr lang="cs-CZ" sz="1600" dirty="0" err="1"/>
              <a:t>November</a:t>
            </a:r>
            <a:r>
              <a:rPr lang="cs-CZ" sz="1600" dirty="0"/>
              <a:t> 2024 (</a:t>
            </a:r>
            <a:r>
              <a:rPr lang="cs-CZ" sz="1600" dirty="0" err="1"/>
              <a:t>Nature</a:t>
            </a:r>
            <a:r>
              <a:rPr lang="cs-CZ" sz="1600" dirty="0"/>
              <a:t> Communications (IF2023 14,7, D1, AIS 5,660)</a:t>
            </a:r>
          </a:p>
          <a:p>
            <a:pPr marL="342900" indent="-342900">
              <a:buFont typeface="+mj-lt"/>
              <a:buAutoNum type="arabicPeriod"/>
            </a:pPr>
            <a:r>
              <a:rPr lang="cs-CZ" sz="1600" dirty="0"/>
              <a:t>Discovery of Novel </a:t>
            </a:r>
            <a:r>
              <a:rPr lang="cs-CZ" sz="1600" dirty="0" err="1"/>
              <a:t>Human</a:t>
            </a:r>
            <a:r>
              <a:rPr lang="cs-CZ" sz="1600" dirty="0"/>
              <a:t> </a:t>
            </a:r>
            <a:r>
              <a:rPr lang="cs-CZ" sz="1600" dirty="0" err="1"/>
              <a:t>Constitutive</a:t>
            </a:r>
            <a:r>
              <a:rPr lang="cs-CZ" sz="1600" dirty="0"/>
              <a:t> </a:t>
            </a:r>
            <a:r>
              <a:rPr lang="cs-CZ" sz="1600" dirty="0" err="1"/>
              <a:t>Androstane</a:t>
            </a:r>
            <a:r>
              <a:rPr lang="cs-CZ" sz="1600" dirty="0"/>
              <a:t> Receptor 2 </a:t>
            </a:r>
            <a:r>
              <a:rPr lang="cs-CZ" sz="1600" dirty="0" err="1"/>
              <a:t>Agonists</a:t>
            </a:r>
            <a:r>
              <a:rPr lang="cs-CZ" sz="1600" dirty="0"/>
              <a:t> </a:t>
            </a:r>
            <a:r>
              <a:rPr lang="cs-CZ" sz="1600" dirty="0" err="1"/>
              <a:t>with</a:t>
            </a:r>
            <a:r>
              <a:rPr lang="cs-CZ" sz="1600" dirty="0"/>
              <a:t> </a:t>
            </a:r>
            <a:r>
              <a:rPr lang="cs-CZ" sz="1600" dirty="0" err="1"/>
              <a:t>the</a:t>
            </a:r>
            <a:r>
              <a:rPr lang="cs-CZ" sz="1600" dirty="0"/>
              <a:t> </a:t>
            </a:r>
            <a:r>
              <a:rPr lang="cs-CZ" sz="1600" dirty="0" err="1"/>
              <a:t>Imidazo</a:t>
            </a:r>
            <a:r>
              <a:rPr lang="cs-CZ" sz="1600" dirty="0"/>
              <a:t>[1,2‑a]pyridine </a:t>
            </a:r>
            <a:r>
              <a:rPr lang="cs-CZ" sz="1600" dirty="0" err="1"/>
              <a:t>Structure</a:t>
            </a:r>
            <a:r>
              <a:rPr lang="cs-CZ" sz="1600" dirty="0"/>
              <a:t>. </a:t>
            </a:r>
            <a:r>
              <a:rPr lang="cs-CZ" sz="1600" dirty="0" err="1"/>
              <a:t>Mejdrova</a:t>
            </a:r>
            <a:r>
              <a:rPr lang="cs-CZ" sz="1600" dirty="0"/>
              <a:t> et al. J Med </a:t>
            </a:r>
            <a:r>
              <a:rPr lang="cs-CZ" sz="1600" dirty="0" err="1"/>
              <a:t>Chem</a:t>
            </a:r>
            <a:r>
              <a:rPr lang="cs-CZ" sz="1600" dirty="0"/>
              <a:t>. 2023 ;66(4):2422-2456. </a:t>
            </a:r>
            <a:r>
              <a:rPr lang="cs-CZ" sz="1600" dirty="0" err="1"/>
              <a:t>doi</a:t>
            </a:r>
            <a:r>
              <a:rPr lang="cs-CZ" sz="1600" dirty="0"/>
              <a:t>: 10.1021/acs.jmedchem.2c01140. (IF 2023 6,9, D1, AIS 1,625)</a:t>
            </a:r>
          </a:p>
          <a:p>
            <a:pPr marL="342900" indent="-342900">
              <a:buFont typeface="+mj-lt"/>
              <a:buAutoNum type="arabicPeriod"/>
            </a:pPr>
            <a:r>
              <a:rPr lang="cs-CZ" sz="1600" dirty="0" err="1"/>
              <a:t>Filling</a:t>
            </a:r>
            <a:r>
              <a:rPr lang="cs-CZ" sz="1600" dirty="0"/>
              <a:t> </a:t>
            </a:r>
            <a:r>
              <a:rPr lang="cs-CZ" sz="1600" dirty="0" err="1"/>
              <a:t>the</a:t>
            </a:r>
            <a:r>
              <a:rPr lang="cs-CZ" sz="1600" dirty="0"/>
              <a:t> </a:t>
            </a:r>
            <a:r>
              <a:rPr lang="cs-CZ" sz="1600" dirty="0" err="1"/>
              <a:t>Blank</a:t>
            </a:r>
            <a:r>
              <a:rPr lang="cs-CZ" sz="1600" dirty="0"/>
              <a:t> </a:t>
            </a:r>
            <a:r>
              <a:rPr lang="cs-CZ" sz="1600" dirty="0" err="1"/>
              <a:t>Space</a:t>
            </a:r>
            <a:r>
              <a:rPr lang="cs-CZ" sz="1600" dirty="0"/>
              <a:t>: </a:t>
            </a:r>
            <a:r>
              <a:rPr lang="cs-CZ" sz="1600" dirty="0" err="1"/>
              <a:t>Branched</a:t>
            </a:r>
            <a:r>
              <a:rPr lang="cs-CZ" sz="1600" dirty="0"/>
              <a:t> 4‑Nonylphenol </a:t>
            </a:r>
            <a:r>
              <a:rPr lang="cs-CZ" sz="1600" dirty="0" err="1"/>
              <a:t>Isomers</a:t>
            </a:r>
            <a:r>
              <a:rPr lang="cs-CZ" sz="1600" dirty="0"/>
              <a:t> Are </a:t>
            </a:r>
            <a:r>
              <a:rPr lang="cs-CZ" sz="1600" dirty="0" err="1"/>
              <a:t>Responsible</a:t>
            </a:r>
            <a:r>
              <a:rPr lang="cs-CZ" sz="1600" dirty="0"/>
              <a:t> </a:t>
            </a:r>
            <a:r>
              <a:rPr lang="cs-CZ" sz="1600" dirty="0" err="1"/>
              <a:t>for</a:t>
            </a:r>
            <a:r>
              <a:rPr lang="cs-CZ" sz="1600" dirty="0"/>
              <a:t> Robust </a:t>
            </a:r>
            <a:r>
              <a:rPr lang="cs-CZ" sz="1600" dirty="0" err="1"/>
              <a:t>Constitutive</a:t>
            </a:r>
            <a:r>
              <a:rPr lang="cs-CZ" sz="1600" dirty="0"/>
              <a:t> </a:t>
            </a:r>
            <a:r>
              <a:rPr lang="cs-CZ" sz="1600" dirty="0" err="1"/>
              <a:t>Androstane</a:t>
            </a:r>
            <a:r>
              <a:rPr lang="cs-CZ" sz="1600" dirty="0"/>
              <a:t> Receptor (CAR) </a:t>
            </a:r>
            <a:r>
              <a:rPr lang="cs-CZ" sz="1600" dirty="0" err="1"/>
              <a:t>Activation</a:t>
            </a:r>
            <a:r>
              <a:rPr lang="cs-CZ" sz="1600" dirty="0"/>
              <a:t> by </a:t>
            </a:r>
            <a:r>
              <a:rPr lang="cs-CZ" sz="1600" dirty="0" err="1"/>
              <a:t>Nonylphenol</a:t>
            </a:r>
            <a:r>
              <a:rPr lang="cs-CZ" sz="1600" dirty="0"/>
              <a:t>. </a:t>
            </a:r>
            <a:r>
              <a:rPr lang="cs-CZ" sz="1600" dirty="0" err="1"/>
              <a:t>Rashidian</a:t>
            </a:r>
            <a:r>
              <a:rPr lang="cs-CZ" sz="1600" dirty="0"/>
              <a:t> et al. </a:t>
            </a:r>
            <a:r>
              <a:rPr lang="cs-CZ" sz="1600" dirty="0" err="1"/>
              <a:t>Environ</a:t>
            </a:r>
            <a:r>
              <a:rPr lang="cs-CZ" sz="1600" dirty="0"/>
              <a:t> </a:t>
            </a:r>
            <a:r>
              <a:rPr lang="cs-CZ" sz="1600" dirty="0" err="1"/>
              <a:t>Sci</a:t>
            </a:r>
            <a:r>
              <a:rPr lang="cs-CZ" sz="1600" dirty="0"/>
              <a:t> </a:t>
            </a:r>
            <a:r>
              <a:rPr lang="cs-CZ" sz="1600" dirty="0" err="1"/>
              <a:t>Technol</a:t>
            </a:r>
            <a:r>
              <a:rPr lang="cs-CZ" sz="1600" dirty="0"/>
              <a:t>. 2024;58(16):6913-6923. </a:t>
            </a:r>
            <a:r>
              <a:rPr lang="cs-CZ" sz="1600" dirty="0" err="1"/>
              <a:t>doi</a:t>
            </a:r>
            <a:r>
              <a:rPr lang="cs-CZ" sz="1600" dirty="0"/>
              <a:t>: 10.1021/acs.est.3c10096. (IF 2023 10,9, D1, AIS 2,463)</a:t>
            </a:r>
          </a:p>
          <a:p>
            <a:pPr marL="342900" indent="-342900">
              <a:buFont typeface="+mj-lt"/>
              <a:buAutoNum type="arabicPeriod"/>
            </a:pPr>
            <a:r>
              <a:rPr lang="cs-CZ" sz="1600" dirty="0"/>
              <a:t>Novel </a:t>
            </a:r>
            <a:r>
              <a:rPr lang="cs-CZ" sz="1600" dirty="0" err="1"/>
              <a:t>Antagonists</a:t>
            </a:r>
            <a:r>
              <a:rPr lang="cs-CZ" sz="1600" dirty="0"/>
              <a:t> </a:t>
            </a:r>
            <a:r>
              <a:rPr lang="cs-CZ" sz="1600" dirty="0" err="1"/>
              <a:t>Reveal</a:t>
            </a:r>
            <a:r>
              <a:rPr lang="cs-CZ" sz="1600" dirty="0"/>
              <a:t> </a:t>
            </a:r>
            <a:r>
              <a:rPr lang="cs-CZ" sz="1600" dirty="0" err="1"/>
              <a:t>the</a:t>
            </a:r>
            <a:r>
              <a:rPr lang="cs-CZ" sz="1600" dirty="0"/>
              <a:t> </a:t>
            </a:r>
            <a:r>
              <a:rPr lang="cs-CZ" sz="1600" dirty="0" err="1"/>
              <a:t>Mechanism</a:t>
            </a:r>
            <a:r>
              <a:rPr lang="cs-CZ" sz="1600" dirty="0"/>
              <a:t> of PXR </a:t>
            </a:r>
            <a:r>
              <a:rPr lang="cs-CZ" sz="1600" dirty="0" err="1"/>
              <a:t>Inhibition</a:t>
            </a:r>
            <a:r>
              <a:rPr lang="cs-CZ" sz="1600" dirty="0"/>
              <a:t>. Kamaraj et al. </a:t>
            </a:r>
            <a:r>
              <a:rPr lang="cs-CZ" sz="1600" dirty="0" err="1"/>
              <a:t>Trends</a:t>
            </a:r>
            <a:r>
              <a:rPr lang="cs-CZ" sz="1600" dirty="0"/>
              <a:t> </a:t>
            </a:r>
            <a:r>
              <a:rPr lang="cs-CZ" sz="1600" dirty="0" err="1"/>
              <a:t>Pharmacol</a:t>
            </a:r>
            <a:r>
              <a:rPr lang="cs-CZ" sz="1600" dirty="0"/>
              <a:t> </a:t>
            </a:r>
            <a:r>
              <a:rPr lang="cs-CZ" sz="1600" dirty="0" err="1"/>
              <a:t>Sci</a:t>
            </a:r>
            <a:r>
              <a:rPr lang="cs-CZ" sz="1600" dirty="0"/>
              <a:t>. 2024 Nov;45(11):961-963. </a:t>
            </a:r>
            <a:r>
              <a:rPr lang="cs-CZ" sz="1600" dirty="0" err="1"/>
              <a:t>doi</a:t>
            </a:r>
            <a:r>
              <a:rPr lang="cs-CZ" sz="1600" dirty="0"/>
              <a:t>: 10.1016/j.tips.2024.10.002. (IF2023 13,8, D1, AIS 3,852)</a:t>
            </a:r>
          </a:p>
          <a:p>
            <a:pPr marL="342900" indent="-342900">
              <a:buFont typeface="+mj-lt"/>
              <a:buAutoNum type="arabicPeriod"/>
            </a:pPr>
            <a:r>
              <a:rPr lang="cs-CZ" sz="1600" dirty="0" err="1"/>
              <a:t>Carvedilol</a:t>
            </a:r>
            <a:r>
              <a:rPr lang="cs-CZ" sz="1600" dirty="0"/>
              <a:t> </a:t>
            </a:r>
            <a:r>
              <a:rPr lang="cs-CZ" sz="1600" dirty="0" err="1"/>
              <a:t>impairs</a:t>
            </a:r>
            <a:r>
              <a:rPr lang="cs-CZ" sz="1600" dirty="0"/>
              <a:t> </a:t>
            </a:r>
            <a:r>
              <a:rPr lang="cs-CZ" sz="1600" dirty="0" err="1"/>
              <a:t>bile</a:t>
            </a:r>
            <a:r>
              <a:rPr lang="cs-CZ" sz="1600" dirty="0"/>
              <a:t> acid </a:t>
            </a:r>
            <a:r>
              <a:rPr lang="cs-CZ" sz="1600" dirty="0" err="1"/>
              <a:t>homeostasis</a:t>
            </a:r>
            <a:r>
              <a:rPr lang="cs-CZ" sz="1600" dirty="0"/>
              <a:t> in </a:t>
            </a:r>
            <a:r>
              <a:rPr lang="cs-CZ" sz="1600" dirty="0" err="1"/>
              <a:t>mice</a:t>
            </a:r>
            <a:r>
              <a:rPr lang="cs-CZ" sz="1600" dirty="0"/>
              <a:t>: </a:t>
            </a:r>
            <a:r>
              <a:rPr lang="cs-CZ" sz="1600" dirty="0" err="1"/>
              <a:t>implication</a:t>
            </a:r>
            <a:r>
              <a:rPr lang="cs-CZ" sz="1600" dirty="0"/>
              <a:t> </a:t>
            </a:r>
            <a:r>
              <a:rPr lang="cs-CZ" sz="1600" dirty="0" err="1"/>
              <a:t>for</a:t>
            </a:r>
            <a:r>
              <a:rPr lang="cs-CZ" sz="1600" dirty="0"/>
              <a:t> </a:t>
            </a:r>
            <a:r>
              <a:rPr lang="cs-CZ" sz="1600" dirty="0" err="1"/>
              <a:t>nonalcoholic</a:t>
            </a:r>
            <a:r>
              <a:rPr lang="cs-CZ" sz="1600" dirty="0"/>
              <a:t> </a:t>
            </a:r>
            <a:r>
              <a:rPr lang="cs-CZ" sz="1600" dirty="0" err="1"/>
              <a:t>steatohepatitis</a:t>
            </a:r>
            <a:r>
              <a:rPr lang="cs-CZ" sz="1600" dirty="0"/>
              <a:t>. Lastuvkova et al. </a:t>
            </a:r>
            <a:r>
              <a:rPr lang="cs-CZ" sz="1600" dirty="0" err="1"/>
              <a:t>Toxicol</a:t>
            </a:r>
            <a:r>
              <a:rPr lang="cs-CZ" sz="1600" dirty="0"/>
              <a:t> </a:t>
            </a:r>
            <a:r>
              <a:rPr lang="cs-CZ" sz="1600" dirty="0" err="1"/>
              <a:t>Sci</a:t>
            </a:r>
            <a:r>
              <a:rPr lang="cs-CZ" sz="1600" dirty="0"/>
              <a:t>. 2023;196(2):200-217. </a:t>
            </a:r>
            <a:r>
              <a:rPr lang="cs-CZ" sz="1600" dirty="0" err="1"/>
              <a:t>doi</a:t>
            </a:r>
            <a:r>
              <a:rPr lang="cs-CZ" sz="1600" dirty="0"/>
              <a:t>: 10.1093/</a:t>
            </a:r>
            <a:r>
              <a:rPr lang="cs-CZ" sz="1600" dirty="0" err="1"/>
              <a:t>toxsci</a:t>
            </a:r>
            <a:r>
              <a:rPr lang="cs-CZ" sz="1600" dirty="0"/>
              <a:t>/kfad088. (IF 2023 3,4 Q1, AIS 0,885)</a:t>
            </a:r>
          </a:p>
          <a:p>
            <a:pPr marL="342900" indent="-342900">
              <a:buFont typeface="+mj-lt"/>
              <a:buAutoNum type="arabicPeriod"/>
            </a:pPr>
            <a:r>
              <a:rPr lang="cs-CZ" sz="1600" dirty="0"/>
              <a:t>2-Substituted </a:t>
            </a:r>
            <a:r>
              <a:rPr lang="cs-CZ" sz="1600" dirty="0" err="1"/>
              <a:t>quinazolines</a:t>
            </a:r>
            <a:r>
              <a:rPr lang="cs-CZ" sz="1600" dirty="0"/>
              <a:t>: </a:t>
            </a:r>
            <a:r>
              <a:rPr lang="cs-CZ" sz="1600" dirty="0" err="1"/>
              <a:t>Partial</a:t>
            </a:r>
            <a:r>
              <a:rPr lang="cs-CZ" sz="1600" dirty="0"/>
              <a:t> </a:t>
            </a:r>
            <a:r>
              <a:rPr lang="cs-CZ" sz="1600" dirty="0" err="1"/>
              <a:t>agonistic</a:t>
            </a:r>
            <a:r>
              <a:rPr lang="cs-CZ" sz="1600" dirty="0"/>
              <a:t> and </a:t>
            </a:r>
            <a:r>
              <a:rPr lang="cs-CZ" sz="1600" dirty="0" err="1"/>
              <a:t>antagonistic</a:t>
            </a:r>
            <a:r>
              <a:rPr lang="cs-CZ" sz="1600" dirty="0"/>
              <a:t> </a:t>
            </a:r>
            <a:r>
              <a:rPr lang="cs-CZ" sz="1600" dirty="0" err="1"/>
              <a:t>ligands</a:t>
            </a:r>
            <a:r>
              <a:rPr lang="cs-CZ" sz="1600" dirty="0"/>
              <a:t> of </a:t>
            </a:r>
            <a:r>
              <a:rPr lang="cs-CZ" sz="1600" dirty="0" err="1"/>
              <a:t>the</a:t>
            </a:r>
            <a:r>
              <a:rPr lang="cs-CZ" sz="1600" dirty="0"/>
              <a:t> </a:t>
            </a:r>
            <a:r>
              <a:rPr lang="cs-CZ" sz="1600" dirty="0" err="1"/>
              <a:t>constitutive</a:t>
            </a:r>
            <a:r>
              <a:rPr lang="cs-CZ" sz="1600" dirty="0"/>
              <a:t> </a:t>
            </a:r>
            <a:r>
              <a:rPr lang="cs-CZ" sz="1600" dirty="0" err="1"/>
              <a:t>androstane</a:t>
            </a:r>
            <a:r>
              <a:rPr lang="cs-CZ" sz="1600" dirty="0"/>
              <a:t> receptor (CAR)  Brožová et al. Eur J Med </a:t>
            </a:r>
            <a:r>
              <a:rPr lang="cs-CZ" sz="1600" dirty="0" err="1"/>
              <a:t>Chem</a:t>
            </a:r>
            <a:r>
              <a:rPr lang="cs-CZ" sz="1600" dirty="0"/>
              <a:t>. 2023 Nov 5:259:115631 (IF2023 6,0 Q1, AIS 0,998) DOI: 10.1016/j.ejmech.2023.115631</a:t>
            </a:r>
          </a:p>
          <a:p>
            <a:pPr marL="342900" indent="-342900">
              <a:buFont typeface="+mj-lt"/>
              <a:buAutoNum type="arabicPeriod"/>
            </a:pPr>
            <a:r>
              <a:rPr lang="cs-CZ" sz="1600" dirty="0" err="1"/>
              <a:t>The</a:t>
            </a:r>
            <a:r>
              <a:rPr lang="cs-CZ" sz="1600" dirty="0"/>
              <a:t> fungicide </a:t>
            </a:r>
            <a:r>
              <a:rPr lang="cs-CZ" sz="1600" dirty="0" err="1"/>
              <a:t>propiconazole</a:t>
            </a:r>
            <a:r>
              <a:rPr lang="cs-CZ" sz="1600" dirty="0"/>
              <a:t> </a:t>
            </a:r>
            <a:r>
              <a:rPr lang="cs-CZ" sz="1600" dirty="0" err="1"/>
              <a:t>induces</a:t>
            </a:r>
            <a:r>
              <a:rPr lang="cs-CZ" sz="1600" dirty="0"/>
              <a:t> </a:t>
            </a:r>
            <a:r>
              <a:rPr lang="cs-CZ" sz="1600" dirty="0" err="1"/>
              <a:t>hepatic</a:t>
            </a:r>
            <a:r>
              <a:rPr lang="cs-CZ" sz="1600" dirty="0"/>
              <a:t> </a:t>
            </a:r>
            <a:r>
              <a:rPr lang="cs-CZ" sz="1600" dirty="0" err="1"/>
              <a:t>steatosis</a:t>
            </a:r>
            <a:r>
              <a:rPr lang="cs-CZ" sz="1600" dirty="0"/>
              <a:t> and </a:t>
            </a:r>
            <a:r>
              <a:rPr lang="cs-CZ" sz="1600" dirty="0" err="1"/>
              <a:t>activates</a:t>
            </a:r>
            <a:r>
              <a:rPr lang="cs-CZ" sz="1600" dirty="0"/>
              <a:t> PXR in a </a:t>
            </a:r>
            <a:r>
              <a:rPr lang="cs-CZ" sz="1600" dirty="0" err="1"/>
              <a:t>mouse</a:t>
            </a:r>
            <a:r>
              <a:rPr lang="cs-CZ" sz="1600" dirty="0"/>
              <a:t> model of diet‑</a:t>
            </a:r>
            <a:r>
              <a:rPr lang="cs-CZ" sz="1600" dirty="0" err="1"/>
              <a:t>induced</a:t>
            </a:r>
            <a:r>
              <a:rPr lang="cs-CZ" sz="1600" dirty="0"/>
              <a:t> obesity. </a:t>
            </a:r>
            <a:r>
              <a:rPr lang="cs-CZ" sz="1600" dirty="0" err="1"/>
              <a:t>Attema</a:t>
            </a:r>
            <a:r>
              <a:rPr lang="cs-CZ" sz="1600" dirty="0"/>
              <a:t> et al. Arch </a:t>
            </a:r>
            <a:r>
              <a:rPr lang="cs-CZ" sz="1600" dirty="0" err="1"/>
              <a:t>Toxicol</a:t>
            </a:r>
            <a:r>
              <a:rPr lang="cs-CZ" sz="1600" dirty="0"/>
              <a:t>.  2024 Dec 24. </a:t>
            </a:r>
            <a:r>
              <a:rPr lang="cs-CZ" sz="1600" dirty="0" err="1"/>
              <a:t>doi</a:t>
            </a:r>
            <a:r>
              <a:rPr lang="cs-CZ" sz="1600" dirty="0"/>
              <a:t>: 10.1007/s00204-024-03942-9.(IF 2023 4,8, Q1, AIS, 1,105)</a:t>
            </a:r>
          </a:p>
          <a:p>
            <a:pPr marL="342900" indent="-342900">
              <a:buFont typeface="+mj-lt"/>
              <a:buAutoNum type="arabicPeriod"/>
            </a:pPr>
            <a:r>
              <a:rPr lang="cs-CZ" sz="1600" dirty="0" err="1"/>
              <a:t>Rifampicin</a:t>
            </a:r>
            <a:r>
              <a:rPr lang="cs-CZ" sz="1600" dirty="0"/>
              <a:t> and </a:t>
            </a:r>
            <a:r>
              <a:rPr lang="cs-CZ" sz="1600" dirty="0" err="1"/>
              <a:t>its</a:t>
            </a:r>
            <a:r>
              <a:rPr lang="cs-CZ" sz="1600" dirty="0"/>
              <a:t> </a:t>
            </a:r>
            <a:r>
              <a:rPr lang="cs-CZ" sz="1600" dirty="0" err="1"/>
              <a:t>derivatives</a:t>
            </a:r>
            <a:r>
              <a:rPr lang="cs-CZ" sz="1600" dirty="0"/>
              <a:t>: stability, </a:t>
            </a:r>
            <a:r>
              <a:rPr lang="cs-CZ" sz="1600" dirty="0" err="1"/>
              <a:t>disposition</a:t>
            </a:r>
            <a:r>
              <a:rPr lang="cs-CZ" sz="1600" dirty="0"/>
              <a:t>, and </a:t>
            </a:r>
            <a:r>
              <a:rPr lang="cs-CZ" sz="1600" dirty="0" err="1"/>
              <a:t>affinity</a:t>
            </a:r>
            <a:r>
              <a:rPr lang="cs-CZ" sz="1600" dirty="0"/>
              <a:t> </a:t>
            </a:r>
            <a:r>
              <a:rPr lang="cs-CZ" sz="1600" dirty="0" err="1"/>
              <a:t>towards</a:t>
            </a:r>
            <a:r>
              <a:rPr lang="cs-CZ" sz="1600" dirty="0"/>
              <a:t> pregnane X receptor </a:t>
            </a:r>
            <a:r>
              <a:rPr lang="cs-CZ" sz="1600" dirty="0" err="1"/>
              <a:t>employing</a:t>
            </a:r>
            <a:r>
              <a:rPr lang="cs-CZ" sz="1600" dirty="0"/>
              <a:t> 2D and 3D </a:t>
            </a:r>
            <a:r>
              <a:rPr lang="cs-CZ" sz="1600" dirty="0" err="1"/>
              <a:t>primary</a:t>
            </a:r>
            <a:r>
              <a:rPr lang="cs-CZ" sz="1600" dirty="0"/>
              <a:t> </a:t>
            </a:r>
            <a:r>
              <a:rPr lang="cs-CZ" sz="1600" dirty="0" err="1"/>
              <a:t>human</a:t>
            </a:r>
            <a:r>
              <a:rPr lang="cs-CZ" sz="1600" dirty="0"/>
              <a:t> </a:t>
            </a:r>
            <a:r>
              <a:rPr lang="cs-CZ" sz="1600" dirty="0" err="1"/>
              <a:t>hepatocytes</a:t>
            </a:r>
            <a:r>
              <a:rPr lang="cs-CZ" sz="1600" dirty="0"/>
              <a:t>. Smutny et al. </a:t>
            </a:r>
            <a:r>
              <a:rPr lang="cs-CZ" sz="1600" dirty="0" err="1"/>
              <a:t>Biochem</a:t>
            </a:r>
            <a:r>
              <a:rPr lang="cs-CZ" sz="1600" dirty="0"/>
              <a:t> </a:t>
            </a:r>
            <a:r>
              <a:rPr lang="cs-CZ" sz="1600" dirty="0" err="1"/>
              <a:t>Pharmacol</a:t>
            </a:r>
            <a:r>
              <a:rPr lang="cs-CZ" sz="1600" dirty="0"/>
              <a:t>. 2024:229:116500. </a:t>
            </a:r>
            <a:r>
              <a:rPr lang="cs-CZ" sz="1600" dirty="0" err="1"/>
              <a:t>doi</a:t>
            </a:r>
            <a:r>
              <a:rPr lang="cs-CZ" sz="1600" dirty="0"/>
              <a:t>: 10.1016/j.bcp.2024.116500. (IF 2023 5,3, Q1, AIS1,111)</a:t>
            </a:r>
          </a:p>
        </p:txBody>
      </p:sp>
    </p:spTree>
    <p:extLst>
      <p:ext uri="{BB962C8B-B14F-4D97-AF65-F5344CB8AC3E}">
        <p14:creationId xmlns:p14="http://schemas.microsoft.com/office/powerpoint/2010/main" val="2831571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9E6F8C-50C3-CB08-15D4-409E3E2115A7}"/>
              </a:ext>
            </a:extLst>
          </p:cNvPr>
          <p:cNvSpPr>
            <a:spLocks noGrp="1"/>
          </p:cNvSpPr>
          <p:nvPr>
            <p:ph type="title"/>
          </p:nvPr>
        </p:nvSpPr>
        <p:spPr>
          <a:xfrm>
            <a:off x="127000" y="0"/>
            <a:ext cx="10515600" cy="701675"/>
          </a:xfrm>
        </p:spPr>
        <p:txBody>
          <a:bodyPr/>
          <a:lstStyle/>
          <a:p>
            <a:r>
              <a:rPr lang="cs-CZ" dirty="0" err="1">
                <a:solidFill>
                  <a:srgbClr val="0070C0"/>
                </a:solidFill>
              </a:rPr>
              <a:t>Dimethyl-fumarát</a:t>
            </a:r>
            <a:r>
              <a:rPr lang="cs-CZ" dirty="0">
                <a:solidFill>
                  <a:srgbClr val="0070C0"/>
                </a:solidFill>
              </a:rPr>
              <a:t> vs PSC/DDC</a:t>
            </a:r>
          </a:p>
        </p:txBody>
      </p:sp>
      <p:pic>
        <p:nvPicPr>
          <p:cNvPr id="5" name="Obrázek 4">
            <a:extLst>
              <a:ext uri="{FF2B5EF4-FFF2-40B4-BE49-F238E27FC236}">
                <a16:creationId xmlns:a16="http://schemas.microsoft.com/office/drawing/2014/main" id="{854C3988-6EDD-D3FB-7B63-A17F8628FEA9}"/>
              </a:ext>
            </a:extLst>
          </p:cNvPr>
          <p:cNvPicPr>
            <a:picLocks noChangeAspect="1"/>
          </p:cNvPicPr>
          <p:nvPr/>
        </p:nvPicPr>
        <p:blipFill>
          <a:blip r:embed="rId3"/>
          <a:srcRect b="41111"/>
          <a:stretch/>
        </p:blipFill>
        <p:spPr>
          <a:xfrm>
            <a:off x="270227" y="701675"/>
            <a:ext cx="9890559" cy="6156325"/>
          </a:xfrm>
          <a:prstGeom prst="rect">
            <a:avLst/>
          </a:prstGeom>
        </p:spPr>
      </p:pic>
      <p:pic>
        <p:nvPicPr>
          <p:cNvPr id="7" name="Obrázek 6">
            <a:extLst>
              <a:ext uri="{FF2B5EF4-FFF2-40B4-BE49-F238E27FC236}">
                <a16:creationId xmlns:a16="http://schemas.microsoft.com/office/drawing/2014/main" id="{A87829C5-9F0F-A952-08A4-1B2940BE268A}"/>
              </a:ext>
            </a:extLst>
          </p:cNvPr>
          <p:cNvPicPr>
            <a:picLocks noChangeAspect="1"/>
          </p:cNvPicPr>
          <p:nvPr/>
        </p:nvPicPr>
        <p:blipFill>
          <a:blip r:embed="rId3"/>
          <a:srcRect l="47260" t="61852" r="12419"/>
          <a:stretch/>
        </p:blipFill>
        <p:spPr>
          <a:xfrm>
            <a:off x="8233127" y="190500"/>
            <a:ext cx="3924300" cy="3924300"/>
          </a:xfrm>
          <a:prstGeom prst="rect">
            <a:avLst/>
          </a:prstGeom>
        </p:spPr>
      </p:pic>
      <p:pic>
        <p:nvPicPr>
          <p:cNvPr id="8" name="Obrázek 7">
            <a:extLst>
              <a:ext uri="{FF2B5EF4-FFF2-40B4-BE49-F238E27FC236}">
                <a16:creationId xmlns:a16="http://schemas.microsoft.com/office/drawing/2014/main" id="{75E0FFB0-BF26-8ABA-7B96-1DE44701E295}"/>
              </a:ext>
            </a:extLst>
          </p:cNvPr>
          <p:cNvPicPr>
            <a:picLocks noChangeAspect="1"/>
          </p:cNvPicPr>
          <p:nvPr/>
        </p:nvPicPr>
        <p:blipFill>
          <a:blip r:embed="rId4"/>
          <a:srcRect t="3466" r="58541" b="74316"/>
          <a:stretch/>
        </p:blipFill>
        <p:spPr>
          <a:xfrm>
            <a:off x="9668691" y="4625975"/>
            <a:ext cx="2388326" cy="1175658"/>
          </a:xfrm>
          <a:prstGeom prst="rect">
            <a:avLst/>
          </a:prstGeom>
        </p:spPr>
      </p:pic>
    </p:spTree>
    <p:extLst>
      <p:ext uri="{BB962C8B-B14F-4D97-AF65-F5344CB8AC3E}">
        <p14:creationId xmlns:p14="http://schemas.microsoft.com/office/powerpoint/2010/main" val="2838138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9E6F8C-50C3-CB08-15D4-409E3E2115A7}"/>
              </a:ext>
            </a:extLst>
          </p:cNvPr>
          <p:cNvSpPr>
            <a:spLocks noGrp="1"/>
          </p:cNvSpPr>
          <p:nvPr>
            <p:ph type="title"/>
          </p:nvPr>
        </p:nvSpPr>
        <p:spPr>
          <a:xfrm>
            <a:off x="127000" y="0"/>
            <a:ext cx="10515600" cy="701675"/>
          </a:xfrm>
        </p:spPr>
        <p:txBody>
          <a:bodyPr/>
          <a:lstStyle/>
          <a:p>
            <a:r>
              <a:rPr lang="cs-CZ" dirty="0" err="1">
                <a:solidFill>
                  <a:srgbClr val="0070C0"/>
                </a:solidFill>
              </a:rPr>
              <a:t>Dimethyl-fumarát</a:t>
            </a:r>
            <a:r>
              <a:rPr lang="cs-CZ" dirty="0">
                <a:solidFill>
                  <a:srgbClr val="0070C0"/>
                </a:solidFill>
              </a:rPr>
              <a:t> vs PSC/DDC</a:t>
            </a:r>
          </a:p>
        </p:txBody>
      </p:sp>
      <p:pic>
        <p:nvPicPr>
          <p:cNvPr id="4" name="Obrázek 3">
            <a:extLst>
              <a:ext uri="{FF2B5EF4-FFF2-40B4-BE49-F238E27FC236}">
                <a16:creationId xmlns:a16="http://schemas.microsoft.com/office/drawing/2014/main" id="{B579A759-C22E-C2FF-C47B-A3C1D6EE2BAC}"/>
              </a:ext>
            </a:extLst>
          </p:cNvPr>
          <p:cNvPicPr>
            <a:picLocks noChangeAspect="1"/>
          </p:cNvPicPr>
          <p:nvPr/>
        </p:nvPicPr>
        <p:blipFill>
          <a:blip r:embed="rId2"/>
          <a:srcRect b="47407"/>
          <a:stretch/>
        </p:blipFill>
        <p:spPr>
          <a:xfrm>
            <a:off x="127000" y="765175"/>
            <a:ext cx="8927687" cy="5737186"/>
          </a:xfrm>
          <a:prstGeom prst="rect">
            <a:avLst/>
          </a:prstGeom>
        </p:spPr>
      </p:pic>
      <p:pic>
        <p:nvPicPr>
          <p:cNvPr id="8" name="Obrázek 7">
            <a:extLst>
              <a:ext uri="{FF2B5EF4-FFF2-40B4-BE49-F238E27FC236}">
                <a16:creationId xmlns:a16="http://schemas.microsoft.com/office/drawing/2014/main" id="{CF9183A1-463A-DD02-915A-A01126163434}"/>
              </a:ext>
            </a:extLst>
          </p:cNvPr>
          <p:cNvPicPr>
            <a:picLocks noChangeAspect="1"/>
          </p:cNvPicPr>
          <p:nvPr/>
        </p:nvPicPr>
        <p:blipFill>
          <a:blip r:embed="rId3"/>
          <a:srcRect l="50233" t="56482" b="18495"/>
          <a:stretch/>
        </p:blipFill>
        <p:spPr>
          <a:xfrm>
            <a:off x="9246013" y="2944038"/>
            <a:ext cx="2793174" cy="1716107"/>
          </a:xfrm>
          <a:prstGeom prst="rect">
            <a:avLst/>
          </a:prstGeom>
        </p:spPr>
      </p:pic>
      <p:pic>
        <p:nvPicPr>
          <p:cNvPr id="9" name="Obrázek 8">
            <a:extLst>
              <a:ext uri="{FF2B5EF4-FFF2-40B4-BE49-F238E27FC236}">
                <a16:creationId xmlns:a16="http://schemas.microsoft.com/office/drawing/2014/main" id="{C335DDF9-1668-3606-CC53-E6C13D9D5FD7}"/>
              </a:ext>
            </a:extLst>
          </p:cNvPr>
          <p:cNvPicPr>
            <a:picLocks noChangeAspect="1"/>
          </p:cNvPicPr>
          <p:nvPr/>
        </p:nvPicPr>
        <p:blipFill>
          <a:blip r:embed="rId3"/>
          <a:srcRect t="77292" r="72066"/>
          <a:stretch/>
        </p:blipFill>
        <p:spPr>
          <a:xfrm>
            <a:off x="8813386" y="68260"/>
            <a:ext cx="2895188" cy="2875778"/>
          </a:xfrm>
          <a:prstGeom prst="rect">
            <a:avLst/>
          </a:prstGeom>
        </p:spPr>
      </p:pic>
    </p:spTree>
    <p:extLst>
      <p:ext uri="{BB962C8B-B14F-4D97-AF65-F5344CB8AC3E}">
        <p14:creationId xmlns:p14="http://schemas.microsoft.com/office/powerpoint/2010/main" val="3890813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9E6F8C-50C3-CB08-15D4-409E3E2115A7}"/>
              </a:ext>
            </a:extLst>
          </p:cNvPr>
          <p:cNvSpPr>
            <a:spLocks noGrp="1"/>
          </p:cNvSpPr>
          <p:nvPr>
            <p:ph type="title"/>
          </p:nvPr>
        </p:nvSpPr>
        <p:spPr>
          <a:xfrm>
            <a:off x="127000" y="0"/>
            <a:ext cx="10515600" cy="701675"/>
          </a:xfrm>
        </p:spPr>
        <p:txBody>
          <a:bodyPr/>
          <a:lstStyle/>
          <a:p>
            <a:r>
              <a:rPr lang="cs-CZ" dirty="0" err="1">
                <a:solidFill>
                  <a:srgbClr val="0070C0"/>
                </a:solidFill>
              </a:rPr>
              <a:t>Dimethyl-fumarát</a:t>
            </a:r>
            <a:r>
              <a:rPr lang="cs-CZ" dirty="0">
                <a:solidFill>
                  <a:srgbClr val="0070C0"/>
                </a:solidFill>
              </a:rPr>
              <a:t> vs PSC/DDC</a:t>
            </a:r>
          </a:p>
        </p:txBody>
      </p:sp>
      <p:pic>
        <p:nvPicPr>
          <p:cNvPr id="4" name="Obrázek 3">
            <a:extLst>
              <a:ext uri="{FF2B5EF4-FFF2-40B4-BE49-F238E27FC236}">
                <a16:creationId xmlns:a16="http://schemas.microsoft.com/office/drawing/2014/main" id="{AD6305ED-4658-48F8-0E21-B35D564FDBB0}"/>
              </a:ext>
            </a:extLst>
          </p:cNvPr>
          <p:cNvPicPr>
            <a:picLocks noChangeAspect="1"/>
          </p:cNvPicPr>
          <p:nvPr/>
        </p:nvPicPr>
        <p:blipFill>
          <a:blip r:embed="rId2"/>
          <a:srcRect t="30185" b="3246"/>
          <a:stretch/>
        </p:blipFill>
        <p:spPr>
          <a:xfrm>
            <a:off x="1280391" y="689749"/>
            <a:ext cx="9032010" cy="6168251"/>
          </a:xfrm>
          <a:prstGeom prst="rect">
            <a:avLst/>
          </a:prstGeom>
        </p:spPr>
      </p:pic>
    </p:spTree>
    <p:extLst>
      <p:ext uri="{BB962C8B-B14F-4D97-AF65-F5344CB8AC3E}">
        <p14:creationId xmlns:p14="http://schemas.microsoft.com/office/powerpoint/2010/main" val="2705817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9E6F8C-50C3-CB08-15D4-409E3E2115A7}"/>
              </a:ext>
            </a:extLst>
          </p:cNvPr>
          <p:cNvSpPr>
            <a:spLocks noGrp="1"/>
          </p:cNvSpPr>
          <p:nvPr>
            <p:ph type="title"/>
          </p:nvPr>
        </p:nvSpPr>
        <p:spPr>
          <a:xfrm>
            <a:off x="127000" y="0"/>
            <a:ext cx="10515600" cy="701675"/>
          </a:xfrm>
        </p:spPr>
        <p:txBody>
          <a:bodyPr>
            <a:normAutofit fontScale="90000"/>
          </a:bodyPr>
          <a:lstStyle/>
          <a:p>
            <a:r>
              <a:rPr lang="cs-CZ" dirty="0" err="1">
                <a:solidFill>
                  <a:srgbClr val="0070C0"/>
                </a:solidFill>
              </a:rPr>
              <a:t>Dimethyl-fumarát</a:t>
            </a:r>
            <a:r>
              <a:rPr lang="cs-CZ" dirty="0">
                <a:solidFill>
                  <a:srgbClr val="0070C0"/>
                </a:solidFill>
              </a:rPr>
              <a:t> vs PSC/DDC – NRF2 receptor</a:t>
            </a:r>
          </a:p>
        </p:txBody>
      </p:sp>
      <p:pic>
        <p:nvPicPr>
          <p:cNvPr id="4" name="Obrázek 3">
            <a:extLst>
              <a:ext uri="{FF2B5EF4-FFF2-40B4-BE49-F238E27FC236}">
                <a16:creationId xmlns:a16="http://schemas.microsoft.com/office/drawing/2014/main" id="{F1C7B9FB-CC83-EC2F-89CC-BA6CB899A9B2}"/>
              </a:ext>
            </a:extLst>
          </p:cNvPr>
          <p:cNvPicPr>
            <a:picLocks noChangeAspect="1"/>
          </p:cNvPicPr>
          <p:nvPr/>
        </p:nvPicPr>
        <p:blipFill>
          <a:blip r:embed="rId2"/>
          <a:srcRect b="54630"/>
          <a:stretch/>
        </p:blipFill>
        <p:spPr>
          <a:xfrm>
            <a:off x="779802" y="663575"/>
            <a:ext cx="10515600" cy="6067670"/>
          </a:xfrm>
          <a:prstGeom prst="rect">
            <a:avLst/>
          </a:prstGeom>
        </p:spPr>
      </p:pic>
    </p:spTree>
    <p:extLst>
      <p:ext uri="{BB962C8B-B14F-4D97-AF65-F5344CB8AC3E}">
        <p14:creationId xmlns:p14="http://schemas.microsoft.com/office/powerpoint/2010/main" val="825387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D2A9258-8B9C-9723-AE30-AD05DD4C8FED}"/>
              </a:ext>
            </a:extLst>
          </p:cNvPr>
          <p:cNvPicPr>
            <a:picLocks noChangeAspect="1"/>
          </p:cNvPicPr>
          <p:nvPr/>
        </p:nvPicPr>
        <p:blipFill>
          <a:blip r:embed="rId2"/>
          <a:stretch>
            <a:fillRect/>
          </a:stretch>
        </p:blipFill>
        <p:spPr>
          <a:xfrm>
            <a:off x="769540" y="0"/>
            <a:ext cx="4782618" cy="6858000"/>
          </a:xfrm>
          <a:prstGeom prst="rect">
            <a:avLst/>
          </a:prstGeom>
        </p:spPr>
      </p:pic>
      <p:pic>
        <p:nvPicPr>
          <p:cNvPr id="9" name="Obrázek 8">
            <a:extLst>
              <a:ext uri="{FF2B5EF4-FFF2-40B4-BE49-F238E27FC236}">
                <a16:creationId xmlns:a16="http://schemas.microsoft.com/office/drawing/2014/main" id="{CE1052B5-5906-A9A7-1047-9EF3FD132F87}"/>
              </a:ext>
            </a:extLst>
          </p:cNvPr>
          <p:cNvPicPr>
            <a:picLocks noChangeAspect="1"/>
          </p:cNvPicPr>
          <p:nvPr/>
        </p:nvPicPr>
        <p:blipFill>
          <a:blip r:embed="rId3"/>
          <a:stretch>
            <a:fillRect/>
          </a:stretch>
        </p:blipFill>
        <p:spPr>
          <a:xfrm>
            <a:off x="6078583" y="0"/>
            <a:ext cx="4590738" cy="6858000"/>
          </a:xfrm>
          <a:prstGeom prst="rect">
            <a:avLst/>
          </a:prstGeom>
        </p:spPr>
      </p:pic>
    </p:spTree>
    <p:extLst>
      <p:ext uri="{BB962C8B-B14F-4D97-AF65-F5344CB8AC3E}">
        <p14:creationId xmlns:p14="http://schemas.microsoft.com/office/powerpoint/2010/main" val="3032930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9E6F8C-50C3-CB08-15D4-409E3E2115A7}"/>
              </a:ext>
            </a:extLst>
          </p:cNvPr>
          <p:cNvSpPr>
            <a:spLocks noGrp="1"/>
          </p:cNvSpPr>
          <p:nvPr>
            <p:ph type="title"/>
          </p:nvPr>
        </p:nvSpPr>
        <p:spPr>
          <a:xfrm>
            <a:off x="127000" y="0"/>
            <a:ext cx="10515600" cy="701675"/>
          </a:xfrm>
        </p:spPr>
        <p:txBody>
          <a:bodyPr/>
          <a:lstStyle/>
          <a:p>
            <a:r>
              <a:rPr lang="cs-CZ" dirty="0" err="1">
                <a:solidFill>
                  <a:srgbClr val="0070C0"/>
                </a:solidFill>
              </a:rPr>
              <a:t>Dimethyl-fumarát</a:t>
            </a:r>
            <a:r>
              <a:rPr lang="cs-CZ" dirty="0">
                <a:solidFill>
                  <a:srgbClr val="0070C0"/>
                </a:solidFill>
              </a:rPr>
              <a:t> vs PSC/DDC</a:t>
            </a:r>
          </a:p>
        </p:txBody>
      </p:sp>
      <p:pic>
        <p:nvPicPr>
          <p:cNvPr id="4" name="Obrázek 3">
            <a:extLst>
              <a:ext uri="{FF2B5EF4-FFF2-40B4-BE49-F238E27FC236}">
                <a16:creationId xmlns:a16="http://schemas.microsoft.com/office/drawing/2014/main" id="{6056BFB0-138D-A86B-6245-3DA2BD685A17}"/>
              </a:ext>
            </a:extLst>
          </p:cNvPr>
          <p:cNvPicPr>
            <a:picLocks noChangeAspect="1"/>
          </p:cNvPicPr>
          <p:nvPr/>
        </p:nvPicPr>
        <p:blipFill>
          <a:blip r:embed="rId2"/>
          <a:srcRect t="2694" b="45001"/>
          <a:stretch/>
        </p:blipFill>
        <p:spPr>
          <a:xfrm>
            <a:off x="393700" y="701675"/>
            <a:ext cx="7708900" cy="6046180"/>
          </a:xfrm>
          <a:prstGeom prst="rect">
            <a:avLst/>
          </a:prstGeom>
        </p:spPr>
      </p:pic>
      <p:pic>
        <p:nvPicPr>
          <p:cNvPr id="6" name="Obrázek 5">
            <a:extLst>
              <a:ext uri="{FF2B5EF4-FFF2-40B4-BE49-F238E27FC236}">
                <a16:creationId xmlns:a16="http://schemas.microsoft.com/office/drawing/2014/main" id="{62B7E4B6-373F-08F4-AD7D-76E17F07D799}"/>
              </a:ext>
            </a:extLst>
          </p:cNvPr>
          <p:cNvPicPr>
            <a:picLocks noChangeAspect="1"/>
          </p:cNvPicPr>
          <p:nvPr/>
        </p:nvPicPr>
        <p:blipFill>
          <a:blip r:embed="rId2"/>
          <a:srcRect l="9458" t="56852" r="24453"/>
          <a:stretch/>
        </p:blipFill>
        <p:spPr>
          <a:xfrm>
            <a:off x="7838135" y="2781300"/>
            <a:ext cx="4125265" cy="4038600"/>
          </a:xfrm>
          <a:prstGeom prst="rect">
            <a:avLst/>
          </a:prstGeom>
        </p:spPr>
      </p:pic>
      <p:pic>
        <p:nvPicPr>
          <p:cNvPr id="7" name="Obrázek 6">
            <a:extLst>
              <a:ext uri="{FF2B5EF4-FFF2-40B4-BE49-F238E27FC236}">
                <a16:creationId xmlns:a16="http://schemas.microsoft.com/office/drawing/2014/main" id="{401820A2-E3D3-6C81-AC2B-96E19F7FD556}"/>
              </a:ext>
            </a:extLst>
          </p:cNvPr>
          <p:cNvPicPr>
            <a:picLocks noChangeAspect="1"/>
          </p:cNvPicPr>
          <p:nvPr/>
        </p:nvPicPr>
        <p:blipFill>
          <a:blip r:embed="rId3"/>
          <a:srcRect l="9857" t="2558" r="77460" b="86095"/>
          <a:stretch/>
        </p:blipFill>
        <p:spPr>
          <a:xfrm>
            <a:off x="8102600" y="341763"/>
            <a:ext cx="1654992" cy="2123173"/>
          </a:xfrm>
          <a:prstGeom prst="rect">
            <a:avLst/>
          </a:prstGeom>
        </p:spPr>
      </p:pic>
      <p:pic>
        <p:nvPicPr>
          <p:cNvPr id="8" name="Obrázek 7">
            <a:extLst>
              <a:ext uri="{FF2B5EF4-FFF2-40B4-BE49-F238E27FC236}">
                <a16:creationId xmlns:a16="http://schemas.microsoft.com/office/drawing/2014/main" id="{1354D462-61C1-1489-D332-37B951463A75}"/>
              </a:ext>
            </a:extLst>
          </p:cNvPr>
          <p:cNvPicPr>
            <a:picLocks noChangeAspect="1"/>
          </p:cNvPicPr>
          <p:nvPr/>
        </p:nvPicPr>
        <p:blipFill>
          <a:blip r:embed="rId3"/>
          <a:srcRect l="9040" t="20463" r="78248" b="69041"/>
          <a:stretch/>
        </p:blipFill>
        <p:spPr>
          <a:xfrm>
            <a:off x="9972156" y="156775"/>
            <a:ext cx="1793316" cy="2123173"/>
          </a:xfrm>
          <a:prstGeom prst="rect">
            <a:avLst/>
          </a:prstGeom>
        </p:spPr>
      </p:pic>
    </p:spTree>
    <p:extLst>
      <p:ext uri="{BB962C8B-B14F-4D97-AF65-F5344CB8AC3E}">
        <p14:creationId xmlns:p14="http://schemas.microsoft.com/office/powerpoint/2010/main" val="2354313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FA405789-B768-6FFC-CD12-353C8CB15A1D}"/>
              </a:ext>
            </a:extLst>
          </p:cNvPr>
          <p:cNvPicPr>
            <a:picLocks noChangeAspect="1"/>
          </p:cNvPicPr>
          <p:nvPr/>
        </p:nvPicPr>
        <p:blipFill>
          <a:blip r:embed="rId2"/>
          <a:stretch>
            <a:fillRect/>
          </a:stretch>
        </p:blipFill>
        <p:spPr>
          <a:xfrm>
            <a:off x="212440" y="0"/>
            <a:ext cx="6755335" cy="6858000"/>
          </a:xfrm>
          <a:prstGeom prst="rect">
            <a:avLst/>
          </a:prstGeom>
        </p:spPr>
      </p:pic>
      <p:pic>
        <p:nvPicPr>
          <p:cNvPr id="8" name="Obrázek 7">
            <a:extLst>
              <a:ext uri="{FF2B5EF4-FFF2-40B4-BE49-F238E27FC236}">
                <a16:creationId xmlns:a16="http://schemas.microsoft.com/office/drawing/2014/main" id="{A0B4B482-189C-4F3A-B854-27038B83CB49}"/>
              </a:ext>
            </a:extLst>
          </p:cNvPr>
          <p:cNvPicPr>
            <a:picLocks noChangeAspect="1"/>
          </p:cNvPicPr>
          <p:nvPr/>
        </p:nvPicPr>
        <p:blipFill>
          <a:blip r:embed="rId3"/>
          <a:srcRect t="67429" r="52739"/>
          <a:stretch/>
        </p:blipFill>
        <p:spPr>
          <a:xfrm>
            <a:off x="6967775" y="4030805"/>
            <a:ext cx="4253219" cy="2827195"/>
          </a:xfrm>
          <a:prstGeom prst="rect">
            <a:avLst/>
          </a:prstGeom>
        </p:spPr>
      </p:pic>
      <p:pic>
        <p:nvPicPr>
          <p:cNvPr id="9" name="Obrázek 8">
            <a:extLst>
              <a:ext uri="{FF2B5EF4-FFF2-40B4-BE49-F238E27FC236}">
                <a16:creationId xmlns:a16="http://schemas.microsoft.com/office/drawing/2014/main" id="{F9EC21C5-D2DB-C477-9A01-EE995B3F387F}"/>
              </a:ext>
            </a:extLst>
          </p:cNvPr>
          <p:cNvPicPr>
            <a:picLocks noChangeAspect="1"/>
          </p:cNvPicPr>
          <p:nvPr/>
        </p:nvPicPr>
        <p:blipFill>
          <a:blip r:embed="rId4"/>
          <a:stretch>
            <a:fillRect/>
          </a:stretch>
        </p:blipFill>
        <p:spPr>
          <a:xfrm>
            <a:off x="7350035" y="384995"/>
            <a:ext cx="4466546" cy="3260816"/>
          </a:xfrm>
          <a:prstGeom prst="rect">
            <a:avLst/>
          </a:prstGeom>
        </p:spPr>
      </p:pic>
    </p:spTree>
    <p:extLst>
      <p:ext uri="{BB962C8B-B14F-4D97-AF65-F5344CB8AC3E}">
        <p14:creationId xmlns:p14="http://schemas.microsoft.com/office/powerpoint/2010/main" val="1908539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F5B901C7-B964-E883-9A69-D767E71D0016}"/>
              </a:ext>
            </a:extLst>
          </p:cNvPr>
          <p:cNvPicPr>
            <a:picLocks noChangeAspect="1"/>
          </p:cNvPicPr>
          <p:nvPr/>
        </p:nvPicPr>
        <p:blipFill>
          <a:blip r:embed="rId2"/>
          <a:stretch>
            <a:fillRect/>
          </a:stretch>
        </p:blipFill>
        <p:spPr>
          <a:xfrm>
            <a:off x="2429692" y="185333"/>
            <a:ext cx="7197634" cy="6611319"/>
          </a:xfrm>
          <a:prstGeom prst="rect">
            <a:avLst/>
          </a:prstGeom>
        </p:spPr>
      </p:pic>
    </p:spTree>
    <p:extLst>
      <p:ext uri="{BB962C8B-B14F-4D97-AF65-F5344CB8AC3E}">
        <p14:creationId xmlns:p14="http://schemas.microsoft.com/office/powerpoint/2010/main" val="309470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049422-A930-68A6-7E44-74E60C80B709}"/>
              </a:ext>
            </a:extLst>
          </p:cNvPr>
          <p:cNvSpPr>
            <a:spLocks noGrp="1"/>
          </p:cNvSpPr>
          <p:nvPr>
            <p:ph type="title"/>
          </p:nvPr>
        </p:nvSpPr>
        <p:spPr>
          <a:xfrm>
            <a:off x="838200" y="365125"/>
            <a:ext cx="10515600" cy="723841"/>
          </a:xfrm>
        </p:spPr>
        <p:txBody>
          <a:bodyPr/>
          <a:lstStyle/>
          <a:p>
            <a:r>
              <a:rPr lang="en-US" dirty="0">
                <a:solidFill>
                  <a:srgbClr val="0070C0"/>
                </a:solidFill>
              </a:rPr>
              <a:t>Acknowledgment</a:t>
            </a:r>
            <a:r>
              <a:rPr lang="cs-CZ" dirty="0">
                <a:solidFill>
                  <a:srgbClr val="0070C0"/>
                </a:solidFill>
              </a:rPr>
              <a:t>s</a:t>
            </a:r>
          </a:p>
        </p:txBody>
      </p:sp>
      <p:sp>
        <p:nvSpPr>
          <p:cNvPr id="3" name="Zástupný obsah 2">
            <a:extLst>
              <a:ext uri="{FF2B5EF4-FFF2-40B4-BE49-F238E27FC236}">
                <a16:creationId xmlns:a16="http://schemas.microsoft.com/office/drawing/2014/main" id="{B028D276-6F06-0520-D71B-3C08A46B8A35}"/>
              </a:ext>
            </a:extLst>
          </p:cNvPr>
          <p:cNvSpPr>
            <a:spLocks noGrp="1"/>
          </p:cNvSpPr>
          <p:nvPr>
            <p:ph idx="1"/>
          </p:nvPr>
        </p:nvSpPr>
        <p:spPr>
          <a:xfrm>
            <a:off x="838200" y="1244600"/>
            <a:ext cx="10515600" cy="4932363"/>
          </a:xfrm>
        </p:spPr>
        <p:txBody>
          <a:bodyPr/>
          <a:lstStyle/>
          <a:p>
            <a:r>
              <a:rPr lang="cs-CZ" dirty="0"/>
              <a:t>Professor </a:t>
            </a:r>
            <a:r>
              <a:rPr lang="cs-CZ" dirty="0" err="1"/>
              <a:t>Pavek´s</a:t>
            </a:r>
            <a:r>
              <a:rPr lang="cs-CZ" dirty="0"/>
              <a:t> </a:t>
            </a:r>
            <a:r>
              <a:rPr lang="cs-CZ" dirty="0" err="1"/>
              <a:t>laboratory</a:t>
            </a:r>
            <a:r>
              <a:rPr lang="cs-CZ" dirty="0"/>
              <a:t> – </a:t>
            </a:r>
            <a:r>
              <a:rPr lang="cs-CZ" dirty="0" err="1"/>
              <a:t>Faculty</a:t>
            </a:r>
            <a:r>
              <a:rPr lang="cs-CZ" dirty="0"/>
              <a:t> of </a:t>
            </a:r>
            <a:r>
              <a:rPr lang="cs-CZ" dirty="0" err="1"/>
              <a:t>Pharmacy</a:t>
            </a:r>
            <a:r>
              <a:rPr lang="cs-CZ" dirty="0"/>
              <a:t>, CU;</a:t>
            </a:r>
          </a:p>
          <a:p>
            <a:r>
              <a:rPr lang="cs-CZ" dirty="0"/>
              <a:t>Professor </a:t>
            </a:r>
            <a:r>
              <a:rPr lang="cs-CZ" dirty="0" err="1"/>
              <a:t>Micuda´s</a:t>
            </a:r>
            <a:r>
              <a:rPr lang="cs-CZ" dirty="0"/>
              <a:t>/</a:t>
            </a:r>
            <a:r>
              <a:rPr lang="cs-CZ" dirty="0" err="1"/>
              <a:t>Kucera‘s</a:t>
            </a:r>
            <a:r>
              <a:rPr lang="cs-CZ" dirty="0"/>
              <a:t> </a:t>
            </a:r>
            <a:r>
              <a:rPr lang="cs-CZ" dirty="0" err="1"/>
              <a:t>laboratory</a:t>
            </a:r>
            <a:r>
              <a:rPr lang="cs-CZ" dirty="0"/>
              <a:t> – </a:t>
            </a:r>
            <a:r>
              <a:rPr lang="cs-CZ" dirty="0" err="1"/>
              <a:t>Medical</a:t>
            </a:r>
            <a:r>
              <a:rPr lang="cs-CZ" dirty="0"/>
              <a:t> </a:t>
            </a:r>
            <a:r>
              <a:rPr lang="cs-CZ" dirty="0" err="1"/>
              <a:t>Faculty</a:t>
            </a:r>
            <a:r>
              <a:rPr lang="cs-CZ" dirty="0"/>
              <a:t>, CU; </a:t>
            </a:r>
          </a:p>
          <a:p>
            <a:r>
              <a:rPr lang="cs-CZ" dirty="0" err="1"/>
              <a:t>Assoc</a:t>
            </a:r>
            <a:r>
              <a:rPr lang="cs-CZ" dirty="0"/>
              <a:t>. Professor. </a:t>
            </a:r>
            <a:r>
              <a:rPr lang="cs-CZ" dirty="0" err="1"/>
              <a:t>Hroch´s</a:t>
            </a:r>
            <a:r>
              <a:rPr lang="cs-CZ" dirty="0"/>
              <a:t> </a:t>
            </a:r>
            <a:r>
              <a:rPr lang="cs-CZ" dirty="0" err="1"/>
              <a:t>laboratory</a:t>
            </a:r>
            <a:r>
              <a:rPr lang="cs-CZ" dirty="0"/>
              <a:t> – </a:t>
            </a:r>
            <a:r>
              <a:rPr lang="cs-CZ" dirty="0" err="1"/>
              <a:t>Medical</a:t>
            </a:r>
            <a:r>
              <a:rPr lang="cs-CZ" dirty="0"/>
              <a:t> </a:t>
            </a:r>
            <a:r>
              <a:rPr lang="cs-CZ" dirty="0" err="1"/>
              <a:t>Faculty</a:t>
            </a:r>
            <a:r>
              <a:rPr lang="cs-CZ" dirty="0"/>
              <a:t>, CU; </a:t>
            </a:r>
          </a:p>
          <a:p>
            <a:r>
              <a:rPr lang="cs-CZ" dirty="0" err="1"/>
              <a:t>Assoc</a:t>
            </a:r>
            <a:r>
              <a:rPr lang="cs-CZ" dirty="0"/>
              <a:t>. Professor. </a:t>
            </a:r>
            <a:r>
              <a:rPr lang="cs-CZ" dirty="0" err="1"/>
              <a:t>Chalupský´s</a:t>
            </a:r>
            <a:r>
              <a:rPr lang="cs-CZ" dirty="0"/>
              <a:t> </a:t>
            </a:r>
            <a:r>
              <a:rPr lang="cs-CZ" dirty="0" err="1"/>
              <a:t>laboratory</a:t>
            </a:r>
            <a:r>
              <a:rPr lang="cs-CZ" dirty="0"/>
              <a:t>  – Centre </a:t>
            </a:r>
            <a:r>
              <a:rPr lang="cs-CZ" dirty="0" err="1"/>
              <a:t>for</a:t>
            </a:r>
            <a:r>
              <a:rPr lang="cs-CZ" dirty="0"/>
              <a:t> </a:t>
            </a:r>
            <a:r>
              <a:rPr lang="cs-CZ" dirty="0" err="1"/>
              <a:t>Phenogenomics</a:t>
            </a:r>
            <a:r>
              <a:rPr lang="cs-CZ" dirty="0"/>
              <a:t>, BIOCEV</a:t>
            </a:r>
          </a:p>
        </p:txBody>
      </p:sp>
      <p:pic>
        <p:nvPicPr>
          <p:cNvPr id="6" name="Obrázek 5">
            <a:extLst>
              <a:ext uri="{FF2B5EF4-FFF2-40B4-BE49-F238E27FC236}">
                <a16:creationId xmlns:a16="http://schemas.microsoft.com/office/drawing/2014/main" id="{12A6637D-F161-5CD8-6538-75DBA917CA32}"/>
              </a:ext>
            </a:extLst>
          </p:cNvPr>
          <p:cNvPicPr>
            <a:picLocks noChangeAspect="1"/>
          </p:cNvPicPr>
          <p:nvPr/>
        </p:nvPicPr>
        <p:blipFill>
          <a:blip r:embed="rId2"/>
          <a:stretch>
            <a:fillRect/>
          </a:stretch>
        </p:blipFill>
        <p:spPr>
          <a:xfrm>
            <a:off x="7766050" y="4105133"/>
            <a:ext cx="2857500" cy="1038225"/>
          </a:xfrm>
          <a:prstGeom prst="rect">
            <a:avLst/>
          </a:prstGeom>
        </p:spPr>
      </p:pic>
      <p:pic>
        <p:nvPicPr>
          <p:cNvPr id="9" name="Obrázek 8">
            <a:extLst>
              <a:ext uri="{FF2B5EF4-FFF2-40B4-BE49-F238E27FC236}">
                <a16:creationId xmlns:a16="http://schemas.microsoft.com/office/drawing/2014/main" id="{06EC9A55-40E8-3F0A-35E6-DE9ECCC59270}"/>
              </a:ext>
            </a:extLst>
          </p:cNvPr>
          <p:cNvPicPr>
            <a:picLocks noChangeAspect="1"/>
          </p:cNvPicPr>
          <p:nvPr/>
        </p:nvPicPr>
        <p:blipFill>
          <a:blip r:embed="rId3"/>
          <a:srcRect l="36875" t="4585" r="36042" b="71419"/>
          <a:stretch/>
        </p:blipFill>
        <p:spPr>
          <a:xfrm>
            <a:off x="8801100" y="41248"/>
            <a:ext cx="3302000" cy="1095499"/>
          </a:xfrm>
          <a:prstGeom prst="rect">
            <a:avLst/>
          </a:prstGeom>
        </p:spPr>
      </p:pic>
      <p:pic>
        <p:nvPicPr>
          <p:cNvPr id="11" name="Obrázek 10">
            <a:extLst>
              <a:ext uri="{FF2B5EF4-FFF2-40B4-BE49-F238E27FC236}">
                <a16:creationId xmlns:a16="http://schemas.microsoft.com/office/drawing/2014/main" id="{E1928BB1-90CE-122F-4CB2-A77E1274F701}"/>
              </a:ext>
            </a:extLst>
          </p:cNvPr>
          <p:cNvPicPr>
            <a:picLocks noChangeAspect="1"/>
          </p:cNvPicPr>
          <p:nvPr/>
        </p:nvPicPr>
        <p:blipFill>
          <a:blip r:embed="rId4"/>
          <a:srcRect l="75521" t="16296" r="15208" b="68052"/>
          <a:stretch/>
        </p:blipFill>
        <p:spPr>
          <a:xfrm>
            <a:off x="7766050" y="5490715"/>
            <a:ext cx="2533650" cy="1203050"/>
          </a:xfrm>
          <a:prstGeom prst="rect">
            <a:avLst/>
          </a:prstGeom>
        </p:spPr>
      </p:pic>
      <p:pic>
        <p:nvPicPr>
          <p:cNvPr id="12" name="Obrázek 11">
            <a:extLst>
              <a:ext uri="{FF2B5EF4-FFF2-40B4-BE49-F238E27FC236}">
                <a16:creationId xmlns:a16="http://schemas.microsoft.com/office/drawing/2014/main" id="{7703A391-28AA-4707-BA2F-F2C51E16BCE7}"/>
              </a:ext>
            </a:extLst>
          </p:cNvPr>
          <p:cNvPicPr>
            <a:picLocks noChangeAspect="1"/>
          </p:cNvPicPr>
          <p:nvPr/>
        </p:nvPicPr>
        <p:blipFill>
          <a:blip r:embed="rId5"/>
          <a:srcRect r="22904"/>
          <a:stretch/>
        </p:blipFill>
        <p:spPr>
          <a:xfrm>
            <a:off x="1098550" y="4063634"/>
            <a:ext cx="5302250" cy="1311205"/>
          </a:xfrm>
          <a:prstGeom prst="rect">
            <a:avLst/>
          </a:prstGeom>
        </p:spPr>
      </p:pic>
      <p:pic>
        <p:nvPicPr>
          <p:cNvPr id="13" name="Obrázek 12">
            <a:extLst>
              <a:ext uri="{FF2B5EF4-FFF2-40B4-BE49-F238E27FC236}">
                <a16:creationId xmlns:a16="http://schemas.microsoft.com/office/drawing/2014/main" id="{001212A1-3190-17E2-E582-F0CB04A9B80C}"/>
              </a:ext>
            </a:extLst>
          </p:cNvPr>
          <p:cNvPicPr>
            <a:picLocks noChangeAspect="1"/>
          </p:cNvPicPr>
          <p:nvPr/>
        </p:nvPicPr>
        <p:blipFill>
          <a:blip r:embed="rId6"/>
          <a:srcRect r="31398"/>
          <a:stretch/>
        </p:blipFill>
        <p:spPr>
          <a:xfrm>
            <a:off x="1098551" y="5531019"/>
            <a:ext cx="4718050" cy="1291887"/>
          </a:xfrm>
          <a:prstGeom prst="rect">
            <a:avLst/>
          </a:prstGeom>
        </p:spPr>
      </p:pic>
    </p:spTree>
    <p:extLst>
      <p:ext uri="{BB962C8B-B14F-4D97-AF65-F5344CB8AC3E}">
        <p14:creationId xmlns:p14="http://schemas.microsoft.com/office/powerpoint/2010/main" val="2143618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F8BF3B0-F2A5-3771-37D8-FA925E2A9EA9}"/>
              </a:ext>
            </a:extLst>
          </p:cNvPr>
          <p:cNvPicPr>
            <a:picLocks noChangeAspect="1"/>
          </p:cNvPicPr>
          <p:nvPr/>
        </p:nvPicPr>
        <p:blipFill>
          <a:blip r:embed="rId3"/>
          <a:stretch>
            <a:fillRect/>
          </a:stretch>
        </p:blipFill>
        <p:spPr>
          <a:xfrm>
            <a:off x="693919" y="0"/>
            <a:ext cx="8767582" cy="6718249"/>
          </a:xfrm>
          <a:prstGeom prst="rect">
            <a:avLst/>
          </a:prstGeom>
        </p:spPr>
      </p:pic>
      <p:sp>
        <p:nvSpPr>
          <p:cNvPr id="5" name="TextovéPole 4">
            <a:extLst>
              <a:ext uri="{FF2B5EF4-FFF2-40B4-BE49-F238E27FC236}">
                <a16:creationId xmlns:a16="http://schemas.microsoft.com/office/drawing/2014/main" id="{920E68DB-E1C6-4E29-68E7-7F787F33156E}"/>
              </a:ext>
            </a:extLst>
          </p:cNvPr>
          <p:cNvSpPr txBox="1"/>
          <p:nvPr/>
        </p:nvSpPr>
        <p:spPr>
          <a:xfrm>
            <a:off x="5780791" y="6575623"/>
            <a:ext cx="6690609" cy="307777"/>
          </a:xfrm>
          <a:prstGeom prst="rect">
            <a:avLst/>
          </a:prstGeom>
          <a:noFill/>
        </p:spPr>
        <p:txBody>
          <a:bodyPr wrap="square">
            <a:spAutoFit/>
          </a:bodyPr>
          <a:lstStyle/>
          <a:p>
            <a:r>
              <a:rPr lang="cs-CZ" sz="1400" dirty="0"/>
              <a:t>Gastroenterology . 2010 Nov;139(5):1481-96. </a:t>
            </a:r>
            <a:r>
              <a:rPr lang="cs-CZ" sz="1400" dirty="0" err="1"/>
              <a:t>doi</a:t>
            </a:r>
            <a:r>
              <a:rPr lang="cs-CZ" sz="1400" dirty="0"/>
              <a:t>: 10.1053/j.gastro.2010.09.004.</a:t>
            </a:r>
          </a:p>
        </p:txBody>
      </p:sp>
    </p:spTree>
    <p:extLst>
      <p:ext uri="{BB962C8B-B14F-4D97-AF65-F5344CB8AC3E}">
        <p14:creationId xmlns:p14="http://schemas.microsoft.com/office/powerpoint/2010/main" val="2723780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0FEA016-C38F-E158-DAE5-D3B776E4129B}"/>
              </a:ext>
            </a:extLst>
          </p:cNvPr>
          <p:cNvPicPr>
            <a:picLocks noChangeAspect="1"/>
          </p:cNvPicPr>
          <p:nvPr/>
        </p:nvPicPr>
        <p:blipFill>
          <a:blip r:embed="rId3"/>
          <a:stretch>
            <a:fillRect/>
          </a:stretch>
        </p:blipFill>
        <p:spPr>
          <a:xfrm>
            <a:off x="5776209" y="124272"/>
            <a:ext cx="6415791" cy="6364396"/>
          </a:xfrm>
          <a:prstGeom prst="rect">
            <a:avLst/>
          </a:prstGeom>
        </p:spPr>
      </p:pic>
      <p:sp>
        <p:nvSpPr>
          <p:cNvPr id="4" name="TextovéPole 3">
            <a:extLst>
              <a:ext uri="{FF2B5EF4-FFF2-40B4-BE49-F238E27FC236}">
                <a16:creationId xmlns:a16="http://schemas.microsoft.com/office/drawing/2014/main" id="{FE7FF6EB-C679-9755-C533-CAF5598C7F01}"/>
              </a:ext>
            </a:extLst>
          </p:cNvPr>
          <p:cNvSpPr txBox="1"/>
          <p:nvPr/>
        </p:nvSpPr>
        <p:spPr>
          <a:xfrm>
            <a:off x="2639309" y="6488668"/>
            <a:ext cx="10096500" cy="369332"/>
          </a:xfrm>
          <a:prstGeom prst="rect">
            <a:avLst/>
          </a:prstGeom>
          <a:noFill/>
        </p:spPr>
        <p:txBody>
          <a:bodyPr wrap="square">
            <a:spAutoFit/>
          </a:bodyPr>
          <a:lstStyle/>
          <a:p>
            <a:r>
              <a:rPr lang="cs-CZ" dirty="0" err="1"/>
              <a:t>Bertolini</a:t>
            </a:r>
            <a:r>
              <a:rPr lang="cs-CZ" dirty="0"/>
              <a:t> A. </a:t>
            </a:r>
            <a:r>
              <a:rPr lang="cs-CZ" dirty="0" err="1"/>
              <a:t>Semin</a:t>
            </a:r>
            <a:r>
              <a:rPr lang="cs-CZ" dirty="0"/>
              <a:t> </a:t>
            </a:r>
            <a:r>
              <a:rPr lang="cs-CZ" dirty="0" err="1"/>
              <a:t>Immunopathol</a:t>
            </a:r>
            <a:r>
              <a:rPr lang="cs-CZ" dirty="0"/>
              <a:t>. 2022 Jul;44(4):547-564. </a:t>
            </a:r>
            <a:r>
              <a:rPr lang="cs-CZ" dirty="0" err="1"/>
              <a:t>doi</a:t>
            </a:r>
            <a:r>
              <a:rPr lang="cs-CZ" dirty="0"/>
              <a:t>: 10.1007/s00281-022-00935-7.</a:t>
            </a:r>
          </a:p>
        </p:txBody>
      </p:sp>
      <p:sp>
        <p:nvSpPr>
          <p:cNvPr id="3" name="Ovál 2">
            <a:extLst>
              <a:ext uri="{FF2B5EF4-FFF2-40B4-BE49-F238E27FC236}">
                <a16:creationId xmlns:a16="http://schemas.microsoft.com/office/drawing/2014/main" id="{DAD452F2-2768-D2B2-A8A7-F74CB987E3C8}"/>
              </a:ext>
            </a:extLst>
          </p:cNvPr>
          <p:cNvSpPr/>
          <p:nvPr/>
        </p:nvSpPr>
        <p:spPr>
          <a:xfrm>
            <a:off x="5650354" y="1231900"/>
            <a:ext cx="891291" cy="4826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Obrázek 4">
            <a:extLst>
              <a:ext uri="{FF2B5EF4-FFF2-40B4-BE49-F238E27FC236}">
                <a16:creationId xmlns:a16="http://schemas.microsoft.com/office/drawing/2014/main" id="{1DCBA2B3-7DA0-B112-756B-36FC22366D70}"/>
              </a:ext>
            </a:extLst>
          </p:cNvPr>
          <p:cNvPicPr>
            <a:picLocks noChangeAspect="1"/>
          </p:cNvPicPr>
          <p:nvPr/>
        </p:nvPicPr>
        <p:blipFill>
          <a:blip r:embed="rId4"/>
          <a:stretch>
            <a:fillRect/>
          </a:stretch>
        </p:blipFill>
        <p:spPr>
          <a:xfrm>
            <a:off x="123611" y="481236"/>
            <a:ext cx="5378377" cy="5895528"/>
          </a:xfrm>
          <a:prstGeom prst="rect">
            <a:avLst/>
          </a:prstGeom>
        </p:spPr>
      </p:pic>
    </p:spTree>
    <p:extLst>
      <p:ext uri="{BB962C8B-B14F-4D97-AF65-F5344CB8AC3E}">
        <p14:creationId xmlns:p14="http://schemas.microsoft.com/office/powerpoint/2010/main" val="232468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2F0995E-7628-B92A-6DF0-039D089BD8B1}"/>
              </a:ext>
            </a:extLst>
          </p:cNvPr>
          <p:cNvSpPr txBox="1"/>
          <p:nvPr/>
        </p:nvSpPr>
        <p:spPr>
          <a:xfrm>
            <a:off x="5930900" y="6483518"/>
            <a:ext cx="6096000" cy="369332"/>
          </a:xfrm>
          <a:prstGeom prst="rect">
            <a:avLst/>
          </a:prstGeom>
          <a:noFill/>
        </p:spPr>
        <p:txBody>
          <a:bodyPr wrap="square">
            <a:spAutoFit/>
          </a:bodyPr>
          <a:lstStyle/>
          <a:p>
            <a:r>
              <a:rPr lang="cs-CZ" dirty="0"/>
              <a:t>Cells. 2024 </a:t>
            </a:r>
            <a:r>
              <a:rPr lang="cs-CZ" dirty="0" err="1"/>
              <a:t>Oct</a:t>
            </a:r>
            <a:r>
              <a:rPr lang="cs-CZ" dirty="0"/>
              <a:t> 4;13(19):1650. </a:t>
            </a:r>
            <a:r>
              <a:rPr lang="cs-CZ" dirty="0" err="1"/>
              <a:t>doi</a:t>
            </a:r>
            <a:r>
              <a:rPr lang="cs-CZ" dirty="0"/>
              <a:t>: 10.3390/cells13191650</a:t>
            </a:r>
          </a:p>
        </p:txBody>
      </p:sp>
      <p:pic>
        <p:nvPicPr>
          <p:cNvPr id="2" name="Obrázek 1">
            <a:extLst>
              <a:ext uri="{FF2B5EF4-FFF2-40B4-BE49-F238E27FC236}">
                <a16:creationId xmlns:a16="http://schemas.microsoft.com/office/drawing/2014/main" id="{AFEF301D-E49B-E674-6F12-4A45CE7381E8}"/>
              </a:ext>
            </a:extLst>
          </p:cNvPr>
          <p:cNvPicPr>
            <a:picLocks noChangeAspect="1"/>
          </p:cNvPicPr>
          <p:nvPr/>
        </p:nvPicPr>
        <p:blipFill>
          <a:blip r:embed="rId3"/>
          <a:stretch>
            <a:fillRect/>
          </a:stretch>
        </p:blipFill>
        <p:spPr>
          <a:xfrm>
            <a:off x="1499731" y="12700"/>
            <a:ext cx="8698369" cy="6489331"/>
          </a:xfrm>
          <a:prstGeom prst="rect">
            <a:avLst/>
          </a:prstGeom>
        </p:spPr>
      </p:pic>
    </p:spTree>
    <p:extLst>
      <p:ext uri="{BB962C8B-B14F-4D97-AF65-F5344CB8AC3E}">
        <p14:creationId xmlns:p14="http://schemas.microsoft.com/office/powerpoint/2010/main" val="4209301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0F7659F-D43F-8602-619D-EE2723B52CC4}"/>
              </a:ext>
            </a:extLst>
          </p:cNvPr>
          <p:cNvPicPr>
            <a:picLocks noChangeAspect="1"/>
          </p:cNvPicPr>
          <p:nvPr/>
        </p:nvPicPr>
        <p:blipFill>
          <a:blip r:embed="rId3"/>
          <a:stretch>
            <a:fillRect/>
          </a:stretch>
        </p:blipFill>
        <p:spPr>
          <a:xfrm>
            <a:off x="1776000" y="0"/>
            <a:ext cx="8640000" cy="6858000"/>
          </a:xfrm>
          <a:prstGeom prst="rect">
            <a:avLst/>
          </a:prstGeom>
        </p:spPr>
      </p:pic>
      <p:sp>
        <p:nvSpPr>
          <p:cNvPr id="4" name="TextovéPole 3">
            <a:extLst>
              <a:ext uri="{FF2B5EF4-FFF2-40B4-BE49-F238E27FC236}">
                <a16:creationId xmlns:a16="http://schemas.microsoft.com/office/drawing/2014/main" id="{7AC286D0-58CA-8413-6C6B-9386EC419E3F}"/>
              </a:ext>
            </a:extLst>
          </p:cNvPr>
          <p:cNvSpPr txBox="1"/>
          <p:nvPr/>
        </p:nvSpPr>
        <p:spPr>
          <a:xfrm>
            <a:off x="4343400" y="6488668"/>
            <a:ext cx="7480300" cy="369332"/>
          </a:xfrm>
          <a:prstGeom prst="rect">
            <a:avLst/>
          </a:prstGeom>
          <a:noFill/>
        </p:spPr>
        <p:txBody>
          <a:bodyPr wrap="square">
            <a:spAutoFit/>
          </a:bodyPr>
          <a:lstStyle/>
          <a:p>
            <a:r>
              <a:rPr lang="cs-CZ" dirty="0" err="1"/>
              <a:t>Toxicol</a:t>
            </a:r>
            <a:r>
              <a:rPr lang="cs-CZ" dirty="0"/>
              <a:t> </a:t>
            </a:r>
            <a:r>
              <a:rPr lang="cs-CZ" dirty="0" err="1"/>
              <a:t>Sci</a:t>
            </a:r>
            <a:r>
              <a:rPr lang="cs-CZ" dirty="0"/>
              <a:t>. 2024 </a:t>
            </a:r>
            <a:r>
              <a:rPr lang="cs-CZ" dirty="0" err="1"/>
              <a:t>Aug</a:t>
            </a:r>
            <a:r>
              <a:rPr lang="cs-CZ" dirty="0"/>
              <a:t> 1;200(2):346-356. </a:t>
            </a:r>
            <a:r>
              <a:rPr lang="cs-CZ" dirty="0" err="1"/>
              <a:t>doi</a:t>
            </a:r>
            <a:r>
              <a:rPr lang="cs-CZ" dirty="0"/>
              <a:t>: 10.1093/</a:t>
            </a:r>
            <a:r>
              <a:rPr lang="cs-CZ" dirty="0" err="1"/>
              <a:t>toxsci</a:t>
            </a:r>
            <a:r>
              <a:rPr lang="cs-CZ" dirty="0"/>
              <a:t>/kfae069.</a:t>
            </a:r>
          </a:p>
        </p:txBody>
      </p:sp>
    </p:spTree>
    <p:extLst>
      <p:ext uri="{BB962C8B-B14F-4D97-AF65-F5344CB8AC3E}">
        <p14:creationId xmlns:p14="http://schemas.microsoft.com/office/powerpoint/2010/main" val="178333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1554E1A-9385-6E19-4D01-2C9A1C815E2D}"/>
              </a:ext>
            </a:extLst>
          </p:cNvPr>
          <p:cNvPicPr>
            <a:picLocks noChangeAspect="1"/>
          </p:cNvPicPr>
          <p:nvPr/>
        </p:nvPicPr>
        <p:blipFill>
          <a:blip r:embed="rId3"/>
          <a:stretch>
            <a:fillRect/>
          </a:stretch>
        </p:blipFill>
        <p:spPr>
          <a:xfrm>
            <a:off x="1916840" y="123566"/>
            <a:ext cx="8903560" cy="6162933"/>
          </a:xfrm>
          <a:prstGeom prst="rect">
            <a:avLst/>
          </a:prstGeom>
        </p:spPr>
      </p:pic>
      <p:sp>
        <p:nvSpPr>
          <p:cNvPr id="4" name="TextovéPole 3">
            <a:extLst>
              <a:ext uri="{FF2B5EF4-FFF2-40B4-BE49-F238E27FC236}">
                <a16:creationId xmlns:a16="http://schemas.microsoft.com/office/drawing/2014/main" id="{C64939EF-6960-5882-DBF1-BCABFE4B4BF0}"/>
              </a:ext>
            </a:extLst>
          </p:cNvPr>
          <p:cNvSpPr txBox="1"/>
          <p:nvPr/>
        </p:nvSpPr>
        <p:spPr>
          <a:xfrm>
            <a:off x="4432300" y="6464757"/>
            <a:ext cx="7556500" cy="307777"/>
          </a:xfrm>
          <a:prstGeom prst="rect">
            <a:avLst/>
          </a:prstGeom>
          <a:noFill/>
        </p:spPr>
        <p:txBody>
          <a:bodyPr wrap="square">
            <a:spAutoFit/>
          </a:bodyPr>
          <a:lstStyle/>
          <a:p>
            <a:r>
              <a:rPr lang="cs-CZ" sz="1400" dirty="0" err="1"/>
              <a:t>Negishi</a:t>
            </a:r>
            <a:r>
              <a:rPr lang="cs-CZ" sz="1400" dirty="0"/>
              <a:t> M. J </a:t>
            </a:r>
            <a:r>
              <a:rPr lang="cs-CZ" sz="1400" dirty="0" err="1"/>
              <a:t>Biol</a:t>
            </a:r>
            <a:r>
              <a:rPr lang="cs-CZ" sz="1400" dirty="0"/>
              <a:t> </a:t>
            </a:r>
            <a:r>
              <a:rPr lang="cs-CZ" sz="1400" dirty="0" err="1"/>
              <a:t>Chem</a:t>
            </a:r>
            <a:r>
              <a:rPr lang="cs-CZ" sz="1400" dirty="0"/>
              <a:t>. 2020 Nov 6;295(45):15210-15225. </a:t>
            </a:r>
            <a:r>
              <a:rPr lang="cs-CZ" sz="1400" dirty="0" err="1"/>
              <a:t>doi</a:t>
            </a:r>
            <a:r>
              <a:rPr lang="cs-CZ" sz="1400" dirty="0"/>
              <a:t>: 10.1074/jbc.REV120.007933.</a:t>
            </a:r>
          </a:p>
        </p:txBody>
      </p:sp>
    </p:spTree>
    <p:extLst>
      <p:ext uri="{BB962C8B-B14F-4D97-AF65-F5344CB8AC3E}">
        <p14:creationId xmlns:p14="http://schemas.microsoft.com/office/powerpoint/2010/main" val="2265945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3169732-C1B8-5857-806C-401EC33F9299}"/>
              </a:ext>
            </a:extLst>
          </p:cNvPr>
          <p:cNvPicPr>
            <a:picLocks noChangeAspect="1"/>
          </p:cNvPicPr>
          <p:nvPr/>
        </p:nvPicPr>
        <p:blipFill>
          <a:blip r:embed="rId2"/>
          <a:srcRect r="50182" b="78148"/>
          <a:stretch/>
        </p:blipFill>
        <p:spPr>
          <a:xfrm>
            <a:off x="190500" y="108260"/>
            <a:ext cx="5765800" cy="3038418"/>
          </a:xfrm>
          <a:prstGeom prst="rect">
            <a:avLst/>
          </a:prstGeom>
        </p:spPr>
      </p:pic>
      <p:pic>
        <p:nvPicPr>
          <p:cNvPr id="3" name="Obrázek 2">
            <a:extLst>
              <a:ext uri="{FF2B5EF4-FFF2-40B4-BE49-F238E27FC236}">
                <a16:creationId xmlns:a16="http://schemas.microsoft.com/office/drawing/2014/main" id="{17FCE85A-E82A-6355-FD00-C9702441249B}"/>
              </a:ext>
            </a:extLst>
          </p:cNvPr>
          <p:cNvPicPr>
            <a:picLocks noChangeAspect="1"/>
          </p:cNvPicPr>
          <p:nvPr/>
        </p:nvPicPr>
        <p:blipFill>
          <a:blip r:embed="rId2"/>
          <a:srcRect t="45185" r="47554" b="27593"/>
          <a:stretch/>
        </p:blipFill>
        <p:spPr>
          <a:xfrm>
            <a:off x="241300" y="3207059"/>
            <a:ext cx="5854700" cy="3650941"/>
          </a:xfrm>
          <a:prstGeom prst="rect">
            <a:avLst/>
          </a:prstGeom>
        </p:spPr>
      </p:pic>
      <p:pic>
        <p:nvPicPr>
          <p:cNvPr id="4" name="Obrázek 3">
            <a:extLst>
              <a:ext uri="{FF2B5EF4-FFF2-40B4-BE49-F238E27FC236}">
                <a16:creationId xmlns:a16="http://schemas.microsoft.com/office/drawing/2014/main" id="{5C36294A-4268-402A-C1D4-BC51A715997A}"/>
              </a:ext>
            </a:extLst>
          </p:cNvPr>
          <p:cNvPicPr>
            <a:picLocks noChangeAspect="1"/>
          </p:cNvPicPr>
          <p:nvPr/>
        </p:nvPicPr>
        <p:blipFill>
          <a:blip r:embed="rId3"/>
          <a:srcRect l="50000" b="84259"/>
          <a:stretch/>
        </p:blipFill>
        <p:spPr>
          <a:xfrm>
            <a:off x="6451598" y="571500"/>
            <a:ext cx="5245373" cy="2635559"/>
          </a:xfrm>
          <a:prstGeom prst="rect">
            <a:avLst/>
          </a:prstGeom>
        </p:spPr>
      </p:pic>
      <p:pic>
        <p:nvPicPr>
          <p:cNvPr id="5" name="Obrázek 4">
            <a:extLst>
              <a:ext uri="{FF2B5EF4-FFF2-40B4-BE49-F238E27FC236}">
                <a16:creationId xmlns:a16="http://schemas.microsoft.com/office/drawing/2014/main" id="{AA8D3794-5C59-EE9A-6BCF-A9158E810521}"/>
              </a:ext>
            </a:extLst>
          </p:cNvPr>
          <p:cNvPicPr>
            <a:picLocks noChangeAspect="1"/>
          </p:cNvPicPr>
          <p:nvPr/>
        </p:nvPicPr>
        <p:blipFill>
          <a:blip r:embed="rId3"/>
          <a:srcRect l="54779" t="33335" r="6797" b="49629"/>
          <a:stretch/>
        </p:blipFill>
        <p:spPr>
          <a:xfrm>
            <a:off x="6629399" y="3536641"/>
            <a:ext cx="4521200" cy="3199305"/>
          </a:xfrm>
          <a:prstGeom prst="rect">
            <a:avLst/>
          </a:prstGeom>
        </p:spPr>
      </p:pic>
    </p:spTree>
    <p:extLst>
      <p:ext uri="{BB962C8B-B14F-4D97-AF65-F5344CB8AC3E}">
        <p14:creationId xmlns:p14="http://schemas.microsoft.com/office/powerpoint/2010/main" val="2637202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CB37AAE-EC60-895B-1DC5-A2D8613202B7}"/>
              </a:ext>
            </a:extLst>
          </p:cNvPr>
          <p:cNvPicPr>
            <a:picLocks noChangeAspect="1"/>
          </p:cNvPicPr>
          <p:nvPr/>
        </p:nvPicPr>
        <p:blipFill>
          <a:blip r:embed="rId2"/>
          <a:srcRect b="43704"/>
          <a:stretch/>
        </p:blipFill>
        <p:spPr>
          <a:xfrm>
            <a:off x="1206500" y="88900"/>
            <a:ext cx="10020309" cy="6688482"/>
          </a:xfrm>
          <a:prstGeom prst="rect">
            <a:avLst/>
          </a:prstGeom>
        </p:spPr>
      </p:pic>
    </p:spTree>
    <p:extLst>
      <p:ext uri="{BB962C8B-B14F-4D97-AF65-F5344CB8AC3E}">
        <p14:creationId xmlns:p14="http://schemas.microsoft.com/office/powerpoint/2010/main" val="319396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E078CD2-E095-F55A-A148-CB313E33CAB9}"/>
              </a:ext>
            </a:extLst>
          </p:cNvPr>
          <p:cNvPicPr>
            <a:picLocks noChangeAspect="1"/>
          </p:cNvPicPr>
          <p:nvPr/>
        </p:nvPicPr>
        <p:blipFill>
          <a:blip r:embed="rId2"/>
          <a:srcRect l="11250" t="15185" r="60312" b="25556"/>
          <a:stretch/>
        </p:blipFill>
        <p:spPr>
          <a:xfrm>
            <a:off x="368300" y="68012"/>
            <a:ext cx="11455400" cy="6713788"/>
          </a:xfrm>
          <a:prstGeom prst="rect">
            <a:avLst/>
          </a:prstGeom>
        </p:spPr>
      </p:pic>
    </p:spTree>
    <p:extLst>
      <p:ext uri="{BB962C8B-B14F-4D97-AF65-F5344CB8AC3E}">
        <p14:creationId xmlns:p14="http://schemas.microsoft.com/office/powerpoint/2010/main" val="648678487"/>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540</TotalTime>
  <Words>1184</Words>
  <Application>Microsoft Office PowerPoint</Application>
  <PresentationFormat>Širokoúhlá obrazovka</PresentationFormat>
  <Paragraphs>56</Paragraphs>
  <Slides>19</Slides>
  <Notes>7</Notes>
  <HiddenSlides>1</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19</vt:i4>
      </vt:variant>
    </vt:vector>
  </HeadingPairs>
  <TitlesOfParts>
    <vt:vector size="23" baseType="lpstr">
      <vt:lpstr>Aptos</vt:lpstr>
      <vt:lpstr>Aptos Display</vt:lpstr>
      <vt:lpstr>Arial</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Articles D1/Q1- published or accepted</vt:lpstr>
      <vt:lpstr>Dimethyl-fumarát vs PSC/DDC</vt:lpstr>
      <vt:lpstr>Dimethyl-fumarát vs PSC/DDC</vt:lpstr>
      <vt:lpstr>Dimethyl-fumarát vs PSC/DDC</vt:lpstr>
      <vt:lpstr>Dimethyl-fumarát vs PSC/DDC – NRF2 receptor</vt:lpstr>
      <vt:lpstr>Prezentace aplikace PowerPoint</vt:lpstr>
      <vt:lpstr>Dimethyl-fumarát vs PSC/DDC</vt:lpstr>
      <vt:lpstr>Prezentace aplikace PowerPoint</vt:lpstr>
      <vt:lpstr>Prezentace aplikace PowerPoint</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Mičuda, Stanislav</dc:creator>
  <cp:lastModifiedBy>Mičuda, Stanislav</cp:lastModifiedBy>
  <cp:revision>2</cp:revision>
  <dcterms:created xsi:type="dcterms:W3CDTF">2025-02-04T14:21:20Z</dcterms:created>
  <dcterms:modified xsi:type="dcterms:W3CDTF">2025-02-10T13:37:14Z</dcterms:modified>
</cp:coreProperties>
</file>