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3" r:id="rId1"/>
    <p:sldMasterId id="2147483724" r:id="rId2"/>
    <p:sldMasterId id="2147483725" r:id="rId3"/>
    <p:sldMasterId id="2147483726" r:id="rId4"/>
    <p:sldMasterId id="2147483727" r:id="rId5"/>
    <p:sldMasterId id="2147483728" r:id="rId6"/>
    <p:sldMasterId id="2147483729" r:id="rId7"/>
  </p:sldMasterIdLst>
  <p:notesMasterIdLst>
    <p:notesMasterId r:id="rId49"/>
  </p:notesMasterIdLst>
  <p:sldIdLst>
    <p:sldId id="495" r:id="rId8"/>
    <p:sldId id="349" r:id="rId9"/>
    <p:sldId id="496" r:id="rId10"/>
    <p:sldId id="497" r:id="rId11"/>
    <p:sldId id="350" r:id="rId12"/>
    <p:sldId id="498" r:id="rId13"/>
    <p:sldId id="499" r:id="rId14"/>
    <p:sldId id="465" r:id="rId15"/>
    <p:sldId id="466" r:id="rId16"/>
    <p:sldId id="472" r:id="rId17"/>
    <p:sldId id="353" r:id="rId18"/>
    <p:sldId id="354" r:id="rId19"/>
    <p:sldId id="356" r:id="rId20"/>
    <p:sldId id="358" r:id="rId21"/>
    <p:sldId id="361" r:id="rId22"/>
    <p:sldId id="362" r:id="rId23"/>
    <p:sldId id="364" r:id="rId24"/>
    <p:sldId id="365" r:id="rId25"/>
    <p:sldId id="367" r:id="rId26"/>
    <p:sldId id="368" r:id="rId27"/>
    <p:sldId id="376" r:id="rId28"/>
    <p:sldId id="473" r:id="rId29"/>
    <p:sldId id="469" r:id="rId30"/>
    <p:sldId id="500" r:id="rId31"/>
    <p:sldId id="501" r:id="rId32"/>
    <p:sldId id="502" r:id="rId33"/>
    <p:sldId id="503" r:id="rId34"/>
    <p:sldId id="504" r:id="rId35"/>
    <p:sldId id="505" r:id="rId36"/>
    <p:sldId id="506" r:id="rId37"/>
    <p:sldId id="507" r:id="rId38"/>
    <p:sldId id="508" r:id="rId39"/>
    <p:sldId id="509" r:id="rId40"/>
    <p:sldId id="510" r:id="rId41"/>
    <p:sldId id="519" r:id="rId42"/>
    <p:sldId id="514" r:id="rId43"/>
    <p:sldId id="515" r:id="rId44"/>
    <p:sldId id="516" r:id="rId45"/>
    <p:sldId id="517" r:id="rId46"/>
    <p:sldId id="518" r:id="rId47"/>
    <p:sldId id="520" r:id="rId4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FF00"/>
    <a:srgbClr val="FFFF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0" autoAdjust="0"/>
    <p:restoredTop sz="86410" autoAdjust="0"/>
  </p:normalViewPr>
  <p:slideViewPr>
    <p:cSldViewPr showGuides="1">
      <p:cViewPr varScale="1">
        <p:scale>
          <a:sx n="83" d="100"/>
          <a:sy n="83" d="100"/>
        </p:scale>
        <p:origin x="79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7B0B56A-47B6-467D-893C-7CB65C51AD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28BC1D0-42DF-4BE3-BB4B-87B5F26899A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A22B0A21-F72D-4C8C-A6BA-38DB1DD105FD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620B2B07-780A-450A-B51B-283D54DDCA3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16B474E1-51F6-44FA-BAB5-5F573CDFB06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7FF11784-5B88-4DDE-96BC-82AEAE98E3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943E1CC-4493-466C-A691-B9F516F4CD6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D493637D-C684-4877-8BA2-D9F418BC7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C4F864E-D5FF-458E-9665-13E0E6C41D7D}" type="slidenum">
              <a:rPr lang="cs-CZ" altLang="cs-CZ" sz="1200"/>
              <a:pPr/>
              <a:t>32</a:t>
            </a:fld>
            <a:endParaRPr lang="cs-CZ" altLang="cs-CZ" sz="1200"/>
          </a:p>
        </p:txBody>
      </p:sp>
      <p:sp>
        <p:nvSpPr>
          <p:cNvPr id="52227" name="Rectangle 7">
            <a:extLst>
              <a:ext uri="{FF2B5EF4-FFF2-40B4-BE49-F238E27FC236}">
                <a16:creationId xmlns:a16="http://schemas.microsoft.com/office/drawing/2014/main" id="{0E2DF30A-9CF5-440C-A42F-381176856CC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/>
            <a:fld id="{CA6D44AA-5ED2-4517-8057-F8C00F6075F2}" type="slidenum">
              <a:rPr lang="cs-CZ" altLang="cs-CZ" sz="1200">
                <a:ea typeface="SimSun" panose="02010600030101010101" pitchFamily="2" charset="-122"/>
              </a:rPr>
              <a:pPr algn="r"/>
              <a:t>32</a:t>
            </a:fld>
            <a:endParaRPr lang="cs-CZ" altLang="cs-CZ" sz="1200">
              <a:ea typeface="SimSun" panose="02010600030101010101" pitchFamily="2" charset="-122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6944A5F6-C9B4-474D-B55D-C9DC69EEB56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>
            <a:extLst>
              <a:ext uri="{FF2B5EF4-FFF2-40B4-BE49-F238E27FC236}">
                <a16:creationId xmlns:a16="http://schemas.microsoft.com/office/drawing/2014/main" id="{FE534F2B-2F1B-43ED-9058-26F45FDE0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B794FDEF-292B-4297-B052-5CB372653C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9427EA7-81A7-46F4-BEC6-A0640481A9B0}" type="slidenum">
              <a:rPr lang="cs-CZ" altLang="cs-CZ" sz="1200"/>
              <a:pPr/>
              <a:t>33</a:t>
            </a:fld>
            <a:endParaRPr lang="cs-CZ" altLang="cs-CZ" sz="1200"/>
          </a:p>
        </p:txBody>
      </p:sp>
      <p:sp>
        <p:nvSpPr>
          <p:cNvPr id="53251" name="Rectangle 7">
            <a:extLst>
              <a:ext uri="{FF2B5EF4-FFF2-40B4-BE49-F238E27FC236}">
                <a16:creationId xmlns:a16="http://schemas.microsoft.com/office/drawing/2014/main" id="{17BA2447-14DD-47E1-826A-0B44299EA9B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/>
            <a:fld id="{6C4BDE21-0476-47A4-B7DB-C348AF491906}" type="slidenum">
              <a:rPr lang="cs-CZ" altLang="cs-CZ" sz="1200">
                <a:ea typeface="SimSun" panose="02010600030101010101" pitchFamily="2" charset="-122"/>
              </a:rPr>
              <a:pPr algn="r"/>
              <a:t>33</a:t>
            </a:fld>
            <a:endParaRPr lang="cs-CZ" altLang="cs-CZ" sz="1200">
              <a:ea typeface="SimSun" panose="02010600030101010101" pitchFamily="2" charset="-122"/>
            </a:endParaRPr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89495E0F-387F-42B5-BBA3-D3F9F26F917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9DD6349B-604F-4C56-8513-05A306FA4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EDA63F-75A7-405F-B485-3D57E0D501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0D5038-808A-4DFF-A1D7-C3CA73B7D17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BCA39-AD13-4A2E-9663-7C1728E267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299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1AB4A7-1C46-4DB6-827D-038B96D18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FB3B59D-C7A1-4804-B438-5C5703392BD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49AF5C-EDCE-4A29-8B37-A376AB08DC6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818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3408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3408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8890A6-54E8-47D6-8013-2401C98432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3181769-A236-418E-B00C-EC4A9D1ED7D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7C2E9-50F9-477E-94CA-17A6BFAB059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781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879766-3F4A-4E08-83FF-3B862211ED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C4A943-7A17-4DB6-A1F2-670C4CD3D4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56074-857D-461D-9D71-D27D940E736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4730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B5FD08-AA04-4664-967B-6E6554AD86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E5A206-E1FC-4EDD-B363-693DE6953F6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257E2-0722-4B46-AE6B-A719A65D185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1335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B8E84F-5007-40B2-9923-EE175A34CA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AAAAB3-DB5A-4CFE-9742-E1E758ACD4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7E2139-674D-4126-A601-8FB817F8E4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579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1719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1719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9CC91D-F573-4881-8A3A-CABA669DE2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A82FB4-F95A-414E-A859-0804EF6525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76B6A-65EB-42A3-B2CE-4D6A8CDAA30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8091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D15F99-CFB2-49D7-8D87-30EE5A5FC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01CF2AD-CA76-4DF4-9244-A044595633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0EA08-17DC-416C-A22D-A7D5FDAEB8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0005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5DF23EC-93C8-4A76-AEC5-8E6B9C3052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D88E6A3-F52F-427E-AF11-AFCBF9FE50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389E30-E234-48A8-9FC3-5FC823955E2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2769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38CCC32-C0C8-463D-B873-BBCDBAB1BA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0592F7E-9EC4-4C44-B800-79385E12F9E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655930-E078-41C1-8AAC-5F18680F5BC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9031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FF55EF-A97C-4B4D-B4DF-166631696E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F69954-6CDA-4E43-8940-C2404C4566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3A5E75-A70A-4995-8CC8-42CF4B7CBC0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0751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436F62-19A7-4E14-B7A4-52A874D45F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A1C63A-523F-4844-A2C4-AB63CF8FE4E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1F4098-1695-41B0-9A42-3368B289F9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8673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62D89B-FEDA-4AF9-888F-AB8A2D9E32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7D1A3A-DE66-409E-BFE0-C3660843E3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2019D-2EDA-48F4-80E0-73BE1C6037A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6870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067768-A00E-43D8-9190-8C66C4F416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C76C6E7-A6E0-43B3-A69A-45C719B46B9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0DFC7-36F6-4615-9592-96A59645599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0422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3408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3408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4F5748-B420-47EB-8D8D-1CA36B82D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41565D7-20B2-46E7-9210-99D5187ADCB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41826B-F010-4091-B1CD-6EA52CC21C1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773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271135-2AA3-4D36-9A64-53F620EA2E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54A195-755E-4BA1-AC80-821F281C4B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58CD61-D19D-4C47-9CDE-9852C95864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50DEFF-7EEE-48DF-8258-4BC11B88D18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909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032255-71B9-4B0D-B58C-4DB4D3696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C36D83-9D4E-4C81-BD02-C1B8804BC9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20776F-99F5-40F2-AF44-25D47CA49C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A60098-549F-4733-9369-C60E71266F8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6346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383C16-00D5-4D04-BDC6-B7ACC00E05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1870DD-DB88-4BD9-A9E8-C9E0EC02C0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4BD091-8759-45F4-8639-17AACAC6B5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749B02-81B9-4F87-B611-F112E15685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1241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1719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1719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635A79-0BB2-4A23-A768-0EE5180BF9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8E056D-B08A-420A-B6C4-56F6071F3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41F955-29E9-4BE8-B13D-0F4DACE8AE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BE282C-BE04-44B1-84D7-D453FD430B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1958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DE7BD98-BFC3-4A73-AAB9-76E6E54BE4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51E3A3-5EC9-4A99-8F08-16B9683FDD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46A71F4-8705-45CB-8D15-D97ADBC5DF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D519B-F62D-4E33-8736-455A09135F9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4847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BB76A9-2758-4010-8B86-C638E0BD62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9697D4-197D-4440-B70A-BF5A4262CB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72A672-D770-453D-9D27-D71C34C4C2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184EE-15CC-4C9F-B7F4-75C200A29F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4515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C726E29-5582-49F1-9B0A-DA3EBEABA1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BDC31FB-5BA7-433D-95B9-9F9D7192DF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3F14F29-58A9-4BAE-B565-174F76B80F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117BD-C4A6-4436-B2CF-BF63F34FE9D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595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4C0A94-EC82-41DE-9B9B-D30E876CA5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FF5957-CFB0-4B5D-936E-840085636A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553BD5-9234-4C11-91C2-7ED82EC74E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9565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C0CF8F-A8BF-45F7-9F16-396C17C9E6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216DA6-5850-43C5-B49F-FD38C2ED8E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F54F0-8917-4241-93C9-2DA7344E6E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46506-DAC8-468C-A348-7677FED8AA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8854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86F483-6B26-494E-BB13-993665F8F4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24E6A5-5738-4DCE-89AC-2C0B28184D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C4A6FF-2623-4827-AE64-EB07DF453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67A55D-7623-4C8B-AC9D-10CA597E82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835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40CA4D-7B9E-44D8-8864-0EC025C41C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9A3542-C951-4B51-9FC2-FE68BEF20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1CD12B-4915-4097-A945-F9BD05B8CD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E54D9-1CC9-4D3E-87FB-E663ED959B4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4622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3408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3408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EF5793-CB63-4887-B218-D7C8B79F73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8ECBCE-0A89-41E7-AE4F-2EF8920FB9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68A25C-5A30-49DD-898A-A8735F77D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88F05-BE2F-4C94-81D5-DB574D70DF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1112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  <a:endParaRPr lang="en-GB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F124C792-B46F-40C8-BDDF-FF5E91AEE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29EAF486-7EEC-4266-AAFE-53547DF1FA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8">
            <a:extLst>
              <a:ext uri="{FF2B5EF4-FFF2-40B4-BE49-F238E27FC236}">
                <a16:creationId xmlns:a16="http://schemas.microsoft.com/office/drawing/2014/main" id="{6C09CC7F-1BEB-4F54-8BF8-206BA4815C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119B3-74FF-4BB4-A91B-2693F6051BA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6766572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3AF1D3E9-D3BC-463B-AF32-97CA9204BF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59344488-A3AB-4CF2-B78A-75678162F1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8">
            <a:extLst>
              <a:ext uri="{FF2B5EF4-FFF2-40B4-BE49-F238E27FC236}">
                <a16:creationId xmlns:a16="http://schemas.microsoft.com/office/drawing/2014/main" id="{0C3D3015-F90C-4C08-998D-222D757B79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510284-5A6D-40CB-B922-744CBCCB07B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830018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69C7EC11-DA60-4B0C-BD95-C17D3C1B55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0DA0F031-8C24-47B4-8FA9-98FB094AE0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8">
            <a:extLst>
              <a:ext uri="{FF2B5EF4-FFF2-40B4-BE49-F238E27FC236}">
                <a16:creationId xmlns:a16="http://schemas.microsoft.com/office/drawing/2014/main" id="{ACEE19A8-4771-4EBF-80CF-17727938E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572D78-BFA4-45FE-83F4-43ED6359313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826516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1719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1719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1DFC230E-C995-4CFC-BA5D-16A096C730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24E25C72-3483-45E6-B9AF-11BB187851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A055FD6E-658B-4D5B-B0D0-AC1F702D56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C5C56-806A-4BA5-A211-296F85CB946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031269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C2559BDB-36F3-4103-9AE3-868B581C6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1AE0DEE8-9E28-4321-8959-1A77F4A52A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38">
            <a:extLst>
              <a:ext uri="{FF2B5EF4-FFF2-40B4-BE49-F238E27FC236}">
                <a16:creationId xmlns:a16="http://schemas.microsoft.com/office/drawing/2014/main" id="{B5B96495-A3EE-4173-9FB3-FF7A5A2CDD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956991-6C09-4558-9AB7-05AA0310997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058083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21AF60E5-BBC6-41A8-ABC5-CBB3741505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1018D9D6-B14A-4E02-971E-4FA1466C3D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E591C697-55E6-479A-B54D-91BD29456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EC3322-5234-48BA-BBAE-A1E8AA66263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097294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1719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1719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7BBE0D-6F13-47E2-9653-3C362ACF9C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577ED3-FB9A-44D6-95AC-7D6EECF11B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589A17-3FF5-48FD-B1B9-94ACF65F86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76624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9DE8358E-3B6C-4DF8-9537-8099394623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37">
            <a:extLst>
              <a:ext uri="{FF2B5EF4-FFF2-40B4-BE49-F238E27FC236}">
                <a16:creationId xmlns:a16="http://schemas.microsoft.com/office/drawing/2014/main" id="{5302B90D-63DF-48CB-8804-C3E2E51EB0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8">
            <a:extLst>
              <a:ext uri="{FF2B5EF4-FFF2-40B4-BE49-F238E27FC236}">
                <a16:creationId xmlns:a16="http://schemas.microsoft.com/office/drawing/2014/main" id="{29DB4566-2A95-4D19-BB18-3D8F99AB75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7C7EE-1675-4541-97C9-398692BAAB4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53363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2E576497-2ACD-468C-8E2E-1103501088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EF375E07-8CBE-4568-8144-3E30FD0CD1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ED26DCEC-4463-4501-9E28-2714EF8D52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67BC4-F88D-4B8A-86A7-092317F3137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3593937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791A3B36-236A-40E3-809A-94DAE7DD66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BCA9BE55-4D47-4525-BBB6-A324C36F8F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EC2BF15A-B05B-41FD-B9B1-6B06FF7360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E9838-D3B5-4D6D-88C1-BB4636F1E2F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12457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CE9F9F4C-EEFC-4AEF-BA0E-DCA6EAFF8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DA1D16CC-52E5-467B-9A82-61167A053F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8">
            <a:extLst>
              <a:ext uri="{FF2B5EF4-FFF2-40B4-BE49-F238E27FC236}">
                <a16:creationId xmlns:a16="http://schemas.microsoft.com/office/drawing/2014/main" id="{5249123E-F943-4F42-805E-78BAD84C4C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97FD3D-D6B1-4298-B3C1-285A0D5F9AE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46393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3408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3408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6177578D-722C-41F7-A42A-73BC8BC2A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6DBA92DD-6733-4F1D-88EB-981F21B9C7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8">
            <a:extLst>
              <a:ext uri="{FF2B5EF4-FFF2-40B4-BE49-F238E27FC236}">
                <a16:creationId xmlns:a16="http://schemas.microsoft.com/office/drawing/2014/main" id="{F53B3A01-836C-4E21-9000-D36EA8B8F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3892F-5A58-4C99-87E7-85C7FD9A4F1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46966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5AEB69-0DF3-4817-84DA-F0680B95F0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3B9093-9193-451D-8E99-5A0C66D3D7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E10DFB-2BC1-4DDB-968A-981268D56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621F8-19F0-45CE-8CC6-D005959324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5055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074658-F1B7-4931-804D-34517CE20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AA0454-9BB5-45AE-B124-340A9D7F8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14B524-5E84-48CC-A979-0F120C2E0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837CCB-913A-422F-B4C8-A639D3F0AB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0541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131C2C-EB1A-427E-AFCB-50436790A7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A28A30-8F45-4CCF-92C1-61DF33EB5F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5A7679-28FD-4A93-AD8E-8B16E6EBE2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48E8F2-227F-487A-87A1-CF82E7CDA61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2286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1719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1719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8639FB-2D5F-4B07-812C-5298727AB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9E7B46-526B-43BA-BB4C-CB071C5161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F2C27D-188A-41CD-AB39-8C052C5C14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DA4B87-613F-4F79-A5AC-AA9D3E4A6BC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83806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939F16-B002-4E51-AE11-54993777BA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DDAD44-46F6-4648-AEB3-2B60C613DB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0301E5-2E6A-48C9-828C-470EE3413E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11673-418F-4C5A-97A1-9D79002820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775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63EADA-2F0D-4CEA-81B5-B81C7FEDAE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6EAFBA-0B96-4426-8045-D1AAA970FE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F9441-3CFD-4630-814D-84E8355527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2507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55EA76-F7C2-4560-BE85-7A79DFB14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D4DA06-B273-49CE-BC4E-A0DAD30C9D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65B7AE0-DDA6-45B9-B865-035573D9DD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66E9A-2E11-46B1-A32F-DB62F4FDBDE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37264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DAED844-EC51-47A8-A23D-3E3D325CE6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B51AAAF-5934-4BF1-AF5F-57FC70D926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12BC0E-01FE-41E7-BCDB-0E77D5E9CB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B2151-636B-4868-AB3C-6D9087FF5A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91356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503300-913B-4B76-A1F8-2AC9BE4079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93F343-0A19-4B92-BDF4-0E8E316771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6330BE-D80E-4A82-B871-414DDDE3F7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943E7-4112-44FB-B635-19136C66759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20392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EEAA4-2E22-4F06-86CB-45D730A6D9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48D6BA-15F9-4484-8FA4-4CC86B441F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11A3C-09AE-4253-8AA7-B08BDF672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85577A-2852-4DE1-B9B8-9A224AF1B4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11311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948FF0-1BBC-4B76-87B4-B6E347488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3BFBFC-EDBC-49C3-AC6E-A1F3A7D03E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EF40EC-277B-465D-BB3C-4778B30118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514F7-4DBB-4C3B-8D60-8AA03357F55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39287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3408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3408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B02BA5-8E09-4115-B10B-8B0BD7018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665F3E-6C3C-4353-B892-38E381AE96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252A5B-B685-4851-BF9D-1186EC76E2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D65A9-431C-4FD5-90F3-B9CA16CCF8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541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0810CE-EBA6-4BFB-ABB9-95BBAFEFD0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D05846-6F6D-4D2A-80FF-63C26A0F7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29010F-30B4-4D95-A350-CAA423FD03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3D79A-D6D3-456D-9DA8-94FDE8EEF58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24853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A88CE5-6648-4A73-8474-6F79BF8650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64D1AB-E8A0-48E8-B544-1C7D9C8A1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233B10-525B-4B63-93EF-B082B6C878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2439E-7B3C-4BCF-A1F2-9D8148306B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9467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1E3AE3-498C-459E-81B6-ECC93FBA33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64AFAF-5E5C-4B10-9C3B-CDF94B3BF2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112B57-480C-4853-A34A-48FFF5EC1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E4F7D-29F2-454E-B5D1-747373FADA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7469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1719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1719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4E793A-64BB-4C9B-8A43-3F840D64D1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06C69-17D7-4AA5-980A-4F6D582B5F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DC3803-89AA-460A-91F1-18A625F65C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171CC-B033-49DC-B974-1A63AAC1930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313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BCC7C7-DED7-4E1A-864F-44F21FA0F3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1D354E-C8C5-4FE5-AC3F-7C2369C6059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147C5-3E5B-4A9D-A2E7-3E05BE18C0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92689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B67590-4996-4D74-9A77-7F042ED8F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473AF6-2058-4638-B05C-11B285BC59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B716C3-C842-4FE3-BD25-8E167AFD5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EFD430-FA39-4D9D-81E9-783E39376DA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1722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9ADC79C-97E5-4542-A97B-4976D2D22B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D236C3-DACF-4F3F-9B72-B0C456AC56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4FDF816-A438-4CD9-BE46-D334CD178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D7F6F-F8D0-478F-A61C-4E7C9DD5BB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8668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B973500-6F86-429D-A296-30CB17A1E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496579-087F-4ED2-B801-8143A256DB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139EA52-755D-4FB2-BDD0-EBA5D5AD7F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62C8C-7067-4D50-9915-B032FC73A4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11223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1A49BA-31E2-48AA-A260-0DA248C93C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BC90C-C068-417A-9EBA-DF8C9962DD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0BB44E-924F-4425-BA67-8A1549003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BCF4D-2B68-4E2D-B98D-5C2F3E08A48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44102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F2EED7-D5EA-45C7-8706-B7BBAD0966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6CC592-7096-49EA-B54F-3929A80A4C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8CBAF5-C882-4639-B922-5F634E81F1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3486B6-64F4-4EE4-8DA6-8D7838B9F9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2770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4ED920-9DF3-4B0C-B885-5860B398BD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A008EA-4BD3-4AD8-B9BE-1444D80C38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0784C6-F227-4EA5-B7ED-6CA9ECECBE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19F781-9525-42A8-962A-2F3B8038A7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44398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3408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3408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3E598A-6181-4E25-800C-95B49531E9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3B1BC8-418F-46F1-A3EC-8D190B6C19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DA173F-8488-4B07-8CDE-71322C18D9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13AC34-1F09-4280-827A-14307B9E3C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04240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  <a:endParaRPr lang="en-GB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AD6BF469-5283-482E-8AC8-DE3912554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861F0BA3-4D6A-4D6F-AA6E-0E6256A783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8">
            <a:extLst>
              <a:ext uri="{FF2B5EF4-FFF2-40B4-BE49-F238E27FC236}">
                <a16:creationId xmlns:a16="http://schemas.microsoft.com/office/drawing/2014/main" id="{EB9118CC-DF74-4B4B-A4A8-9B5F82B09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0DA1A-F542-433D-8D81-919299EB82B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1486841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4BC49EF9-8EB5-4046-8739-FD2A6A086E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F4BD2757-D56D-4627-B0B4-05A0F7C849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8">
            <a:extLst>
              <a:ext uri="{FF2B5EF4-FFF2-40B4-BE49-F238E27FC236}">
                <a16:creationId xmlns:a16="http://schemas.microsoft.com/office/drawing/2014/main" id="{B604DB0F-0EAD-487F-9F89-2E00F89539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5F185D-18D3-4F23-8E41-EC38462373B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072698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634DCDD4-C128-427A-8F88-7959EFD5E6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D23C2A6E-477C-4273-8506-15E6D5125E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8">
            <a:extLst>
              <a:ext uri="{FF2B5EF4-FFF2-40B4-BE49-F238E27FC236}">
                <a16:creationId xmlns:a16="http://schemas.microsoft.com/office/drawing/2014/main" id="{F715CFC5-2B90-4637-9C0B-0286B4A66E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1A077-67BC-4E04-824D-393E7079AAB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3989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C293AEC-00BB-4F6C-A93E-B479F4335C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8590F28-1F97-4AF7-9817-08F8C10CC8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B8024-C047-4B04-870D-82A1007EE6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41385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844675"/>
            <a:ext cx="41719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1719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768F8474-869A-4B4E-8A3E-945C74BD47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9B6A4173-2981-4C77-B7DD-187D84326C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9BB260BA-42D6-4124-9640-63ABCBBCF0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B402-2640-4044-9A75-0ADAE7116FD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393843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47A52CDB-A704-4432-87C4-35F09BFAA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42C5FFF8-5F81-41FD-AF53-DB649DFDB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38">
            <a:extLst>
              <a:ext uri="{FF2B5EF4-FFF2-40B4-BE49-F238E27FC236}">
                <a16:creationId xmlns:a16="http://schemas.microsoft.com/office/drawing/2014/main" id="{068D64EC-F841-48DD-B8D7-3AAA08919B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2F0C56-6345-4765-9281-53AF1BB45DE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30381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78DDACA1-2DA4-4F07-9423-DB6D7AEA2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6B94F653-54BA-46C1-9D10-A3EBCAE481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03D4FE2F-48D5-42C7-B965-0C1EDB920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BD88D4-DF09-4AE7-9248-E1CA308C273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23789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24A42758-27E8-4B69-AE20-467B254C4B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37">
            <a:extLst>
              <a:ext uri="{FF2B5EF4-FFF2-40B4-BE49-F238E27FC236}">
                <a16:creationId xmlns:a16="http://schemas.microsoft.com/office/drawing/2014/main" id="{453AF740-505A-49CF-917D-F005D1DB6F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8">
            <a:extLst>
              <a:ext uri="{FF2B5EF4-FFF2-40B4-BE49-F238E27FC236}">
                <a16:creationId xmlns:a16="http://schemas.microsoft.com/office/drawing/2014/main" id="{3249CC29-9158-4462-85AD-A865B5C619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5BD2B-1BB5-4EA3-B91E-3392C457355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2696161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A642A088-C34F-4DC9-9136-2BADFB711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57B36836-F435-4870-B23F-B21C1B512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FA764080-C5FF-43D5-A9DF-001B3D41BA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54BE1-61FE-422C-85A9-9E6B24BAF89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6465160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86F5CDEA-D07F-4FDF-AFA6-19B6E560D2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46A6063F-8B5B-4433-B05F-56FE801310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C0FBF6C7-A291-4410-8869-CA35A9B7D9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2758EE-275F-441E-884D-9077BAA18A4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946596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19D92318-0B75-4A07-8D2B-20FBED59DA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B6963E3A-1D13-42EB-8D9C-47BF6E017D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8">
            <a:extLst>
              <a:ext uri="{FF2B5EF4-FFF2-40B4-BE49-F238E27FC236}">
                <a16:creationId xmlns:a16="http://schemas.microsoft.com/office/drawing/2014/main" id="{3314EF97-46B4-448C-BA5A-947F839BBD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46AF41-0CFC-4159-8A2D-D9A931ED906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4007441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3408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3408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93AB3F89-70C6-44D5-9ED7-58A9981D1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7EA72C1C-C884-4704-959C-D833EE2BDC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8">
            <a:extLst>
              <a:ext uri="{FF2B5EF4-FFF2-40B4-BE49-F238E27FC236}">
                <a16:creationId xmlns:a16="http://schemas.microsoft.com/office/drawing/2014/main" id="{DF72ED57-002C-40FD-9A65-B898EB8ABA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A903B8-B456-4E0F-8192-1B98361DD2A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87655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8A32DC-217C-480B-B3A4-7D365773BA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233D16-A1A7-44F1-A1FD-76DEA9207C6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4FCB50-32A5-414A-B536-80D067825C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8259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70738D-D13D-4708-B484-62912CCCCE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5E2EE3-E482-467D-B899-8E6039857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FF1CD-E4F4-4AC0-9C7F-8AF8C660F9A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518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167E119-CEB1-4807-BE25-0DB172E6F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CF60E95-4CF3-4D3E-BAD0-5AA457C3A3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844675"/>
            <a:ext cx="84963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E2DF1FC-66CD-4528-BB10-2987D1CC7DF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02E7679-4157-4586-961A-B331604323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453188"/>
            <a:ext cx="21336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fld id="{B8DA4C1E-E972-44E5-BBC4-10A1DA0EAD92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2054" name="Picture 10" descr="Zobrazit zdrojový obrázek">
            <a:extLst>
              <a:ext uri="{FF2B5EF4-FFF2-40B4-BE49-F238E27FC236}">
                <a16:creationId xmlns:a16="http://schemas.microsoft.com/office/drawing/2014/main" id="{5113CD0A-F967-4617-BCBB-8177116E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45238"/>
            <a:ext cx="8636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1" descr="Zobrazit zdrojový obrázek">
            <a:extLst>
              <a:ext uri="{FF2B5EF4-FFF2-40B4-BE49-F238E27FC236}">
                <a16:creationId xmlns:a16="http://schemas.microsoft.com/office/drawing/2014/main" id="{703D14B0-1968-4E47-9B51-21F3FF057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6308725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2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BD53811-6F4D-44F9-AFFC-F5BA61A971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BBC2C79-4E89-477C-AB27-3EA99D6ADB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844675"/>
            <a:ext cx="84963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1DA0C5-1045-45E3-8984-1051B9A967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8D77076-9B4E-4BF2-8ECF-999B5A303A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453188"/>
            <a:ext cx="21336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8080"/>
                </a:solidFill>
              </a:defRPr>
            </a:lvl1pPr>
          </a:lstStyle>
          <a:p>
            <a:fld id="{007B9ACF-5301-4577-911E-3A4DF081C29A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3078" name="Picture 10" descr="Zobrazit zdrojový obrázek">
            <a:extLst>
              <a:ext uri="{FF2B5EF4-FFF2-40B4-BE49-F238E27FC236}">
                <a16:creationId xmlns:a16="http://schemas.microsoft.com/office/drawing/2014/main" id="{7C415EBF-ED53-4AC1-9B6C-1060122D1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45238"/>
            <a:ext cx="8636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1" descr="Zobrazit zdrojový obrázek">
            <a:extLst>
              <a:ext uri="{FF2B5EF4-FFF2-40B4-BE49-F238E27FC236}">
                <a16:creationId xmlns:a16="http://schemas.microsoft.com/office/drawing/2014/main" id="{36E2F857-7C53-4ACA-9CB0-EA3334706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6308725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2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Zobrazit zdrojový obrázek">
            <a:extLst>
              <a:ext uri="{FF2B5EF4-FFF2-40B4-BE49-F238E27FC236}">
                <a16:creationId xmlns:a16="http://schemas.microsoft.com/office/drawing/2014/main" id="{2761DA0A-BD22-4D0C-9C79-AF4E6557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45238"/>
            <a:ext cx="8636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1" descr="Zobrazit zdrojový obrázek">
            <a:extLst>
              <a:ext uri="{FF2B5EF4-FFF2-40B4-BE49-F238E27FC236}">
                <a16:creationId xmlns:a16="http://schemas.microsoft.com/office/drawing/2014/main" id="{ACD36016-0437-46EE-B062-5F04212CE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6308725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2">
            <a:extLst>
              <a:ext uri="{FF2B5EF4-FFF2-40B4-BE49-F238E27FC236}">
                <a16:creationId xmlns:a16="http://schemas.microsoft.com/office/drawing/2014/main" id="{8C3247F2-9F2B-4C3F-B40D-7310D16D8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6A00AC94-9D5B-4357-AEA6-D81972AF9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844675"/>
            <a:ext cx="84963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DAEB293-F1A2-4788-A6D3-CF7D7AAD11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875B3E7-5B39-4977-8831-2B98C8C659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8165BC9-8BB9-43F0-AED1-E7481E015F8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453188"/>
            <a:ext cx="2133600" cy="4048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fld id="{8221113F-2901-4008-A135-5A8EB010AD0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2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Zobrazit zdrojový obrázek">
            <a:extLst>
              <a:ext uri="{FF2B5EF4-FFF2-40B4-BE49-F238E27FC236}">
                <a16:creationId xmlns:a16="http://schemas.microsoft.com/office/drawing/2014/main" id="{75A17ABA-F7FF-43D3-A939-1BBCDE6AA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45238"/>
            <a:ext cx="8636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Zobrazit zdrojový obrázek">
            <a:extLst>
              <a:ext uri="{FF2B5EF4-FFF2-40B4-BE49-F238E27FC236}">
                <a16:creationId xmlns:a16="http://schemas.microsoft.com/office/drawing/2014/main" id="{B941100D-28EA-4D33-A43C-2D09FAD15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6308725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>
            <a:extLst>
              <a:ext uri="{FF2B5EF4-FFF2-40B4-BE49-F238E27FC236}">
                <a16:creationId xmlns:a16="http://schemas.microsoft.com/office/drawing/2014/main" id="{A84D5113-BC8C-4508-8000-F45B76CFE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5125" name="Rectangle 3">
            <a:extLst>
              <a:ext uri="{FF2B5EF4-FFF2-40B4-BE49-F238E27FC236}">
                <a16:creationId xmlns:a16="http://schemas.microsoft.com/office/drawing/2014/main" id="{86511305-2081-4D33-BA56-CB5222BD6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844675"/>
            <a:ext cx="84963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" name="Rectangle 36">
            <a:extLst>
              <a:ext uri="{FF2B5EF4-FFF2-40B4-BE49-F238E27FC236}">
                <a16:creationId xmlns:a16="http://schemas.microsoft.com/office/drawing/2014/main" id="{A5D12E9F-A9BE-45AD-B7E3-5AAADB5AE9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BCF6BA4-64CA-4637-8D97-05626D2C82F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Rectangle 38">
            <a:extLst>
              <a:ext uri="{FF2B5EF4-FFF2-40B4-BE49-F238E27FC236}">
                <a16:creationId xmlns:a16="http://schemas.microsoft.com/office/drawing/2014/main" id="{EF6AFDC2-ADC5-47D6-A22C-411106C6A9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453188"/>
            <a:ext cx="2133600" cy="4048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fld id="{47E7DDE4-5783-4248-ABA0-82FD9B2BEC70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2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Zobrazit zdrojový obrázek">
            <a:extLst>
              <a:ext uri="{FF2B5EF4-FFF2-40B4-BE49-F238E27FC236}">
                <a16:creationId xmlns:a16="http://schemas.microsoft.com/office/drawing/2014/main" id="{65D13940-0F4C-4959-8B9D-C7C28B90B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45238"/>
            <a:ext cx="8636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" descr="Zobrazit zdrojový obrázek">
            <a:extLst>
              <a:ext uri="{FF2B5EF4-FFF2-40B4-BE49-F238E27FC236}">
                <a16:creationId xmlns:a16="http://schemas.microsoft.com/office/drawing/2014/main" id="{54984625-4BB0-437C-B3EE-D99D3802F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6308725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2">
            <a:extLst>
              <a:ext uri="{FF2B5EF4-FFF2-40B4-BE49-F238E27FC236}">
                <a16:creationId xmlns:a16="http://schemas.microsoft.com/office/drawing/2014/main" id="{DC80813C-8E8E-49CD-8118-6F96AA924F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E1F4CF70-19D0-4CDC-A405-C00675D24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844675"/>
            <a:ext cx="84963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7CEC91A-F50A-44C0-BCE3-5E081DFA122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FD1EB2C-A900-43C1-8CC8-2789F96C22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EFB03EFD-DB17-4450-969C-9424953446B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453188"/>
            <a:ext cx="2133600" cy="4048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8080"/>
                </a:solidFill>
              </a:defRPr>
            </a:lvl1pPr>
          </a:lstStyle>
          <a:p>
            <a:fld id="{91BB044C-AA52-4CF9-BEBF-E0A5B16DA0B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2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Zobrazit zdrojový obrázek">
            <a:extLst>
              <a:ext uri="{FF2B5EF4-FFF2-40B4-BE49-F238E27FC236}">
                <a16:creationId xmlns:a16="http://schemas.microsoft.com/office/drawing/2014/main" id="{3AB78582-F998-4BBC-B91C-8F8C4124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45238"/>
            <a:ext cx="8636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" descr="Zobrazit zdrojový obrázek">
            <a:extLst>
              <a:ext uri="{FF2B5EF4-FFF2-40B4-BE49-F238E27FC236}">
                <a16:creationId xmlns:a16="http://schemas.microsoft.com/office/drawing/2014/main" id="{1CE9B639-2FDC-4AA7-A1CB-E2441BC76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6308725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">
            <a:extLst>
              <a:ext uri="{FF2B5EF4-FFF2-40B4-BE49-F238E27FC236}">
                <a16:creationId xmlns:a16="http://schemas.microsoft.com/office/drawing/2014/main" id="{0FD70AF6-B13A-4442-BB6D-11D8548E77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CE01AB03-28AF-4993-B72B-EE2AF56177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844675"/>
            <a:ext cx="84963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837E808-F75E-4B50-AB24-0DDF651B798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43E39DF-76A1-4046-BD39-1EC42203E3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B3486AB-85A4-43AF-9B52-7FF2DA01FE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453188"/>
            <a:ext cx="2133600" cy="4048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8080"/>
                </a:solidFill>
              </a:defRPr>
            </a:lvl1pPr>
          </a:lstStyle>
          <a:p>
            <a:fld id="{8F5EF6D9-1C25-401B-A258-B130ED88D27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2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Zobrazit zdrojový obrázek">
            <a:extLst>
              <a:ext uri="{FF2B5EF4-FFF2-40B4-BE49-F238E27FC236}">
                <a16:creationId xmlns:a16="http://schemas.microsoft.com/office/drawing/2014/main" id="{8407D151-FCF2-4A5E-B61F-55E388954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45238"/>
            <a:ext cx="8636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" descr="Zobrazit zdrojový obrázek">
            <a:extLst>
              <a:ext uri="{FF2B5EF4-FFF2-40B4-BE49-F238E27FC236}">
                <a16:creationId xmlns:a16="http://schemas.microsoft.com/office/drawing/2014/main" id="{781369F1-44CB-46B0-81DA-DE73465C1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6308725"/>
            <a:ext cx="4746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2">
            <a:extLst>
              <a:ext uri="{FF2B5EF4-FFF2-40B4-BE49-F238E27FC236}">
                <a16:creationId xmlns:a16="http://schemas.microsoft.com/office/drawing/2014/main" id="{6B8972A1-E3C2-4B17-981C-FDABECE68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3599894A-27BA-4A58-B949-4C2F8B93C2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844675"/>
            <a:ext cx="84963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" name="Rectangle 36">
            <a:extLst>
              <a:ext uri="{FF2B5EF4-FFF2-40B4-BE49-F238E27FC236}">
                <a16:creationId xmlns:a16="http://schemas.microsoft.com/office/drawing/2014/main" id="{EC14239D-E93B-4FB0-A684-35F9409EAD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626F2490-ABDC-4C12-8C9C-2183D2D037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Rectangle 38">
            <a:extLst>
              <a:ext uri="{FF2B5EF4-FFF2-40B4-BE49-F238E27FC236}">
                <a16:creationId xmlns:a16="http://schemas.microsoft.com/office/drawing/2014/main" id="{03111776-A933-4594-BB8B-AB60D41ACD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8850" y="6453188"/>
            <a:ext cx="2133600" cy="4048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8080"/>
                </a:solidFill>
              </a:defRPr>
            </a:lvl1pPr>
          </a:lstStyle>
          <a:p>
            <a:fld id="{AF5D206D-F9BB-404C-9747-7C32351956EF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2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lice.ucdavis.edu/IMD/420C/films/jpegs/01-1.jpg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3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9.m4a"/><Relationship Id="rId7" Type="http://schemas.openxmlformats.org/officeDocument/2006/relationships/image" Target="../media/image3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4a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rct=j&amp;q=&amp;esrc=s&amp;source=images&amp;cd=&amp;cad=rja&amp;uact=8&amp;ved=0ahUKEwigleabvMHZAhVRbFAKHU20DtMQjRwIBw&amp;url=http%3A%2F%2Fcursoenarm.net%2FUPTODATE%2Fcontents%2Fmobipreview.htm%3F4%2F56%2F4994&amp;psig=AOvVaw1bGiKUZ5POwIeDqqR7nCty&amp;ust=1519661992355285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.png"/><Relationship Id="rId5" Type="http://schemas.openxmlformats.org/officeDocument/2006/relationships/image" Target="../media/image54.png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0B84A9FD-455B-42F6-8F5F-3E260BB553A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498850" y="6453188"/>
            <a:ext cx="21336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fld id="{899F7894-F85F-425D-9187-274808579BB0}" type="slidenum">
              <a:rPr lang="cs-CZ" altLang="cs-CZ" sz="1400">
                <a:solidFill>
                  <a:schemeClr val="bg2"/>
                </a:solidFill>
              </a:rPr>
              <a:pPr algn="ctr"/>
              <a:t>1</a:t>
            </a:fld>
            <a:endParaRPr lang="cs-CZ" altLang="cs-CZ" sz="1400">
              <a:solidFill>
                <a:schemeClr val="bg2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9052B331-AB7A-4037-ACC0-1DAC7D4B4E2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636838"/>
            <a:ext cx="8569325" cy="1143000"/>
          </a:xfrm>
        </p:spPr>
        <p:txBody>
          <a:bodyPr/>
          <a:lstStyle/>
          <a:p>
            <a:pPr eaLnBrk="1" hangingPunct="1"/>
            <a:r>
              <a:rPr lang="cs-CZ" altLang="cs-CZ" sz="4000" b="0"/>
              <a:t>Acute respiratory distress syndrome</a:t>
            </a:r>
            <a:br>
              <a:rPr lang="cs-CZ" altLang="cs-CZ" sz="4000" b="0"/>
            </a:br>
            <a:endParaRPr lang="en-US" altLang="cs-CZ" sz="4000"/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0FB2264E-FE59-4D1A-86E0-4706A2F0D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4">
            <a:extLst>
              <a:ext uri="{FF2B5EF4-FFF2-40B4-BE49-F238E27FC236}">
                <a16:creationId xmlns:a16="http://schemas.microsoft.com/office/drawing/2014/main" id="{9A7B9312-703D-4456-9E8B-78B490519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05263"/>
            <a:ext cx="9144000" cy="28527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charset="2"/>
              <a:buNone/>
            </a:pPr>
            <a:r>
              <a:rPr lang="cs-CZ" altLang="cs-CZ" sz="1400">
                <a:solidFill>
                  <a:srgbClr val="4D4D4D"/>
                </a:solidFill>
              </a:rPr>
              <a:t>Klinika anesteziologie, resuscitace a intenzivní medicíny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charset="2"/>
              <a:buNone/>
            </a:pPr>
            <a:r>
              <a:rPr lang="cs-CZ" altLang="cs-CZ" sz="1400">
                <a:solidFill>
                  <a:srgbClr val="4D4D4D"/>
                </a:solidFill>
              </a:rPr>
              <a:t>Univerzita Karlova, Lékařská fakulta v Hradci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charset="2"/>
              <a:buNone/>
            </a:pPr>
            <a:r>
              <a:rPr lang="cs-CZ" altLang="cs-CZ" sz="1400">
                <a:solidFill>
                  <a:srgbClr val="4D4D4D"/>
                </a:solidFill>
              </a:rPr>
              <a:t>Fakultní nemocnice Hradec Králové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charset="2"/>
              <a:buNone/>
            </a:pPr>
            <a:endParaRPr lang="cs-CZ" altLang="cs-CZ" sz="1400">
              <a:solidFill>
                <a:srgbClr val="4D4D4D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charset="2"/>
              <a:buNone/>
            </a:pPr>
            <a:r>
              <a:rPr lang="cs-CZ" altLang="cs-CZ" sz="1400">
                <a:solidFill>
                  <a:srgbClr val="4D4D4D"/>
                </a:solidFill>
              </a:rPr>
              <a:t>Dept. of Anaesthesiology and Intensive Care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charset="2"/>
              <a:buNone/>
            </a:pPr>
            <a:r>
              <a:rPr lang="cs-CZ" altLang="cs-CZ" sz="1400">
                <a:solidFill>
                  <a:srgbClr val="4D4D4D"/>
                </a:solidFill>
              </a:rPr>
              <a:t>Charles University, Faculty of Medicine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Monotype Sorts" charset="2"/>
              <a:buNone/>
            </a:pPr>
            <a:r>
              <a:rPr lang="cs-CZ" altLang="cs-CZ" sz="1400">
                <a:solidFill>
                  <a:srgbClr val="4D4D4D"/>
                </a:solidFill>
              </a:rPr>
              <a:t>University Hospital Hradec Kralove</a:t>
            </a:r>
          </a:p>
        </p:txBody>
      </p:sp>
      <p:pic>
        <p:nvPicPr>
          <p:cNvPr id="9222" name="Picture 11" descr="Zobrazit zdrojový obrázek">
            <a:extLst>
              <a:ext uri="{FF2B5EF4-FFF2-40B4-BE49-F238E27FC236}">
                <a16:creationId xmlns:a16="http://schemas.microsoft.com/office/drawing/2014/main" id="{6FA77615-F8E5-41B6-A6DE-8183D607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6925"/>
            <a:ext cx="151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5" descr="Zobrazit zdrojový obrázek">
            <a:extLst>
              <a:ext uri="{FF2B5EF4-FFF2-40B4-BE49-F238E27FC236}">
                <a16:creationId xmlns:a16="http://schemas.microsoft.com/office/drawing/2014/main" id="{04E817E8-A54C-448A-BA91-2375A8829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734050"/>
            <a:ext cx="83343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18910C-6EA7-4038-BEB3-88DDA4AA5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7341DE7-55FB-4ACD-B03A-ADACCD228D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546D9E7-DE89-4323-A53A-14F9A54F223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09DD0CE0-C892-4C4D-BC64-5FC86D5ED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86899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ovéPole 4">
            <a:extLst>
              <a:ext uri="{FF2B5EF4-FFF2-40B4-BE49-F238E27FC236}">
                <a16:creationId xmlns:a16="http://schemas.microsoft.com/office/drawing/2014/main" id="{EC979E01-7E86-4161-B9EC-35290B098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4864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27%</a:t>
            </a:r>
          </a:p>
        </p:txBody>
      </p:sp>
      <p:sp>
        <p:nvSpPr>
          <p:cNvPr id="18438" name="TextovéPole 5">
            <a:extLst>
              <a:ext uri="{FF2B5EF4-FFF2-40B4-BE49-F238E27FC236}">
                <a16:creationId xmlns:a16="http://schemas.microsoft.com/office/drawing/2014/main" id="{815076D4-EA66-4626-B0EB-938341B7A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486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32%</a:t>
            </a:r>
          </a:p>
        </p:txBody>
      </p:sp>
      <p:sp>
        <p:nvSpPr>
          <p:cNvPr id="18439" name="TextovéPole 6">
            <a:extLst>
              <a:ext uri="{FF2B5EF4-FFF2-40B4-BE49-F238E27FC236}">
                <a16:creationId xmlns:a16="http://schemas.microsoft.com/office/drawing/2014/main" id="{9859103B-82CA-4AB9-B8BB-AA74C93D3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54864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45%</a:t>
            </a:r>
          </a:p>
        </p:txBody>
      </p:sp>
      <p:sp>
        <p:nvSpPr>
          <p:cNvPr id="18440" name="TextovéPole 7">
            <a:extLst>
              <a:ext uri="{FF2B5EF4-FFF2-40B4-BE49-F238E27FC236}">
                <a16:creationId xmlns:a16="http://schemas.microsoft.com/office/drawing/2014/main" id="{91876E24-CF19-4001-89F2-CD47DB7FA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953000"/>
            <a:ext cx="5305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/>
              <a:t>Mortality rate in validation database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83F4686-FF8C-4CE3-A9E4-A2ACE27004D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/>
              <a:t>Pathophysiology I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8948150-151C-46B9-83D0-1BEB19AB8E1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altLang="cs-CZ"/>
              <a:t>ARDS – form of lung response to injury</a:t>
            </a:r>
          </a:p>
          <a:p>
            <a:r>
              <a:rPr lang="cs-CZ" altLang="cs-CZ"/>
              <a:t>DAD = diffuse alveolar damage</a:t>
            </a:r>
          </a:p>
          <a:p>
            <a:r>
              <a:rPr lang="cs-CZ" altLang="cs-CZ"/>
              <a:t>Complex networking and mechanisms</a:t>
            </a:r>
          </a:p>
          <a:p>
            <a:r>
              <a:rPr lang="cs-CZ" altLang="cs-CZ"/>
              <a:t>Many cells and mediators are involved</a:t>
            </a:r>
          </a:p>
          <a:p>
            <a:r>
              <a:rPr lang="cs-CZ" altLang="cs-CZ"/>
              <a:t>Insult or injury leads to inflammatory response at the lung level</a:t>
            </a:r>
          </a:p>
          <a:p>
            <a:r>
              <a:rPr lang="cs-CZ" altLang="cs-CZ"/>
              <a:t>ARDS = inflammatory syndrome</a:t>
            </a:r>
          </a:p>
          <a:p>
            <a:r>
              <a:rPr lang="cs-CZ" altLang="cs-CZ"/>
              <a:t>Exsudative phase (1.-3. day) and fibroproliferative phase (3.-7.-…)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4ACFB5-E157-4B1B-B716-046CC2EA6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3C3A413-88BA-4507-89F8-462873EA242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/>
              <a:t>Pathophysiology I</a:t>
            </a:r>
          </a:p>
        </p:txBody>
      </p:sp>
      <p:pic>
        <p:nvPicPr>
          <p:cNvPr id="20483" name="Picture 3" descr="IKK MB">
            <a:extLst>
              <a:ext uri="{FF2B5EF4-FFF2-40B4-BE49-F238E27FC236}">
                <a16:creationId xmlns:a16="http://schemas.microsoft.com/office/drawing/2014/main" id="{40B18FA5-5CCC-4C13-BEFB-0E37BD369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477000" cy="5065713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108">
            <a:extLst>
              <a:ext uri="{FF2B5EF4-FFF2-40B4-BE49-F238E27FC236}">
                <a16:creationId xmlns:a16="http://schemas.microsoft.com/office/drawing/2014/main" id="{ECC0EB72-5EFF-42C2-A604-397A08485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7086600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6F7A4852-C774-436F-B467-D3D1D1693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447800"/>
            <a:ext cx="4038600" cy="533400"/>
          </a:xfrm>
          <a:prstGeom prst="rect">
            <a:avLst/>
          </a:prstGeom>
          <a:solidFill>
            <a:srgbClr val="0099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b="1"/>
              <a:t>Healthy lung tissue </a:t>
            </a:r>
            <a:endParaRPr lang="en-AU" altLang="cs-CZ" b="1"/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B27FBE05-0768-4B3F-B656-FF2D5802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208213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Res20">
            <a:extLst>
              <a:ext uri="{FF2B5EF4-FFF2-40B4-BE49-F238E27FC236}">
                <a16:creationId xmlns:a16="http://schemas.microsoft.com/office/drawing/2014/main" id="{95AA2D67-AD60-42A1-A54E-81B3F4BCD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33528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6">
            <a:extLst>
              <a:ext uri="{FF2B5EF4-FFF2-40B4-BE49-F238E27FC236}">
                <a16:creationId xmlns:a16="http://schemas.microsoft.com/office/drawing/2014/main" id="{A4E317B1-7BF5-4C46-8424-378B7A6217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/>
              <a:t>Pathophysiology II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ktivace endo">
            <a:extLst>
              <a:ext uri="{FF2B5EF4-FFF2-40B4-BE49-F238E27FC236}">
                <a16:creationId xmlns:a16="http://schemas.microsoft.com/office/drawing/2014/main" id="{01DFF294-EE61-4F1B-963B-25E480F7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64200"/>
            <a:ext cx="23622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D0337D36-C68C-486B-89DA-924A19A3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219200"/>
            <a:ext cx="2895600" cy="457200"/>
          </a:xfrm>
          <a:prstGeom prst="rect">
            <a:avLst/>
          </a:prstGeom>
          <a:solidFill>
            <a:srgbClr val="0099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b="1">
                <a:latin typeface="Arial" panose="020B0604020202020204" pitchFamily="34" charset="0"/>
              </a:rPr>
              <a:t>Insult or injury </a:t>
            </a:r>
            <a:endParaRPr lang="en-AU" altLang="cs-CZ" b="1">
              <a:latin typeface="Arial" panose="020B0604020202020204" pitchFamily="34" charset="0"/>
            </a:endParaRP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F978DAE7-8153-45B7-9A18-F632B0DF1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075" y="304800"/>
            <a:ext cx="1203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800" b="1">
                <a:solidFill>
                  <a:schemeClr val="accent2"/>
                </a:solidFill>
                <a:latin typeface="Arial" panose="020B0604020202020204" pitchFamily="34" charset="0"/>
              </a:rPr>
              <a:t>ARDS</a:t>
            </a:r>
            <a:endParaRPr lang="en-US" altLang="cs-CZ">
              <a:latin typeface="Arial" panose="020B060402020202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759C3D30-8962-4845-A464-4D7BA47F8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057400"/>
            <a:ext cx="1905000" cy="762000"/>
          </a:xfrm>
          <a:prstGeom prst="rect">
            <a:avLst/>
          </a:prstGeom>
          <a:solidFill>
            <a:srgbClr val="000080"/>
          </a:soli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solidFill>
                  <a:srgbClr val="FFFFFF"/>
                </a:solidFill>
                <a:latin typeface="Arial" panose="020B0604020202020204" pitchFamily="34" charset="0"/>
              </a:rPr>
              <a:t>Epithelial </a:t>
            </a:r>
          </a:p>
          <a:p>
            <a:pPr algn="ctr"/>
            <a:r>
              <a:rPr lang="cs-CZ" altLang="cs-CZ" sz="1600" b="1">
                <a:solidFill>
                  <a:srgbClr val="FFFFFF"/>
                </a:solidFill>
                <a:latin typeface="Arial" panose="020B0604020202020204" pitchFamily="34" charset="0"/>
              </a:rPr>
              <a:t>damage</a:t>
            </a:r>
            <a:r>
              <a:rPr lang="cs-CZ" altLang="cs-CZ" sz="1600" b="1">
                <a:latin typeface="Arial" panose="020B0604020202020204" pitchFamily="34" charset="0"/>
              </a:rPr>
              <a:t> </a:t>
            </a:r>
            <a:endParaRPr lang="en-AU" altLang="cs-CZ" sz="1600" b="1">
              <a:latin typeface="Arial" panose="020B0604020202020204" pitchFamily="34" charset="0"/>
            </a:endParaRP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057A2662-B5C4-40FE-A8D1-44577D5DD1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1676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83838BA3-9B1E-4478-A1C6-A3AFB9A2A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057400"/>
            <a:ext cx="1905000" cy="762000"/>
          </a:xfrm>
          <a:prstGeom prst="rect">
            <a:avLst/>
          </a:prstGeom>
          <a:solidFill>
            <a:srgbClr val="000080"/>
          </a:soli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solidFill>
                  <a:srgbClr val="FFFFFF"/>
                </a:solidFill>
                <a:latin typeface="Arial" panose="020B0604020202020204" pitchFamily="34" charset="0"/>
              </a:rPr>
              <a:t>Endothelial </a:t>
            </a:r>
          </a:p>
          <a:p>
            <a:pPr algn="ctr"/>
            <a:r>
              <a:rPr lang="cs-CZ" altLang="cs-CZ" sz="1600" b="1">
                <a:solidFill>
                  <a:srgbClr val="FFFFFF"/>
                </a:solidFill>
                <a:latin typeface="Arial" panose="020B0604020202020204" pitchFamily="34" charset="0"/>
              </a:rPr>
              <a:t>damage </a:t>
            </a:r>
            <a:endParaRPr lang="en-AU" altLang="cs-CZ" sz="16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2536" name="Picture 8">
            <a:extLst>
              <a:ext uri="{FF2B5EF4-FFF2-40B4-BE49-F238E27FC236}">
                <a16:creationId xmlns:a16="http://schemas.microsoft.com/office/drawing/2014/main" id="{43D4AF9E-71E8-46D4-8043-2B1536D1C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27305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Line 9">
            <a:extLst>
              <a:ext uri="{FF2B5EF4-FFF2-40B4-BE49-F238E27FC236}">
                <a16:creationId xmlns:a16="http://schemas.microsoft.com/office/drawing/2014/main" id="{7291B225-653A-4177-8F2C-6A1E213743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819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Rectangle 10">
            <a:extLst>
              <a:ext uri="{FF2B5EF4-FFF2-40B4-BE49-F238E27FC236}">
                <a16:creationId xmlns:a16="http://schemas.microsoft.com/office/drawing/2014/main" id="{D9B2FA1B-A781-4EBF-B52C-807371C5E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200400"/>
            <a:ext cx="1905000" cy="762000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solidFill>
                  <a:srgbClr val="FFFFFF"/>
                </a:solidFill>
                <a:latin typeface="Arial" panose="020B0604020202020204" pitchFamily="34" charset="0"/>
              </a:rPr>
              <a:t>Damage of </a:t>
            </a:r>
          </a:p>
          <a:p>
            <a:pPr algn="ctr"/>
            <a:r>
              <a:rPr lang="cs-CZ" altLang="cs-CZ" sz="1600" b="1">
                <a:solidFill>
                  <a:srgbClr val="FFFFFF"/>
                </a:solidFill>
                <a:latin typeface="Arial" panose="020B0604020202020204" pitchFamily="34" charset="0"/>
              </a:rPr>
              <a:t>pneumocytes II</a:t>
            </a:r>
            <a:endParaRPr lang="en-AU" altLang="cs-CZ" sz="1600" b="1">
              <a:latin typeface="Arial" panose="020B0604020202020204" pitchFamily="34" charset="0"/>
            </a:endParaRPr>
          </a:p>
        </p:txBody>
      </p:sp>
      <p:sp>
        <p:nvSpPr>
          <p:cNvPr id="22539" name="Rectangle 11">
            <a:extLst>
              <a:ext uri="{FF2B5EF4-FFF2-40B4-BE49-F238E27FC236}">
                <a16:creationId xmlns:a16="http://schemas.microsoft.com/office/drawing/2014/main" id="{E98D75DB-B5C8-45E8-A598-366DDD92A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343400"/>
            <a:ext cx="1905000" cy="762000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 b="1">
                <a:solidFill>
                  <a:srgbClr val="FFFFFF"/>
                </a:solidFill>
                <a:latin typeface="Arial" panose="020B0604020202020204" pitchFamily="34" charset="0"/>
              </a:rPr>
              <a:t>Surfactant </a:t>
            </a:r>
          </a:p>
          <a:p>
            <a:pPr algn="ctr"/>
            <a:r>
              <a:rPr lang="cs-CZ" altLang="cs-CZ" sz="1400" b="1">
                <a:solidFill>
                  <a:srgbClr val="FFFFFF"/>
                </a:solidFill>
                <a:latin typeface="Arial" panose="020B0604020202020204" pitchFamily="34" charset="0"/>
              </a:rPr>
              <a:t>production </a:t>
            </a:r>
          </a:p>
          <a:p>
            <a:pPr algn="ctr"/>
            <a:r>
              <a:rPr lang="cs-CZ" altLang="cs-CZ" sz="1400" b="1">
                <a:solidFill>
                  <a:srgbClr val="FFFFFF"/>
                </a:solidFill>
                <a:latin typeface="Arial" panose="020B0604020202020204" pitchFamily="34" charset="0"/>
              </a:rPr>
              <a:t>decrease</a:t>
            </a:r>
            <a:endParaRPr lang="en-AU" altLang="cs-CZ" sz="1400" b="1">
              <a:latin typeface="Arial" panose="020B0604020202020204" pitchFamily="34" charset="0"/>
            </a:endParaRPr>
          </a:p>
        </p:txBody>
      </p:sp>
      <p:sp>
        <p:nvSpPr>
          <p:cNvPr id="22540" name="Line 12">
            <a:extLst>
              <a:ext uri="{FF2B5EF4-FFF2-40B4-BE49-F238E27FC236}">
                <a16:creationId xmlns:a16="http://schemas.microsoft.com/office/drawing/2014/main" id="{E9596D07-B075-417F-B9B1-8F0EAD3037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3962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1" name="Rectangle 13">
            <a:extLst>
              <a:ext uri="{FF2B5EF4-FFF2-40B4-BE49-F238E27FC236}">
                <a16:creationId xmlns:a16="http://schemas.microsoft.com/office/drawing/2014/main" id="{AD91CA83-0033-4ACB-B9CF-B0524CAF1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486400"/>
            <a:ext cx="1905000" cy="76200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latin typeface="Arial" panose="020B0604020202020204" pitchFamily="34" charset="0"/>
              </a:rPr>
              <a:t>Atelectasis</a:t>
            </a:r>
          </a:p>
          <a:p>
            <a:pPr algn="ctr"/>
            <a:r>
              <a:rPr lang="cs-CZ" altLang="cs-CZ" sz="1600" b="1">
                <a:latin typeface="Arial" panose="020B0604020202020204" pitchFamily="34" charset="0"/>
              </a:rPr>
              <a:t>Low lung </a:t>
            </a:r>
          </a:p>
          <a:p>
            <a:pPr algn="ctr"/>
            <a:r>
              <a:rPr lang="cs-CZ" altLang="cs-CZ" sz="1600" b="1">
                <a:latin typeface="Arial" panose="020B0604020202020204" pitchFamily="34" charset="0"/>
              </a:rPr>
              <a:t>compliance </a:t>
            </a:r>
            <a:endParaRPr lang="en-AU" altLang="cs-CZ" sz="1600" b="1">
              <a:latin typeface="Arial" panose="020B0604020202020204" pitchFamily="34" charset="0"/>
            </a:endParaRPr>
          </a:p>
        </p:txBody>
      </p:sp>
      <p:sp>
        <p:nvSpPr>
          <p:cNvPr id="22542" name="Line 14">
            <a:extLst>
              <a:ext uri="{FF2B5EF4-FFF2-40B4-BE49-F238E27FC236}">
                <a16:creationId xmlns:a16="http://schemas.microsoft.com/office/drawing/2014/main" id="{A37F2595-86DE-45D6-AD0C-B69B06FDE1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5105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3" name="Rectangle 15">
            <a:extLst>
              <a:ext uri="{FF2B5EF4-FFF2-40B4-BE49-F238E27FC236}">
                <a16:creationId xmlns:a16="http://schemas.microsoft.com/office/drawing/2014/main" id="{3C881296-6841-423F-B8EE-386B923AB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352800"/>
            <a:ext cx="1143000" cy="457200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 b="1">
                <a:solidFill>
                  <a:srgbClr val="FFFFFF"/>
                </a:solidFill>
                <a:latin typeface="Arial" panose="020B0604020202020204" pitchFamily="34" charset="0"/>
              </a:rPr>
              <a:t>Pt </a:t>
            </a:r>
          </a:p>
          <a:p>
            <a:pPr algn="ctr"/>
            <a:r>
              <a:rPr lang="cs-CZ" altLang="cs-CZ" sz="1400" b="1">
                <a:solidFill>
                  <a:srgbClr val="FFFFFF"/>
                </a:solidFill>
                <a:latin typeface="Arial" panose="020B0604020202020204" pitchFamily="34" charset="0"/>
              </a:rPr>
              <a:t>agregation</a:t>
            </a:r>
            <a:r>
              <a:rPr lang="cs-CZ" altLang="cs-CZ" sz="1400" b="1">
                <a:latin typeface="Arial" panose="020B0604020202020204" pitchFamily="34" charset="0"/>
              </a:rPr>
              <a:t> </a:t>
            </a:r>
            <a:endParaRPr lang="en-AU" altLang="cs-CZ" sz="1400" b="1">
              <a:latin typeface="Arial" panose="020B0604020202020204" pitchFamily="34" charset="0"/>
            </a:endParaRPr>
          </a:p>
        </p:txBody>
      </p:sp>
      <p:sp>
        <p:nvSpPr>
          <p:cNvPr id="22544" name="Line 16">
            <a:extLst>
              <a:ext uri="{FF2B5EF4-FFF2-40B4-BE49-F238E27FC236}">
                <a16:creationId xmlns:a16="http://schemas.microsoft.com/office/drawing/2014/main" id="{9C56254C-33F7-4C85-BC1B-8E80184A8C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5600" y="2895600"/>
            <a:ext cx="457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5" name="Line 17">
            <a:extLst>
              <a:ext uri="{FF2B5EF4-FFF2-40B4-BE49-F238E27FC236}">
                <a16:creationId xmlns:a16="http://schemas.microsoft.com/office/drawing/2014/main" id="{0CD03176-F5F2-4234-A130-5BEB715C8904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2895600"/>
            <a:ext cx="381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6" name="Rectangle 18">
            <a:extLst>
              <a:ext uri="{FF2B5EF4-FFF2-40B4-BE49-F238E27FC236}">
                <a16:creationId xmlns:a16="http://schemas.microsoft.com/office/drawing/2014/main" id="{CA47B449-C2BD-42E5-BEA6-7B47B8373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352800"/>
            <a:ext cx="1143000" cy="457200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 b="1">
                <a:solidFill>
                  <a:srgbClr val="FFFFFF"/>
                </a:solidFill>
                <a:latin typeface="Arial" panose="020B0604020202020204" pitchFamily="34" charset="0"/>
              </a:rPr>
              <a:t>C activation</a:t>
            </a:r>
            <a:r>
              <a:rPr lang="cs-CZ" altLang="cs-CZ" sz="1400" b="1">
                <a:latin typeface="Arial" panose="020B0604020202020204" pitchFamily="34" charset="0"/>
              </a:rPr>
              <a:t> </a:t>
            </a:r>
            <a:endParaRPr lang="en-AU" altLang="cs-CZ" sz="1400" b="1">
              <a:latin typeface="Arial" panose="020B0604020202020204" pitchFamily="34" charset="0"/>
            </a:endParaRPr>
          </a:p>
        </p:txBody>
      </p:sp>
      <p:sp>
        <p:nvSpPr>
          <p:cNvPr id="22547" name="Line 19">
            <a:extLst>
              <a:ext uri="{FF2B5EF4-FFF2-40B4-BE49-F238E27FC236}">
                <a16:creationId xmlns:a16="http://schemas.microsoft.com/office/drawing/2014/main" id="{29F4CC43-DD79-47D6-9C94-22117A4C16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3810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8" name="Line 20">
            <a:extLst>
              <a:ext uri="{FF2B5EF4-FFF2-40B4-BE49-F238E27FC236}">
                <a16:creationId xmlns:a16="http://schemas.microsoft.com/office/drawing/2014/main" id="{A04DEACE-E9A1-4CC0-8014-6E9A7E12097C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3810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2549" name="Picture 21">
            <a:extLst>
              <a:ext uri="{FF2B5EF4-FFF2-40B4-BE49-F238E27FC236}">
                <a16:creationId xmlns:a16="http://schemas.microsoft.com/office/drawing/2014/main" id="{5788B277-9B80-4D86-B91D-A1762D4CA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19600"/>
            <a:ext cx="12192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0" name="Rectangle 22">
            <a:extLst>
              <a:ext uri="{FF2B5EF4-FFF2-40B4-BE49-F238E27FC236}">
                <a16:creationId xmlns:a16="http://schemas.microsoft.com/office/drawing/2014/main" id="{0CC096EC-545E-4984-BF55-EADAFF693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5410200"/>
            <a:ext cx="990600" cy="228600"/>
          </a:xfrm>
          <a:prstGeom prst="rect">
            <a:avLst/>
          </a:prstGeom>
          <a:solidFill>
            <a:schemeClr val="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 b="1">
                <a:latin typeface="Arial" panose="020B0604020202020204" pitchFamily="34" charset="0"/>
              </a:rPr>
              <a:t>Agregation </a:t>
            </a:r>
            <a:endParaRPr lang="en-AU" altLang="cs-CZ" sz="1400" b="1">
              <a:latin typeface="Arial" panose="020B0604020202020204" pitchFamily="34" charset="0"/>
            </a:endParaRPr>
          </a:p>
        </p:txBody>
      </p:sp>
      <p:sp>
        <p:nvSpPr>
          <p:cNvPr id="22551" name="Line 23">
            <a:extLst>
              <a:ext uri="{FF2B5EF4-FFF2-40B4-BE49-F238E27FC236}">
                <a16:creationId xmlns:a16="http://schemas.microsoft.com/office/drawing/2014/main" id="{8B8E1E69-994F-4AC4-A3C2-EE73CC63810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5562600"/>
            <a:ext cx="0" cy="381000"/>
          </a:xfrm>
          <a:prstGeom prst="line">
            <a:avLst/>
          </a:prstGeom>
          <a:noFill/>
          <a:ln w="28575">
            <a:solidFill>
              <a:srgbClr val="00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52" name="Rectangle 24">
            <a:extLst>
              <a:ext uri="{FF2B5EF4-FFF2-40B4-BE49-F238E27FC236}">
                <a16:creationId xmlns:a16="http://schemas.microsoft.com/office/drawing/2014/main" id="{0F980E69-CFDC-4573-BEF9-B6FD42E59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419600"/>
            <a:ext cx="1600200" cy="381000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solidFill>
                  <a:srgbClr val="FFFFFF"/>
                </a:solidFill>
                <a:latin typeface="Arial" panose="020B0604020202020204" pitchFamily="34" charset="0"/>
              </a:rPr>
              <a:t>Release of PMN</a:t>
            </a:r>
            <a:endParaRPr lang="en-AU" altLang="cs-CZ" sz="16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53" name="Oval 25">
            <a:extLst>
              <a:ext uri="{FF2B5EF4-FFF2-40B4-BE49-F238E27FC236}">
                <a16:creationId xmlns:a16="http://schemas.microsoft.com/office/drawing/2014/main" id="{8F055578-79C3-4615-B680-B8B55EFB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514600"/>
            <a:ext cx="1066800" cy="6096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2554" name="Oval 26">
            <a:extLst>
              <a:ext uri="{FF2B5EF4-FFF2-40B4-BE49-F238E27FC236}">
                <a16:creationId xmlns:a16="http://schemas.microsoft.com/office/drawing/2014/main" id="{E8077CA6-0205-4E65-AB69-C67E1B1B4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572000"/>
            <a:ext cx="1066800" cy="6096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E20E5A5C-DA3C-4B99-867D-86F5C48E0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25" y="304800"/>
            <a:ext cx="1203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800" b="1">
                <a:solidFill>
                  <a:schemeClr val="accent2"/>
                </a:solidFill>
                <a:latin typeface="Arial" panose="020B0604020202020204" pitchFamily="34" charset="0"/>
              </a:rPr>
              <a:t>ARDS</a:t>
            </a:r>
            <a:endParaRPr lang="en-US" altLang="cs-CZ">
              <a:latin typeface="Arial" panose="020B060402020202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5E80922-9C08-4954-A008-768139B64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743200"/>
            <a:ext cx="1524000" cy="533400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200" b="1">
                <a:solidFill>
                  <a:srgbClr val="FFFFFF"/>
                </a:solidFill>
                <a:latin typeface="Arial" panose="020B0604020202020204" pitchFamily="34" charset="0"/>
              </a:rPr>
              <a:t>Cytokines, FOR</a:t>
            </a:r>
            <a:endParaRPr lang="en-AU" altLang="cs-CZ" sz="12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56" name="Line 4">
            <a:extLst>
              <a:ext uri="{FF2B5EF4-FFF2-40B4-BE49-F238E27FC236}">
                <a16:creationId xmlns:a16="http://schemas.microsoft.com/office/drawing/2014/main" id="{CE2015E2-48F8-4139-81F0-082FAA75D5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362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3557" name="Picture 5">
            <a:extLst>
              <a:ext uri="{FF2B5EF4-FFF2-40B4-BE49-F238E27FC236}">
                <a16:creationId xmlns:a16="http://schemas.microsoft.com/office/drawing/2014/main" id="{C5FBAF9C-BD35-4E83-91D1-3F8748A96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1219200" cy="11414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4DDA1A16-FC59-49D3-8540-EC5861F8A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3000"/>
            <a:ext cx="2868613" cy="5334000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Line 7">
            <a:extLst>
              <a:ext uri="{FF2B5EF4-FFF2-40B4-BE49-F238E27FC236}">
                <a16:creationId xmlns:a16="http://schemas.microsoft.com/office/drawing/2014/main" id="{A5A03645-3F22-4E85-BBF9-C97771C949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276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0" name="Rectangle 8">
            <a:extLst>
              <a:ext uri="{FF2B5EF4-FFF2-40B4-BE49-F238E27FC236}">
                <a16:creationId xmlns:a16="http://schemas.microsoft.com/office/drawing/2014/main" id="{29B6F918-16B5-4E91-BEA1-94A820CD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657600"/>
            <a:ext cx="1524000" cy="533400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200" b="1">
                <a:solidFill>
                  <a:srgbClr val="FFFFFF"/>
                </a:solidFill>
                <a:latin typeface="Arial" panose="020B0604020202020204" pitchFamily="34" charset="0"/>
              </a:rPr>
              <a:t>Increased capilary </a:t>
            </a:r>
          </a:p>
          <a:p>
            <a:pPr algn="ctr"/>
            <a:r>
              <a:rPr lang="cs-CZ" altLang="cs-CZ" sz="1200" b="1">
                <a:solidFill>
                  <a:srgbClr val="FFFFFF"/>
                </a:solidFill>
                <a:latin typeface="Arial" panose="020B0604020202020204" pitchFamily="34" charset="0"/>
              </a:rPr>
              <a:t>permeability</a:t>
            </a:r>
            <a:endParaRPr lang="en-AU" altLang="cs-CZ" sz="12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1" name="Rectangle 9">
            <a:extLst>
              <a:ext uri="{FF2B5EF4-FFF2-40B4-BE49-F238E27FC236}">
                <a16:creationId xmlns:a16="http://schemas.microsoft.com/office/drawing/2014/main" id="{22BE3097-727F-4A05-8DA1-AB2EB2FE2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572000"/>
            <a:ext cx="1524000" cy="533400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200" b="1">
                <a:solidFill>
                  <a:srgbClr val="FFFFFF"/>
                </a:solidFill>
                <a:latin typeface="Arial" panose="020B0604020202020204" pitchFamily="34" charset="0"/>
              </a:rPr>
              <a:t>Exsudation of </a:t>
            </a:r>
          </a:p>
          <a:p>
            <a:pPr algn="ctr"/>
            <a:r>
              <a:rPr lang="cs-CZ" altLang="cs-CZ" sz="1200" b="1">
                <a:solidFill>
                  <a:srgbClr val="FFFFFF"/>
                </a:solidFill>
                <a:latin typeface="Arial" panose="020B0604020202020204" pitchFamily="34" charset="0"/>
              </a:rPr>
              <a:t>proteins </a:t>
            </a:r>
          </a:p>
          <a:p>
            <a:pPr algn="ctr"/>
            <a:r>
              <a:rPr lang="cs-CZ" altLang="cs-CZ" sz="1200" b="1">
                <a:solidFill>
                  <a:srgbClr val="FFFFFF"/>
                </a:solidFill>
                <a:latin typeface="Arial" panose="020B0604020202020204" pitchFamily="34" charset="0"/>
              </a:rPr>
              <a:t>and fluids</a:t>
            </a:r>
            <a:endParaRPr lang="en-AU" altLang="cs-CZ" sz="12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2" name="Line 10">
            <a:extLst>
              <a:ext uri="{FF2B5EF4-FFF2-40B4-BE49-F238E27FC236}">
                <a16:creationId xmlns:a16="http://schemas.microsoft.com/office/drawing/2014/main" id="{53C82043-ED76-44F6-82BD-24FEF95E71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3" name="Line 11">
            <a:extLst>
              <a:ext uri="{FF2B5EF4-FFF2-40B4-BE49-F238E27FC236}">
                <a16:creationId xmlns:a16="http://schemas.microsoft.com/office/drawing/2014/main" id="{A9AA5076-2D0F-44AF-84F3-0E9A12C18E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5105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4" name="Rectangle 12">
            <a:extLst>
              <a:ext uri="{FF2B5EF4-FFF2-40B4-BE49-F238E27FC236}">
                <a16:creationId xmlns:a16="http://schemas.microsoft.com/office/drawing/2014/main" id="{A07BD599-45A7-4AF0-86A9-CD443AA7A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486400"/>
            <a:ext cx="1524000" cy="53340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200" b="1">
                <a:latin typeface="Arial" panose="020B0604020202020204" pitchFamily="34" charset="0"/>
              </a:rPr>
              <a:t>Pulmonary edema</a:t>
            </a:r>
            <a:r>
              <a:rPr lang="cs-CZ" altLang="cs-CZ" sz="1200" b="1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endParaRPr lang="en-AU" altLang="cs-CZ" sz="12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5" name="Line 13">
            <a:extLst>
              <a:ext uri="{FF2B5EF4-FFF2-40B4-BE49-F238E27FC236}">
                <a16:creationId xmlns:a16="http://schemas.microsoft.com/office/drawing/2014/main" id="{E95E7CBD-3DFF-4181-AFCA-B2D99AA365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18288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6" name="Line 14">
            <a:extLst>
              <a:ext uri="{FF2B5EF4-FFF2-40B4-BE49-F238E27FC236}">
                <a16:creationId xmlns:a16="http://schemas.microsoft.com/office/drawing/2014/main" id="{43067F2D-7553-49E2-A79F-454560D73C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2438400"/>
            <a:ext cx="7620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7" name="Rectangle 15">
            <a:extLst>
              <a:ext uri="{FF2B5EF4-FFF2-40B4-BE49-F238E27FC236}">
                <a16:creationId xmlns:a16="http://schemas.microsoft.com/office/drawing/2014/main" id="{1B937696-D0FE-4375-B0B9-5889106F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276600"/>
            <a:ext cx="1524000" cy="533400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200" b="1">
                <a:solidFill>
                  <a:srgbClr val="FFFFFF"/>
                </a:solidFill>
                <a:latin typeface="Arial" panose="020B0604020202020204" pitchFamily="34" charset="0"/>
              </a:rPr>
              <a:t>Inflammatory </a:t>
            </a:r>
          </a:p>
          <a:p>
            <a:pPr algn="ctr"/>
            <a:r>
              <a:rPr lang="cs-CZ" altLang="cs-CZ" sz="1200" b="1">
                <a:solidFill>
                  <a:srgbClr val="FFFFFF"/>
                </a:solidFill>
                <a:latin typeface="Arial" panose="020B0604020202020204" pitchFamily="34" charset="0"/>
              </a:rPr>
              <a:t>mediators</a:t>
            </a:r>
            <a:endParaRPr lang="en-AU" altLang="cs-CZ" sz="12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68" name="Line 16">
            <a:extLst>
              <a:ext uri="{FF2B5EF4-FFF2-40B4-BE49-F238E27FC236}">
                <a16:creationId xmlns:a16="http://schemas.microsoft.com/office/drawing/2014/main" id="{4F4196FC-B4B3-4A08-B638-9D1D2490894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2438400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9" name="Rectangle 17">
            <a:extLst>
              <a:ext uri="{FF2B5EF4-FFF2-40B4-BE49-F238E27FC236}">
                <a16:creationId xmlns:a16="http://schemas.microsoft.com/office/drawing/2014/main" id="{EA66900B-B8FD-4A65-A371-D300CB23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114800"/>
            <a:ext cx="1524000" cy="533400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200" b="1">
                <a:solidFill>
                  <a:srgbClr val="FFFFFF"/>
                </a:solidFill>
                <a:latin typeface="Arial" panose="020B0604020202020204" pitchFamily="34" charset="0"/>
              </a:rPr>
              <a:t>Vasoconstriction </a:t>
            </a:r>
            <a:endParaRPr lang="en-AU" altLang="cs-CZ" sz="12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0" name="Line 18">
            <a:extLst>
              <a:ext uri="{FF2B5EF4-FFF2-40B4-BE49-F238E27FC236}">
                <a16:creationId xmlns:a16="http://schemas.microsoft.com/office/drawing/2014/main" id="{7EE7075D-75A8-4E63-B1B3-5C4DFDF40E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3505200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1" name="Rectangle 19">
            <a:extLst>
              <a:ext uri="{FF2B5EF4-FFF2-40B4-BE49-F238E27FC236}">
                <a16:creationId xmlns:a16="http://schemas.microsoft.com/office/drawing/2014/main" id="{EC641669-903C-4027-B858-B059B1821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953000"/>
            <a:ext cx="1524000" cy="533400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200" b="1">
                <a:solidFill>
                  <a:srgbClr val="FFFFFF"/>
                </a:solidFill>
                <a:latin typeface="Arial" panose="020B0604020202020204" pitchFamily="34" charset="0"/>
              </a:rPr>
              <a:t>V/Q mismatch </a:t>
            </a:r>
            <a:endParaRPr lang="en-AU" altLang="cs-CZ" sz="12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2" name="Rectangle 20">
            <a:extLst>
              <a:ext uri="{FF2B5EF4-FFF2-40B4-BE49-F238E27FC236}">
                <a16:creationId xmlns:a16="http://schemas.microsoft.com/office/drawing/2014/main" id="{0ED1EE32-C810-4ABC-97F4-20F9D7DAD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6019800"/>
            <a:ext cx="2743200" cy="6096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b="1">
                <a:solidFill>
                  <a:srgbClr val="FFFFFF"/>
                </a:solidFill>
                <a:latin typeface="Arial" panose="020B0604020202020204" pitchFamily="34" charset="0"/>
              </a:rPr>
              <a:t>ARDS</a:t>
            </a:r>
            <a:endParaRPr lang="en-AU" altLang="cs-CZ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573" name="Line 21">
            <a:extLst>
              <a:ext uri="{FF2B5EF4-FFF2-40B4-BE49-F238E27FC236}">
                <a16:creationId xmlns:a16="http://schemas.microsoft.com/office/drawing/2014/main" id="{5A78F7A4-6EC4-447E-9A49-41E31ED914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810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4" name="Line 22">
            <a:extLst>
              <a:ext uri="{FF2B5EF4-FFF2-40B4-BE49-F238E27FC236}">
                <a16:creationId xmlns:a16="http://schemas.microsoft.com/office/drawing/2014/main" id="{D5B32D20-2363-4D56-B0D1-DDB5EEBAD8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4648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5" name="Line 23">
            <a:extLst>
              <a:ext uri="{FF2B5EF4-FFF2-40B4-BE49-F238E27FC236}">
                <a16:creationId xmlns:a16="http://schemas.microsoft.com/office/drawing/2014/main" id="{8A01F52D-59EF-4197-BBDB-CB3834DE196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6096000"/>
            <a:ext cx="838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6" name="Line 24">
            <a:extLst>
              <a:ext uri="{FF2B5EF4-FFF2-40B4-BE49-F238E27FC236}">
                <a16:creationId xmlns:a16="http://schemas.microsoft.com/office/drawing/2014/main" id="{7B05B94B-9687-460F-A0FB-B9CA85955D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54864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3577" name="Picture 25">
            <a:extLst>
              <a:ext uri="{FF2B5EF4-FFF2-40B4-BE49-F238E27FC236}">
                <a16:creationId xmlns:a16="http://schemas.microsoft.com/office/drawing/2014/main" id="{507F627A-16E3-46E5-A36E-E417407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1219200" cy="11541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78" name="Rectangle 26">
            <a:extLst>
              <a:ext uri="{FF2B5EF4-FFF2-40B4-BE49-F238E27FC236}">
                <a16:creationId xmlns:a16="http://schemas.microsoft.com/office/drawing/2014/main" id="{DC384462-534F-4D7B-ACC9-ADAAC6164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143000"/>
            <a:ext cx="1066800" cy="381000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200" b="1">
                <a:solidFill>
                  <a:srgbClr val="FFFFFF"/>
                </a:solidFill>
                <a:latin typeface="Arial" panose="020B0604020202020204" pitchFamily="34" charset="0"/>
              </a:rPr>
              <a:t>Aleveolar</a:t>
            </a:r>
          </a:p>
          <a:p>
            <a:pPr algn="ctr"/>
            <a:r>
              <a:rPr lang="cs-CZ" altLang="cs-CZ" sz="1200" b="1">
                <a:solidFill>
                  <a:srgbClr val="FFFFFF"/>
                </a:solidFill>
                <a:latin typeface="Arial" panose="020B0604020202020204" pitchFamily="34" charset="0"/>
              </a:rPr>
              <a:t> macrophage</a:t>
            </a:r>
            <a:endParaRPr lang="en-AU" altLang="cs-CZ" sz="12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ADE9DA5B-57D4-491E-958F-9AA944CD8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6110288" cy="6248400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9A322228-8AF1-4DD9-B177-0123529B3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33400"/>
            <a:ext cx="2590800" cy="381000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b="1">
                <a:solidFill>
                  <a:srgbClr val="FFFFFF"/>
                </a:solidFill>
                <a:latin typeface="Arial" panose="020B0604020202020204" pitchFamily="34" charset="0"/>
              </a:rPr>
              <a:t>ARDS</a:t>
            </a:r>
            <a:endParaRPr lang="en-AU" altLang="cs-CZ" sz="20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934D121D-8CE9-4FAF-B9E1-B358718B2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33400"/>
            <a:ext cx="2590800" cy="381000"/>
          </a:xfrm>
          <a:prstGeom prst="rect">
            <a:avLst/>
          </a:prstGeom>
          <a:solidFill>
            <a:srgbClr val="000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b="1">
                <a:solidFill>
                  <a:srgbClr val="FFFFFF"/>
                </a:solidFill>
                <a:latin typeface="Arial" panose="020B0604020202020204" pitchFamily="34" charset="0"/>
              </a:rPr>
              <a:t>Healthy lung </a:t>
            </a:r>
            <a:endParaRPr lang="en-AU" altLang="cs-CZ" sz="20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4581" name="Picture 5" descr="sm01-1">
            <a:hlinkClick r:id="rId3"/>
            <a:extLst>
              <a:ext uri="{FF2B5EF4-FFF2-40B4-BE49-F238E27FC236}">
                <a16:creationId xmlns:a16="http://schemas.microsoft.com/office/drawing/2014/main" id="{B9828D0A-695F-45AE-8AAB-E6CAE6A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50900" cy="10112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68--11b">
            <a:extLst>
              <a:ext uri="{FF2B5EF4-FFF2-40B4-BE49-F238E27FC236}">
                <a16:creationId xmlns:a16="http://schemas.microsoft.com/office/drawing/2014/main" id="{F9D86DCB-6663-497C-8320-1D0735F44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838200" cy="6381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>
            <a:extLst>
              <a:ext uri="{FF2B5EF4-FFF2-40B4-BE49-F238E27FC236}">
                <a16:creationId xmlns:a16="http://schemas.microsoft.com/office/drawing/2014/main" id="{03BFA61F-2662-41B0-9A96-964129103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33400"/>
            <a:ext cx="838200" cy="887413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>
            <a:extLst>
              <a:ext uri="{FF2B5EF4-FFF2-40B4-BE49-F238E27FC236}">
                <a16:creationId xmlns:a16="http://schemas.microsoft.com/office/drawing/2014/main" id="{710AD170-E646-4CA2-B5C9-69879B9CA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524000"/>
            <a:ext cx="990600" cy="720725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5" name="Line 9">
            <a:extLst>
              <a:ext uri="{FF2B5EF4-FFF2-40B4-BE49-F238E27FC236}">
                <a16:creationId xmlns:a16="http://schemas.microsoft.com/office/drawing/2014/main" id="{1DA4B58D-F958-47CA-8196-B5020C4A87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457200"/>
            <a:ext cx="0" cy="61722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7390AF5-4219-486C-BCD9-83A511B3121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/>
              <a:t>Key pathophysiology features 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162611D-C1B7-4D96-9DDC-58C95AC13C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524000"/>
            <a:ext cx="7772400" cy="4343400"/>
          </a:xfrm>
        </p:spPr>
        <p:txBody>
          <a:bodyPr/>
          <a:lstStyle/>
          <a:p>
            <a:r>
              <a:rPr lang="cs-CZ" altLang="cs-CZ"/>
              <a:t>Hypoxemia </a:t>
            </a:r>
          </a:p>
          <a:p>
            <a:pPr lvl="1"/>
            <a:r>
              <a:rPr lang="cs-CZ" altLang="cs-CZ"/>
              <a:t>due to to alveolar collapse and consolidations leading to V/Q mismatch</a:t>
            </a:r>
          </a:p>
          <a:p>
            <a:r>
              <a:rPr lang="cs-CZ" altLang="cs-CZ"/>
              <a:t>Low lung compliance </a:t>
            </a:r>
          </a:p>
          <a:p>
            <a:pPr lvl="1"/>
            <a:r>
              <a:rPr lang="cs-CZ" altLang="cs-CZ"/>
              <a:t>diffuse alveolar edema</a:t>
            </a:r>
          </a:p>
          <a:p>
            <a:pPr lvl="1"/>
            <a:r>
              <a:rPr lang="cs-CZ" altLang="cs-CZ"/>
              <a:t>consolidation</a:t>
            </a:r>
          </a:p>
          <a:p>
            <a:pPr lvl="1"/>
            <a:r>
              <a:rPr lang="cs-CZ" altLang="cs-CZ"/>
              <a:t>collapse</a:t>
            </a:r>
          </a:p>
          <a:p>
            <a:r>
              <a:rPr lang="cs-CZ" altLang="cs-CZ"/>
              <a:t>Pulmonary hypertension</a:t>
            </a:r>
          </a:p>
          <a:p>
            <a:pPr lvl="1"/>
            <a:r>
              <a:rPr lang="cs-CZ" altLang="cs-CZ"/>
              <a:t>vascular oclussion, microtrombosis, mediators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649042-775C-4BFE-B7BB-85E48A17E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791E5C4-82C4-4B08-B58D-E64BCDA784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/>
              <a:t>Clinical manifestations 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687232E-BA6C-4DED-A42E-A5DB9B7FAAA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altLang="cs-CZ"/>
              <a:t>Awake patient</a:t>
            </a:r>
          </a:p>
          <a:p>
            <a:pPr lvl="1"/>
            <a:r>
              <a:rPr lang="cs-CZ" altLang="cs-CZ"/>
              <a:t>risk factor present</a:t>
            </a:r>
          </a:p>
          <a:p>
            <a:pPr lvl="1"/>
            <a:r>
              <a:rPr lang="cs-CZ" altLang="cs-CZ"/>
              <a:t>signs of respiratory distress, tachypnoe, cyanosis, tachycardia, …</a:t>
            </a:r>
          </a:p>
          <a:p>
            <a:r>
              <a:rPr lang="cs-CZ" altLang="cs-CZ"/>
              <a:t>ICU patient</a:t>
            </a:r>
          </a:p>
          <a:p>
            <a:pPr lvl="1"/>
            <a:r>
              <a:rPr lang="cs-CZ" altLang="cs-CZ"/>
              <a:t>hypoxemia</a:t>
            </a:r>
          </a:p>
          <a:p>
            <a:pPr lvl="1"/>
            <a:r>
              <a:rPr lang="cs-CZ" altLang="cs-CZ"/>
              <a:t>CXR</a:t>
            </a:r>
          </a:p>
          <a:p>
            <a:pPr lvl="1"/>
            <a:r>
              <a:rPr lang="cs-CZ" altLang="cs-CZ"/>
              <a:t>pulmonary hypertension</a:t>
            </a:r>
          </a:p>
          <a:p>
            <a:pPr lvl="1"/>
            <a:r>
              <a:rPr lang="cs-CZ" altLang="cs-CZ"/>
              <a:t>low or normal wedge</a:t>
            </a:r>
          </a:p>
          <a:p>
            <a:pPr lvl="1"/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33F423-979A-457E-8B8B-BFE7D8CA4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79316E-A090-4391-9D98-BDB5867CFE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/>
              <a:t>Basic principles of therapy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8923320-64D7-4EA1-852A-721A1AD1B92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828800"/>
            <a:ext cx="7772400" cy="1524000"/>
          </a:xfrm>
          <a:solidFill>
            <a:schemeClr val="accent1"/>
          </a:solidFill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cs-CZ" altLang="cs-CZ"/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/>
              <a:t>There is no specific ARDS therapy !!!</a:t>
            </a:r>
          </a:p>
          <a:p>
            <a:pPr algn="ctr"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54276" name="Picture 4" descr="Chest x-ray before recruitment maneuver">
            <a:extLst>
              <a:ext uri="{FF2B5EF4-FFF2-40B4-BE49-F238E27FC236}">
                <a16:creationId xmlns:a16="http://schemas.microsoft.com/office/drawing/2014/main" id="{A45D2C39-5D81-4AB4-BFD4-C9CAFE81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3581400"/>
            <a:ext cx="3048000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946020-F1C2-420D-B9B7-A9BA1A378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B27F1B1-7ADC-4B81-AC86-4754D234CE3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/>
              <a:t>Definition and diagnosis I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C658A2A-5A7A-4AC1-A97B-92CD55338A2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altLang="cs-CZ"/>
              <a:t>Clinical syndrome</a:t>
            </a:r>
          </a:p>
          <a:p>
            <a:r>
              <a:rPr lang="cs-CZ" altLang="cs-CZ"/>
              <a:t>Definition = acute respiratory failure of diverse etiology, characterized by...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cs-CZ" sz="2000"/>
              <a:t>… acute onset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cs-CZ" sz="2000"/>
              <a:t>… noncardiogenic pulmonary edema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cs-CZ" sz="2000"/>
              <a:t>… hypoxemia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cs-CZ" sz="2000"/>
              <a:t>… diffuse lung parenchymal consolidations</a:t>
            </a:r>
            <a:endParaRPr lang="cs-CZ" altLang="cs-CZ"/>
          </a:p>
          <a:p>
            <a:r>
              <a:rPr lang="cs-CZ" altLang="cs-CZ"/>
              <a:t>Incidence</a:t>
            </a:r>
          </a:p>
          <a:p>
            <a:pPr lvl="1"/>
            <a:r>
              <a:rPr lang="cs-CZ" altLang="cs-CZ" sz="2000"/>
              <a:t>has been estimated in USA to be 150 000 cases per year</a:t>
            </a:r>
          </a:p>
          <a:p>
            <a:pPr lvl="1"/>
            <a:r>
              <a:rPr lang="cs-CZ" altLang="cs-CZ" sz="2000"/>
              <a:t>1,5-13 case per 100000 inhabitans/year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DFCAD9-B3FE-4223-AD5F-A8536A538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7AF1B50-BE8D-4AC2-A86C-3F423F11C14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altLang="cs-CZ"/>
              <a:t>General measures</a:t>
            </a:r>
          </a:p>
          <a:p>
            <a:pPr lvl="1"/>
            <a:r>
              <a:rPr lang="cs-CZ" altLang="cs-CZ"/>
              <a:t>diagnosis and treatment of underlying disease !!!</a:t>
            </a:r>
          </a:p>
          <a:p>
            <a:r>
              <a:rPr lang="cs-CZ" altLang="cs-CZ"/>
              <a:t>Avoid secondary lung injury</a:t>
            </a:r>
          </a:p>
          <a:p>
            <a:pPr lvl="1"/>
            <a:r>
              <a:rPr lang="cs-CZ" altLang="cs-CZ"/>
              <a:t>avoid high oxygen</a:t>
            </a:r>
          </a:p>
          <a:p>
            <a:pPr lvl="1"/>
            <a:r>
              <a:rPr lang="cs-CZ" altLang="cs-CZ"/>
              <a:t>avoid high plateu pressure</a:t>
            </a:r>
          </a:p>
          <a:p>
            <a:pPr lvl="1"/>
            <a:r>
              <a:rPr lang="cs-CZ" altLang="cs-CZ"/>
              <a:t>avoid high volumes</a:t>
            </a:r>
          </a:p>
          <a:p>
            <a:r>
              <a:rPr lang="cs-CZ" altLang="cs-CZ"/>
              <a:t>Other organs support therapies </a:t>
            </a:r>
          </a:p>
          <a:p>
            <a:pPr lvl="1"/>
            <a:r>
              <a:rPr lang="cs-CZ" altLang="cs-CZ"/>
              <a:t>hemodynamic support, nutritional support etc.</a:t>
            </a:r>
          </a:p>
          <a:p>
            <a:pPr lvl="1"/>
            <a:endParaRPr lang="cs-CZ" altLang="cs-CZ"/>
          </a:p>
          <a:p>
            <a:pPr lvl="1"/>
            <a:endParaRPr lang="cs-CZ" altLang="cs-CZ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84E7CDC-2955-4123-BE94-F855B2220B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/>
              <a:t>Basic principles of therapy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72F9A0-7D32-49F9-B819-BCB661C6A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DA3FBD1-0F71-4A5E-9325-1F3E14FBDA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/>
              <a:t>Differential diagnosis 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96A541E-9747-4FBF-8033-9C0F80432317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1844675"/>
            <a:ext cx="4165600" cy="4464050"/>
          </a:xfrm>
        </p:spPr>
        <p:txBody>
          <a:bodyPr/>
          <a:lstStyle/>
          <a:p>
            <a:r>
              <a:rPr lang="cs-CZ" altLang="cs-CZ" sz="2400"/>
              <a:t>Nonhydrostatic</a:t>
            </a:r>
          </a:p>
          <a:p>
            <a:pPr lvl="1"/>
            <a:r>
              <a:rPr lang="cs-CZ" altLang="cs-CZ" sz="2000"/>
              <a:t>history</a:t>
            </a:r>
          </a:p>
          <a:p>
            <a:pPr lvl="2"/>
            <a:r>
              <a:rPr lang="cs-CZ" altLang="cs-CZ" sz="1800"/>
              <a:t>risk factor for ARDS</a:t>
            </a:r>
          </a:p>
          <a:p>
            <a:pPr lvl="2"/>
            <a:r>
              <a:rPr lang="cs-CZ" altLang="cs-CZ" sz="1800"/>
              <a:t>younger patients</a:t>
            </a:r>
          </a:p>
          <a:p>
            <a:pPr lvl="1"/>
            <a:r>
              <a:rPr lang="cs-CZ" altLang="cs-CZ" sz="2000"/>
              <a:t>clinical evaluation</a:t>
            </a:r>
          </a:p>
          <a:p>
            <a:pPr lvl="2"/>
            <a:r>
              <a:rPr lang="cs-CZ" altLang="cs-CZ" sz="1800"/>
              <a:t>mild distress even with severe hypoxemia, PCWP N</a:t>
            </a:r>
          </a:p>
          <a:p>
            <a:pPr lvl="1"/>
            <a:r>
              <a:rPr lang="cs-CZ" altLang="cs-CZ" sz="2000"/>
              <a:t>CXR</a:t>
            </a:r>
          </a:p>
          <a:p>
            <a:pPr lvl="2"/>
            <a:r>
              <a:rPr lang="cs-CZ" altLang="cs-CZ" sz="1800"/>
              <a:t>typical picture</a:t>
            </a:r>
          </a:p>
          <a:p>
            <a:pPr lvl="2"/>
            <a:r>
              <a:rPr lang="cs-CZ" altLang="cs-CZ" sz="1800"/>
              <a:t>patchy infiltrates</a:t>
            </a:r>
          </a:p>
          <a:p>
            <a:pPr lvl="2"/>
            <a:r>
              <a:rPr lang="cs-CZ" altLang="cs-CZ" sz="1800"/>
              <a:t>usually no large heart</a:t>
            </a: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E70927BD-19C6-402F-9C92-6671092ABA71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54550" y="1844675"/>
            <a:ext cx="4165600" cy="4464050"/>
          </a:xfrm>
        </p:spPr>
        <p:txBody>
          <a:bodyPr/>
          <a:lstStyle/>
          <a:p>
            <a:r>
              <a:rPr lang="cs-CZ" altLang="cs-CZ" sz="2400"/>
              <a:t>Hydrostatic</a:t>
            </a:r>
          </a:p>
          <a:p>
            <a:pPr lvl="1"/>
            <a:r>
              <a:rPr lang="cs-CZ" altLang="cs-CZ" sz="2000"/>
              <a:t>history</a:t>
            </a:r>
          </a:p>
          <a:p>
            <a:pPr lvl="2"/>
            <a:r>
              <a:rPr lang="cs-CZ" altLang="cs-CZ" sz="1800"/>
              <a:t>CAD, renal disease</a:t>
            </a:r>
          </a:p>
          <a:p>
            <a:pPr lvl="2"/>
            <a:r>
              <a:rPr lang="cs-CZ" altLang="cs-CZ" sz="1800"/>
              <a:t>old patients</a:t>
            </a:r>
          </a:p>
          <a:p>
            <a:pPr lvl="1"/>
            <a:r>
              <a:rPr lang="cs-CZ" altLang="cs-CZ" sz="2000"/>
              <a:t>clinical evaluation</a:t>
            </a:r>
          </a:p>
          <a:p>
            <a:pPr lvl="2"/>
            <a:r>
              <a:rPr lang="cs-CZ" altLang="cs-CZ" sz="1800"/>
              <a:t>distress + signs of cardiac failure, neck veins distension, PCWP high, etc.</a:t>
            </a:r>
          </a:p>
          <a:p>
            <a:pPr lvl="1"/>
            <a:r>
              <a:rPr lang="cs-CZ" altLang="cs-CZ" sz="2000"/>
              <a:t>CXR</a:t>
            </a:r>
          </a:p>
          <a:p>
            <a:pPr lvl="2"/>
            <a:r>
              <a:rPr lang="cs-CZ" altLang="cs-CZ" sz="1800"/>
              <a:t>infiltrates more centrally, large heart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A663AFB-BB68-45CD-B1EC-FBDF5C721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0B60E86-ECF6-4286-9B87-CE69EC0C207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6F9F340-48AB-476C-ADAD-CFA91F37DC7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C9327E91-CBF8-4119-B4B3-7E9E8D897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0037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8A46F6-BD62-4984-917B-92D8436E9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1E5045F6-EAEC-473B-BF26-E32E893F858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/>
              <a:t>Treatment  modalities according to lung function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C75A815A-07CD-4A1C-8F16-2C1EF2C79E68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200">
                <a:solidFill>
                  <a:srgbClr val="FF0000"/>
                </a:solidFill>
              </a:rPr>
              <a:t>PaO</a:t>
            </a:r>
            <a:r>
              <a:rPr lang="cs-CZ" altLang="cs-CZ" sz="2200" baseline="-25000">
                <a:solidFill>
                  <a:srgbClr val="FF0000"/>
                </a:solidFill>
              </a:rPr>
              <a:t>2</a:t>
            </a:r>
            <a:r>
              <a:rPr lang="cs-CZ" altLang="cs-CZ" sz="2200">
                <a:solidFill>
                  <a:srgbClr val="FF0000"/>
                </a:solidFill>
              </a:rPr>
              <a:t>/FiO</a:t>
            </a:r>
            <a:r>
              <a:rPr lang="cs-CZ" altLang="cs-CZ" sz="2200" baseline="-25000">
                <a:solidFill>
                  <a:srgbClr val="FF0000"/>
                </a:solidFill>
              </a:rPr>
              <a:t>2 </a:t>
            </a:r>
            <a:r>
              <a:rPr lang="cs-CZ" altLang="cs-CZ" sz="2200">
                <a:solidFill>
                  <a:srgbClr val="FF0000"/>
                </a:solidFill>
                <a:sym typeface="Symbol" panose="05050102010706020507" pitchFamily="18" charset="2"/>
              </a:rPr>
              <a:t> 300 mmHg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solidFill>
                  <a:srgbClr val="FF0000"/>
                </a:solidFill>
              </a:rPr>
              <a:t>Lung protctive ventilation (e.g. ARDSNet protocol)</a:t>
            </a:r>
          </a:p>
          <a:p>
            <a:pPr>
              <a:lnSpc>
                <a:spcPct val="80000"/>
              </a:lnSpc>
            </a:pPr>
            <a:r>
              <a:rPr lang="cs-CZ" altLang="cs-CZ" sz="2200">
                <a:solidFill>
                  <a:srgbClr val="FF0000"/>
                </a:solidFill>
              </a:rPr>
              <a:t>PaO</a:t>
            </a:r>
            <a:r>
              <a:rPr lang="cs-CZ" altLang="cs-CZ" sz="2200" baseline="-25000">
                <a:solidFill>
                  <a:srgbClr val="FF0000"/>
                </a:solidFill>
              </a:rPr>
              <a:t>2</a:t>
            </a:r>
            <a:r>
              <a:rPr lang="cs-CZ" altLang="cs-CZ" sz="2200">
                <a:solidFill>
                  <a:srgbClr val="FF0000"/>
                </a:solidFill>
              </a:rPr>
              <a:t>/FiO</a:t>
            </a:r>
            <a:r>
              <a:rPr lang="cs-CZ" altLang="cs-CZ" sz="2200" baseline="-25000">
                <a:solidFill>
                  <a:srgbClr val="FF0000"/>
                </a:solidFill>
              </a:rPr>
              <a:t>2</a:t>
            </a:r>
            <a:r>
              <a:rPr lang="cs-CZ" altLang="cs-CZ" sz="2200">
                <a:solidFill>
                  <a:srgbClr val="FF0000"/>
                </a:solidFill>
              </a:rPr>
              <a:t> </a:t>
            </a:r>
            <a:r>
              <a:rPr lang="cs-CZ" altLang="cs-CZ" sz="2200">
                <a:solidFill>
                  <a:srgbClr val="FF0000"/>
                </a:solidFill>
                <a:sym typeface="Symbol" panose="05050102010706020507" pitchFamily="18" charset="2"/>
              </a:rPr>
              <a:t> 200 mmHg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solidFill>
                  <a:srgbClr val="FF0000"/>
                </a:solidFill>
                <a:sym typeface="Symbol" panose="05050102010706020507" pitchFamily="18" charset="2"/>
              </a:rPr>
              <a:t>Lung protective ventilation with higher PEEP level</a:t>
            </a:r>
          </a:p>
          <a:p>
            <a:pPr lvl="2">
              <a:lnSpc>
                <a:spcPct val="80000"/>
              </a:lnSpc>
            </a:pPr>
            <a:r>
              <a:rPr lang="cs-CZ" altLang="cs-CZ" sz="1700">
                <a:solidFill>
                  <a:srgbClr val="FF0000"/>
                </a:solidFill>
                <a:sym typeface="Symbol" panose="05050102010706020507" pitchFamily="18" charset="2"/>
              </a:rPr>
              <a:t>Test PEEP response</a:t>
            </a:r>
          </a:p>
          <a:p>
            <a:pPr>
              <a:lnSpc>
                <a:spcPct val="80000"/>
              </a:lnSpc>
            </a:pPr>
            <a:r>
              <a:rPr lang="cs-CZ" altLang="cs-CZ" sz="2200"/>
              <a:t>PaO</a:t>
            </a:r>
            <a:r>
              <a:rPr lang="cs-CZ" altLang="cs-CZ" sz="2200" baseline="-25000"/>
              <a:t>2</a:t>
            </a:r>
            <a:r>
              <a:rPr lang="cs-CZ" altLang="cs-CZ" sz="2200"/>
              <a:t>/FiO</a:t>
            </a:r>
            <a:r>
              <a:rPr lang="cs-CZ" altLang="cs-CZ" sz="2200" baseline="-25000"/>
              <a:t>2</a:t>
            </a:r>
            <a:r>
              <a:rPr lang="cs-CZ" altLang="cs-CZ" sz="2200"/>
              <a:t> </a:t>
            </a:r>
            <a:r>
              <a:rPr lang="cs-CZ" altLang="cs-CZ" sz="2200">
                <a:sym typeface="Symbol" panose="05050102010706020507" pitchFamily="18" charset="2"/>
              </a:rPr>
              <a:t> 150 mmHg</a:t>
            </a:r>
          </a:p>
          <a:p>
            <a:pPr lvl="1">
              <a:lnSpc>
                <a:spcPct val="80000"/>
              </a:lnSpc>
            </a:pPr>
            <a:r>
              <a:rPr lang="cs-CZ" altLang="cs-CZ" sz="2000"/>
              <a:t>Consider  the use of cisatracurium for 48 h</a:t>
            </a:r>
          </a:p>
          <a:p>
            <a:pPr>
              <a:lnSpc>
                <a:spcPct val="80000"/>
              </a:lnSpc>
            </a:pPr>
            <a:r>
              <a:rPr lang="cs-CZ" altLang="cs-CZ" sz="2200"/>
              <a:t>PaO</a:t>
            </a:r>
            <a:r>
              <a:rPr lang="cs-CZ" altLang="cs-CZ" sz="2200" baseline="-25000"/>
              <a:t>2</a:t>
            </a:r>
            <a:r>
              <a:rPr lang="cs-CZ" altLang="cs-CZ" sz="2200"/>
              <a:t>/FiO</a:t>
            </a:r>
            <a:r>
              <a:rPr lang="cs-CZ" altLang="cs-CZ" sz="2200" baseline="-25000"/>
              <a:t>2</a:t>
            </a:r>
            <a:r>
              <a:rPr lang="cs-CZ" altLang="cs-CZ" sz="2200"/>
              <a:t> </a:t>
            </a:r>
            <a:r>
              <a:rPr lang="cs-CZ" altLang="cs-CZ" sz="2200">
                <a:sym typeface="Symbol" panose="05050102010706020507" pitchFamily="18" charset="2"/>
              </a:rPr>
              <a:t> 100 mmHg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sym typeface="Symbol" panose="05050102010706020507" pitchFamily="18" charset="2"/>
              </a:rPr>
              <a:t>Consider the use of prone position</a:t>
            </a:r>
          </a:p>
          <a:p>
            <a:pPr>
              <a:lnSpc>
                <a:spcPct val="80000"/>
              </a:lnSpc>
            </a:pPr>
            <a:r>
              <a:rPr lang="cs-CZ" altLang="cs-CZ" sz="2200"/>
              <a:t>PaO</a:t>
            </a:r>
            <a:r>
              <a:rPr lang="cs-CZ" altLang="cs-CZ" sz="2200" baseline="-25000"/>
              <a:t>2</a:t>
            </a:r>
            <a:r>
              <a:rPr lang="cs-CZ" altLang="cs-CZ" sz="2200"/>
              <a:t>/FiO</a:t>
            </a:r>
            <a:r>
              <a:rPr lang="cs-CZ" altLang="cs-CZ" sz="2200" baseline="-25000"/>
              <a:t>2</a:t>
            </a:r>
            <a:r>
              <a:rPr lang="cs-CZ" altLang="cs-CZ" sz="2200"/>
              <a:t> </a:t>
            </a:r>
            <a:r>
              <a:rPr lang="cs-CZ" altLang="cs-CZ" sz="2200">
                <a:sym typeface="Symbol" panose="05050102010706020507" pitchFamily="18" charset="2"/>
              </a:rPr>
              <a:t> 80 mmHg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sym typeface="Symbol" panose="05050102010706020507" pitchFamily="18" charset="2"/>
              </a:rPr>
              <a:t>Consider ECCO2R</a:t>
            </a:r>
          </a:p>
          <a:p>
            <a:pPr>
              <a:lnSpc>
                <a:spcPct val="80000"/>
              </a:lnSpc>
            </a:pPr>
            <a:r>
              <a:rPr lang="cs-CZ" altLang="cs-CZ" sz="2200"/>
              <a:t>PaO</a:t>
            </a:r>
            <a:r>
              <a:rPr lang="cs-CZ" altLang="cs-CZ" sz="2200" baseline="-25000"/>
              <a:t>2</a:t>
            </a:r>
            <a:r>
              <a:rPr lang="cs-CZ" altLang="cs-CZ" sz="2200"/>
              <a:t>/FiO</a:t>
            </a:r>
            <a:r>
              <a:rPr lang="cs-CZ" altLang="cs-CZ" sz="2200" baseline="-25000"/>
              <a:t>2</a:t>
            </a:r>
            <a:r>
              <a:rPr lang="cs-CZ" altLang="cs-CZ" sz="2200"/>
              <a:t> </a:t>
            </a:r>
            <a:r>
              <a:rPr lang="cs-CZ" altLang="cs-CZ" sz="2200">
                <a:sym typeface="Symbol" panose="05050102010706020507" pitchFamily="18" charset="2"/>
              </a:rPr>
              <a:t> 50 mmHg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sym typeface="Symbol" panose="05050102010706020507" pitchFamily="18" charset="2"/>
              </a:rPr>
              <a:t>Consider ECMO</a:t>
            </a:r>
          </a:p>
          <a:p>
            <a:pPr>
              <a:lnSpc>
                <a:spcPct val="80000"/>
              </a:lnSpc>
            </a:pPr>
            <a:endParaRPr lang="cs-CZ" altLang="cs-CZ" sz="2200"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</a:pPr>
            <a:endParaRPr lang="cs-CZ" altLang="cs-CZ" sz="2200">
              <a:sym typeface="Symbol" panose="05050102010706020507" pitchFamily="18" charset="2"/>
            </a:endParaRPr>
          </a:p>
          <a:p>
            <a:pPr lvl="2">
              <a:lnSpc>
                <a:spcPct val="80000"/>
              </a:lnSpc>
            </a:pPr>
            <a:endParaRPr lang="cs-CZ" altLang="cs-CZ" sz="1700"/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FE624E97-6E4D-4F4A-9573-FCB344A27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149725"/>
            <a:ext cx="26479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8EDADE-E66D-4CBE-B8C5-110CB2C38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01934193-9505-4AC3-9EBB-686E89B3C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"/>
            <a:ext cx="457200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id="{00DA6369-D6DF-48D5-844A-F82E40DC3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67000"/>
            <a:ext cx="4800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91E00D-85F4-462B-AA83-0707DA4CE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6DBB79F2-AF8F-494F-AB44-420DEF6C3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56932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DC8FBDA4-D2AF-43D6-ADB7-15AC798A9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557338"/>
            <a:ext cx="28479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3338ECB9-34CF-4073-B1C8-FE61608A9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65400"/>
            <a:ext cx="85693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0552D4-97E2-4AE7-B651-83D909595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4E8724-217B-4E3D-B5A3-D32246E491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4621958-3578-4038-BDED-EA06F368C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56932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29B9A3CE-538C-41BB-AD91-048E6A787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557338"/>
            <a:ext cx="28479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>
            <a:extLst>
              <a:ext uri="{FF2B5EF4-FFF2-40B4-BE49-F238E27FC236}">
                <a16:creationId xmlns:a16="http://schemas.microsoft.com/office/drawing/2014/main" id="{377C50AD-DDD1-4694-AD7E-3E2B5385A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86423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ovéPole 7">
            <a:extLst>
              <a:ext uri="{FF2B5EF4-FFF2-40B4-BE49-F238E27FC236}">
                <a16:creationId xmlns:a16="http://schemas.microsoft.com/office/drawing/2014/main" id="{839BA965-DB13-4F91-A360-F3138F79A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589588"/>
            <a:ext cx="2520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>
                <a:ea typeface="SimSun" panose="02010600030101010101" pitchFamily="2" charset="-122"/>
              </a:rPr>
              <a:t>- 10%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8945BEF8-F2B0-4B5F-AD49-EDB36F25862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71550" y="2276475"/>
            <a:ext cx="7086600" cy="1470025"/>
          </a:xfrm>
        </p:spPr>
        <p:txBody>
          <a:bodyPr lIns="90488" tIns="44450" rIns="90488" bIns="44450"/>
          <a:lstStyle/>
          <a:p>
            <a:pPr eaLnBrk="1" hangingPunct="1"/>
            <a:r>
              <a:rPr lang="cs-CZ" altLang="cs-CZ">
                <a:latin typeface="Times New Roman" panose="02020603050405020304" pitchFamily="18" charset="0"/>
              </a:rPr>
              <a:t>Other supportive measures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78B007-48B5-49D2-B63B-9FA596FCF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F2492D1A-C730-4E58-A730-456AB6D270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4213" y="620713"/>
            <a:ext cx="7772400" cy="762000"/>
          </a:xfrm>
        </p:spPr>
        <p:txBody>
          <a:bodyPr lIns="90488" tIns="44450" rIns="90488" bIns="44450"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Nitric oxide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206F63F2-69C2-4FDA-8D14-8487EE59A54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2852738"/>
            <a:ext cx="5562600" cy="3690937"/>
          </a:xfrm>
          <a:noFill/>
        </p:spPr>
      </p:pic>
      <p:pic>
        <p:nvPicPr>
          <p:cNvPr id="36868" name="Picture 2">
            <a:extLst>
              <a:ext uri="{FF2B5EF4-FFF2-40B4-BE49-F238E27FC236}">
                <a16:creationId xmlns:a16="http://schemas.microsoft.com/office/drawing/2014/main" id="{2E19BE70-DD94-42C3-AB5C-627AE0D22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1484313"/>
            <a:ext cx="471487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Elipsa 4">
            <a:extLst>
              <a:ext uri="{FF2B5EF4-FFF2-40B4-BE49-F238E27FC236}">
                <a16:creationId xmlns:a16="http://schemas.microsoft.com/office/drawing/2014/main" id="{3B873860-9DDF-47EB-889D-A492A6BE5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410200"/>
            <a:ext cx="609600" cy="304800"/>
          </a:xfrm>
          <a:prstGeom prst="ellipse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cs-CZ" altLang="cs-CZ"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1781648F-403A-4573-9790-309BFB3720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404938" y="620713"/>
            <a:ext cx="7772401" cy="762000"/>
          </a:xfrm>
        </p:spPr>
        <p:txBody>
          <a:bodyPr lIns="90488" tIns="44450" rIns="90488" bIns="44450"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HFOV</a:t>
            </a: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AB2D4F29-E711-4386-8E80-1270D6F693A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636838"/>
            <a:ext cx="6619875" cy="3771900"/>
          </a:xfrm>
          <a:noFill/>
        </p:spPr>
      </p:pic>
      <p:pic>
        <p:nvPicPr>
          <p:cNvPr id="37892" name="Picture 2">
            <a:extLst>
              <a:ext uri="{FF2B5EF4-FFF2-40B4-BE49-F238E27FC236}">
                <a16:creationId xmlns:a16="http://schemas.microsoft.com/office/drawing/2014/main" id="{3A5809B0-D050-4F69-AAA7-EF3A7042B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20713"/>
            <a:ext cx="47434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898AFF75-532E-443C-A41B-32804EE96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381750"/>
            <a:ext cx="1209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Elipsa 5">
            <a:extLst>
              <a:ext uri="{FF2B5EF4-FFF2-40B4-BE49-F238E27FC236}">
                <a16:creationId xmlns:a16="http://schemas.microsoft.com/office/drawing/2014/main" id="{7233DCD8-EDB8-4E58-BE37-437087846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724400"/>
            <a:ext cx="685800" cy="381000"/>
          </a:xfrm>
          <a:prstGeom prst="ellipse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cs-CZ" altLang="cs-CZ"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DA4B4C19-07C7-4019-8A43-C1698CF01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4017963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 descr="Výsledek obrázku pro ards ct">
            <a:hlinkClick r:id="rId3"/>
            <a:extLst>
              <a:ext uri="{FF2B5EF4-FFF2-40B4-BE49-F238E27FC236}">
                <a16:creationId xmlns:a16="http://schemas.microsoft.com/office/drawing/2014/main" id="{33631B8E-F6C6-4FA9-817B-46DEA6643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916113"/>
            <a:ext cx="448151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3B8D443-4E1A-4B4C-845D-ACCC7386C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7724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cs-CZ" sz="2800" b="1" kern="0" dirty="0">
                <a:latin typeface="+mj-lt"/>
                <a:ea typeface="+mj-ea"/>
                <a:cs typeface="+mj-cs"/>
              </a:rPr>
              <a:t>RTG, CT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C89D8901-B0C8-4162-8B76-81FB2EF32211}"/>
              </a:ext>
            </a:extLst>
          </p:cNvPr>
          <p:cNvPicPr>
            <a:picLocks noChangeAspect="1" noChangeArrowheads="1"/>
          </p:cNvPicPr>
          <p:nvPr>
            <p:ph type="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333375"/>
            <a:ext cx="5638800" cy="1600200"/>
          </a:xfrm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4B038E21-4455-4675-9176-CAC15DC93611}"/>
              </a:ext>
            </a:extLst>
          </p:cNvPr>
          <p:cNvPicPr>
            <a:picLocks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205038"/>
            <a:ext cx="7772400" cy="4191000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1551D0-0746-4640-B75F-0F9F275E7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0331ED3D-5838-42C0-AFEE-71120A766210}"/>
              </a:ext>
            </a:extLst>
          </p:cNvPr>
          <p:cNvPicPr>
            <a:picLocks noChangeAspect="1" noChangeArrowheads="1"/>
          </p:cNvPicPr>
          <p:nvPr>
            <p:ph type="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620713"/>
            <a:ext cx="7772400" cy="2895600"/>
          </a:xfrm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F1417F53-2587-4981-9349-6F395B3ED012}"/>
              </a:ext>
            </a:extLst>
          </p:cNvPr>
          <p:cNvPicPr>
            <a:picLocks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05263"/>
            <a:ext cx="7772400" cy="1524000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279039-529B-41BF-ADF3-B50ED89F3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D47D32E7-351C-4A0B-AA53-F9A9F5F24C6D}"/>
              </a:ext>
            </a:extLst>
          </p:cNvPr>
          <p:cNvPicPr>
            <a:picLocks noChangeAspect="1" noChangeArrowheads="1"/>
          </p:cNvPicPr>
          <p:nvPr>
            <p:ph type="title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375" y="333375"/>
            <a:ext cx="6931025" cy="1150938"/>
          </a:xfrm>
        </p:spPr>
      </p:pic>
      <p:sp>
        <p:nvSpPr>
          <p:cNvPr id="40963" name="Rectangle 3">
            <a:extLst>
              <a:ext uri="{FF2B5EF4-FFF2-40B4-BE49-F238E27FC236}">
                <a16:creationId xmlns:a16="http://schemas.microsoft.com/office/drawing/2014/main" id="{58C02E8D-A375-4C07-BDEF-05068F14950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989138"/>
            <a:ext cx="7772400" cy="563562"/>
          </a:xfrm>
        </p:spPr>
        <p:txBody>
          <a:bodyPr lIns="90488" tIns="44450" rIns="90488" bIns="44450"/>
          <a:lstStyle/>
          <a:p>
            <a:pPr eaLnBrk="1" hangingPunct="1"/>
            <a:r>
              <a:rPr lang="cs-CZ" altLang="cs-CZ" sz="2400">
                <a:latin typeface="Times New Roman" panose="02020603050405020304" pitchFamily="18" charset="0"/>
              </a:rPr>
              <a:t>25 g of albumin every 8 h in pts with TP below 50g/l</a:t>
            </a:r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6E3F68E6-8FC4-43D5-9170-F596235A1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76400"/>
            <a:ext cx="2038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>
            <a:extLst>
              <a:ext uri="{FF2B5EF4-FFF2-40B4-BE49-F238E27FC236}">
                <a16:creationId xmlns:a16="http://schemas.microsoft.com/office/drawing/2014/main" id="{01829A1F-0CAD-4649-88A5-C2684E787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36576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973EE22E-AD0F-410F-B653-02D6F4F6E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3657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40B609-C682-425C-8C59-BACED123B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5E99B796-B624-4FFB-9A11-28F2EDBC5F0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752600"/>
            <a:ext cx="7772400" cy="4343400"/>
          </a:xfrm>
        </p:spPr>
        <p:txBody>
          <a:bodyPr lIns="90488" tIns="44450" rIns="90488" bIns="44450"/>
          <a:lstStyle/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41987" name="Picture 8">
            <a:extLst>
              <a:ext uri="{FF2B5EF4-FFF2-40B4-BE49-F238E27FC236}">
                <a16:creationId xmlns:a16="http://schemas.microsoft.com/office/drawing/2014/main" id="{8BBD621C-2521-440D-985A-D9BE1525897C}"/>
              </a:ext>
            </a:extLst>
          </p:cNvPr>
          <p:cNvPicPr>
            <a:picLocks noChangeAspect="1" noChangeArrowheads="1"/>
          </p:cNvPicPr>
          <p:nvPr>
            <p:ph type="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60350"/>
            <a:ext cx="7448550" cy="1182688"/>
          </a:xfrm>
        </p:spPr>
      </p:pic>
      <p:pic>
        <p:nvPicPr>
          <p:cNvPr id="41988" name="Picture 9">
            <a:extLst>
              <a:ext uri="{FF2B5EF4-FFF2-40B4-BE49-F238E27FC236}">
                <a16:creationId xmlns:a16="http://schemas.microsoft.com/office/drawing/2014/main" id="{B192E254-AE33-44F1-BA9E-86761CAFE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00200"/>
            <a:ext cx="1371600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0">
            <a:extLst>
              <a:ext uri="{FF2B5EF4-FFF2-40B4-BE49-F238E27FC236}">
                <a16:creationId xmlns:a16="http://schemas.microsoft.com/office/drawing/2014/main" id="{2DF3A76C-388C-4AAE-90DE-A7C67A88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1200"/>
            <a:ext cx="56673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ovéPole 5">
            <a:extLst>
              <a:ext uri="{FF2B5EF4-FFF2-40B4-BE49-F238E27FC236}">
                <a16:creationId xmlns:a16="http://schemas.microsoft.com/office/drawing/2014/main" id="{FE3C3BDD-5C87-4169-9AE5-E44369CA0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098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>
                <a:ea typeface="SimSun" panose="02010600030101010101" pitchFamily="2" charset="-122"/>
              </a:rPr>
              <a:t>CB </a:t>
            </a:r>
            <a:r>
              <a:rPr lang="cs-CZ" altLang="cs-CZ">
                <a:ea typeface="SimSun" panose="02010600030101010101" pitchFamily="2" charset="-122"/>
                <a:sym typeface="Symbol" panose="05050102010706020507" pitchFamily="18" charset="2"/>
              </a:rPr>
              <a:t> 60g/l</a:t>
            </a:r>
            <a:endParaRPr lang="cs-CZ" altLang="cs-CZ"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3">
            <a:extLst>
              <a:ext uri="{FF2B5EF4-FFF2-40B4-BE49-F238E27FC236}">
                <a16:creationId xmlns:a16="http://schemas.microsoft.com/office/drawing/2014/main" id="{30B0D3CB-067E-4427-B131-BD5E04A476F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55650" y="2205038"/>
            <a:ext cx="7772400" cy="1470025"/>
          </a:xfrm>
        </p:spPr>
        <p:txBody>
          <a:bodyPr lIns="90488" tIns="44450" rIns="90488" bIns="44450"/>
          <a:lstStyle/>
          <a:p>
            <a:pPr eaLnBrk="1" hangingPunct="1"/>
            <a:r>
              <a:rPr lang="cs-CZ" altLang="cs-CZ">
                <a:latin typeface="Times New Roman" panose="02020603050405020304" pitchFamily="18" charset="0"/>
              </a:rPr>
              <a:t>Extracorporeal lung support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E4A277-F363-4B4B-831F-4160169DC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84F7E6D9-182B-478F-918C-11CB1AA5222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/>
              <a:t>Treatment  modalities according to lung function</a:t>
            </a:r>
          </a:p>
        </p:txBody>
      </p:sp>
      <p:sp>
        <p:nvSpPr>
          <p:cNvPr id="44035" name="Zástupný symbol pro obsah 2">
            <a:extLst>
              <a:ext uri="{FF2B5EF4-FFF2-40B4-BE49-F238E27FC236}">
                <a16:creationId xmlns:a16="http://schemas.microsoft.com/office/drawing/2014/main" id="{A0CC6370-F22C-4A6B-92BA-88DF3A61A314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200"/>
              <a:t>PaO</a:t>
            </a:r>
            <a:r>
              <a:rPr lang="cs-CZ" altLang="cs-CZ" sz="2200" baseline="-25000"/>
              <a:t>2</a:t>
            </a:r>
            <a:r>
              <a:rPr lang="cs-CZ" altLang="cs-CZ" sz="2200"/>
              <a:t>/FiO</a:t>
            </a:r>
            <a:r>
              <a:rPr lang="cs-CZ" altLang="cs-CZ" sz="2200" baseline="-25000"/>
              <a:t>2 </a:t>
            </a:r>
            <a:r>
              <a:rPr lang="cs-CZ" altLang="cs-CZ" sz="2200">
                <a:sym typeface="Symbol" panose="05050102010706020507" pitchFamily="18" charset="2"/>
              </a:rPr>
              <a:t> 300 mmHg</a:t>
            </a:r>
          </a:p>
          <a:p>
            <a:pPr lvl="1">
              <a:lnSpc>
                <a:spcPct val="80000"/>
              </a:lnSpc>
            </a:pPr>
            <a:r>
              <a:rPr lang="cs-CZ" altLang="cs-CZ" sz="2000"/>
              <a:t>Lung protctive ventilation (e.g. ARDSNet protocol)</a:t>
            </a:r>
          </a:p>
          <a:p>
            <a:pPr>
              <a:lnSpc>
                <a:spcPct val="80000"/>
              </a:lnSpc>
            </a:pPr>
            <a:r>
              <a:rPr lang="cs-CZ" altLang="cs-CZ" sz="2200"/>
              <a:t>PaO</a:t>
            </a:r>
            <a:r>
              <a:rPr lang="cs-CZ" altLang="cs-CZ" sz="2200" baseline="-25000"/>
              <a:t>2</a:t>
            </a:r>
            <a:r>
              <a:rPr lang="cs-CZ" altLang="cs-CZ" sz="2200"/>
              <a:t>/FiO</a:t>
            </a:r>
            <a:r>
              <a:rPr lang="cs-CZ" altLang="cs-CZ" sz="2200" baseline="-25000"/>
              <a:t>2</a:t>
            </a:r>
            <a:r>
              <a:rPr lang="cs-CZ" altLang="cs-CZ" sz="2200"/>
              <a:t> </a:t>
            </a:r>
            <a:r>
              <a:rPr lang="cs-CZ" altLang="cs-CZ" sz="2200">
                <a:sym typeface="Symbol" panose="05050102010706020507" pitchFamily="18" charset="2"/>
              </a:rPr>
              <a:t> 200 mmHg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sym typeface="Symbol" panose="05050102010706020507" pitchFamily="18" charset="2"/>
              </a:rPr>
              <a:t>Lung protective ventilation with higher PEEP level</a:t>
            </a:r>
          </a:p>
          <a:p>
            <a:pPr lvl="2">
              <a:lnSpc>
                <a:spcPct val="80000"/>
              </a:lnSpc>
            </a:pPr>
            <a:r>
              <a:rPr lang="cs-CZ" altLang="cs-CZ" sz="1700">
                <a:sym typeface="Symbol" panose="05050102010706020507" pitchFamily="18" charset="2"/>
              </a:rPr>
              <a:t>Test PEEP response</a:t>
            </a:r>
          </a:p>
          <a:p>
            <a:pPr>
              <a:lnSpc>
                <a:spcPct val="80000"/>
              </a:lnSpc>
            </a:pPr>
            <a:r>
              <a:rPr lang="cs-CZ" altLang="cs-CZ" sz="2200"/>
              <a:t>PaO</a:t>
            </a:r>
            <a:r>
              <a:rPr lang="cs-CZ" altLang="cs-CZ" sz="2200" baseline="-25000"/>
              <a:t>2</a:t>
            </a:r>
            <a:r>
              <a:rPr lang="cs-CZ" altLang="cs-CZ" sz="2200"/>
              <a:t>/FiO</a:t>
            </a:r>
            <a:r>
              <a:rPr lang="cs-CZ" altLang="cs-CZ" sz="2200" baseline="-25000"/>
              <a:t>2</a:t>
            </a:r>
            <a:r>
              <a:rPr lang="cs-CZ" altLang="cs-CZ" sz="2200"/>
              <a:t> </a:t>
            </a:r>
            <a:r>
              <a:rPr lang="cs-CZ" altLang="cs-CZ" sz="2200">
                <a:sym typeface="Symbol" panose="05050102010706020507" pitchFamily="18" charset="2"/>
              </a:rPr>
              <a:t> 150 mmHg</a:t>
            </a:r>
          </a:p>
          <a:p>
            <a:pPr lvl="1">
              <a:lnSpc>
                <a:spcPct val="80000"/>
              </a:lnSpc>
            </a:pPr>
            <a:r>
              <a:rPr lang="cs-CZ" altLang="cs-CZ" sz="2000"/>
              <a:t>Consider  the use of cisatracurium for 48 h</a:t>
            </a:r>
          </a:p>
          <a:p>
            <a:pPr>
              <a:lnSpc>
                <a:spcPct val="80000"/>
              </a:lnSpc>
            </a:pPr>
            <a:r>
              <a:rPr lang="cs-CZ" altLang="cs-CZ" sz="2200"/>
              <a:t>PaO</a:t>
            </a:r>
            <a:r>
              <a:rPr lang="cs-CZ" altLang="cs-CZ" sz="2200" baseline="-25000"/>
              <a:t>2</a:t>
            </a:r>
            <a:r>
              <a:rPr lang="cs-CZ" altLang="cs-CZ" sz="2200"/>
              <a:t>/FiO</a:t>
            </a:r>
            <a:r>
              <a:rPr lang="cs-CZ" altLang="cs-CZ" sz="2200" baseline="-25000"/>
              <a:t>2</a:t>
            </a:r>
            <a:r>
              <a:rPr lang="cs-CZ" altLang="cs-CZ" sz="2200"/>
              <a:t> </a:t>
            </a:r>
            <a:r>
              <a:rPr lang="cs-CZ" altLang="cs-CZ" sz="2200">
                <a:sym typeface="Symbol" panose="05050102010706020507" pitchFamily="18" charset="2"/>
              </a:rPr>
              <a:t> 100 mmHg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sym typeface="Symbol" panose="05050102010706020507" pitchFamily="18" charset="2"/>
              </a:rPr>
              <a:t>Consider the use of prone position</a:t>
            </a:r>
          </a:p>
          <a:p>
            <a:pPr>
              <a:lnSpc>
                <a:spcPct val="80000"/>
              </a:lnSpc>
            </a:pPr>
            <a:r>
              <a:rPr lang="cs-CZ" altLang="cs-CZ" sz="2200">
                <a:solidFill>
                  <a:srgbClr val="FF0000"/>
                </a:solidFill>
              </a:rPr>
              <a:t>PaO</a:t>
            </a:r>
            <a:r>
              <a:rPr lang="cs-CZ" altLang="cs-CZ" sz="2200" baseline="-25000">
                <a:solidFill>
                  <a:srgbClr val="FF0000"/>
                </a:solidFill>
              </a:rPr>
              <a:t>2</a:t>
            </a:r>
            <a:r>
              <a:rPr lang="cs-CZ" altLang="cs-CZ" sz="2200">
                <a:solidFill>
                  <a:srgbClr val="FF0000"/>
                </a:solidFill>
              </a:rPr>
              <a:t>/FiO</a:t>
            </a:r>
            <a:r>
              <a:rPr lang="cs-CZ" altLang="cs-CZ" sz="2200" baseline="-25000">
                <a:solidFill>
                  <a:srgbClr val="FF0000"/>
                </a:solidFill>
              </a:rPr>
              <a:t>2</a:t>
            </a:r>
            <a:r>
              <a:rPr lang="cs-CZ" altLang="cs-CZ" sz="2200">
                <a:solidFill>
                  <a:srgbClr val="FF0000"/>
                </a:solidFill>
              </a:rPr>
              <a:t> </a:t>
            </a:r>
            <a:r>
              <a:rPr lang="cs-CZ" altLang="cs-CZ" sz="2200">
                <a:solidFill>
                  <a:srgbClr val="FF0000"/>
                </a:solidFill>
                <a:sym typeface="Symbol" panose="05050102010706020507" pitchFamily="18" charset="2"/>
              </a:rPr>
              <a:t> 80 mmHg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solidFill>
                  <a:srgbClr val="FF0000"/>
                </a:solidFill>
                <a:sym typeface="Symbol" panose="05050102010706020507" pitchFamily="18" charset="2"/>
              </a:rPr>
              <a:t>Consider ECCO2R</a:t>
            </a:r>
          </a:p>
          <a:p>
            <a:pPr>
              <a:lnSpc>
                <a:spcPct val="80000"/>
              </a:lnSpc>
            </a:pPr>
            <a:r>
              <a:rPr lang="cs-CZ" altLang="cs-CZ" sz="2200">
                <a:solidFill>
                  <a:srgbClr val="FF0000"/>
                </a:solidFill>
              </a:rPr>
              <a:t>PaO</a:t>
            </a:r>
            <a:r>
              <a:rPr lang="cs-CZ" altLang="cs-CZ" sz="2200" baseline="-25000">
                <a:solidFill>
                  <a:srgbClr val="FF0000"/>
                </a:solidFill>
              </a:rPr>
              <a:t>2</a:t>
            </a:r>
            <a:r>
              <a:rPr lang="cs-CZ" altLang="cs-CZ" sz="2200">
                <a:solidFill>
                  <a:srgbClr val="FF0000"/>
                </a:solidFill>
              </a:rPr>
              <a:t>/FiO</a:t>
            </a:r>
            <a:r>
              <a:rPr lang="cs-CZ" altLang="cs-CZ" sz="2200" baseline="-25000">
                <a:solidFill>
                  <a:srgbClr val="FF0000"/>
                </a:solidFill>
              </a:rPr>
              <a:t>2</a:t>
            </a:r>
            <a:r>
              <a:rPr lang="cs-CZ" altLang="cs-CZ" sz="2200">
                <a:solidFill>
                  <a:srgbClr val="FF0000"/>
                </a:solidFill>
              </a:rPr>
              <a:t> </a:t>
            </a:r>
            <a:r>
              <a:rPr lang="cs-CZ" altLang="cs-CZ" sz="2200">
                <a:solidFill>
                  <a:srgbClr val="FF0000"/>
                </a:solidFill>
                <a:sym typeface="Symbol" panose="05050102010706020507" pitchFamily="18" charset="2"/>
              </a:rPr>
              <a:t> 50 mmHg</a:t>
            </a:r>
          </a:p>
          <a:p>
            <a:pPr lvl="1">
              <a:lnSpc>
                <a:spcPct val="80000"/>
              </a:lnSpc>
            </a:pPr>
            <a:r>
              <a:rPr lang="cs-CZ" altLang="cs-CZ" sz="2000">
                <a:solidFill>
                  <a:srgbClr val="FF0000"/>
                </a:solidFill>
                <a:sym typeface="Symbol" panose="05050102010706020507" pitchFamily="18" charset="2"/>
              </a:rPr>
              <a:t>Consider ECMO</a:t>
            </a:r>
          </a:p>
          <a:p>
            <a:pPr>
              <a:lnSpc>
                <a:spcPct val="80000"/>
              </a:lnSpc>
            </a:pPr>
            <a:endParaRPr lang="cs-CZ" altLang="cs-CZ" sz="2200"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</a:pPr>
            <a:endParaRPr lang="cs-CZ" altLang="cs-CZ" sz="2200">
              <a:sym typeface="Symbol" panose="05050102010706020507" pitchFamily="18" charset="2"/>
            </a:endParaRPr>
          </a:p>
          <a:p>
            <a:pPr lvl="2">
              <a:lnSpc>
                <a:spcPct val="80000"/>
              </a:lnSpc>
            </a:pPr>
            <a:endParaRPr lang="cs-CZ" altLang="cs-CZ" sz="1700"/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FF6456C8-2BDC-4C40-BC4F-CA0DA84F5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149725"/>
            <a:ext cx="26479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3">
            <a:extLst>
              <a:ext uri="{FF2B5EF4-FFF2-40B4-BE49-F238E27FC236}">
                <a16:creationId xmlns:a16="http://schemas.microsoft.com/office/drawing/2014/main" id="{F20C21B2-29EB-465F-93ED-1E8803F4DD4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27584" y="1967467"/>
            <a:ext cx="7772400" cy="1470025"/>
          </a:xfrm>
        </p:spPr>
        <p:txBody>
          <a:bodyPr lIns="90488" tIns="44450" rIns="90488" bIns="44450"/>
          <a:lstStyle/>
          <a:p>
            <a:pPr eaLnBrk="1" hangingPunct="1"/>
            <a:r>
              <a:rPr lang="cs-CZ" altLang="cs-CZ" dirty="0" err="1"/>
              <a:t>vvECMO</a:t>
            </a: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322DE4-97CD-431C-B85F-21BF46B38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11A78DAA-B949-4456-A1EB-68CA4E4AC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8F0F2B7C-74FD-4B10-8FEF-25B31386C4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graphicFrame>
        <p:nvGraphicFramePr>
          <p:cNvPr id="1026" name="Object 4">
            <a:extLst>
              <a:ext uri="{FF2B5EF4-FFF2-40B4-BE49-F238E27FC236}">
                <a16:creationId xmlns:a16="http://schemas.microsoft.com/office/drawing/2014/main" id="{F5FADAC7-E581-4366-A7F9-0B5924A192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609600"/>
          <a:ext cx="7391400" cy="554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19504762" imgH="14628571" progId="Paint.Picture">
                  <p:embed/>
                </p:oleObj>
              </mc:Choice>
              <mc:Fallback>
                <p:oleObj name="Rastrový obrázek" r:id="rId4" imgW="19504762" imgH="14628571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609600"/>
                        <a:ext cx="7391400" cy="554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5">
            <a:extLst>
              <a:ext uri="{FF2B5EF4-FFF2-40B4-BE49-F238E27FC236}">
                <a16:creationId xmlns:a16="http://schemas.microsoft.com/office/drawing/2014/main" id="{2224238D-6457-443E-8B3F-28EBDD2A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828800"/>
            <a:ext cx="228600" cy="76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8C49F4-5387-489C-B2F5-40F84EE76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6A4D1470-5440-4C49-93B2-0570A7DEF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404813"/>
            <a:ext cx="6624638" cy="1143000"/>
          </a:xfrm>
        </p:spPr>
        <p:txBody>
          <a:bodyPr/>
          <a:lstStyle/>
          <a:p>
            <a:pPr eaLnBrk="1" hangingPunct="1"/>
            <a:endParaRPr lang="en-GB" altLang="cs-CZ"/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9093D63B-1AF3-4C7A-91AC-69EF19551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cs-CZ"/>
          </a:p>
        </p:txBody>
      </p:sp>
      <p:pic>
        <p:nvPicPr>
          <p:cNvPr id="48132" name="Picture 2">
            <a:extLst>
              <a:ext uri="{FF2B5EF4-FFF2-40B4-BE49-F238E27FC236}">
                <a16:creationId xmlns:a16="http://schemas.microsoft.com/office/drawing/2014/main" id="{A1D1113E-8299-45EC-B561-411580E27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7993063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E2DD2D7-B691-45E6-A792-15A7C2871E29}"/>
              </a:ext>
            </a:extLst>
          </p:cNvPr>
          <p:cNvSpPr/>
          <p:nvPr/>
        </p:nvSpPr>
        <p:spPr>
          <a:xfrm>
            <a:off x="6156325" y="2636838"/>
            <a:ext cx="503238" cy="2159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0D9C04DB-8CCC-4DFA-A4D1-5CBD12E4FC6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549275"/>
            <a:ext cx="7772400" cy="762000"/>
          </a:xfrm>
        </p:spPr>
        <p:txBody>
          <a:bodyPr lIns="90488" tIns="44450" rIns="90488" bIns="44450"/>
          <a:lstStyle/>
          <a:p>
            <a:pPr eaLnBrk="1" hangingPunct="1"/>
            <a:r>
              <a:rPr lang="cs-CZ" altLang="cs-CZ"/>
              <a:t>vvECMO indications</a:t>
            </a:r>
          </a:p>
        </p:txBody>
      </p:sp>
      <p:sp>
        <p:nvSpPr>
          <p:cNvPr id="49155" name="Rectangle 4">
            <a:extLst>
              <a:ext uri="{FF2B5EF4-FFF2-40B4-BE49-F238E27FC236}">
                <a16:creationId xmlns:a16="http://schemas.microsoft.com/office/drawing/2014/main" id="{BBA52E14-77BE-4C8F-9D00-B5BA7B19BA25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1752600"/>
            <a:ext cx="8135937" cy="4343400"/>
          </a:xfrm>
        </p:spPr>
        <p:txBody>
          <a:bodyPr lIns="90488" tIns="44450" rIns="90488" bIns="44450"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Severe hypoxemia</a:t>
            </a:r>
          </a:p>
          <a:p>
            <a:r>
              <a:rPr lang="en-US" altLang="cs-CZ" sz="2000"/>
              <a:t>a ratio of partial pressure of arterial oxygen</a:t>
            </a:r>
            <a:r>
              <a:rPr lang="cs-CZ" altLang="cs-CZ" sz="2000"/>
              <a:t> </a:t>
            </a:r>
            <a:r>
              <a:rPr lang="en-US" altLang="cs-CZ" sz="2000"/>
              <a:t>[Pao2] to the fraction of inspired oxygen</a:t>
            </a:r>
            <a:r>
              <a:rPr lang="cs-CZ" altLang="cs-CZ" sz="2000"/>
              <a:t> </a:t>
            </a:r>
            <a:r>
              <a:rPr lang="en-US" altLang="cs-CZ" sz="2000"/>
              <a:t>[Fio2] of &lt;50 mm Hg for &gt;3 hours, </a:t>
            </a:r>
            <a:endParaRPr lang="cs-CZ" altLang="cs-CZ" sz="2000"/>
          </a:p>
          <a:p>
            <a:r>
              <a:rPr lang="en-US" altLang="cs-CZ" sz="2000"/>
              <a:t>a Pao2:Fio2 of</a:t>
            </a:r>
            <a:r>
              <a:rPr lang="cs-CZ" altLang="cs-CZ" sz="2000"/>
              <a:t> </a:t>
            </a:r>
            <a:r>
              <a:rPr lang="en-US" altLang="cs-CZ" sz="2000"/>
              <a:t>&lt;80 mm Hg for &gt;6 hours,</a:t>
            </a: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Hypercapnia</a:t>
            </a:r>
          </a:p>
          <a:p>
            <a:r>
              <a:rPr lang="en-US" altLang="cs-CZ" sz="2000"/>
              <a:t> an arterial blood</a:t>
            </a:r>
            <a:r>
              <a:rPr lang="cs-CZ" altLang="cs-CZ" sz="2000"/>
              <a:t> </a:t>
            </a:r>
            <a:r>
              <a:rPr lang="en-US" altLang="cs-CZ" sz="2000"/>
              <a:t>pH of &lt;7.25 with a partial pressure of arterial carbon</a:t>
            </a:r>
            <a:r>
              <a:rPr lang="cs-CZ" altLang="cs-CZ" sz="2000"/>
              <a:t> </a:t>
            </a:r>
            <a:r>
              <a:rPr lang="en-US" altLang="cs-CZ" sz="2000"/>
              <a:t>dioxide [Paco2] of ≥60 mm Hg for &gt;6 hours,</a:t>
            </a:r>
            <a:r>
              <a:rPr lang="cs-CZ" altLang="cs-CZ" sz="2000"/>
              <a:t> </a:t>
            </a:r>
            <a:r>
              <a:rPr lang="en-US" altLang="cs-CZ" sz="2000"/>
              <a:t>with the respiratory rate increased to 35 breaths</a:t>
            </a:r>
            <a:r>
              <a:rPr lang="cs-CZ" altLang="cs-CZ" sz="2000"/>
              <a:t> </a:t>
            </a:r>
            <a:r>
              <a:rPr lang="en-GB" altLang="cs-CZ" sz="2000"/>
              <a:t>per minute and mechanical-ventilation settings</a:t>
            </a:r>
            <a:r>
              <a:rPr lang="cs-CZ" altLang="cs-CZ" sz="2000"/>
              <a:t> </a:t>
            </a:r>
            <a:r>
              <a:rPr lang="en-US" altLang="cs-CZ" sz="2000"/>
              <a:t>adjusted to keep a plateau pressure of ≤32 cm of</a:t>
            </a:r>
            <a:r>
              <a:rPr lang="cs-CZ" altLang="cs-CZ" sz="2000"/>
              <a:t> </a:t>
            </a:r>
            <a:r>
              <a:rPr lang="en-US" altLang="cs-CZ" sz="2000"/>
              <a:t>water) despite ventilator optimization (defined as</a:t>
            </a:r>
          </a:p>
          <a:p>
            <a:r>
              <a:rPr lang="en-US" altLang="cs-CZ" sz="2000"/>
              <a:t>a fraction of inspired oxygen [Fio2] of ≥0.80, a</a:t>
            </a:r>
            <a:r>
              <a:rPr lang="cs-CZ" altLang="cs-CZ" sz="2000"/>
              <a:t> </a:t>
            </a:r>
            <a:r>
              <a:rPr lang="en-US" altLang="cs-CZ" sz="2000"/>
              <a:t>tidal volume of 6 ml per kilogram of predicted</a:t>
            </a:r>
            <a:r>
              <a:rPr lang="cs-CZ" altLang="cs-CZ" sz="2000"/>
              <a:t> </a:t>
            </a:r>
            <a:r>
              <a:rPr lang="en-US" altLang="cs-CZ" sz="2000"/>
              <a:t>body weight, and a positive end-expiratory pressure</a:t>
            </a:r>
            <a:r>
              <a:rPr lang="cs-CZ" altLang="cs-CZ" sz="2000"/>
              <a:t> </a:t>
            </a:r>
            <a:r>
              <a:rPr lang="en-US" altLang="cs-CZ" sz="2000"/>
              <a:t>[PEEP] of ≥10 cm of water).</a:t>
            </a:r>
            <a:endParaRPr lang="cs-CZ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79C5E3-6562-4DE5-A011-85950670D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259CC7D-8D7D-45A8-94C0-DF6CC0A2D0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692150"/>
            <a:ext cx="7412037" cy="647700"/>
          </a:xfrm>
        </p:spPr>
        <p:txBody>
          <a:bodyPr lIns="90488" tIns="44450" rIns="90488" bIns="44450"/>
          <a:lstStyle/>
          <a:p>
            <a:pPr eaLnBrk="1" hangingPunct="1"/>
            <a:r>
              <a:rPr lang="cs-CZ" altLang="cs-CZ"/>
              <a:t>ARDS  - causes (in the past)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5E766CE-220D-4C46-B3E5-FC122ECD477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916113"/>
            <a:ext cx="7988300" cy="4114800"/>
          </a:xfrm>
        </p:spPr>
        <p:txBody>
          <a:bodyPr lIns="90488" tIns="44450" rIns="90488" bIns="44450"/>
          <a:lstStyle/>
          <a:p>
            <a:pPr lvl="1" eaLnBrk="1" hangingPunct="1">
              <a:defRPr/>
            </a:pPr>
            <a:r>
              <a:rPr lang="cs-CZ" sz="2800" dirty="0" err="1"/>
              <a:t>Direct</a:t>
            </a:r>
            <a:r>
              <a:rPr lang="cs-CZ" sz="2800" dirty="0"/>
              <a:t> </a:t>
            </a:r>
            <a:r>
              <a:rPr lang="cs-CZ" sz="2800" dirty="0" err="1"/>
              <a:t>injury</a:t>
            </a:r>
            <a:r>
              <a:rPr lang="cs-CZ" sz="2800" dirty="0"/>
              <a:t> - </a:t>
            </a:r>
            <a:r>
              <a:rPr lang="cs-CZ" sz="2800" dirty="0" err="1"/>
              <a:t>aspiration</a:t>
            </a:r>
            <a:r>
              <a:rPr lang="cs-CZ" sz="2800" dirty="0"/>
              <a:t>, </a:t>
            </a:r>
            <a:r>
              <a:rPr lang="cs-CZ" sz="2800" dirty="0" err="1"/>
              <a:t>lung</a:t>
            </a:r>
            <a:r>
              <a:rPr lang="cs-CZ" sz="2800" dirty="0"/>
              <a:t> </a:t>
            </a:r>
            <a:r>
              <a:rPr lang="cs-CZ" sz="2800" dirty="0" err="1"/>
              <a:t>infection</a:t>
            </a:r>
            <a:r>
              <a:rPr lang="cs-CZ" sz="2800" dirty="0"/>
              <a:t>, </a:t>
            </a:r>
            <a:r>
              <a:rPr lang="cs-CZ" sz="2800" dirty="0" err="1"/>
              <a:t>lung</a:t>
            </a:r>
            <a:r>
              <a:rPr lang="cs-CZ" sz="2800" dirty="0"/>
              <a:t> </a:t>
            </a:r>
            <a:r>
              <a:rPr lang="cs-CZ" sz="2800" dirty="0" err="1"/>
              <a:t>contusion</a:t>
            </a:r>
            <a:r>
              <a:rPr lang="cs-CZ" sz="2800" dirty="0"/>
              <a:t> </a:t>
            </a:r>
            <a:r>
              <a:rPr lang="cs-CZ" sz="2800" dirty="0" err="1"/>
              <a:t>etc</a:t>
            </a:r>
            <a:r>
              <a:rPr lang="cs-CZ" sz="2800" dirty="0"/>
              <a:t>.</a:t>
            </a:r>
          </a:p>
          <a:p>
            <a:pPr lvl="1" eaLnBrk="1" hangingPunct="1">
              <a:defRPr/>
            </a:pPr>
            <a:endParaRPr lang="cs-CZ" sz="2800" dirty="0"/>
          </a:p>
          <a:p>
            <a:pPr lvl="1" eaLnBrk="1" hangingPunct="1">
              <a:defRPr/>
            </a:pPr>
            <a:r>
              <a:rPr lang="cs-CZ" sz="2800" dirty="0" err="1"/>
              <a:t>Indirect</a:t>
            </a:r>
            <a:r>
              <a:rPr lang="cs-CZ" sz="2800" dirty="0"/>
              <a:t> </a:t>
            </a:r>
            <a:r>
              <a:rPr lang="cs-CZ" sz="2800" dirty="0" err="1"/>
              <a:t>injury</a:t>
            </a:r>
            <a:r>
              <a:rPr lang="cs-CZ" sz="2800" dirty="0"/>
              <a:t> - </a:t>
            </a:r>
            <a:r>
              <a:rPr lang="cs-CZ" sz="2800" dirty="0" err="1"/>
              <a:t>sepsis</a:t>
            </a:r>
            <a:r>
              <a:rPr lang="cs-CZ" sz="2800" dirty="0"/>
              <a:t>, </a:t>
            </a:r>
            <a:r>
              <a:rPr lang="cs-CZ" sz="2800" dirty="0" err="1"/>
              <a:t>shock</a:t>
            </a:r>
            <a:r>
              <a:rPr lang="cs-CZ" sz="2800" dirty="0"/>
              <a:t>, </a:t>
            </a:r>
            <a:r>
              <a:rPr lang="cs-CZ" sz="2800" dirty="0" err="1"/>
              <a:t>burns</a:t>
            </a:r>
            <a:r>
              <a:rPr lang="cs-CZ" sz="2800" dirty="0"/>
              <a:t>, pankreatitis </a:t>
            </a:r>
            <a:r>
              <a:rPr lang="cs-CZ" sz="2800" dirty="0" err="1"/>
              <a:t>etc</a:t>
            </a:r>
            <a:r>
              <a:rPr lang="cs-CZ" sz="2800" dirty="0"/>
              <a:t>.</a:t>
            </a:r>
          </a:p>
          <a:p>
            <a:pPr lvl="1" eaLnBrk="1" hangingPunct="1">
              <a:defRPr/>
            </a:pPr>
            <a:endParaRPr lang="cs-CZ" sz="2800" dirty="0"/>
          </a:p>
          <a:p>
            <a:pPr lvl="1" eaLnBrk="1" hangingPunct="1">
              <a:defRPr/>
            </a:pPr>
            <a:r>
              <a:rPr lang="cs-CZ" sz="2800" dirty="0" err="1"/>
              <a:t>idiopathic</a:t>
            </a:r>
            <a:r>
              <a:rPr lang="cs-CZ" sz="2800" dirty="0"/>
              <a:t> ARDS – </a:t>
            </a:r>
            <a:r>
              <a:rPr lang="cs-CZ" sz="2800" dirty="0" err="1"/>
              <a:t>acute</a:t>
            </a:r>
            <a:r>
              <a:rPr lang="cs-CZ" sz="2800" dirty="0"/>
              <a:t> </a:t>
            </a:r>
            <a:r>
              <a:rPr lang="cs-CZ" sz="2800" dirty="0" err="1"/>
              <a:t>interstitial</a:t>
            </a:r>
            <a:r>
              <a:rPr lang="cs-CZ" sz="2800" dirty="0"/>
              <a:t> </a:t>
            </a:r>
            <a:r>
              <a:rPr lang="cs-CZ" sz="2800" dirty="0" err="1"/>
              <a:t>pneumonia</a:t>
            </a:r>
            <a:endParaRPr lang="cs-CZ" sz="2800" dirty="0"/>
          </a:p>
          <a:p>
            <a:pPr eaLnBrk="1" hangingPunct="1">
              <a:buFont typeface="Monotype Sorts" pitchFamily="2" charset="2"/>
              <a:buChar char="n"/>
              <a:defRPr/>
            </a:pPr>
            <a:endParaRPr lang="cs-CZ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E782EA-B4A0-48CC-9BD7-84D3D36E6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1" grpId="0" build="p" bldLvl="2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E6C60E2D-A8C8-4323-B698-51DFDEBE3B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620713"/>
            <a:ext cx="7772400" cy="762000"/>
          </a:xfrm>
        </p:spPr>
        <p:txBody>
          <a:bodyPr lIns="90488" tIns="44450" rIns="90488" bIns="44450"/>
          <a:lstStyle/>
          <a:p>
            <a:pPr eaLnBrk="1" hangingPunct="1"/>
            <a:r>
              <a:rPr lang="cs-CZ" altLang="cs-CZ"/>
              <a:t>Contraindications (ELSO guidelines)</a:t>
            </a:r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50166F3E-64E3-477F-8392-7A96655E60C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288" y="1557338"/>
            <a:ext cx="8061325" cy="4559300"/>
          </a:xfrm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  <a:buFont typeface="Monotype Sorts" charset="2"/>
              <a:buNone/>
            </a:pPr>
            <a:r>
              <a:rPr lang="en-US" altLang="cs-CZ" sz="1600" dirty="0"/>
              <a:t>There are no absolute contraindications to ECLS, as each patient is considered</a:t>
            </a:r>
            <a:r>
              <a:rPr lang="cs-CZ" altLang="cs-CZ" sz="1600" dirty="0"/>
              <a:t> </a:t>
            </a:r>
            <a:r>
              <a:rPr lang="en-US" altLang="cs-CZ" sz="1600" dirty="0"/>
              <a:t>individually with respect to risks and benefits. There are conditions, however, that are</a:t>
            </a:r>
            <a:r>
              <a:rPr lang="cs-CZ" altLang="cs-CZ" sz="1600" dirty="0"/>
              <a:t> </a:t>
            </a:r>
            <a:r>
              <a:rPr lang="en-US" altLang="cs-CZ" sz="1600" dirty="0"/>
              <a:t>known to be associated with a poor outcome despite ECLS, and can be considered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relative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contraindications</a:t>
            </a:r>
            <a:r>
              <a:rPr lang="cs-CZ" altLang="cs-CZ" sz="1600" dirty="0"/>
              <a:t>.</a:t>
            </a:r>
          </a:p>
          <a:p>
            <a:pPr eaLnBrk="1" hangingPunct="1">
              <a:lnSpc>
                <a:spcPct val="80000"/>
              </a:lnSpc>
              <a:buFont typeface="Monotype Sorts" charset="2"/>
              <a:buNone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 typeface="Monotype Sorts" charset="2"/>
              <a:buNone/>
            </a:pPr>
            <a:r>
              <a:rPr lang="en-US" altLang="cs-CZ" sz="1600" dirty="0"/>
              <a:t>1. Mechanical ventilation at high settings (FiO2 &gt; .9, P-plat &gt; 30) for 7 days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or</a:t>
            </a:r>
            <a:r>
              <a:rPr lang="cs-CZ" altLang="cs-CZ" sz="1600" dirty="0"/>
              <a:t> more</a:t>
            </a:r>
          </a:p>
          <a:p>
            <a:pPr eaLnBrk="1" hangingPunct="1">
              <a:lnSpc>
                <a:spcPct val="80000"/>
              </a:lnSpc>
              <a:buFont typeface="Monotype Sorts" charset="2"/>
              <a:buNone/>
            </a:pPr>
            <a:r>
              <a:rPr lang="en-US" altLang="cs-CZ" sz="1600" dirty="0"/>
              <a:t>2. Major pharmacologic immunosuppression (absolute neutrophil count</a:t>
            </a:r>
            <a:r>
              <a:rPr lang="cs-CZ" altLang="cs-CZ" sz="1600" dirty="0"/>
              <a:t> &lt;400/ml3</a:t>
            </a:r>
          </a:p>
          <a:p>
            <a:pPr eaLnBrk="1" hangingPunct="1">
              <a:lnSpc>
                <a:spcPct val="80000"/>
              </a:lnSpc>
              <a:buFont typeface="Monotype Sorts" charset="2"/>
              <a:buNone/>
            </a:pPr>
            <a:r>
              <a:rPr lang="en-US" altLang="cs-CZ" sz="1600" dirty="0"/>
              <a:t>3. CNS hemorrhage that is recent or expanding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 typeface="Monotype Sorts" charset="2"/>
              <a:buNone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 typeface="Monotype Sorts" charset="2"/>
              <a:buNone/>
            </a:pPr>
            <a:r>
              <a:rPr lang="cs-CZ" altLang="cs-CZ" sz="1600" dirty="0" err="1"/>
              <a:t>Specific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patient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considerations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 typeface="Monotype Sorts" charset="2"/>
              <a:buNone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 typeface="Monotype Sorts" charset="2"/>
              <a:buNone/>
            </a:pPr>
            <a:r>
              <a:rPr lang="en-US" altLang="cs-CZ" sz="1600" dirty="0"/>
              <a:t>1. Age: no specific age contraindication but consider increasing risk with</a:t>
            </a:r>
            <a:r>
              <a:rPr lang="cs-CZ" altLang="cs-CZ" sz="1600" dirty="0"/>
              <a:t> </a:t>
            </a:r>
            <a:r>
              <a:rPr lang="cs-CZ" altLang="cs-CZ" sz="1600" dirty="0" err="1"/>
              <a:t>increasing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age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 typeface="Monotype Sorts" charset="2"/>
              <a:buNone/>
            </a:pPr>
            <a:r>
              <a:rPr lang="en-US" altLang="cs-CZ" sz="1600" dirty="0"/>
              <a:t>2. Weight: over 125 kg can be associated with technical difficulty in</a:t>
            </a:r>
            <a:r>
              <a:rPr lang="cs-CZ" altLang="cs-CZ" sz="1600" dirty="0"/>
              <a:t> </a:t>
            </a:r>
            <a:r>
              <a:rPr lang="en-US" altLang="cs-CZ" sz="1600" dirty="0"/>
              <a:t>cannulation, and the risk of not being able to achieve an adequate blood</a:t>
            </a:r>
            <a:r>
              <a:rPr lang="cs-CZ" altLang="cs-CZ" sz="1600" dirty="0"/>
              <a:t> </a:t>
            </a:r>
            <a:r>
              <a:rPr lang="en-US" altLang="cs-CZ" sz="1600" dirty="0"/>
              <a:t>flow based on patient size.</a:t>
            </a:r>
          </a:p>
          <a:p>
            <a:pPr eaLnBrk="1" hangingPunct="1">
              <a:lnSpc>
                <a:spcPct val="80000"/>
              </a:lnSpc>
              <a:buFont typeface="Monotype Sorts" charset="2"/>
              <a:buNone/>
            </a:pPr>
            <a:r>
              <a:rPr lang="en-US" altLang="cs-CZ" sz="1600" dirty="0"/>
              <a:t>3. Non fatal co-morbidities may be a relative indication based on the</a:t>
            </a:r>
            <a:r>
              <a:rPr lang="cs-CZ" altLang="cs-CZ" sz="1600" dirty="0"/>
              <a:t> </a:t>
            </a:r>
            <a:r>
              <a:rPr lang="en-US" altLang="cs-CZ" sz="1600" dirty="0"/>
              <a:t>individual case (i.e. diabetes and renal transplant and retinopathy and</a:t>
            </a:r>
            <a:r>
              <a:rPr lang="cs-CZ" altLang="cs-CZ" sz="1600" dirty="0"/>
              <a:t> </a:t>
            </a:r>
            <a:r>
              <a:rPr lang="en-US" altLang="cs-CZ" sz="1600" dirty="0"/>
              <a:t>PVOD complicated by severe pneumonia)</a:t>
            </a:r>
          </a:p>
          <a:p>
            <a:pPr eaLnBrk="1" hangingPunct="1">
              <a:lnSpc>
                <a:spcPct val="80000"/>
              </a:lnSpc>
              <a:buFont typeface="Monotype Sorts" charset="2"/>
              <a:buNone/>
            </a:pPr>
            <a:r>
              <a:rPr lang="en-US" altLang="cs-CZ" sz="1600" dirty="0"/>
              <a:t>4. Bridging to lung transplant: generally bridging to lung transplant is</a:t>
            </a:r>
            <a:r>
              <a:rPr lang="cs-CZ" altLang="cs-CZ" sz="1600" dirty="0"/>
              <a:t> </a:t>
            </a:r>
            <a:r>
              <a:rPr lang="en-US" altLang="cs-CZ" sz="1600" dirty="0"/>
              <a:t>impractical because of limited donors. Using an implanted membrane lung</a:t>
            </a:r>
            <a:r>
              <a:rPr lang="cs-CZ" altLang="cs-CZ" sz="1600" dirty="0"/>
              <a:t> </a:t>
            </a:r>
            <a:r>
              <a:rPr lang="en-US" altLang="cs-CZ" sz="1600" dirty="0"/>
              <a:t>( in a </a:t>
            </a:r>
            <a:r>
              <a:rPr lang="en-US" altLang="cs-CZ" sz="1600" dirty="0" err="1"/>
              <a:t>paracorporeal</a:t>
            </a:r>
            <a:r>
              <a:rPr lang="en-US" altLang="cs-CZ" sz="1600" dirty="0"/>
              <a:t> position) with </a:t>
            </a:r>
            <a:r>
              <a:rPr lang="en-US" altLang="cs-CZ" sz="1600" dirty="0" err="1"/>
              <a:t>extubation</a:t>
            </a:r>
            <a:r>
              <a:rPr lang="en-US" altLang="cs-CZ" sz="1600" dirty="0"/>
              <a:t> and ambulation is </a:t>
            </a:r>
            <a:r>
              <a:rPr lang="en-US" altLang="cs-CZ" sz="1600" dirty="0" err="1"/>
              <a:t>beingevaluated</a:t>
            </a:r>
            <a:r>
              <a:rPr lang="en-US" altLang="cs-CZ" sz="1600" dirty="0"/>
              <a:t> in some transplant centers</a:t>
            </a:r>
            <a:r>
              <a:rPr lang="en-US" altLang="cs-CZ" sz="1500" dirty="0"/>
              <a:t>.</a:t>
            </a:r>
            <a:endParaRPr lang="cs-CZ" altLang="cs-CZ" sz="15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44C29D7-67CD-4491-A00B-D010B16C1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722E5F-9881-42AF-945D-B6CF9BE044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D04B00A-5D03-44B0-B400-5A79D9FDCD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4DB793-B244-4520-8DEA-0FCCA8912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9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6D72113-CF51-41C8-ABB6-DCF4B67AB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114800"/>
            <a:ext cx="8001000" cy="2133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cs-CZ">
              <a:cs typeface="+mn-cs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C561071-80B3-4132-B2E2-0628FF0B213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/>
              <a:t>Definition and diagnosis II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E619065-07E5-4355-BD82-02C3374364D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2205038"/>
            <a:ext cx="8496300" cy="4464050"/>
          </a:xfrm>
        </p:spPr>
        <p:txBody>
          <a:bodyPr/>
          <a:lstStyle/>
          <a:p>
            <a:r>
              <a:rPr lang="cs-CZ" altLang="cs-CZ"/>
              <a:t>Acute lung injury </a:t>
            </a:r>
          </a:p>
          <a:p>
            <a:r>
              <a:rPr lang="cs-CZ" altLang="cs-CZ"/>
              <a:t>Acute respiratory distress syndrome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2400"/>
              <a:t>American - European Consensus Conference 1994</a:t>
            </a:r>
          </a:p>
          <a:p>
            <a:pPr algn="ctr"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/>
              <a:t>1. Acute onset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/>
              <a:t>2. paO</a:t>
            </a:r>
            <a:r>
              <a:rPr lang="cs-CZ" altLang="cs-CZ" sz="2400" baseline="-25000"/>
              <a:t>2</a:t>
            </a:r>
            <a:r>
              <a:rPr lang="cs-CZ" altLang="cs-CZ" sz="2400"/>
              <a:t>/FIO</a:t>
            </a:r>
            <a:r>
              <a:rPr lang="cs-CZ" altLang="cs-CZ" sz="2400" baseline="-25000"/>
              <a:t>2</a:t>
            </a:r>
            <a:r>
              <a:rPr lang="cs-CZ" altLang="cs-CZ" sz="2400"/>
              <a:t> &lt;300 mm Hg (ALI), &lt;200 (ARDS)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/>
              <a:t>3. Bilateral consolidations on CXR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/>
              <a:t>4. PCWP&lt;19 mm Hg or clinical absence of cardiogenic edema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1DE6E7-4F6E-4202-854D-4F3B68B6A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FA67931-0D29-4A55-B575-A31B916118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/>
              <a:t>Risk factors and common causes I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D7DFE16-2C33-48C1-80F6-6EA42FAF9BF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altLang="cs-CZ"/>
              <a:t>Direct lung injury</a:t>
            </a:r>
          </a:p>
          <a:p>
            <a:pPr lvl="1"/>
            <a:r>
              <a:rPr lang="cs-CZ" altLang="cs-CZ"/>
              <a:t>Aspiration</a:t>
            </a:r>
          </a:p>
          <a:p>
            <a:pPr lvl="1"/>
            <a:r>
              <a:rPr lang="cs-CZ" altLang="cs-CZ"/>
              <a:t>Pulmonary infection (bacterial, viral, fungal)</a:t>
            </a:r>
          </a:p>
          <a:p>
            <a:pPr lvl="1"/>
            <a:r>
              <a:rPr lang="cs-CZ" altLang="cs-CZ"/>
              <a:t>Trauma (lung contusion, penetrating chest injury)</a:t>
            </a:r>
          </a:p>
          <a:p>
            <a:pPr lvl="1"/>
            <a:r>
              <a:rPr lang="cs-CZ" altLang="cs-CZ"/>
              <a:t>Near drowning</a:t>
            </a:r>
          </a:p>
          <a:p>
            <a:pPr lvl="1"/>
            <a:r>
              <a:rPr lang="cs-CZ" altLang="cs-CZ"/>
              <a:t>Fat embolism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ED7E4F1B-5D3D-4FA5-A907-DFE1F8B37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2743200" cy="2009775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cgm">
            <a:extLst>
              <a:ext uri="{FF2B5EF4-FFF2-40B4-BE49-F238E27FC236}">
                <a16:creationId xmlns:a16="http://schemas.microsoft.com/office/drawing/2014/main" id="{1061E26A-4F99-494E-96FA-0CA7CAE2D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05400"/>
            <a:ext cx="1752600" cy="13414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62C4B3-60A2-463F-B474-143177EC1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903A664-6545-4B29-962E-BD8B107542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/>
              <a:t>Risk factors and common causes II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56EF47D-1F8D-4A36-9B5D-5C0BE64F186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916113"/>
            <a:ext cx="7916863" cy="4343400"/>
          </a:xfrm>
        </p:spPr>
        <p:txBody>
          <a:bodyPr/>
          <a:lstStyle/>
          <a:p>
            <a:r>
              <a:rPr lang="cs-CZ" altLang="cs-CZ"/>
              <a:t>Distant (secondary, undirect) lung injury</a:t>
            </a:r>
          </a:p>
          <a:p>
            <a:pPr lvl="1"/>
            <a:r>
              <a:rPr lang="cs-CZ" altLang="cs-CZ"/>
              <a:t>Sepsis</a:t>
            </a:r>
          </a:p>
          <a:p>
            <a:pPr lvl="1"/>
            <a:r>
              <a:rPr lang="cs-CZ" altLang="cs-CZ"/>
              <a:t>Burn injuries</a:t>
            </a:r>
          </a:p>
          <a:p>
            <a:pPr lvl="1"/>
            <a:r>
              <a:rPr lang="cs-CZ" altLang="cs-CZ"/>
              <a:t>Multiple trauma</a:t>
            </a:r>
          </a:p>
          <a:p>
            <a:pPr lvl="1"/>
            <a:r>
              <a:rPr lang="cs-CZ" altLang="cs-CZ"/>
              <a:t>Shock</a:t>
            </a:r>
          </a:p>
          <a:p>
            <a:pPr lvl="1"/>
            <a:r>
              <a:rPr lang="cs-CZ" altLang="cs-CZ"/>
              <a:t>Pancreatitis</a:t>
            </a:r>
          </a:p>
          <a:p>
            <a:pPr lvl="1"/>
            <a:r>
              <a:rPr lang="cs-CZ" altLang="cs-CZ"/>
              <a:t>Hepatic failure</a:t>
            </a:r>
          </a:p>
          <a:p>
            <a:pPr lvl="1"/>
            <a:r>
              <a:rPr lang="cs-CZ" altLang="cs-CZ"/>
              <a:t>Multiple transfusions (TRALI)</a:t>
            </a:r>
          </a:p>
          <a:p>
            <a:pPr lvl="1"/>
            <a:r>
              <a:rPr lang="cs-CZ" altLang="cs-CZ"/>
              <a:t>Post CABG</a:t>
            </a:r>
          </a:p>
        </p:txBody>
      </p:sp>
      <p:pic>
        <p:nvPicPr>
          <p:cNvPr id="15364" name="Picture 4" descr="PseudomonasInfections55">
            <a:extLst>
              <a:ext uri="{FF2B5EF4-FFF2-40B4-BE49-F238E27FC236}">
                <a16:creationId xmlns:a16="http://schemas.microsoft.com/office/drawing/2014/main" id="{DACC863C-0E22-4F9E-AC28-FA40F77CF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38400"/>
            <a:ext cx="2895600" cy="19335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lilly 1">
            <a:extLst>
              <a:ext uri="{FF2B5EF4-FFF2-40B4-BE49-F238E27FC236}">
                <a16:creationId xmlns:a16="http://schemas.microsoft.com/office/drawing/2014/main" id="{5FD3D7CC-1460-4687-9D4C-BC8293EFB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267200"/>
            <a:ext cx="2743200" cy="19764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F85130-F117-4281-BE3F-6EF1FB4FB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D4F1E61-72F2-4D41-865B-25A77545B9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2D8F54F-A053-419A-BF22-7887F6E4FEB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66A75298-80F5-4ED7-A7D5-262268834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1196975"/>
            <a:ext cx="92408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2BF28D-F287-4BC2-BFFC-B2C8A7F8C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FB21BBC-13ED-4E42-9EAE-077E0061D6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650FE71-6106-4293-99EA-3F6B600C15C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5D574929-218E-489C-B9B4-06F740C01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4813"/>
            <a:ext cx="834707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76A2C2-A0FE-4AA4-9676-88F1F5317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ster prezentací">
  <a:themeElements>
    <a:clrScheme name="Master prezentací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prezentací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prezentací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prezentací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prezentací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prezentací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prezentací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prezentací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prezentací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prezentací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prezentací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prezentací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prezentací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prezentací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aster prezentací">
  <a:themeElements>
    <a:clrScheme name="1_Master prezentací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Master prezentací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aster prezentací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prezentací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prezentací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prezentací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prezentací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prezentací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prezentací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prezentací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prezentací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prezentací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prezentací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prezentací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aster prezentací">
  <a:themeElements>
    <a:clrScheme name="2_Master prezentací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Master prezentací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aster prezentací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prezentací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prezentací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prezentací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prezentací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prezentací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 prezentací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 prezentací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 prezentací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 prezentací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 prezentací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 prezentací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aster prezentací">
  <a:themeElements>
    <a:clrScheme name="3_Master prezentací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Master prezentací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aster prezentací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aster prezentací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aster prezentací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aster prezentací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aster prezentací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aster prezentací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aster prezentací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aster prezentací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aster prezentací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aster prezentací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aster prezentací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aster prezentací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aster prezentací">
  <a:themeElements>
    <a:clrScheme name="4_Master prezentací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Master prezentací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aster prezentací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aster prezentací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aster prezentací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aster prezentací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aster prezentací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aster prezentací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ster prezentací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ster prezentací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ster prezentací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ster prezentací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ster prezentací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aster prezentací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aster prezentací">
  <a:themeElements>
    <a:clrScheme name="5_Master prezentací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Master prezentací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Master prezentací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aster prezentací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aster prezentací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aster prezentací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aster prezentací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aster prezentací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aster prezentací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aster prezentací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aster prezentací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aster prezentací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aster prezentací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aster prezentací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aster prezentací">
  <a:themeElements>
    <a:clrScheme name="6_Master prezentací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Master prezentací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aster prezentací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aster prezentací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aster prezentací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aster prezentací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aster prezentací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aster prezentací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aster prezentací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aster prezentací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aster prezentací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aster prezentací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aster prezentací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aster prezentací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prezentací\Profesionální.pot</Template>
  <TotalTime>1903</TotalTime>
  <Words>1135</Words>
  <Application>Microsoft Office PowerPoint</Application>
  <PresentationFormat>Předvádění na obrazovce (4:3)</PresentationFormat>
  <Paragraphs>215</Paragraphs>
  <Slides>41</Slides>
  <Notes>2</Notes>
  <HiddenSlides>0</HiddenSlides>
  <MMClips>29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7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55" baseType="lpstr">
      <vt:lpstr>Times New Roman</vt:lpstr>
      <vt:lpstr>Arial</vt:lpstr>
      <vt:lpstr>Wingdings</vt:lpstr>
      <vt:lpstr>Monotype Sorts</vt:lpstr>
      <vt:lpstr>Symbol</vt:lpstr>
      <vt:lpstr>SimSun</vt:lpstr>
      <vt:lpstr>Master prezentací</vt:lpstr>
      <vt:lpstr>1_Master prezentací</vt:lpstr>
      <vt:lpstr>2_Master prezentací</vt:lpstr>
      <vt:lpstr>3_Master prezentací</vt:lpstr>
      <vt:lpstr>4_Master prezentací</vt:lpstr>
      <vt:lpstr>5_Master prezentací</vt:lpstr>
      <vt:lpstr>6_Master prezentací</vt:lpstr>
      <vt:lpstr>Rastrový obrázek</vt:lpstr>
      <vt:lpstr>Acute respiratory distress syndrome </vt:lpstr>
      <vt:lpstr>Definition and diagnosis I</vt:lpstr>
      <vt:lpstr>Prezentace aplikace PowerPoint</vt:lpstr>
      <vt:lpstr>ARDS  - causes (in the past)</vt:lpstr>
      <vt:lpstr>Definition and diagnosis II</vt:lpstr>
      <vt:lpstr>Risk factors and common causes I</vt:lpstr>
      <vt:lpstr>Risk factors and common causes II</vt:lpstr>
      <vt:lpstr>Prezentace aplikace PowerPoint</vt:lpstr>
      <vt:lpstr>Prezentace aplikace PowerPoint</vt:lpstr>
      <vt:lpstr>Prezentace aplikace PowerPoint</vt:lpstr>
      <vt:lpstr>Pathophysiology I</vt:lpstr>
      <vt:lpstr>Pathophysiology I</vt:lpstr>
      <vt:lpstr>Pathophysiology II</vt:lpstr>
      <vt:lpstr>Prezentace aplikace PowerPoint</vt:lpstr>
      <vt:lpstr>Prezentace aplikace PowerPoint</vt:lpstr>
      <vt:lpstr>Prezentace aplikace PowerPoint</vt:lpstr>
      <vt:lpstr>Key pathophysiology features </vt:lpstr>
      <vt:lpstr>Clinical manifestations </vt:lpstr>
      <vt:lpstr>Basic principles of therapy</vt:lpstr>
      <vt:lpstr>Basic principles of therapy</vt:lpstr>
      <vt:lpstr>Differential diagnosis </vt:lpstr>
      <vt:lpstr>Prezentace aplikace PowerPoint</vt:lpstr>
      <vt:lpstr>Treatment  modalities according to lung function</vt:lpstr>
      <vt:lpstr>Prezentace aplikace PowerPoint</vt:lpstr>
      <vt:lpstr>Prezentace aplikace PowerPoint</vt:lpstr>
      <vt:lpstr>Prezentace aplikace PowerPoint</vt:lpstr>
      <vt:lpstr>Other supportive measures</vt:lpstr>
      <vt:lpstr>Nitric oxide</vt:lpstr>
      <vt:lpstr>HFOV</vt:lpstr>
      <vt:lpstr>Prezentace aplikace PowerPoint</vt:lpstr>
      <vt:lpstr>Prezentace aplikace PowerPoint</vt:lpstr>
      <vt:lpstr>Prezentace aplikace PowerPoint</vt:lpstr>
      <vt:lpstr>Prezentace aplikace PowerPoint</vt:lpstr>
      <vt:lpstr>Extracorporeal lung support</vt:lpstr>
      <vt:lpstr>Treatment  modalities according to lung function</vt:lpstr>
      <vt:lpstr>vvECMO</vt:lpstr>
      <vt:lpstr>Prezentace aplikace PowerPoint</vt:lpstr>
      <vt:lpstr>Prezentace aplikace PowerPoint</vt:lpstr>
      <vt:lpstr>vvECMO indications</vt:lpstr>
      <vt:lpstr>Contraindications (ELSO guidelines)</vt:lpstr>
      <vt:lpstr>Thank you for your attention</vt:lpstr>
    </vt:vector>
  </TitlesOfParts>
  <Company>VC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lung injury, Pulmonary edema and multiple organ failure</dc:title>
  <dc:creator>VC</dc:creator>
  <cp:lastModifiedBy>Zdeněk Turek</cp:lastModifiedBy>
  <cp:revision>189</cp:revision>
  <dcterms:created xsi:type="dcterms:W3CDTF">2003-11-01T08:26:38Z</dcterms:created>
  <dcterms:modified xsi:type="dcterms:W3CDTF">2021-02-15T00:02:28Z</dcterms:modified>
</cp:coreProperties>
</file>