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8"/>
  </p:notesMasterIdLst>
  <p:handoutMasterIdLst>
    <p:handoutMasterId r:id="rId99"/>
  </p:handoutMasterIdLst>
  <p:sldIdLst>
    <p:sldId id="261" r:id="rId2"/>
    <p:sldId id="315" r:id="rId3"/>
    <p:sldId id="318" r:id="rId4"/>
    <p:sldId id="319" r:id="rId5"/>
    <p:sldId id="317" r:id="rId6"/>
    <p:sldId id="321" r:id="rId7"/>
    <p:sldId id="423" r:id="rId8"/>
    <p:sldId id="409" r:id="rId9"/>
    <p:sldId id="322" r:id="rId10"/>
    <p:sldId id="323" r:id="rId11"/>
    <p:sldId id="324" r:id="rId12"/>
    <p:sldId id="325" r:id="rId13"/>
    <p:sldId id="327" r:id="rId14"/>
    <p:sldId id="387" r:id="rId15"/>
    <p:sldId id="430" r:id="rId16"/>
    <p:sldId id="431" r:id="rId17"/>
    <p:sldId id="433" r:id="rId18"/>
    <p:sldId id="326" r:id="rId19"/>
    <p:sldId id="329" r:id="rId20"/>
    <p:sldId id="328" r:id="rId21"/>
    <p:sldId id="331" r:id="rId22"/>
    <p:sldId id="333" r:id="rId23"/>
    <p:sldId id="410" r:id="rId24"/>
    <p:sldId id="332" r:id="rId25"/>
    <p:sldId id="411" r:id="rId26"/>
    <p:sldId id="334" r:id="rId27"/>
    <p:sldId id="412" r:id="rId28"/>
    <p:sldId id="335" r:id="rId29"/>
    <p:sldId id="336" r:id="rId30"/>
    <p:sldId id="337" r:id="rId31"/>
    <p:sldId id="338" r:id="rId32"/>
    <p:sldId id="424" r:id="rId33"/>
    <p:sldId id="341" r:id="rId34"/>
    <p:sldId id="344" r:id="rId35"/>
    <p:sldId id="413" r:id="rId36"/>
    <p:sldId id="345" r:id="rId37"/>
    <p:sldId id="343" r:id="rId38"/>
    <p:sldId id="346" r:id="rId39"/>
    <p:sldId id="348" r:id="rId40"/>
    <p:sldId id="350" r:id="rId41"/>
    <p:sldId id="351" r:id="rId42"/>
    <p:sldId id="349" r:id="rId43"/>
    <p:sldId id="353" r:id="rId44"/>
    <p:sldId id="354" r:id="rId45"/>
    <p:sldId id="355" r:id="rId46"/>
    <p:sldId id="356" r:id="rId47"/>
    <p:sldId id="408" r:id="rId48"/>
    <p:sldId id="316" r:id="rId49"/>
    <p:sldId id="361" r:id="rId50"/>
    <p:sldId id="414" r:id="rId51"/>
    <p:sldId id="358" r:id="rId52"/>
    <p:sldId id="359" r:id="rId53"/>
    <p:sldId id="362" r:id="rId54"/>
    <p:sldId id="360" r:id="rId55"/>
    <p:sldId id="363" r:id="rId56"/>
    <p:sldId id="370" r:id="rId57"/>
    <p:sldId id="373" r:id="rId58"/>
    <p:sldId id="378" r:id="rId59"/>
    <p:sldId id="375" r:id="rId60"/>
    <p:sldId id="415" r:id="rId61"/>
    <p:sldId id="381" r:id="rId62"/>
    <p:sldId id="416" r:id="rId63"/>
    <p:sldId id="382" r:id="rId64"/>
    <p:sldId id="372" r:id="rId65"/>
    <p:sldId id="384" r:id="rId66"/>
    <p:sldId id="385" r:id="rId67"/>
    <p:sldId id="386" r:id="rId68"/>
    <p:sldId id="388" r:id="rId69"/>
    <p:sldId id="389" r:id="rId70"/>
    <p:sldId id="390" r:id="rId71"/>
    <p:sldId id="391" r:id="rId72"/>
    <p:sldId id="392" r:id="rId73"/>
    <p:sldId id="393" r:id="rId74"/>
    <p:sldId id="418" r:id="rId75"/>
    <p:sldId id="394" r:id="rId76"/>
    <p:sldId id="419" r:id="rId77"/>
    <p:sldId id="395" r:id="rId78"/>
    <p:sldId id="396" r:id="rId79"/>
    <p:sldId id="421" r:id="rId80"/>
    <p:sldId id="397" r:id="rId81"/>
    <p:sldId id="401" r:id="rId82"/>
    <p:sldId id="426" r:id="rId83"/>
    <p:sldId id="427" r:id="rId84"/>
    <p:sldId id="425" r:id="rId85"/>
    <p:sldId id="398" r:id="rId86"/>
    <p:sldId id="399" r:id="rId87"/>
    <p:sldId id="400" r:id="rId88"/>
    <p:sldId id="402" r:id="rId89"/>
    <p:sldId id="428" r:id="rId90"/>
    <p:sldId id="403" r:id="rId91"/>
    <p:sldId id="404" r:id="rId92"/>
    <p:sldId id="422" r:id="rId93"/>
    <p:sldId id="429" r:id="rId94"/>
    <p:sldId id="406" r:id="rId95"/>
    <p:sldId id="407" r:id="rId96"/>
    <p:sldId id="313" r:id="rId9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65" autoAdjust="0"/>
    <p:restoredTop sz="95477" autoAdjust="0"/>
  </p:normalViewPr>
  <p:slideViewPr>
    <p:cSldViewPr snapToGrid="0">
      <p:cViewPr varScale="1">
        <p:scale>
          <a:sx n="51" d="100"/>
          <a:sy n="51" d="100"/>
        </p:scale>
        <p:origin x="96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-14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92ACBA-8450-4FBF-830F-F3865E6FFD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F2187A9-B590-4192-9239-B618073C94FE}" type="datetimeFigureOut">
              <a:rPr lang="cs-CZ"/>
              <a:pPr>
                <a:defRPr/>
              </a:pPr>
              <a:t>02.11.2020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FF9A743-8346-49F5-ACB1-0D38C5C7D3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F9A743-8346-49F5-ACB1-0D38C5C7D32A}" type="slidenum">
              <a:rPr lang="cs-CZ" smtClean="0"/>
              <a:pPr>
                <a:defRPr/>
              </a:pPr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13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24736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DF3875-CF0B-450C-B94E-EF9E64593C2C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799FA-CF5F-4CC4-BDB6-692DC4652DA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96075" y="274638"/>
            <a:ext cx="2124075" cy="6096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19825" cy="6096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01391-2B07-468C-9BEE-9038542EF79E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82B476-C333-4CE4-BA0B-F7594B87BF4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E72B49-2E35-482F-889A-19937E738E87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196A9-F5D4-4DAD-8862-3FD0F8486F5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85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75B80D-AF55-469E-A575-FF5C24F2E57E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9DF86-8D98-42D7-A500-F854E0DE774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FFB42-9607-4440-A12F-42B4561DAA09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38DF3D-9195-4DA5-B605-C640C265F2B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D4498-A3DB-4CF5-8D92-EAADFC02051E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2551E-D683-44BF-A4B4-9EEC35AE853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149615-6749-4B3D-BDE8-B11E236D8627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B2A13-7876-4E0D-AAA7-68F47CE1148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1D20F4-4F0F-4787-9D17-038B782075F7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FFF68-F3B1-4E44-B0A4-B93A1C39EEE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64ED93-45A7-4BE9-8AAB-5DD9F3FC8891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21D558-661C-49F4-8E03-F8C5BBB5100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0B2E1-BA39-4113-A8A6-1831239B4D59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237FA-BFA6-4D14-99B7-34B6F9295AC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44675"/>
            <a:ext cx="84963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688C99B-6EC3-4CC7-B68A-2C2245DAD7E5}" type="datetime1">
              <a:rPr lang="cs-CZ"/>
              <a:pPr/>
              <a:t>02.11.2020</a:t>
            </a:fld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885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fld id="{6198ECA2-9163-49C1-B14D-30ED0DBB9C43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1034" name="Picture 10" descr="Zobrazit zdrojový obrázek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7950" y="6345238"/>
            <a:ext cx="863600" cy="436562"/>
          </a:xfrm>
          <a:prstGeom prst="rect">
            <a:avLst/>
          </a:prstGeom>
          <a:noFill/>
        </p:spPr>
      </p:pic>
      <p:pic>
        <p:nvPicPr>
          <p:cNvPr id="1035" name="Picture 11" descr="Zobrazit zdrojový obráze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32813" y="6308725"/>
            <a:ext cx="474662" cy="476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SzPct val="12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5" Type="http://schemas.openxmlformats.org/officeDocument/2006/relationships/hyperlink" Target="https://www.youtube.com/watch?v=pZZKtNuV2Ac&amp;list=PLsjKbubLeCtKEQlMfa89G7lHkq8F0fO-9&amp;index=20" TargetMode="External"/><Relationship Id="rId4" Type="http://schemas.openxmlformats.org/officeDocument/2006/relationships/hyperlink" Target="https://www.youtube.com/watch?v=W3UKaJ1EDB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1.png"/><Relationship Id="rId5" Type="http://schemas.openxmlformats.org/officeDocument/2006/relationships/hyperlink" Target="https://www.youtube.com/watch?v=VA9C_aCH7F0" TargetMode="External"/><Relationship Id="rId4" Type="http://schemas.openxmlformats.org/officeDocument/2006/relationships/hyperlink" Target="https://www.youtube.com/watch?v=eXUsUIO-wzE&amp;index=26&amp;list=PLsjKbubLeCtKEQlMfa89G7lHkq8F0fO-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SwJlZnu05Cw&amp;feature=youtu.be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5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10" Type="http://schemas.openxmlformats.org/officeDocument/2006/relationships/image" Target="../media/image6.png"/><Relationship Id="rId4" Type="http://schemas.openxmlformats.org/officeDocument/2006/relationships/hyperlink" Target="http://www.google.cz/url?sa=i&amp;rct=j&amp;q=&amp;esrc=s&amp;source=images&amp;cd=&amp;cad=rja&amp;uact=8&amp;ved=2ahUKEwi0i5TYrL_ZAhUGb1AKHUjXBdsQjRx6BAgAEAY&amp;url=http://coldallergy.org/awareness/symptoms/cold-induced-anaphylaxis/&amp;psig=AOvVaw2N_9D15lGWGX2Sfr76p_HC&amp;ust=1519589101179789" TargetMode="Externa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z/url?sa=i&amp;rct=j&amp;q=&amp;esrc=s&amp;source=images&amp;cd=&amp;cad=rja&amp;uact=8&amp;ved=2ahUKEwi5zO-2rL_ZAhXDKlAKHZyqAeEQjRx6BAgAEAY&amp;url=http://healthywa.wa.gov.au/Articles/A_E/Adrenaline-autoinjectors&amp;psig=AOvVaw3vKzYd7JFcGo1xeYMow_Gx&amp;ust=1519583389179867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jpe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hyperlink" Target="http://www.google.cz/url?sa=i&amp;rct=j&amp;q=&amp;esrc=s&amp;source=images&amp;cd=&amp;cad=rja&amp;uact=8&amp;ved=2ahUKEwiG4OrQmL_ZAhWSZlAKHd8xCcYQjRx6BAgAEAY&amp;url=http://1staiders.com/who-can-administer-an-epipen/&amp;psig=AOvVaw3vKzYd7JFcGo1xeYMow_Gx&amp;ust=1519583389179867" TargetMode="External"/><Relationship Id="rId5" Type="http://schemas.openxmlformats.org/officeDocument/2006/relationships/image" Target="../media/image18.jpeg"/><Relationship Id="rId10" Type="http://schemas.openxmlformats.org/officeDocument/2006/relationships/image" Target="../media/image6.png"/><Relationship Id="rId4" Type="http://schemas.openxmlformats.org/officeDocument/2006/relationships/hyperlink" Target="http://www.google.cz/url?sa=i&amp;rct=j&amp;q=&amp;esrc=s&amp;source=images&amp;cd=&amp;cad=rja&amp;uact=8&amp;ved=2ahUKEwjbr_K9l7_ZAhWEblAKHTNeCcAQjRx6BAgAEAY&amp;url=http://www.doctoralerts.com/epinephrine/&amp;psig=AOvVaw3vKzYd7JFcGo1xeYMow_Gx&amp;ust=1519583389179867" TargetMode="External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z/url?sa=i&amp;rct=j&amp;q=&amp;esrc=s&amp;source=images&amp;cd=&amp;cad=rja&amp;uact=8&amp;ved=2ahUKEwjqvM7Q_b7ZAhXShrQKHXBNA14QjRx6BAgAEAY&amp;url=https://www.vitalitymedical.com/optichamber-asthma-spacer.html&amp;psig=AOvVaw00zFQEcsWck2xkQV9-30I7&amp;ust=1519576401455082" TargetMode="Externa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jpeg"/><Relationship Id="rId12" Type="http://schemas.openxmlformats.org/officeDocument/2006/relationships/image" Target="../media/image2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hyperlink" Target="http://www.google.cz/url?sa=i&amp;rct=j&amp;q=&amp;esrc=s&amp;source=images&amp;cd=&amp;cad=rja&amp;uact=8&amp;ved=2ahUKEwjqvM7Q_b7ZAhXShrQKHXBNA14QjRx6BAgAEAY&amp;url=http://qrc.ca/asthma-management/&amp;psig=AOvVaw00zFQEcsWck2xkQV9-30I7&amp;ust=1519576401455082" TargetMode="External"/><Relationship Id="rId11" Type="http://schemas.openxmlformats.org/officeDocument/2006/relationships/image" Target="../media/image24.jpeg"/><Relationship Id="rId5" Type="http://schemas.openxmlformats.org/officeDocument/2006/relationships/image" Target="../media/image21.jpeg"/><Relationship Id="rId10" Type="http://schemas.openxmlformats.org/officeDocument/2006/relationships/hyperlink" Target="https://www.slideshare.net/BoosterShot/comics-in-pediatric-patient-education-comics-medicine-2014" TargetMode="External"/><Relationship Id="rId4" Type="http://schemas.openxmlformats.org/officeDocument/2006/relationships/hyperlink" Target="https://www.google.cz/url?sa=i&amp;rct=j&amp;q=&amp;esrc=s&amp;source=images&amp;cd=&amp;cad=rja&amp;uact=8&amp;ved=2ahUKEwj4xcaw_b7ZAhXBKVAKHTKgBPIQjRx6BAgAEAY&amp;url=https://www.asthmamedicationsguide.com/&amp;psig=AOvVaw00zFQEcsWck2xkQV9-30I7&amp;ust=1519576401455082" TargetMode="External"/><Relationship Id="rId9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6.png"/><Relationship Id="rId4" Type="http://schemas.openxmlformats.org/officeDocument/2006/relationships/hyperlink" Target="http://www.godialy.com/phim/un-IKp02JXw/infarkt-myokardu-akutn-koron-rn-syndrom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jpe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6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6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6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6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6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6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6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6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6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8.png"/><Relationship Id="rId5" Type="http://schemas.openxmlformats.org/officeDocument/2006/relationships/hyperlink" Target="https://www.youtube.com/watch?v=mJ_FYwUqzsM" TargetMode="External"/><Relationship Id="rId4" Type="http://schemas.openxmlformats.org/officeDocument/2006/relationships/hyperlink" Target="https://www.youtube.com/watch?v=pdhOiaE5uy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6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4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8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57.jpeg"/><Relationship Id="rId11" Type="http://schemas.openxmlformats.org/officeDocument/2006/relationships/image" Target="../media/image6.png"/><Relationship Id="rId5" Type="http://schemas.openxmlformats.org/officeDocument/2006/relationships/image" Target="../media/image56.png"/><Relationship Id="rId10" Type="http://schemas.openxmlformats.org/officeDocument/2006/relationships/image" Target="../media/image61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6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YsBOORz04EM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6.png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6.png"/><Relationship Id="rId4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58.m4a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8.m4a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60.m4a"/><Relationship Id="rId7" Type="http://schemas.openxmlformats.org/officeDocument/2006/relationships/image" Target="../media/image6.png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6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0.m4a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6.png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68.png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6.png"/><Relationship Id="rId4" Type="http://schemas.openxmlformats.org/officeDocument/2006/relationships/image" Target="../media/image6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6.png"/><Relationship Id="rId4" Type="http://schemas.openxmlformats.org/officeDocument/2006/relationships/image" Target="../media/image7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72.jpeg"/><Relationship Id="rId5" Type="http://schemas.openxmlformats.org/officeDocument/2006/relationships/hyperlink" Target="http://www.google.cz/url?sa=i&amp;rct=j&amp;q=&amp;esrc=s&amp;source=images&amp;cd=&amp;cad=rja&amp;uact=8&amp;ved=2ahUKEwiLmZ704r7ZAhWSfFAKHaDTBcAQjRx6BAgAEAY&amp;url=http://boneandspine.com/fracture-and-splints/&amp;psig=AOvVaw3BIldqHlGnx6xjCUfGeXME&amp;ust=1519569240149802" TargetMode="External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4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4" Type="http://schemas.openxmlformats.org/officeDocument/2006/relationships/image" Target="../media/image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4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4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4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4" Type="http://schemas.openxmlformats.org/officeDocument/2006/relationships/image" Target="../media/image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6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4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4" Type="http://schemas.openxmlformats.org/officeDocument/2006/relationships/image" Target="../media/image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4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6.png"/><Relationship Id="rId4" Type="http://schemas.openxmlformats.org/officeDocument/2006/relationships/image" Target="../media/image7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4" Type="http://schemas.openxmlformats.org/officeDocument/2006/relationships/image" Target="../media/image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4" Type="http://schemas.openxmlformats.org/officeDocument/2006/relationships/image" Target="../media/image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4" Type="http://schemas.openxmlformats.org/officeDocument/2006/relationships/image" Target="../media/image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4" Type="http://schemas.openxmlformats.org/officeDocument/2006/relationships/image" Target="../media/image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4" Type="http://schemas.openxmlformats.org/officeDocument/2006/relationships/image" Target="../media/image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4" Type="http://schemas.openxmlformats.org/officeDocument/2006/relationships/image" Target="../media/image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4" Type="http://schemas.openxmlformats.org/officeDocument/2006/relationships/image" Target="../media/image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4" Type="http://schemas.openxmlformats.org/officeDocument/2006/relationships/image" Target="../media/image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4" Type="http://schemas.openxmlformats.org/officeDocument/2006/relationships/image" Target="../media/image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4" Type="http://schemas.openxmlformats.org/officeDocument/2006/relationships/image" Target="../media/image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6.png"/><Relationship Id="rId4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0.m4a"/><Relationship Id="rId7" Type="http://schemas.openxmlformats.org/officeDocument/2006/relationships/image" Target="../media/image9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www.zzshmp.cz/prvni-pomoc/bezvedomi/" TargetMode="Externa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4a"/><Relationship Id="rId9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4" Type="http://schemas.openxmlformats.org/officeDocument/2006/relationships/image" Target="../media/image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6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google.cz/url?sa=i&amp;rct=j&amp;q=&amp;esrc=s&amp;source=images&amp;cd=&amp;cad=rja&amp;uact=8&amp;ved=2ahUKEwjT4sCXvb_ZAhUHa1AKHf6ZB9wQjRx6BAgAEAY&amp;url=https://en.wikipedia.org/wiki/Chemical_eye_injury&amp;psig=AOvVaw1OXHt0qIaz-zWh08RxYLQg&amp;ust=1519593210638633" TargetMode="Externa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83.png"/><Relationship Id="rId11" Type="http://schemas.openxmlformats.org/officeDocument/2006/relationships/image" Target="../media/image6.png"/><Relationship Id="rId5" Type="http://schemas.openxmlformats.org/officeDocument/2006/relationships/image" Target="../media/image82.jpeg"/><Relationship Id="rId10" Type="http://schemas.openxmlformats.org/officeDocument/2006/relationships/image" Target="../media/image85.jpeg"/><Relationship Id="rId4" Type="http://schemas.openxmlformats.org/officeDocument/2006/relationships/hyperlink" Target="https://www.google.cz/url?sa=i&amp;rct=j&amp;q=&amp;esrc=s&amp;source=images&amp;cd=&amp;cad=rja&amp;uact=8&amp;ved=2ahUKEwjuv_OnvL_ZAhWNJVAKHTr5BsIQjRx6BAgAEAY&amp;url=https://valleyoccupationalmedcenter.wordpress.com/2013/12/09/first-aid-eye-injuries/&amp;psig=AOvVaw1OXHt0qIaz-zWh08RxYLQg&amp;ust=1519593210638633" TargetMode="External"/><Relationship Id="rId9" Type="http://schemas.openxmlformats.org/officeDocument/2006/relationships/hyperlink" Target="http://www.ijburns.com/article.asp?issn=0971-653X;year=2014;volume=22;issue=1;spage=22;epage=32;aulast=Sarabahi" TargetMode="Externa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9.png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yAbNplsH5wA&amp;index=28&amp;list=PLsjKbubLeCtKEQlMfa89G7lHkq8F0fO-9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030B05C4-FFE7-465F-8FD6-DB80642D272C}" type="slidenum">
              <a:rPr lang="cs-CZ"/>
              <a:pPr/>
              <a:t>1</a:t>
            </a:fld>
            <a:endParaRPr lang="cs-CZ"/>
          </a:p>
        </p:txBody>
      </p:sp>
      <p:sp>
        <p:nvSpPr>
          <p:cNvPr id="16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8613" y="2406273"/>
            <a:ext cx="7772400" cy="1143000"/>
          </a:xfrm>
        </p:spPr>
        <p:txBody>
          <a:bodyPr/>
          <a:lstStyle/>
          <a:p>
            <a:pPr eaLnBrk="1" hangingPunct="1"/>
            <a:r>
              <a:rPr lang="cs-CZ" sz="4000" dirty="0"/>
              <a:t>První pomoc </a:t>
            </a:r>
            <a:br>
              <a:rPr lang="cs-CZ" sz="4000" dirty="0"/>
            </a:br>
            <a:r>
              <a:rPr lang="cs-CZ" sz="4000" dirty="0"/>
              <a:t>Úrazové a neúrazové stavy</a:t>
            </a:r>
            <a:endParaRPr lang="en-US" sz="4000" dirty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4277532"/>
            <a:ext cx="9144000" cy="25804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Klinika anesteziologie, resuscitace a intenzivní medicíny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Univerzita Karlova, Lékařská fakulta v Hradci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Fakultní nemocnice Hradec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endParaRPr lang="cs-CZ" sz="140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Dept. of Anaesthesiology and Intensive Care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Charles University, Faculty of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University Hospital Hradec Kralove</a:t>
            </a:r>
          </a:p>
        </p:txBody>
      </p:sp>
      <p:pic>
        <p:nvPicPr>
          <p:cNvPr id="16395" name="Picture 11" descr="Zobrazit zdrojový obráz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5876925"/>
            <a:ext cx="1512887" cy="762000"/>
          </a:xfrm>
          <a:prstGeom prst="rect">
            <a:avLst/>
          </a:prstGeom>
          <a:noFill/>
        </p:spPr>
      </p:pic>
      <p:pic>
        <p:nvPicPr>
          <p:cNvPr id="16399" name="Picture 15" descr="Zobrazit zdrojový obráze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1013" y="5734050"/>
            <a:ext cx="833437" cy="836613"/>
          </a:xfrm>
          <a:prstGeom prst="rect">
            <a:avLst/>
          </a:prstGeom>
          <a:noFill/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21C4784-E6EA-4F2A-B4DA-56663F8FC9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1013" y="308334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Křeče </a:t>
            </a:r>
            <a:br>
              <a:rPr lang="cs-CZ" dirty="0"/>
            </a:br>
            <a:r>
              <a:rPr lang="cs-CZ" sz="1600" dirty="0"/>
              <a:t>2.</a:t>
            </a:r>
            <a:r>
              <a:rPr lang="cs-CZ" sz="1600" dirty="0">
                <a:hlinkClick r:id="rId4"/>
              </a:rPr>
              <a:t>https://www.youtube.com/watch?v=W3UKaJ1EDBI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600" dirty="0"/>
              <a:t>1.</a:t>
            </a:r>
            <a:r>
              <a:rPr lang="cs-CZ" sz="1600" dirty="0">
                <a:hlinkClick r:id="rId5"/>
              </a:rPr>
              <a:t>https://www.youtube.com/watch?v=pZZKtNuV2Ac&amp;list=PLsjKbubLeCtKEQlMfa89G7lHkq8F0fO-9&amp;index=20</a:t>
            </a:r>
            <a:r>
              <a:rPr lang="cs-CZ" sz="1600" dirty="0"/>
              <a:t> </a:t>
            </a:r>
            <a:endParaRPr lang="en-GB" sz="16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b="1" dirty="0"/>
              <a:t>ZZS </a:t>
            </a:r>
            <a:r>
              <a:rPr lang="en-GB" b="1" dirty="0" err="1"/>
              <a:t>voláme</a:t>
            </a:r>
            <a:r>
              <a:rPr lang="en-GB" b="1" dirty="0"/>
              <a:t> </a:t>
            </a:r>
            <a:r>
              <a:rPr lang="en-GB" b="1" dirty="0" err="1"/>
              <a:t>pokud</a:t>
            </a:r>
            <a:r>
              <a:rPr lang="en-GB" b="1" dirty="0"/>
              <a:t>: </a:t>
            </a:r>
          </a:p>
          <a:p>
            <a:pPr lvl="1">
              <a:lnSpc>
                <a:spcPct val="150000"/>
              </a:lnSpc>
            </a:pPr>
            <a:r>
              <a:rPr lang="cs-CZ" dirty="0" err="1"/>
              <a:t>J</a:t>
            </a:r>
            <a:r>
              <a:rPr lang="en-GB" dirty="0"/>
              <a:t>de o </a:t>
            </a: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záchvat</a:t>
            </a:r>
            <a:r>
              <a:rPr lang="cs-CZ" dirty="0"/>
              <a:t> </a:t>
            </a:r>
            <a:r>
              <a:rPr lang="en-GB" dirty="0"/>
              <a:t>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</a:t>
            </a:r>
            <a:r>
              <a:rPr lang="en-GB" dirty="0" err="1"/>
              <a:t>ostižený</a:t>
            </a:r>
            <a:r>
              <a:rPr lang="en-GB" dirty="0"/>
              <a:t> </a:t>
            </a:r>
            <a:r>
              <a:rPr lang="en-GB" dirty="0" err="1"/>
              <a:t>rychle</a:t>
            </a:r>
            <a:r>
              <a:rPr lang="en-GB" dirty="0"/>
              <a:t> </a:t>
            </a:r>
            <a:r>
              <a:rPr lang="en-GB" dirty="0" err="1"/>
              <a:t>nenabývá</a:t>
            </a:r>
            <a:r>
              <a:rPr lang="en-GB" dirty="0"/>
              <a:t> </a:t>
            </a:r>
            <a:r>
              <a:rPr lang="en-GB" dirty="0" err="1"/>
              <a:t>vědomí</a:t>
            </a:r>
            <a:r>
              <a:rPr lang="en-GB" dirty="0"/>
              <a:t>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K</a:t>
            </a:r>
            <a:r>
              <a:rPr lang="en-GB" dirty="0" err="1"/>
              <a:t>řeče</a:t>
            </a:r>
            <a:r>
              <a:rPr lang="en-GB" dirty="0"/>
              <a:t> </a:t>
            </a:r>
            <a:r>
              <a:rPr lang="en-GB" dirty="0" err="1"/>
              <a:t>trvají</a:t>
            </a:r>
            <a:r>
              <a:rPr lang="en-GB" dirty="0"/>
              <a:t> </a:t>
            </a:r>
            <a:r>
              <a:rPr lang="en-GB" dirty="0" err="1"/>
              <a:t>příliš</a:t>
            </a:r>
            <a:r>
              <a:rPr lang="en-GB" dirty="0"/>
              <a:t> </a:t>
            </a:r>
            <a:r>
              <a:rPr lang="en-GB" dirty="0" err="1"/>
              <a:t>dlouho</a:t>
            </a:r>
            <a:r>
              <a:rPr lang="en-GB" dirty="0"/>
              <a:t>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Do</a:t>
            </a:r>
            <a:r>
              <a:rPr lang="en-GB" dirty="0" err="1"/>
              <a:t>šlo</a:t>
            </a:r>
            <a:r>
              <a:rPr lang="en-GB" dirty="0"/>
              <a:t> k </a:t>
            </a:r>
            <a:r>
              <a:rPr lang="en-GB" dirty="0" err="1"/>
              <a:t>dalšímu</a:t>
            </a:r>
            <a:r>
              <a:rPr lang="en-GB" dirty="0"/>
              <a:t> </a:t>
            </a:r>
            <a:r>
              <a:rPr lang="en-GB" dirty="0" err="1"/>
              <a:t>poranění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</a:t>
            </a:r>
            <a:r>
              <a:rPr lang="en-GB" dirty="0" err="1"/>
              <a:t>vyžaduje</a:t>
            </a:r>
            <a:r>
              <a:rPr lang="en-GB" dirty="0"/>
              <a:t> </a:t>
            </a:r>
            <a:r>
              <a:rPr lang="en-GB" dirty="0" err="1"/>
              <a:t>lékařské</a:t>
            </a:r>
            <a:r>
              <a:rPr lang="en-GB" dirty="0"/>
              <a:t> </a:t>
            </a:r>
            <a:r>
              <a:rPr lang="en-GB" dirty="0" err="1"/>
              <a:t>ošetření</a:t>
            </a:r>
            <a:r>
              <a:rPr lang="en-GB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69DF86-8D98-42D7-A500-F854E0DE7744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626E4AA-9AA7-4A4D-834A-4707ABB0C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3098" y="15398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2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Febrilní křeče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S</a:t>
            </a:r>
            <a:r>
              <a:rPr lang="en-GB" dirty="0" err="1"/>
              <a:t>nižování</a:t>
            </a:r>
            <a:r>
              <a:rPr lang="en-GB" dirty="0"/>
              <a:t> </a:t>
            </a:r>
            <a:r>
              <a:rPr lang="en-GB" dirty="0" err="1"/>
              <a:t>tělesné</a:t>
            </a:r>
            <a:r>
              <a:rPr lang="en-GB" dirty="0"/>
              <a:t> </a:t>
            </a:r>
            <a:r>
              <a:rPr lang="en-GB" dirty="0" err="1"/>
              <a:t>teploty</a:t>
            </a:r>
            <a:r>
              <a:rPr lang="en-GB" dirty="0"/>
              <a:t> – </a:t>
            </a:r>
            <a:r>
              <a:rPr lang="en-GB" dirty="0" err="1"/>
              <a:t>studený</a:t>
            </a:r>
            <a:r>
              <a:rPr lang="en-GB" dirty="0"/>
              <a:t> </a:t>
            </a:r>
            <a:r>
              <a:rPr lang="en-GB" dirty="0" err="1"/>
              <a:t>zábal</a:t>
            </a:r>
            <a:r>
              <a:rPr lang="en-GB" dirty="0"/>
              <a:t>, led v </a:t>
            </a:r>
            <a:r>
              <a:rPr lang="en-GB" dirty="0" err="1"/>
              <a:t>obalu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kůži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velkými</a:t>
            </a:r>
            <a:r>
              <a:rPr lang="en-GB" dirty="0"/>
              <a:t> </a:t>
            </a:r>
            <a:r>
              <a:rPr lang="en-GB" dirty="0" err="1"/>
              <a:t>tepnami</a:t>
            </a:r>
            <a:r>
              <a:rPr lang="en-GB" dirty="0"/>
              <a:t>, </a:t>
            </a:r>
            <a:r>
              <a:rPr lang="en-GB" dirty="0" err="1"/>
              <a:t>antipyretika</a:t>
            </a:r>
            <a:r>
              <a:rPr lang="en-GB" dirty="0"/>
              <a:t>: </a:t>
            </a:r>
            <a:r>
              <a:rPr lang="en-GB" dirty="0" err="1"/>
              <a:t>paracetamol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ibuprofen </a:t>
            </a:r>
            <a:r>
              <a:rPr lang="en-GB" dirty="0" err="1"/>
              <a:t>dle</a:t>
            </a:r>
            <a:r>
              <a:rPr lang="en-GB" dirty="0"/>
              <a:t> </a:t>
            </a:r>
            <a:r>
              <a:rPr lang="en-GB" dirty="0" err="1"/>
              <a:t>doporučeného</a:t>
            </a:r>
            <a:r>
              <a:rPr lang="en-GB" dirty="0"/>
              <a:t> </a:t>
            </a:r>
            <a:r>
              <a:rPr lang="en-GB" dirty="0" err="1"/>
              <a:t>dávkování</a:t>
            </a:r>
            <a:r>
              <a:rPr lang="en-GB" dirty="0"/>
              <a:t>. </a:t>
            </a:r>
          </a:p>
          <a:p>
            <a:pPr>
              <a:lnSpc>
                <a:spcPct val="150000"/>
              </a:lnSpc>
            </a:pPr>
            <a:r>
              <a:rPr lang="en-GB" b="1" dirty="0"/>
              <a:t>POZOR: u </a:t>
            </a:r>
            <a:r>
              <a:rPr lang="en-GB" b="1" dirty="0" err="1"/>
              <a:t>dětí</a:t>
            </a:r>
            <a:r>
              <a:rPr lang="en-GB" b="1" dirty="0"/>
              <a:t> </a:t>
            </a:r>
            <a:r>
              <a:rPr lang="en-GB" b="1" dirty="0" err="1"/>
              <a:t>nikdy</a:t>
            </a:r>
            <a:r>
              <a:rPr lang="en-GB" b="1" dirty="0"/>
              <a:t> </a:t>
            </a:r>
            <a:r>
              <a:rPr lang="en-GB" b="1" dirty="0" err="1"/>
              <a:t>nesmíme</a:t>
            </a:r>
            <a:r>
              <a:rPr lang="en-GB" b="1" dirty="0"/>
              <a:t> </a:t>
            </a:r>
            <a:r>
              <a:rPr lang="en-GB" b="1" dirty="0" err="1"/>
              <a:t>podat</a:t>
            </a:r>
            <a:r>
              <a:rPr lang="en-GB" b="1" dirty="0"/>
              <a:t> </a:t>
            </a:r>
            <a:r>
              <a:rPr lang="en-GB" b="1" dirty="0" err="1"/>
              <a:t>kyselinu</a:t>
            </a:r>
            <a:r>
              <a:rPr lang="en-GB" b="1" dirty="0"/>
              <a:t> </a:t>
            </a:r>
            <a:r>
              <a:rPr lang="en-GB" b="1" dirty="0" err="1"/>
              <a:t>acetylsalicylovou</a:t>
            </a:r>
            <a:r>
              <a:rPr lang="en-GB" b="1" dirty="0"/>
              <a:t> (</a:t>
            </a:r>
            <a:r>
              <a:rPr lang="en-GB" b="1" dirty="0" err="1"/>
              <a:t>Acylpyrin</a:t>
            </a:r>
            <a:r>
              <a:rPr lang="en-GB" b="1" dirty="0"/>
              <a:t> a </a:t>
            </a:r>
            <a:r>
              <a:rPr lang="en-GB" b="1" dirty="0" err="1"/>
              <a:t>podobně</a:t>
            </a:r>
            <a:r>
              <a:rPr lang="en-GB" b="1" dirty="0"/>
              <a:t>)! </a:t>
            </a:r>
            <a:endParaRPr lang="cs-CZ" b="1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11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FA970B9-E23F-4334-9826-D352005971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97858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Dušnost</a:t>
            </a:r>
            <a:br>
              <a:rPr lang="cs-CZ" dirty="0"/>
            </a:br>
            <a:r>
              <a:rPr lang="cs-CZ" sz="1200" dirty="0">
                <a:hlinkClick r:id="rId4"/>
              </a:rPr>
              <a:t>https://www.youtube.com/watch?v=eXUsUIO-wzE&amp;index=26&amp;list=PLsjKbubLeCtKEQlMfa89G7lHkq8F0fO-9</a:t>
            </a:r>
            <a:r>
              <a:rPr lang="cs-CZ" sz="1200" dirty="0"/>
              <a:t>  - vlající hrudník</a:t>
            </a:r>
            <a:br>
              <a:rPr lang="cs-CZ" sz="1200" dirty="0"/>
            </a:br>
            <a:r>
              <a:rPr lang="cs-CZ" sz="1200" dirty="0">
                <a:hlinkClick r:id="rId5"/>
              </a:rPr>
              <a:t>https://www.youtube.com/watch?v=VA9C_aCH7F0</a:t>
            </a:r>
            <a:r>
              <a:rPr lang="cs-CZ" sz="1200" dirty="0"/>
              <a:t>  pouze zvuk - astma</a:t>
            </a:r>
            <a:endParaRPr lang="en-GB" sz="12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5"/>
            <a:ext cx="4487301" cy="446405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cs-CZ" dirty="0"/>
              <a:t>Onemocnění plic (pneumotorax, </a:t>
            </a:r>
            <a:r>
              <a:rPr lang="cs-CZ" dirty="0" err="1"/>
              <a:t>fluidotorax</a:t>
            </a:r>
            <a:r>
              <a:rPr lang="cs-CZ" dirty="0"/>
              <a:t>, pneumonie, embolizace plic, astmatický záchvat, zhoršení chronických onemocnění plic)</a:t>
            </a:r>
          </a:p>
          <a:p>
            <a:pPr>
              <a:lnSpc>
                <a:spcPct val="170000"/>
              </a:lnSpc>
            </a:pPr>
            <a:r>
              <a:rPr lang="cs-CZ" dirty="0"/>
              <a:t>Zlomeniny žeber a sterna</a:t>
            </a:r>
          </a:p>
          <a:p>
            <a:pPr>
              <a:lnSpc>
                <a:spcPct val="170000"/>
              </a:lnSpc>
            </a:pPr>
            <a:r>
              <a:rPr lang="cs-CZ" dirty="0"/>
              <a:t>Onemocnění srdce (otok plic při levostranném srdečním selhání)</a:t>
            </a:r>
          </a:p>
          <a:p>
            <a:pPr>
              <a:lnSpc>
                <a:spcPct val="170000"/>
              </a:lnSpc>
            </a:pPr>
            <a:r>
              <a:rPr lang="cs-CZ" dirty="0"/>
              <a:t>Cizí těleso (dotaz –dusíš se?)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12</a:t>
            </a:fld>
            <a:endParaRPr lang="cs-CZ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3746" y="1691055"/>
            <a:ext cx="3408948" cy="272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7832" y="4561604"/>
            <a:ext cx="2152318" cy="2237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3ABED8D-E9A3-450B-B917-CCFEC6512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56304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 u dušnosti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5"/>
            <a:ext cx="8496300" cy="44154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cs-CZ" dirty="0"/>
              <a:t>Volat pomoc (závažná </a:t>
            </a:r>
            <a:r>
              <a:rPr lang="cs-CZ" dirty="0" err="1"/>
              <a:t>životohrožující</a:t>
            </a:r>
            <a:r>
              <a:rPr lang="cs-CZ" dirty="0"/>
              <a:t> onemocnění) – ZZS</a:t>
            </a:r>
          </a:p>
          <a:p>
            <a:pPr>
              <a:lnSpc>
                <a:spcPct val="170000"/>
              </a:lnSpc>
            </a:pPr>
            <a:r>
              <a:rPr lang="cs-CZ" dirty="0"/>
              <a:t>Klid, imobilizace, pozice v sedě (dle pacienta)</a:t>
            </a:r>
          </a:p>
          <a:p>
            <a:pPr>
              <a:lnSpc>
                <a:spcPct val="170000"/>
              </a:lnSpc>
            </a:pPr>
            <a:r>
              <a:rPr lang="cs-CZ" dirty="0"/>
              <a:t>U chronických onemocnění pomoc s aplikací léků (viz praktikum)</a:t>
            </a:r>
          </a:p>
          <a:p>
            <a:pPr>
              <a:lnSpc>
                <a:spcPct val="170000"/>
              </a:lnSpc>
            </a:pPr>
            <a:r>
              <a:rPr lang="cs-CZ" dirty="0"/>
              <a:t>Pomoc u obstrukce cizím tělesem</a:t>
            </a:r>
          </a:p>
          <a:p>
            <a:pPr>
              <a:lnSpc>
                <a:spcPct val="170000"/>
              </a:lnSpc>
            </a:pPr>
            <a:r>
              <a:rPr lang="cs-CZ" sz="1300" dirty="0">
                <a:hlinkClick r:id="rId4"/>
              </a:rPr>
              <a:t>https://www.youtube.com/watch?v=SwJlZnu05Cw&amp;feature=youtu.be</a:t>
            </a:r>
            <a:r>
              <a:rPr lang="cs-CZ" sz="1300" dirty="0"/>
              <a:t> 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Mluví, kašle-podpora kašlání 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Nemluví, ale je při vědomí – 5 úderů mezi lopatky střídat s pěti stlačeními nadbřišku (</a:t>
            </a:r>
            <a:r>
              <a:rPr lang="cs-CZ" dirty="0" err="1"/>
              <a:t>Heimlichův</a:t>
            </a:r>
            <a:r>
              <a:rPr lang="cs-CZ" dirty="0"/>
              <a:t> hmat)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Není při vědomí  - zahájíme základní resuscitaci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13</a:t>
            </a:fld>
            <a:endParaRPr 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8326807-D674-4B33-9762-970C9FC52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66671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72025" y="0"/>
            <a:ext cx="4371975" cy="762000"/>
          </a:xfrm>
        </p:spPr>
        <p:txBody>
          <a:bodyPr/>
          <a:lstStyle/>
          <a:p>
            <a:r>
              <a:rPr lang="cs-CZ" dirty="0"/>
              <a:t>  Anafylaktický šok</a:t>
            </a:r>
          </a:p>
        </p:txBody>
      </p:sp>
      <p:pic>
        <p:nvPicPr>
          <p:cNvPr id="12291" name="Picture 5" descr="Výsledek obrázku pro anaphylaxi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6201" y="1707310"/>
            <a:ext cx="3714750" cy="491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3860800"/>
            <a:ext cx="21050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425" y="2370138"/>
            <a:ext cx="21240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425" y="838200"/>
            <a:ext cx="21145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425" y="5356225"/>
            <a:ext cx="21240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2AF5018-747A-44DA-92C4-E55DC4F374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3850" y="76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Aplikace </a:t>
            </a:r>
            <a:r>
              <a:rPr lang="cs-CZ" b="0" dirty="0" err="1"/>
              <a:t>autoinjektoru</a:t>
            </a:r>
            <a:endParaRPr lang="cs-CZ" b="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752600"/>
            <a:ext cx="4387850" cy="4845050"/>
          </a:xfrm>
        </p:spPr>
        <p:txBody>
          <a:bodyPr/>
          <a:lstStyle/>
          <a:p>
            <a:r>
              <a:rPr lang="cs-CZ" sz="2400" b="0" dirty="0"/>
              <a:t>Druhá dávka při přetrvávání příznaků za 3-5-15 min</a:t>
            </a:r>
          </a:p>
        </p:txBody>
      </p:sp>
      <p:pic>
        <p:nvPicPr>
          <p:cNvPr id="11268" name="Picture 7" descr="Výsledek obrázku pro adrenalin epipen">
            <a:hlinkClick r:id="rId4"/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334000" y="4425949"/>
            <a:ext cx="3810000" cy="1927225"/>
          </a:xfrm>
        </p:spPr>
      </p:pic>
      <p:pic>
        <p:nvPicPr>
          <p:cNvPr id="11269" name="Picture 9" descr="Výsledek obrázku pro adrenalin epipe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91175" y="1708151"/>
            <a:ext cx="3124200" cy="233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1" descr="Výsledek obrázku pro adrenalin epipen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742741"/>
            <a:ext cx="5178425" cy="288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FDF0261-F5D8-4B6B-AD33-F9D5B495F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0050" y="29391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Inhalační aplikace léků, </a:t>
            </a:r>
            <a:r>
              <a:rPr lang="cs-CZ" dirty="0" err="1"/>
              <a:t>spacer</a:t>
            </a:r>
            <a:endParaRPr lang="cs-CZ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752600"/>
            <a:ext cx="4316412" cy="4772025"/>
          </a:xfrm>
        </p:spPr>
        <p:txBody>
          <a:bodyPr/>
          <a:lstStyle/>
          <a:p>
            <a:r>
              <a:rPr lang="cs-CZ" sz="2400" b="0" dirty="0"/>
              <a:t>Uklidnění, imobilizace</a:t>
            </a:r>
          </a:p>
          <a:p>
            <a:r>
              <a:rPr lang="cs-CZ" sz="2400" dirty="0"/>
              <a:t>Spreje, přes </a:t>
            </a:r>
            <a:r>
              <a:rPr lang="cs-CZ" sz="2400" dirty="0" err="1"/>
              <a:t>spacer</a:t>
            </a:r>
            <a:endParaRPr lang="cs-CZ" sz="2400" b="0" dirty="0"/>
          </a:p>
        </p:txBody>
      </p:sp>
      <p:pic>
        <p:nvPicPr>
          <p:cNvPr id="8196" name="Picture 7" descr="Výsledek obrázku pro bronchodilatators">
            <a:hlinkClick r:id="rId4"/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829299" y="5254624"/>
            <a:ext cx="2657475" cy="1328738"/>
          </a:xfrm>
        </p:spPr>
      </p:pic>
      <p:pic>
        <p:nvPicPr>
          <p:cNvPr id="8197" name="Picture 9" descr="Související obrázek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84638" y="1381125"/>
            <a:ext cx="2065337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1" descr="Související obrázek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18288" y="1174750"/>
            <a:ext cx="2525712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Související obrázek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0038" y="3148012"/>
            <a:ext cx="3543300" cy="266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38737" y="3406776"/>
            <a:ext cx="2447925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13DDAD5-03F6-4F2E-AAF2-B99046237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0038" y="530939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050132-5F20-4F71-A8E5-95784FED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Hypoglykemie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AF2873-4EB8-46DE-9B22-7B2BE6F0E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Projeví se zblednutím, pocením, změnou vědomí (kvalitativně i kvantitativně), křečemi, bezvědomím</a:t>
            </a:r>
          </a:p>
          <a:p>
            <a:r>
              <a:rPr lang="cs-CZ" dirty="0"/>
              <a:t>Projevy jako opilost</a:t>
            </a:r>
          </a:p>
          <a:p>
            <a:r>
              <a:rPr lang="cs-CZ" dirty="0"/>
              <a:t>Léčba – pokud je schopný polykat, podat 3-4 kostky cukru, u dítěte polovinu kostky cukru práškového na lžičce nebo půlku kostky ústy, vhodné kostky rozpustit v tekutině nebo čaji</a:t>
            </a:r>
          </a:p>
          <a:p>
            <a:r>
              <a:rPr lang="cs-CZ" dirty="0"/>
              <a:t>U nespolupracujícího dítěte vsypat polovinu lžičky cukru pod jazyk</a:t>
            </a:r>
          </a:p>
          <a:p>
            <a:r>
              <a:rPr lang="cs-CZ" dirty="0"/>
              <a:t>Opakovaně kontrolovat, změřit glykemii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2DB2E55-85DB-41B8-8306-963C1E066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940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8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Bolest na hrudi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IM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Příznaky – krutá bolest s vyzařováním, dušnost při otoku plic, kolaps, zástava oběhu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Volat pomoc, imobilizace, zklidnění, poloha v sedě, (150–300 mg ASA nepodávat s bolestí na hrudi neznámé etiologie) </a:t>
            </a:r>
          </a:p>
          <a:p>
            <a:pPr lvl="1"/>
            <a:r>
              <a:rPr lang="cs-CZ" sz="1200" dirty="0">
                <a:hlinkClick r:id="rId4"/>
              </a:rPr>
              <a:t>http://www.</a:t>
            </a:r>
            <a:r>
              <a:rPr lang="cs-CZ" sz="1200" dirty="0" err="1">
                <a:hlinkClick r:id="rId4"/>
              </a:rPr>
              <a:t>godialy.com</a:t>
            </a:r>
            <a:r>
              <a:rPr lang="cs-CZ" sz="1200" dirty="0">
                <a:hlinkClick r:id="rId4"/>
              </a:rPr>
              <a:t>/</a:t>
            </a:r>
            <a:r>
              <a:rPr lang="cs-CZ" sz="1200" dirty="0" err="1">
                <a:hlinkClick r:id="rId4"/>
              </a:rPr>
              <a:t>phim</a:t>
            </a:r>
            <a:r>
              <a:rPr lang="cs-CZ" sz="1200" dirty="0">
                <a:hlinkClick r:id="rId4"/>
              </a:rPr>
              <a:t>/</a:t>
            </a:r>
            <a:r>
              <a:rPr lang="cs-CZ" sz="1200" dirty="0" err="1">
                <a:hlinkClick r:id="rId4"/>
              </a:rPr>
              <a:t>un</a:t>
            </a:r>
            <a:r>
              <a:rPr lang="cs-CZ" sz="1200" dirty="0">
                <a:hlinkClick r:id="rId4"/>
              </a:rPr>
              <a:t>-IKp02JXw/infarkt-myokardu-</a:t>
            </a:r>
            <a:r>
              <a:rPr lang="cs-CZ" sz="1200" dirty="0" err="1">
                <a:hlinkClick r:id="rId4"/>
              </a:rPr>
              <a:t>akutn</a:t>
            </a:r>
            <a:r>
              <a:rPr lang="cs-CZ" sz="1200" dirty="0">
                <a:hlinkClick r:id="rId4"/>
              </a:rPr>
              <a:t>-</a:t>
            </a:r>
            <a:r>
              <a:rPr lang="cs-CZ" sz="1200" dirty="0" err="1">
                <a:hlinkClick r:id="rId4"/>
              </a:rPr>
              <a:t>koron</a:t>
            </a:r>
            <a:r>
              <a:rPr lang="cs-CZ" sz="1200" dirty="0">
                <a:hlinkClick r:id="rId4"/>
              </a:rPr>
              <a:t>-</a:t>
            </a:r>
            <a:r>
              <a:rPr lang="cs-CZ" sz="1200" dirty="0" err="1">
                <a:hlinkClick r:id="rId4"/>
              </a:rPr>
              <a:t>rn</a:t>
            </a:r>
            <a:r>
              <a:rPr lang="cs-CZ" sz="1200" dirty="0">
                <a:hlinkClick r:id="rId4"/>
              </a:rPr>
              <a:t>-syndrom</a:t>
            </a:r>
            <a:r>
              <a:rPr lang="cs-CZ" sz="1200" dirty="0"/>
              <a:t> léčba PCI</a:t>
            </a:r>
          </a:p>
          <a:p>
            <a:pPr>
              <a:lnSpc>
                <a:spcPct val="90000"/>
              </a:lnSpc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18</a:t>
            </a:fld>
            <a:endParaRPr lang="cs-CZ"/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980F3EE-C944-4319-BDA1-45F5B65BC6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8950" y="9761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4" name="Picture 8" descr="Related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5866" y="4364299"/>
            <a:ext cx="2064118" cy="1651295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PE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35684" y="1800224"/>
            <a:ext cx="4924087" cy="451616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err="1"/>
              <a:t>Virchowova</a:t>
            </a:r>
            <a:r>
              <a:rPr lang="cs-CZ" dirty="0"/>
              <a:t> trias – poškození endotelu, zpomalení toku a zvýšená srážlivost</a:t>
            </a:r>
          </a:p>
          <a:p>
            <a:pPr>
              <a:lnSpc>
                <a:spcPct val="150000"/>
              </a:lnSpc>
            </a:pPr>
            <a:r>
              <a:rPr lang="cs-CZ" dirty="0"/>
              <a:t>Antikoncepce</a:t>
            </a:r>
          </a:p>
          <a:p>
            <a:pPr>
              <a:lnSpc>
                <a:spcPct val="150000"/>
              </a:lnSpc>
            </a:pPr>
            <a:r>
              <a:rPr lang="cs-CZ" dirty="0"/>
              <a:t>Nádory </a:t>
            </a:r>
          </a:p>
          <a:p>
            <a:pPr>
              <a:lnSpc>
                <a:spcPct val="150000"/>
              </a:lnSpc>
            </a:pPr>
            <a:r>
              <a:rPr lang="cs-CZ" dirty="0"/>
              <a:t>Katétry, sádra</a:t>
            </a:r>
          </a:p>
          <a:p>
            <a:pPr>
              <a:lnSpc>
                <a:spcPct val="150000"/>
              </a:lnSpc>
            </a:pPr>
            <a:r>
              <a:rPr lang="cs-CZ" dirty="0"/>
              <a:t>Dlouhé sezení, lety</a:t>
            </a:r>
          </a:p>
          <a:p>
            <a:pPr>
              <a:lnSpc>
                <a:spcPct val="150000"/>
              </a:lnSpc>
            </a:pPr>
            <a:r>
              <a:rPr lang="cs-CZ" dirty="0"/>
              <a:t>Masivní – smrt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19</a:t>
            </a:fld>
            <a:endParaRPr lang="cs-CZ" dirty="0"/>
          </a:p>
        </p:txBody>
      </p:sp>
      <p:pic>
        <p:nvPicPr>
          <p:cNvPr id="34818" name="Picture 2" descr="Related 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24828" y="76854"/>
            <a:ext cx="3475156" cy="2033336"/>
          </a:xfrm>
          <a:prstGeom prst="rect">
            <a:avLst/>
          </a:prstGeom>
          <a:noFill/>
        </p:spPr>
      </p:pic>
      <p:pic>
        <p:nvPicPr>
          <p:cNvPr id="34820" name="Picture 4" descr="Related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24830" y="2220577"/>
            <a:ext cx="3475154" cy="2033335"/>
          </a:xfrm>
          <a:prstGeom prst="rect">
            <a:avLst/>
          </a:prstGeom>
          <a:noFill/>
        </p:spPr>
      </p:pic>
      <p:pic>
        <p:nvPicPr>
          <p:cNvPr id="34822" name="Picture 6" descr="Related ima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33516" y="4412885"/>
            <a:ext cx="1782624" cy="1484719"/>
          </a:xfrm>
          <a:prstGeom prst="rect">
            <a:avLst/>
          </a:prstGeom>
          <a:noFill/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42862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BDA13BB-6BF4-408E-ADD1-C951B2959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98850" y="55928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1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principy první pomoci 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cs-CZ" dirty="0"/>
              <a:t>Základní definice</a:t>
            </a:r>
          </a:p>
          <a:p>
            <a:pPr eaLnBrk="1" hangingPunct="1">
              <a:lnSpc>
                <a:spcPct val="150000"/>
              </a:lnSpc>
            </a:pPr>
            <a:r>
              <a:rPr lang="cs-CZ" dirty="0"/>
              <a:t>Pomoc a počáteční péče u akutního onemocnění nebo traumatu bez použití nebo s minimem lékařského vybavení</a:t>
            </a:r>
          </a:p>
          <a:p>
            <a:pPr eaLnBrk="1" hangingPunct="1">
              <a:lnSpc>
                <a:spcPct val="150000"/>
              </a:lnSpc>
            </a:pPr>
            <a:r>
              <a:rPr lang="cs-CZ" dirty="0"/>
              <a:t>Odhalení, zhodnocení a nastavení priorit potřeby první pomoci (detekce onemocnění nebo úrazu)</a:t>
            </a:r>
          </a:p>
          <a:p>
            <a:pPr lvl="1" eaLnBrk="1" hangingPunct="1">
              <a:lnSpc>
                <a:spcPct val="150000"/>
              </a:lnSpc>
            </a:pPr>
            <a:r>
              <a:rPr lang="cs-CZ" dirty="0"/>
              <a:t>Provádění péče v rámci dosažených kompetencí (nácvik základních dovedností)</a:t>
            </a:r>
          </a:p>
          <a:p>
            <a:pPr eaLnBrk="1" hangingPunct="1">
              <a:lnSpc>
                <a:spcPct val="150000"/>
              </a:lnSpc>
            </a:pPr>
            <a:r>
              <a:rPr lang="cs-CZ" dirty="0"/>
              <a:t>Zjištění limitací a potřeby další péče (aktivace záchranného systému)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</a:t>
            </a:fld>
            <a:endParaRPr lang="cs-CZ"/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5C93A19-D463-4535-9DF3-FDC7085E2E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40782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Bolest na hrudi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err="1"/>
              <a:t>Disekce</a:t>
            </a:r>
            <a:r>
              <a:rPr lang="cs-CZ" dirty="0"/>
              <a:t> aorty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N</a:t>
            </a:r>
            <a:r>
              <a:rPr lang="en-GB" dirty="0" err="1"/>
              <a:t>áhlá</a:t>
            </a:r>
            <a:r>
              <a:rPr lang="en-GB" dirty="0"/>
              <a:t> </a:t>
            </a:r>
            <a:r>
              <a:rPr lang="en-GB" dirty="0" err="1"/>
              <a:t>šokující</a:t>
            </a:r>
            <a:r>
              <a:rPr lang="en-GB" dirty="0"/>
              <a:t> </a:t>
            </a:r>
            <a:r>
              <a:rPr lang="en-GB" dirty="0" err="1"/>
              <a:t>bolest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hrudní</a:t>
            </a:r>
            <a:r>
              <a:rPr lang="en-GB" dirty="0"/>
              <a:t> </a:t>
            </a:r>
            <a:r>
              <a:rPr lang="en-GB" dirty="0" err="1"/>
              <a:t>kostí</a:t>
            </a:r>
            <a:r>
              <a:rPr lang="en-GB" dirty="0"/>
              <a:t> a v </a:t>
            </a:r>
            <a:r>
              <a:rPr lang="en-GB" dirty="0" err="1"/>
              <a:t>zádech</a:t>
            </a:r>
            <a:r>
              <a:rPr lang="en-GB" dirty="0"/>
              <a:t> (</a:t>
            </a:r>
            <a:r>
              <a:rPr lang="en-GB" dirty="0" err="1"/>
              <a:t>mezi</a:t>
            </a:r>
            <a:r>
              <a:rPr lang="en-GB" dirty="0"/>
              <a:t> </a:t>
            </a:r>
            <a:r>
              <a:rPr lang="en-GB" dirty="0" err="1"/>
              <a:t>lopatkami</a:t>
            </a:r>
            <a:r>
              <a:rPr lang="cs-CZ" dirty="0"/>
              <a:t>)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Další</a:t>
            </a:r>
            <a:r>
              <a:rPr lang="en-GB" dirty="0"/>
              <a:t> </a:t>
            </a:r>
            <a:r>
              <a:rPr lang="en-GB" dirty="0" err="1"/>
              <a:t>příznaky</a:t>
            </a:r>
            <a:r>
              <a:rPr lang="en-GB" dirty="0"/>
              <a:t> se </a:t>
            </a:r>
            <a:r>
              <a:rPr lang="en-GB" dirty="0" err="1"/>
              <a:t>liší</a:t>
            </a:r>
            <a:r>
              <a:rPr lang="en-GB" dirty="0"/>
              <a:t> </a:t>
            </a:r>
            <a:r>
              <a:rPr lang="en-GB" dirty="0" err="1"/>
              <a:t>podle</a:t>
            </a:r>
            <a:r>
              <a:rPr lang="en-GB" dirty="0"/>
              <a:t> </a:t>
            </a:r>
            <a:r>
              <a:rPr lang="en-GB" dirty="0" err="1"/>
              <a:t>toho</a:t>
            </a:r>
            <a:r>
              <a:rPr lang="en-GB" dirty="0"/>
              <a:t>, </a:t>
            </a:r>
            <a:r>
              <a:rPr lang="en-GB" dirty="0" err="1"/>
              <a:t>jaké</a:t>
            </a:r>
            <a:r>
              <a:rPr lang="en-GB" dirty="0"/>
              <a:t> </a:t>
            </a:r>
            <a:r>
              <a:rPr lang="en-GB" dirty="0" err="1"/>
              <a:t>tepny</a:t>
            </a:r>
            <a:r>
              <a:rPr lang="en-GB" dirty="0"/>
              <a:t> </a:t>
            </a:r>
            <a:r>
              <a:rPr lang="en-GB" dirty="0" err="1"/>
              <a:t>odstupující</a:t>
            </a:r>
            <a:r>
              <a:rPr lang="en-GB" dirty="0"/>
              <a:t> z </a:t>
            </a:r>
            <a:r>
              <a:rPr lang="en-GB" dirty="0" err="1"/>
              <a:t>aorty</a:t>
            </a:r>
            <a:r>
              <a:rPr lang="en-GB" dirty="0"/>
              <a:t> </a:t>
            </a:r>
            <a:r>
              <a:rPr lang="en-GB" dirty="0" err="1"/>
              <a:t>jsou</a:t>
            </a:r>
            <a:r>
              <a:rPr lang="en-GB" dirty="0"/>
              <a:t> </a:t>
            </a:r>
            <a:r>
              <a:rPr lang="en-GB" dirty="0" err="1"/>
              <a:t>utlačeny</a:t>
            </a:r>
            <a:r>
              <a:rPr lang="en-GB" dirty="0"/>
              <a:t>.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en-GB" dirty="0" err="1"/>
              <a:t>Pokud</a:t>
            </a:r>
            <a:r>
              <a:rPr lang="en-GB" dirty="0"/>
              <a:t> </a:t>
            </a:r>
            <a:r>
              <a:rPr lang="en-GB" dirty="0" err="1"/>
              <a:t>jde</a:t>
            </a:r>
            <a:r>
              <a:rPr lang="en-GB" dirty="0"/>
              <a:t> o </a:t>
            </a:r>
            <a:r>
              <a:rPr lang="en-GB" dirty="0" err="1"/>
              <a:t>hlavové</a:t>
            </a:r>
            <a:r>
              <a:rPr lang="en-GB" dirty="0"/>
              <a:t> </a:t>
            </a:r>
            <a:r>
              <a:rPr lang="en-GB" dirty="0" err="1"/>
              <a:t>tepny</a:t>
            </a:r>
            <a:r>
              <a:rPr lang="cs-CZ" dirty="0"/>
              <a:t>-</a:t>
            </a:r>
            <a:r>
              <a:rPr lang="en-GB" dirty="0"/>
              <a:t> </a:t>
            </a:r>
            <a:r>
              <a:rPr lang="en-GB" dirty="0" err="1"/>
              <a:t>jako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cévní</a:t>
            </a:r>
            <a:r>
              <a:rPr lang="en-GB" dirty="0"/>
              <a:t> </a:t>
            </a:r>
            <a:r>
              <a:rPr lang="en-GB" dirty="0" err="1"/>
              <a:t>mozkové</a:t>
            </a:r>
            <a:r>
              <a:rPr lang="en-GB" dirty="0"/>
              <a:t> </a:t>
            </a:r>
            <a:r>
              <a:rPr lang="en-GB" dirty="0" err="1"/>
              <a:t>příhodě</a:t>
            </a:r>
            <a:r>
              <a:rPr lang="en-GB" dirty="0"/>
              <a:t>, </a:t>
            </a:r>
            <a:r>
              <a:rPr lang="en-GB" dirty="0" err="1"/>
              <a:t>chybění</a:t>
            </a:r>
            <a:r>
              <a:rPr lang="en-GB" dirty="0"/>
              <a:t> </a:t>
            </a:r>
            <a:r>
              <a:rPr lang="en-GB" dirty="0" err="1"/>
              <a:t>pulsu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jedné</a:t>
            </a:r>
            <a:r>
              <a:rPr lang="en-GB" dirty="0"/>
              <a:t> </a:t>
            </a:r>
            <a:r>
              <a:rPr lang="en-GB" dirty="0" err="1"/>
              <a:t>horní</a:t>
            </a:r>
            <a:r>
              <a:rPr lang="en-GB" dirty="0"/>
              <a:t> </a:t>
            </a:r>
            <a:r>
              <a:rPr lang="en-GB" dirty="0" err="1"/>
              <a:t>končetině</a:t>
            </a:r>
            <a:r>
              <a:rPr lang="en-GB" dirty="0"/>
              <a:t>, </a:t>
            </a:r>
            <a:r>
              <a:rPr lang="en-GB" dirty="0" err="1"/>
              <a:t>známky</a:t>
            </a:r>
            <a:r>
              <a:rPr lang="en-GB" dirty="0"/>
              <a:t> </a:t>
            </a:r>
            <a:r>
              <a:rPr lang="en-GB" dirty="0" err="1"/>
              <a:t>akutního</a:t>
            </a:r>
            <a:r>
              <a:rPr lang="en-GB" dirty="0"/>
              <a:t> </a:t>
            </a:r>
            <a:r>
              <a:rPr lang="en-GB" dirty="0" err="1"/>
              <a:t>srdečního</a:t>
            </a:r>
            <a:r>
              <a:rPr lang="en-GB" dirty="0"/>
              <a:t> </a:t>
            </a:r>
            <a:r>
              <a:rPr lang="en-GB" dirty="0" err="1"/>
              <a:t>infarktu</a:t>
            </a:r>
            <a:r>
              <a:rPr lang="en-GB" dirty="0"/>
              <a:t>, </a:t>
            </a:r>
            <a:r>
              <a:rPr lang="en-GB" dirty="0" err="1"/>
              <a:t>bolesti</a:t>
            </a:r>
            <a:r>
              <a:rPr lang="en-GB" dirty="0"/>
              <a:t> </a:t>
            </a:r>
            <a:r>
              <a:rPr lang="en-GB" dirty="0" err="1"/>
              <a:t>břicha</a:t>
            </a:r>
            <a:r>
              <a:rPr lang="en-GB" dirty="0"/>
              <a:t>. </a:t>
            </a:r>
          </a:p>
          <a:p>
            <a:pPr>
              <a:lnSpc>
                <a:spcPct val="150000"/>
              </a:lnSpc>
            </a:pPr>
            <a:r>
              <a:rPr lang="en-GB" b="1" dirty="0" err="1"/>
              <a:t>První</a:t>
            </a:r>
            <a:r>
              <a:rPr lang="en-GB" b="1" dirty="0"/>
              <a:t> </a:t>
            </a:r>
            <a:r>
              <a:rPr lang="en-GB" b="1" dirty="0" err="1"/>
              <a:t>pomoc</a:t>
            </a:r>
            <a:r>
              <a:rPr lang="en-GB" b="1" dirty="0"/>
              <a:t>: </a:t>
            </a:r>
            <a:r>
              <a:rPr lang="en-GB" b="1" dirty="0" err="1"/>
              <a:t>Postup</a:t>
            </a:r>
            <a:r>
              <a:rPr lang="en-GB" b="1" dirty="0"/>
              <a:t> je </a:t>
            </a:r>
            <a:r>
              <a:rPr lang="en-GB" b="1" dirty="0" err="1"/>
              <a:t>jako</a:t>
            </a:r>
            <a:r>
              <a:rPr lang="en-GB" b="1" dirty="0"/>
              <a:t> u </a:t>
            </a:r>
            <a:r>
              <a:rPr lang="en-GB" b="1" dirty="0" err="1"/>
              <a:t>infarktu</a:t>
            </a:r>
            <a:r>
              <a:rPr lang="en-GB" b="1" dirty="0"/>
              <a:t> </a:t>
            </a:r>
            <a:r>
              <a:rPr lang="en-GB" b="1" dirty="0" err="1"/>
              <a:t>myokardu</a:t>
            </a:r>
            <a:r>
              <a:rPr lang="en-GB" b="1" dirty="0"/>
              <a:t>, ale </a:t>
            </a:r>
            <a:r>
              <a:rPr lang="en-GB" b="1" u="sng" dirty="0" err="1"/>
              <a:t>nepodáváme</a:t>
            </a:r>
            <a:r>
              <a:rPr lang="en-GB" b="1" u="sng" dirty="0"/>
              <a:t> </a:t>
            </a:r>
            <a:r>
              <a:rPr lang="en-GB" b="1" u="sng" dirty="0" err="1"/>
              <a:t>Acylpyrin</a:t>
            </a:r>
            <a:r>
              <a:rPr lang="en-GB" b="1" u="sng" dirty="0"/>
              <a:t>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20</a:t>
            </a:fld>
            <a:endParaRPr lang="cs-CZ"/>
          </a:p>
        </p:txBody>
      </p:sp>
      <p:pic>
        <p:nvPicPr>
          <p:cNvPr id="25602" name="Picture 2" descr="Image result for disekce hrudnÃ­ aorty you tu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6262" y="0"/>
            <a:ext cx="3235295" cy="2430379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C6AA34C-7397-48AB-B04A-60FA1F95E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58043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Uštknutí hadem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4"/>
            <a:ext cx="8496300" cy="473659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3000 druhů hadů, 400 nebezpečně jedovatých</a:t>
            </a:r>
          </a:p>
          <a:p>
            <a:pPr>
              <a:lnSpc>
                <a:spcPct val="150000"/>
              </a:lnSpc>
            </a:pPr>
            <a:r>
              <a:rPr lang="cs-CZ" dirty="0"/>
              <a:t>Jedovatí exotičtí hadi kousnutí 10 případů za rok</a:t>
            </a:r>
          </a:p>
          <a:p>
            <a:pPr>
              <a:lnSpc>
                <a:spcPct val="150000"/>
              </a:lnSpc>
            </a:pPr>
            <a:r>
              <a:rPr lang="cs-CZ" dirty="0"/>
              <a:t>Zmije (jediný jedovatý u nás) stovky za rok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Na 1000 kousnutí 500 uštknutí a 1 úmrtí</a:t>
            </a:r>
          </a:p>
          <a:p>
            <a:pPr lvl="2">
              <a:lnSpc>
                <a:spcPct val="150000"/>
              </a:lnSpc>
            </a:pPr>
            <a:r>
              <a:rPr lang="cs-CZ" dirty="0"/>
              <a:t>Zmije vypustí jed v 50% případů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V jednom uštknutí zmije je obsaženo asi 10 mg toxinu, smrtelná dávka je 15 mg toxinu.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Nejohroženějšími skupinami - děti, senioři a oslabení jedinci.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Množství použitého jedu závisí na: </a:t>
            </a:r>
          </a:p>
          <a:p>
            <a:pPr lvl="2">
              <a:lnSpc>
                <a:spcPct val="150000"/>
              </a:lnSpc>
            </a:pPr>
            <a:r>
              <a:rPr lang="cs-CZ" dirty="0"/>
              <a:t>stáří hada, velikosti, množství jedu v jedové žláze před uštknutím, přesnosti zasažení (do kůže nemusí proniknout oba zuby), místo uštknutí, </a:t>
            </a:r>
            <a:r>
              <a:rPr lang="cs-CZ" dirty="0" err="1"/>
              <a:t>atd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21</a:t>
            </a:fld>
            <a:endParaRPr lang="cs-CZ"/>
          </a:p>
        </p:txBody>
      </p:sp>
      <p:pic>
        <p:nvPicPr>
          <p:cNvPr id="1026" name="Picture 2" descr="Foto: Internet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9262" y="0"/>
            <a:ext cx="1804737" cy="1895732"/>
          </a:xfrm>
          <a:prstGeom prst="rect">
            <a:avLst/>
          </a:prstGeom>
          <a:noFill/>
        </p:spPr>
      </p:pic>
      <p:pic>
        <p:nvPicPr>
          <p:cNvPr id="1028" name="Picture 4" descr="Image result for mamb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95500" cy="1438275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6B614E6-AF90-4989-9BFD-349CD8A3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35151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provázející uštknutí zmijí obecnou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700290"/>
            <a:ext cx="8496300" cy="475289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cs-CZ" dirty="0"/>
              <a:t>Ihned po uštknutí se projeví bolest v místě uštknutí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drobné ranky po kousnutí, mírně krvácející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během několika minut následuje i otok</a:t>
            </a:r>
          </a:p>
          <a:p>
            <a:pPr>
              <a:lnSpc>
                <a:spcPct val="160000"/>
              </a:lnSpc>
            </a:pPr>
            <a:r>
              <a:rPr lang="cs-CZ" dirty="0"/>
              <a:t>Později nastoupí zduření regionálních mízních uzlin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Otok dosahuje maxima zhruba 48 hodin po uštknutí, v těžších případech dojde i k otoku trupu; je doprovázen bolestí a pocitem lokálního napětí</a:t>
            </a:r>
          </a:p>
          <a:p>
            <a:pPr lvl="2">
              <a:lnSpc>
                <a:spcPct val="160000"/>
              </a:lnSpc>
            </a:pPr>
            <a:r>
              <a:rPr lang="cs-CZ" dirty="0"/>
              <a:t>Otok může mít i znaky ,,modřiny“</a:t>
            </a:r>
          </a:p>
          <a:p>
            <a:pPr lvl="2">
              <a:lnSpc>
                <a:spcPct val="160000"/>
              </a:lnSpc>
            </a:pPr>
            <a:r>
              <a:rPr lang="cs-CZ" dirty="0"/>
              <a:t>Ústup otoku za 3 – 4 dny po uštknutí</a:t>
            </a:r>
          </a:p>
          <a:p>
            <a:pPr>
              <a:lnSpc>
                <a:spcPct val="120000"/>
              </a:lnSpc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22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105E5BB-51B9-4724-9499-A696ADCCB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07560" y="54534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1D4A2ED-17D1-49CE-9C5C-3ECFAC132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provázející uštknutí zmijí obecnou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4F176ED-857D-47A9-A6BC-56B3AD086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cs-CZ" dirty="0"/>
              <a:t>Několik minut po uštknutí se může objevit zvracení</a:t>
            </a:r>
          </a:p>
          <a:p>
            <a:pPr>
              <a:lnSpc>
                <a:spcPct val="170000"/>
              </a:lnSpc>
            </a:pPr>
            <a:r>
              <a:rPr lang="cs-CZ" dirty="0"/>
              <a:t>Objevuje se nadměrné pocení, bolesti břicha, průjem</a:t>
            </a:r>
          </a:p>
          <a:p>
            <a:pPr>
              <a:lnSpc>
                <a:spcPct val="170000"/>
              </a:lnSpc>
            </a:pPr>
            <a:r>
              <a:rPr lang="cs-CZ" dirty="0"/>
              <a:t>Někdy se objeví i inkontinence (samovolné pomočení či pokálení)</a:t>
            </a:r>
          </a:p>
          <a:p>
            <a:pPr>
              <a:lnSpc>
                <a:spcPct val="170000"/>
              </a:lnSpc>
            </a:pPr>
            <a:r>
              <a:rPr lang="cs-CZ" dirty="0"/>
              <a:t>Výše uvedené celkové příznaky mohou přetrvat i 48 hodin po uštknutí</a:t>
            </a:r>
          </a:p>
          <a:p>
            <a:pPr>
              <a:lnSpc>
                <a:spcPct val="170000"/>
              </a:lnSpc>
            </a:pPr>
            <a:r>
              <a:rPr lang="cs-CZ" dirty="0"/>
              <a:t>Nízký krevní tlak, rychlý puls, pocení, kolaps, poškození ledvin (refrakterní)</a:t>
            </a:r>
          </a:p>
          <a:p>
            <a:pPr>
              <a:lnSpc>
                <a:spcPct val="170000"/>
              </a:lnSpc>
            </a:pPr>
            <a:r>
              <a:rPr lang="cs-CZ" dirty="0">
                <a:solidFill>
                  <a:srgbClr val="000000"/>
                </a:solidFill>
              </a:rPr>
              <a:t>Anafylaktický šok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476EFE-FB85-4CFD-A552-56F7C64D4D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23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EF321DE-F8EE-4430-B70D-0C8002367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24135" y="48826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0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Uštknutí hadem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604034"/>
            <a:ext cx="8496300" cy="50253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Séra (koňská, ovčí), Mnichov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Riziko alergické reakce až anafylaxe</a:t>
            </a:r>
          </a:p>
          <a:p>
            <a:pPr>
              <a:lnSpc>
                <a:spcPct val="150000"/>
              </a:lnSpc>
            </a:pPr>
            <a:r>
              <a:rPr lang="cs-CZ" dirty="0"/>
              <a:t>1. pomoc- klid, minimální pohyb postiženého</a:t>
            </a:r>
          </a:p>
          <a:p>
            <a:pPr>
              <a:lnSpc>
                <a:spcPct val="150000"/>
              </a:lnSpc>
            </a:pPr>
            <a:r>
              <a:rPr lang="cs-CZ" dirty="0"/>
              <a:t>Zavolat RZP, </a:t>
            </a:r>
            <a:r>
              <a:rPr lang="pt-BR" b="1" i="1" dirty="0"/>
              <a:t>Toxikologické informační centrum - tel.: 224 91</a:t>
            </a:r>
            <a:r>
              <a:rPr lang="cs-CZ" b="1" i="1" dirty="0"/>
              <a:t> </a:t>
            </a:r>
            <a:r>
              <a:rPr lang="pt-BR" b="1" i="1" dirty="0"/>
              <a:t>92</a:t>
            </a:r>
            <a:r>
              <a:rPr lang="cs-CZ" b="1" i="1" dirty="0"/>
              <a:t> </a:t>
            </a:r>
            <a:r>
              <a:rPr lang="pt-BR" b="1" i="1" dirty="0"/>
              <a:t>93 nebo 224 91</a:t>
            </a:r>
            <a:r>
              <a:rPr lang="cs-CZ" b="1" i="1" dirty="0"/>
              <a:t> </a:t>
            </a:r>
            <a:r>
              <a:rPr lang="pt-BR" b="1" i="1" dirty="0"/>
              <a:t>54</a:t>
            </a:r>
            <a:r>
              <a:rPr lang="cs-CZ" b="1" i="1" dirty="0"/>
              <a:t> </a:t>
            </a:r>
            <a:r>
              <a:rPr lang="pt-BR" b="1" i="1" dirty="0"/>
              <a:t>02.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24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A061988-28CB-42BA-BED3-A5B23FE2F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14979" y="72492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546DB7C-FADB-4D1C-BCE0-6E9ECCE59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Uštknutí hadem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29F6DED-78BC-437C-A489-175C22E43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Dezinfekce a sterilní krytí rány</a:t>
            </a:r>
          </a:p>
          <a:p>
            <a:pPr>
              <a:lnSpc>
                <a:spcPct val="150000"/>
              </a:lnSpc>
            </a:pPr>
            <a:r>
              <a:rPr lang="cs-CZ" dirty="0"/>
              <a:t>Postižené místo umístit pod úroveň srdce (např. nechat poraněnou končetinu volně viset z lůžka či nosítek)</a:t>
            </a:r>
          </a:p>
          <a:p>
            <a:pPr>
              <a:lnSpc>
                <a:spcPct val="150000"/>
              </a:lnSpc>
            </a:pPr>
            <a:r>
              <a:rPr lang="cs-CZ" dirty="0"/>
              <a:t>Zajistit transport uštknutého do nemocnice - pokud možno s minimem jeho vlastního pohybu</a:t>
            </a:r>
          </a:p>
          <a:p>
            <a:pPr>
              <a:lnSpc>
                <a:spcPct val="150000"/>
              </a:lnSpc>
            </a:pPr>
            <a:r>
              <a:rPr lang="cs-CZ" i="1" dirty="0"/>
              <a:t>I při chybějící nebo slabých příznacích je nutné nejméně 24 hodin sledovat pacienta !</a:t>
            </a:r>
            <a:endParaRPr lang="en-GB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06DF6B-68EC-4D7D-BCD4-A872977339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25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F32F5E3-CFE2-467C-9E58-A21FDF720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60234" y="7817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1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52663" y="407965"/>
            <a:ext cx="8674768" cy="1143000"/>
          </a:xfrm>
        </p:spPr>
        <p:txBody>
          <a:bodyPr/>
          <a:lstStyle/>
          <a:p>
            <a:r>
              <a:rPr lang="cs-CZ" dirty="0"/>
              <a:t>Uštknutí hadem – tlaková bandáž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2025155"/>
            <a:ext cx="8496300" cy="4464050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50000"/>
              </a:lnSpc>
              <a:buClr>
                <a:srgbClr val="0033CC"/>
              </a:buClr>
              <a:buSzPct val="120000"/>
            </a:pPr>
            <a:r>
              <a:rPr lang="cs-CZ" dirty="0"/>
              <a:t>Tlaková imobilizační </a:t>
            </a:r>
            <a:r>
              <a:rPr lang="cs-CZ" b="1" dirty="0"/>
              <a:t>bandáž dle </a:t>
            </a:r>
            <a:r>
              <a:rPr lang="cs-CZ" b="1" dirty="0" err="1"/>
              <a:t>Sutherlanda</a:t>
            </a:r>
            <a:r>
              <a:rPr lang="cs-CZ" b="1" dirty="0"/>
              <a:t> </a:t>
            </a:r>
            <a:r>
              <a:rPr lang="cs-CZ" dirty="0"/>
              <a:t>není v našich poměrech téměř nikdy indikována (použití při expozici jedům bez závažného lokálního účinku a s </a:t>
            </a:r>
            <a:r>
              <a:rPr lang="cs-CZ" b="1" dirty="0"/>
              <a:t>vysokým stupněm systémového ohrožení </a:t>
            </a:r>
            <a:r>
              <a:rPr lang="cs-CZ" dirty="0"/>
              <a:t>v případě vysoce jedovatých hadů (mamba)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26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AD50B47-21CB-4BFE-8BDA-FDEFA08AB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496706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711107A-6506-491A-ACC6-9DF5A6FA8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86E0EBD-FEC2-4D61-A507-0DE776F9C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cs-CZ" dirty="0"/>
              <a:t>Elastickým obinadlem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Toxiny jedu pronikají především do lymfatických cév a motorem proudění lymfy v cévách je pohyb přilehlých svalů. 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Bandáž a znehybnění poraněné končetiny zpomalí průnik jedu do krevního oběhu. </a:t>
            </a:r>
          </a:p>
          <a:p>
            <a:pPr>
              <a:lnSpc>
                <a:spcPct val="160000"/>
              </a:lnSpc>
            </a:pPr>
            <a:r>
              <a:rPr lang="cs-CZ" dirty="0"/>
              <a:t>Jedno obinadlo nad místo kousnutí, druhé nad celou končetinu (přes oblečení, nesundávat) </a:t>
            </a:r>
          </a:p>
          <a:p>
            <a:pPr>
              <a:lnSpc>
                <a:spcPct val="160000"/>
              </a:lnSpc>
            </a:pPr>
            <a:r>
              <a:rPr lang="cs-CZ" dirty="0"/>
              <a:t>Znehybnění končetiny (např. pomocí tyče, hole, větve) se provádí stejně jako u vymknutí nebo zlomeniny</a:t>
            </a:r>
            <a:endParaRPr lang="en-GB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8EB86E-4A61-4621-9603-16E726323E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27</a:t>
            </a:fld>
            <a:endParaRPr lang="cs-CZ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1CF1444-E025-4BB0-9874-D40AA98F6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1351" y="300767"/>
            <a:ext cx="7177917" cy="134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F26D22D-336C-4D3E-8583-4F24D54900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5994" y="5699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8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Akutní výšková nemoc </a:t>
            </a:r>
            <a:br>
              <a:rPr lang="cs-CZ" sz="3600" dirty="0"/>
            </a:br>
            <a:r>
              <a:rPr lang="cs-CZ" sz="3600" dirty="0" err="1"/>
              <a:t>Acute</a:t>
            </a:r>
            <a:r>
              <a:rPr lang="cs-CZ" sz="3600" dirty="0"/>
              <a:t> </a:t>
            </a:r>
            <a:r>
              <a:rPr lang="cs-CZ" sz="3600" dirty="0" err="1"/>
              <a:t>Mountain</a:t>
            </a:r>
            <a:r>
              <a:rPr lang="cs-CZ" sz="3600" dirty="0"/>
              <a:t> </a:t>
            </a:r>
            <a:r>
              <a:rPr lang="cs-CZ" sz="3600" dirty="0" err="1"/>
              <a:t>Sickness</a:t>
            </a:r>
            <a:r>
              <a:rPr lang="cs-CZ" sz="3600" dirty="0"/>
              <a:t> (AMS)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323850" y="1844676"/>
            <a:ext cx="4171950" cy="2938340"/>
          </a:xfrm>
          <a:noFill/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70000"/>
              </a:lnSpc>
            </a:pPr>
            <a:r>
              <a:rPr lang="cs-CZ" dirty="0"/>
              <a:t>Při rychlém výstupu se výšková nemoc může dostavit již ve 3 000 m</a:t>
            </a:r>
          </a:p>
          <a:p>
            <a:pPr marL="514350" indent="-514350">
              <a:lnSpc>
                <a:spcPct val="170000"/>
              </a:lnSpc>
            </a:pPr>
            <a:r>
              <a:rPr lang="cs-CZ" dirty="0"/>
              <a:t>Při lehčích stavech příznaky odezní po odpočinku</a:t>
            </a:r>
          </a:p>
          <a:p>
            <a:pPr marL="514350" indent="-514350">
              <a:lnSpc>
                <a:spcPct val="170000"/>
              </a:lnSpc>
            </a:pPr>
            <a:r>
              <a:rPr lang="cs-CZ" dirty="0"/>
              <a:t>Při těžších stavech nutný sestup nejméně o 500 m, inhalace kyslíku, dohled</a:t>
            </a:r>
          </a:p>
          <a:p>
            <a:pPr marL="914400" lvl="1" indent="-514350"/>
            <a:endParaRPr lang="en-GB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2ACCCA73-F5BF-471F-A49C-F6C6B3379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4171950" cy="335279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1600" dirty="0"/>
              <a:t>Příznaky AMS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600" dirty="0"/>
              <a:t>Bolest hlavy a jeden z dalších příznaků: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cs-CZ" sz="1600" dirty="0"/>
              <a:t>zažívací porucha  • nechutenství • nevolnost • zvracení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cs-CZ" sz="1600" dirty="0"/>
              <a:t>únava nebo slabost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cs-CZ" sz="1600" dirty="0"/>
              <a:t>závratě nebo pocit na omdlení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cs-CZ" sz="1600" dirty="0"/>
              <a:t>poruchy spánku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28</a:t>
            </a:fld>
            <a:endParaRPr lang="cs-CZ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70400"/>
            <a:ext cx="5491400" cy="16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DE36A0C-6E31-4968-AAA7-C2381FD573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800" y="4210050"/>
            <a:ext cx="3276600" cy="2647950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2F684F9-B271-4FC0-906E-4180575CB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2431" y="63046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2542" y="274638"/>
            <a:ext cx="9031458" cy="1143000"/>
          </a:xfrm>
        </p:spPr>
        <p:txBody>
          <a:bodyPr/>
          <a:lstStyle/>
          <a:p>
            <a:pPr>
              <a:buNone/>
            </a:pPr>
            <a:r>
              <a:rPr lang="cs-CZ" dirty="0"/>
              <a:t>Výškový otok plic </a:t>
            </a:r>
            <a:br>
              <a:rPr lang="cs-CZ" dirty="0"/>
            </a:br>
            <a:r>
              <a:rPr lang="en-US" dirty="0"/>
              <a:t>High Altitude Pulmonary Edema (HAPE)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348030" y="1760266"/>
            <a:ext cx="4885151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Vysoká smrtnost</a:t>
            </a:r>
          </a:p>
          <a:p>
            <a:pPr>
              <a:lnSpc>
                <a:spcPct val="150000"/>
              </a:lnSpc>
            </a:pPr>
            <a:r>
              <a:rPr lang="cs-CZ" dirty="0"/>
              <a:t>Rychlý sestup, kyslík, použití hyperbarického vaku a příručního kesonu. </a:t>
            </a:r>
            <a:r>
              <a:rPr lang="cs-CZ" dirty="0" err="1"/>
              <a:t>Nifedipin</a:t>
            </a:r>
            <a:r>
              <a:rPr lang="cs-CZ" dirty="0"/>
              <a:t>.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44E8E7-432E-47F8-9851-E601EFA4E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8094" y="1760267"/>
            <a:ext cx="3404088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dirty="0"/>
              <a:t>Výškový otok plic nejméně dva ze symptomů: </a:t>
            </a:r>
          </a:p>
          <a:p>
            <a:pPr>
              <a:lnSpc>
                <a:spcPct val="120000"/>
              </a:lnSpc>
            </a:pPr>
            <a:r>
              <a:rPr lang="cs-CZ" dirty="0"/>
              <a:t>1. extrémní únava a slabost </a:t>
            </a:r>
          </a:p>
          <a:p>
            <a:pPr>
              <a:lnSpc>
                <a:spcPct val="120000"/>
              </a:lnSpc>
            </a:pPr>
            <a:r>
              <a:rPr lang="cs-CZ" dirty="0"/>
              <a:t>2. klidová dušnost </a:t>
            </a:r>
          </a:p>
          <a:p>
            <a:pPr>
              <a:lnSpc>
                <a:spcPct val="120000"/>
              </a:lnSpc>
            </a:pPr>
            <a:r>
              <a:rPr lang="cs-CZ" dirty="0"/>
              <a:t>3. kašel </a:t>
            </a:r>
          </a:p>
          <a:p>
            <a:pPr>
              <a:lnSpc>
                <a:spcPct val="120000"/>
              </a:lnSpc>
            </a:pPr>
            <a:r>
              <a:rPr lang="cs-CZ" dirty="0"/>
              <a:t>4. tlak na hrudníku </a:t>
            </a:r>
          </a:p>
          <a:p>
            <a:pPr>
              <a:lnSpc>
                <a:spcPct val="120000"/>
              </a:lnSpc>
            </a:pPr>
            <a:endParaRPr lang="cs-CZ" dirty="0"/>
          </a:p>
          <a:p>
            <a:pPr marL="0" indent="0">
              <a:lnSpc>
                <a:spcPct val="120000"/>
              </a:lnSpc>
              <a:buNone/>
            </a:pPr>
            <a:r>
              <a:rPr lang="cs-CZ" dirty="0"/>
              <a:t>a nejméně dva z příznaků: </a:t>
            </a:r>
          </a:p>
          <a:p>
            <a:pPr>
              <a:lnSpc>
                <a:spcPct val="120000"/>
              </a:lnSpc>
            </a:pPr>
            <a:r>
              <a:rPr lang="cs-CZ" dirty="0"/>
              <a:t>1. </a:t>
            </a:r>
            <a:r>
              <a:rPr lang="cs-CZ" dirty="0" err="1"/>
              <a:t>chrůpky</a:t>
            </a:r>
            <a:r>
              <a:rPr lang="cs-CZ" dirty="0"/>
              <a:t> alespoň v jednom plicním poli </a:t>
            </a:r>
          </a:p>
          <a:p>
            <a:pPr>
              <a:lnSpc>
                <a:spcPct val="120000"/>
              </a:lnSpc>
            </a:pPr>
            <a:r>
              <a:rPr lang="cs-CZ" dirty="0"/>
              <a:t>2. centrální cyanóza </a:t>
            </a:r>
          </a:p>
          <a:p>
            <a:pPr>
              <a:lnSpc>
                <a:spcPct val="120000"/>
              </a:lnSpc>
            </a:pPr>
            <a:r>
              <a:rPr lang="cs-CZ" dirty="0"/>
              <a:t>3. zrychlené dýchání </a:t>
            </a:r>
          </a:p>
          <a:p>
            <a:pPr>
              <a:lnSpc>
                <a:spcPct val="120000"/>
              </a:lnSpc>
            </a:pPr>
            <a:r>
              <a:rPr lang="cs-CZ" dirty="0"/>
              <a:t>4. tachykardie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BA65EB5-FE65-4B46-BCE5-9C4E3C257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8356" y="3685172"/>
            <a:ext cx="58864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2FBC29F-6384-4F0E-955B-FA2315DD1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6151" y="571357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první pomoci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Záchrana života</a:t>
            </a:r>
          </a:p>
          <a:p>
            <a:pPr>
              <a:lnSpc>
                <a:spcPct val="150000"/>
              </a:lnSpc>
            </a:pPr>
            <a:r>
              <a:rPr lang="cs-CZ" dirty="0"/>
              <a:t>Zmírnění utrpení</a:t>
            </a:r>
          </a:p>
          <a:p>
            <a:pPr>
              <a:lnSpc>
                <a:spcPct val="150000"/>
              </a:lnSpc>
            </a:pPr>
            <a:r>
              <a:rPr lang="cs-CZ" dirty="0"/>
              <a:t>Prevence dalšího onemocnění nebo poranění </a:t>
            </a:r>
          </a:p>
          <a:p>
            <a:pPr>
              <a:lnSpc>
                <a:spcPct val="150000"/>
              </a:lnSpc>
            </a:pPr>
            <a:r>
              <a:rPr lang="cs-CZ" dirty="0"/>
              <a:t>Podpora uzdravení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E8DF6D6-E627-4940-B208-7CD00A2F25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77825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-1" y="404664"/>
            <a:ext cx="9017391" cy="1143000"/>
          </a:xfrm>
        </p:spPr>
        <p:txBody>
          <a:bodyPr/>
          <a:lstStyle/>
          <a:p>
            <a:pPr marL="514350" indent="-514350">
              <a:buNone/>
            </a:pPr>
            <a:r>
              <a:rPr lang="cs-CZ" dirty="0"/>
              <a:t>Výškový otok mozku </a:t>
            </a:r>
            <a:br>
              <a:rPr lang="cs-CZ" dirty="0"/>
            </a:br>
            <a:r>
              <a:rPr lang="es-ES" dirty="0"/>
              <a:t>High Altitude Cerebral Edema (HACE)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50000"/>
              </a:lnSpc>
              <a:buNone/>
            </a:pPr>
            <a:endParaRPr lang="cs-CZ" dirty="0"/>
          </a:p>
          <a:p>
            <a:pPr lvl="1">
              <a:lnSpc>
                <a:spcPct val="150000"/>
              </a:lnSpc>
            </a:pPr>
            <a:endParaRPr lang="cs-CZ" dirty="0"/>
          </a:p>
          <a:p>
            <a:pPr lvl="1">
              <a:lnSpc>
                <a:spcPct val="150000"/>
              </a:lnSpc>
            </a:pPr>
            <a:endParaRPr lang="cs-CZ" dirty="0"/>
          </a:p>
          <a:p>
            <a:pPr lvl="1">
              <a:lnSpc>
                <a:spcPct val="150000"/>
              </a:lnSpc>
            </a:pPr>
            <a:endParaRPr lang="cs-CZ" dirty="0"/>
          </a:p>
          <a:p>
            <a:pPr lvl="1"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Bolesti hlavy neztišitelné léky, zvracení, závratě, opilecká chůze, změna chování, halucinace, ochrnutí končetin, porucha vědomí.</a:t>
            </a:r>
          </a:p>
          <a:p>
            <a:pPr>
              <a:lnSpc>
                <a:spcPct val="150000"/>
              </a:lnSpc>
            </a:pPr>
            <a:r>
              <a:rPr lang="cs-CZ" dirty="0"/>
              <a:t>Kyslík, intubace, evakuace do nižších nadmořských výšek, dekomprese příručním kesonem nebo hyperbarickým vakem a </a:t>
            </a:r>
            <a:r>
              <a:rPr lang="cs-CZ" dirty="0" err="1"/>
              <a:t>Dexamethazon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30</a:t>
            </a:fld>
            <a:endParaRPr lang="cs-CZ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0B4553E-8D93-4E99-BABC-7741ACD23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9087" y="2000250"/>
            <a:ext cx="595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5548698-C3D0-4C39-A17C-107930246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4135" y="54665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Výšková nemoc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31</a:t>
            </a:fld>
            <a:endParaRPr lang="cs-CZ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068" y="2933700"/>
            <a:ext cx="8353196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EA7AF1A-5DD4-423F-B47D-8E0FD786D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1384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8850E540-D606-4101-9EBB-77C4B1D23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vědomí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F2E22D39-E29D-4A08-A67B-1EE315119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Kvantitativní</a:t>
            </a:r>
          </a:p>
          <a:p>
            <a:r>
              <a:rPr lang="cs-CZ" dirty="0"/>
              <a:t>AVPU </a:t>
            </a:r>
          </a:p>
          <a:p>
            <a:r>
              <a:rPr lang="cs-CZ" dirty="0"/>
              <a:t>vědomí – somnolence – sopor - koma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Kvalitativní</a:t>
            </a:r>
          </a:p>
          <a:p>
            <a:r>
              <a:rPr lang="cs-CZ" dirty="0"/>
              <a:t>Poruchy myšlení a paměti, dezorientace, může být přítomný psychomotorický neklid a halucinace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5C6EDB-D743-4D9F-833E-AECA633DA2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69DF86-8D98-42D7-A500-F854E0DE7744}" type="slidenum">
              <a:rPr lang="cs-CZ" smtClean="0"/>
              <a:pPr/>
              <a:t>32</a:t>
            </a:fld>
            <a:endParaRPr lang="cs-CZ"/>
          </a:p>
        </p:txBody>
      </p:sp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364F90F-5D3C-4C4F-A5DF-A68C5DF39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85317" y="1030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1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vědomí</a:t>
            </a:r>
            <a:br>
              <a:rPr lang="cs-CZ" dirty="0"/>
            </a:br>
            <a:r>
              <a:rPr lang="cs-CZ" dirty="0"/>
              <a:t>Příčiny</a:t>
            </a:r>
            <a:endParaRPr lang="en-GB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2C09E49-2509-4D22-8B5F-D7BF9A7D4A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cs-CZ" dirty="0"/>
              <a:t>Intrakraniální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cs-CZ" dirty="0"/>
              <a:t>Strukturální </a:t>
            </a:r>
          </a:p>
          <a:p>
            <a:pPr>
              <a:lnSpc>
                <a:spcPct val="170000"/>
              </a:lnSpc>
            </a:pPr>
            <a:r>
              <a:rPr lang="cs-CZ" dirty="0"/>
              <a:t>Kraniocerebrální poranění, cévní mozková příhoda, záněty mozku, nádory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cs-CZ" dirty="0"/>
              <a:t>Nestrukturální </a:t>
            </a:r>
          </a:p>
          <a:p>
            <a:pPr>
              <a:lnSpc>
                <a:spcPct val="170000"/>
              </a:lnSpc>
            </a:pPr>
            <a:r>
              <a:rPr lang="cs-CZ" dirty="0"/>
              <a:t>psychogenní poruchy, nežádoucí účinky léků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CD662750-CD28-46FA-AE2F-ABA3226742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000625" y="1912144"/>
            <a:ext cx="3467100" cy="4391025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33</a:t>
            </a:fld>
            <a:endParaRPr lang="cs-CZ"/>
          </a:p>
        </p:txBody>
      </p:sp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9D4F2ED-B2C4-44A7-A169-6A5245799B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6498" y="7167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V rámci první pomoci je někdy třeba neklidného pacienta tělesně omezit, aby se neporanil, případně neublížil svému okolí.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K realizaci tohoto úkolu je vysoce žádoucí účast alespoň 4 osob; výrazná fyzická převaha předejde poraněním na obou zúčastněných stranách.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Policie ČR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34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A62707A-9CCB-468B-AF4D-8F5A6A04B3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50745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98928E9-9DE4-427B-BBA6-5FE3AF21E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u poruch vědomí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8E5AFF2-065E-4456-9627-5E915F5C7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Zákon 283/1991 Sb. O Policii České republiky § 14, bod 1) Policista je oprávněn zajistit osobu, která svým jednáním bezprostředně ohrožuje svůj život anebo život nebo zdraví jiných osob nebo majetku</a:t>
            </a:r>
            <a:endParaRPr lang="en-GB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C1A7EF-4184-4145-80F1-30739BE008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35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C81A27C-1E2F-4C5F-ABCF-C93623057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69723" y="705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4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vědomí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547664"/>
            <a:ext cx="8496300" cy="476106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Zavolat RLP</a:t>
            </a:r>
          </a:p>
          <a:p>
            <a:pPr>
              <a:lnSpc>
                <a:spcPct val="150000"/>
              </a:lnSpc>
            </a:pPr>
            <a:r>
              <a:rPr lang="cs-CZ" dirty="0"/>
              <a:t>Vyloučit hypoglykemii</a:t>
            </a:r>
          </a:p>
          <a:p>
            <a:pPr>
              <a:lnSpc>
                <a:spcPct val="150000"/>
              </a:lnSpc>
            </a:pPr>
            <a:r>
              <a:rPr lang="cs-CZ" dirty="0"/>
              <a:t>Hospitalizace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Hyperventilační</a:t>
            </a:r>
            <a:r>
              <a:rPr lang="cs-CZ" dirty="0"/>
              <a:t> syndrom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Úzkost, fobie, panická porucha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Zvyšuje se nervová i svalová dráždivost (tetanické křeče), vzniká vazokonstrikce v mozkovém a koronárním řečišti (porucha vědomí)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Ventilace do sáčku, zklidnění verbálně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36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5B14DCC-DEAC-4A96-B2E1-5AB8E10164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89896" y="13856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86482" y="311661"/>
            <a:ext cx="6624736" cy="1143000"/>
          </a:xfrm>
        </p:spPr>
        <p:txBody>
          <a:bodyPr/>
          <a:lstStyle/>
          <a:p>
            <a:pPr algn="l"/>
            <a:r>
              <a:rPr lang="cs-CZ" dirty="0"/>
              <a:t>Cévní mozková příhoda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5"/>
            <a:ext cx="5289550" cy="44640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Okamžitá aktivace RLP</a:t>
            </a:r>
          </a:p>
          <a:p>
            <a:pPr>
              <a:lnSpc>
                <a:spcPct val="150000"/>
              </a:lnSpc>
            </a:pPr>
            <a:r>
              <a:rPr lang="cs-CZ" dirty="0"/>
              <a:t>Zjistit čas vzniku obtíží</a:t>
            </a:r>
          </a:p>
          <a:p>
            <a:pPr>
              <a:lnSpc>
                <a:spcPct val="150000"/>
              </a:lnSpc>
            </a:pPr>
            <a:r>
              <a:rPr lang="cs-CZ" dirty="0"/>
              <a:t>Urgentní nemocniční léčba</a:t>
            </a:r>
          </a:p>
          <a:p>
            <a:pPr>
              <a:lnSpc>
                <a:spcPct val="150000"/>
              </a:lnSpc>
            </a:pPr>
            <a:r>
              <a:rPr lang="cs-CZ" dirty="0"/>
              <a:t>Nepodávat léky ředící krev do vyloučení krvácení</a:t>
            </a:r>
          </a:p>
          <a:p>
            <a:pPr>
              <a:lnSpc>
                <a:spcPct val="150000"/>
              </a:lnSpc>
            </a:pPr>
            <a:r>
              <a:rPr lang="cs-CZ" dirty="0"/>
              <a:t>Sledovat dostatečné dýchání</a:t>
            </a:r>
          </a:p>
          <a:p>
            <a:pPr>
              <a:lnSpc>
                <a:spcPct val="150000"/>
              </a:lnSpc>
            </a:pPr>
            <a:r>
              <a:rPr lang="cs-CZ" dirty="0"/>
              <a:t>Nepodávat nic po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37</a:t>
            </a:fld>
            <a:endParaRPr lang="cs-CZ"/>
          </a:p>
        </p:txBody>
      </p:sp>
      <p:pic>
        <p:nvPicPr>
          <p:cNvPr id="8196" name="Picture 4" descr="Related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4304" y="0"/>
            <a:ext cx="3399696" cy="4822825"/>
          </a:xfrm>
          <a:prstGeom prst="rect">
            <a:avLst/>
          </a:prstGeom>
          <a:noFill/>
        </p:spPr>
      </p:pic>
      <p:pic>
        <p:nvPicPr>
          <p:cNvPr id="8194" name="Picture 2" descr="Image result for cÃ©vnÃ­ mozkovÃ¡ pÅÃ­ho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7375" y="4308475"/>
            <a:ext cx="3476625" cy="2549525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39F5B83-3ECD-4413-A83E-C5AD322DA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98850" y="5230018"/>
            <a:ext cx="609600" cy="706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Poranění hrudníku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1557338"/>
            <a:ext cx="3552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557338"/>
            <a:ext cx="27051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3175" y="1555750"/>
            <a:ext cx="27908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688" y="4508500"/>
            <a:ext cx="21621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8313" y="4143375"/>
            <a:ext cx="56102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7C922FF-CE75-4E59-A95F-0724016313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88175" y="4287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Poranění hrudníku</a:t>
            </a:r>
            <a:br>
              <a:rPr lang="cs-CZ" dirty="0"/>
            </a:br>
            <a:r>
              <a:rPr lang="cs-CZ" sz="1400" dirty="0">
                <a:hlinkClick r:id="rId4"/>
              </a:rPr>
              <a:t>https://www.youtube.com/watch?v=pdhOiaE5uyg</a:t>
            </a:r>
            <a:r>
              <a:rPr lang="cs-CZ" sz="1400" dirty="0"/>
              <a:t> </a:t>
            </a:r>
            <a:br>
              <a:rPr lang="cs-CZ" sz="1400" dirty="0"/>
            </a:br>
            <a:r>
              <a:rPr lang="cs-CZ" sz="1400" dirty="0">
                <a:hlinkClick r:id="rId5"/>
              </a:rPr>
              <a:t>https://www.youtube.com/watch?v=mJ_FYwUqzsM</a:t>
            </a:r>
            <a:r>
              <a:rPr lang="cs-CZ" sz="1400" dirty="0"/>
              <a:t> </a:t>
            </a:r>
            <a:endParaRPr lang="en-GB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39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323850" y="1743075"/>
            <a:ext cx="6635750" cy="496721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Vpadávání hrudníku – výrazná dechová nedostatečnost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dirty="0"/>
              <a:t>Otevřený hrudník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dirty="0"/>
              <a:t>Nechat ránu otevřenou s dobrou komunikací s vnějším prostředím, nepřikládat obvaz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dirty="0"/>
              <a:t>Kontrola krvácení přímým tlakem</a:t>
            </a:r>
          </a:p>
          <a:p>
            <a:pPr lvl="2" eaLnBrk="1" hangingPunct="1">
              <a:lnSpc>
                <a:spcPct val="150000"/>
              </a:lnSpc>
              <a:defRPr/>
            </a:pPr>
            <a:r>
              <a:rPr lang="cs-CZ" dirty="0"/>
              <a:t>Podezření na poranění páteře – nehýbat</a:t>
            </a:r>
          </a:p>
          <a:p>
            <a:pPr lvl="3" eaLnBrk="1" hangingPunct="1">
              <a:lnSpc>
                <a:spcPct val="150000"/>
              </a:lnSpc>
              <a:defRPr/>
            </a:pPr>
            <a:r>
              <a:rPr lang="cs-CZ" dirty="0"/>
              <a:t>Stabilizovat polohu hlavy manuálně s omezením jejich pohybů</a:t>
            </a:r>
          </a:p>
          <a:p>
            <a:pPr lvl="3" eaLnBrk="1" hangingPunct="1">
              <a:lnSpc>
                <a:spcPct val="150000"/>
              </a:lnSpc>
              <a:defRPr/>
            </a:pPr>
            <a:r>
              <a:rPr lang="cs-CZ" dirty="0"/>
              <a:t>Není doporučen tvrdý límec v rámci PP (zkušený záchranář)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89700" y="2911475"/>
            <a:ext cx="2654300" cy="2688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1152247-7AEE-4B71-A3DE-68FBC5C2B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26994" y="15980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Předlékařská</a:t>
            </a:r>
            <a:r>
              <a:rPr lang="cs-CZ" dirty="0"/>
              <a:t> PP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cs-CZ" dirty="0"/>
              <a:t>Bez vybavení, před příjezdem ZZS</a:t>
            </a:r>
          </a:p>
          <a:p>
            <a:pPr>
              <a:lnSpc>
                <a:spcPct val="150000"/>
              </a:lnSpc>
            </a:pPr>
            <a:r>
              <a:rPr lang="cs-CZ" dirty="0"/>
              <a:t>Bezpečnost</a:t>
            </a:r>
          </a:p>
          <a:p>
            <a:pPr>
              <a:lnSpc>
                <a:spcPct val="150000"/>
              </a:lnSpc>
            </a:pPr>
            <a:r>
              <a:rPr lang="cs-CZ" dirty="0"/>
              <a:t>Zavolat/přivolat si pomoc</a:t>
            </a:r>
          </a:p>
          <a:p>
            <a:pPr>
              <a:lnSpc>
                <a:spcPct val="150000"/>
              </a:lnSpc>
            </a:pPr>
            <a:r>
              <a:rPr lang="cs-CZ" dirty="0"/>
              <a:t>Přerušit vyvolávající příčinu (pokud lze vypnout elektrický proud, vytáhnout  topícího se…)</a:t>
            </a:r>
          </a:p>
          <a:p>
            <a:pPr>
              <a:lnSpc>
                <a:spcPct val="150000"/>
              </a:lnSpc>
            </a:pPr>
            <a:r>
              <a:rPr lang="cs-CZ" dirty="0"/>
              <a:t>Poskytnout první pomoc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Technickou (vytvoření podmínek pro poskytování PP)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Zdravotnickou (vlastní pomoc)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A4C824B-2375-4E6C-8655-DC2800109F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Břišní poranění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844675"/>
            <a:ext cx="3384550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1844675"/>
            <a:ext cx="4086225" cy="39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469323B-80F3-44E6-85E0-EE0FB0B23F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43675" y="5413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0" y="188913"/>
            <a:ext cx="8229600" cy="1143000"/>
          </a:xfrm>
        </p:spPr>
        <p:txBody>
          <a:bodyPr/>
          <a:lstStyle/>
          <a:p>
            <a:pPr eaLnBrk="1" hangingPunct="1"/>
            <a:r>
              <a:rPr lang="cs-CZ"/>
              <a:t>Břišní poranění</a:t>
            </a:r>
          </a:p>
        </p:txBody>
      </p:sp>
      <p:pic>
        <p:nvPicPr>
          <p:cNvPr id="1024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3789363"/>
            <a:ext cx="3275012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6375" y="1268413"/>
            <a:ext cx="2709863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175" y="1700213"/>
            <a:ext cx="45370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35713" y="0"/>
            <a:ext cx="2808287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3789363"/>
            <a:ext cx="402907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CCCE077-2851-456E-BBA6-CCC0ABF433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69048" y="2303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Břišní poranění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4"/>
            <a:ext cx="8496300" cy="5013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Klinické známky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Bolesti břicha, známky nárazu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Známky šoku (tachykardie, pokles TK)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Prknovitě tvrdá břišní stěna, popř. lokální napětí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Rychlé mělké dýchání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Zvětšení objemu břicha</a:t>
            </a:r>
          </a:p>
          <a:p>
            <a:pPr>
              <a:lnSpc>
                <a:spcPct val="150000"/>
              </a:lnSpc>
            </a:pPr>
            <a:r>
              <a:rPr lang="cs-CZ" dirty="0"/>
              <a:t>První pomoc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Úlevová poloha, klid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Nic po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RZP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42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4304439-2F9D-4165-856E-E90914802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02760" y="9380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 hlavy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0" y="1751929"/>
            <a:ext cx="8496300" cy="4464050"/>
          </a:xfrm>
        </p:spPr>
        <p:txBody>
          <a:bodyPr/>
          <a:lstStyle/>
          <a:p>
            <a:endParaRPr lang="en-GB" dirty="0"/>
          </a:p>
          <a:p>
            <a:r>
              <a:rPr lang="cs-CZ" dirty="0"/>
              <a:t>Klinické známky</a:t>
            </a:r>
          </a:p>
          <a:p>
            <a:pPr lvl="1"/>
            <a:r>
              <a:rPr lang="cs-CZ" dirty="0"/>
              <a:t>Porucha vědomí, GCS, AVPU</a:t>
            </a:r>
          </a:p>
          <a:p>
            <a:pPr lvl="1"/>
            <a:r>
              <a:rPr lang="cs-CZ" dirty="0"/>
              <a:t>Zevní zranění, krvácení z měkkých pokrývek</a:t>
            </a:r>
          </a:p>
          <a:p>
            <a:pPr lvl="1"/>
            <a:r>
              <a:rPr lang="cs-CZ" dirty="0"/>
              <a:t>Krvácení z nosu a uší, výtok </a:t>
            </a:r>
            <a:r>
              <a:rPr lang="cs-CZ" dirty="0" err="1"/>
              <a:t>likvoru</a:t>
            </a:r>
            <a:endParaRPr lang="cs-CZ" dirty="0"/>
          </a:p>
          <a:p>
            <a:pPr lvl="1"/>
            <a:r>
              <a:rPr lang="cs-CZ" dirty="0"/>
              <a:t>Zvracení</a:t>
            </a:r>
          </a:p>
          <a:p>
            <a:pPr lvl="1"/>
            <a:r>
              <a:rPr lang="cs-CZ" dirty="0"/>
              <a:t>Výpad v paměti (amnézie)</a:t>
            </a:r>
          </a:p>
          <a:p>
            <a:pPr lvl="1"/>
            <a:r>
              <a:rPr lang="cs-CZ" dirty="0"/>
              <a:t>Nestejné zornice</a:t>
            </a:r>
          </a:p>
          <a:p>
            <a:pPr lvl="1"/>
            <a:r>
              <a:rPr lang="cs-CZ" dirty="0"/>
              <a:t>Nepravidelné dýchání</a:t>
            </a:r>
          </a:p>
          <a:p>
            <a:pPr lvl="1"/>
            <a:r>
              <a:rPr lang="cs-CZ" dirty="0"/>
              <a:t>Ochrnutí končetin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43</a:t>
            </a:fld>
            <a:endParaRPr lang="cs-CZ"/>
          </a:p>
        </p:txBody>
      </p:sp>
      <p:sp>
        <p:nvSpPr>
          <p:cNvPr id="52226" name="AutoShape 2" descr="Image result for kraniotrau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2228" name="AutoShape 4" descr="Image result for kraniotraum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5224" y="3287975"/>
            <a:ext cx="2441575" cy="32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7" descr="Related 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5300" y="0"/>
            <a:ext cx="2092325" cy="2684155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/>
        </p:nvSpPr>
        <p:spPr>
          <a:xfrm>
            <a:off x="7137401" y="2222500"/>
            <a:ext cx="161290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cs-CZ" sz="1200" b="1" u="sng" dirty="0"/>
              <a:t>Zlomenina </a:t>
            </a:r>
            <a:r>
              <a:rPr lang="cs-CZ" sz="1200" b="1" u="sng" dirty="0" err="1"/>
              <a:t>baze</a:t>
            </a:r>
            <a:r>
              <a:rPr lang="cs-CZ" sz="1200" b="1" u="sng" dirty="0"/>
              <a:t> lební </a:t>
            </a:r>
            <a:r>
              <a:rPr lang="en-US" sz="1200" b="1" u="sng" dirty="0"/>
              <a:t>(Battle Sign)</a:t>
            </a:r>
            <a:endParaRPr lang="en-GB" sz="1200" dirty="0"/>
          </a:p>
        </p:txBody>
      </p:sp>
      <p:pic>
        <p:nvPicPr>
          <p:cNvPr id="52233" name="Picture 9" descr="Findings in Basilar Skull Fracture (Periorbital Ecchymosis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82563"/>
            <a:ext cx="381000" cy="381001"/>
          </a:xfrm>
          <a:prstGeom prst="rect">
            <a:avLst/>
          </a:prstGeom>
          <a:noFill/>
        </p:spPr>
      </p:pic>
      <p:pic>
        <p:nvPicPr>
          <p:cNvPr id="52235" name="Picture 11" descr="Findings in Basilar Skull Fracture (Periorbital Ecchymosis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82563"/>
            <a:ext cx="381000" cy="381001"/>
          </a:xfrm>
          <a:prstGeom prst="rect">
            <a:avLst/>
          </a:prstGeom>
          <a:noFill/>
        </p:spPr>
      </p:pic>
      <p:pic>
        <p:nvPicPr>
          <p:cNvPr id="52237" name="Picture 13" descr="Findings in Basilar Skull Fracture (Periorbital Ecchymosis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82563"/>
            <a:ext cx="381000" cy="381001"/>
          </a:xfrm>
          <a:prstGeom prst="rect">
            <a:avLst/>
          </a:prstGeom>
          <a:noFill/>
        </p:spPr>
      </p:pic>
      <p:pic>
        <p:nvPicPr>
          <p:cNvPr id="52238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564743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317500" y="1358900"/>
            <a:ext cx="204470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cs-CZ" sz="1200" b="1" u="sng" dirty="0"/>
              <a:t>Zlomenina </a:t>
            </a:r>
            <a:r>
              <a:rPr lang="cs-CZ" sz="1200" b="1" u="sng" dirty="0" err="1"/>
              <a:t>baze</a:t>
            </a:r>
            <a:r>
              <a:rPr lang="cs-CZ" sz="1200" b="1" u="sng" dirty="0"/>
              <a:t> lební (</a:t>
            </a:r>
            <a:r>
              <a:rPr lang="cs-CZ" sz="1200" b="1" u="sng" dirty="0" err="1"/>
              <a:t>Periorbital</a:t>
            </a:r>
            <a:r>
              <a:rPr lang="cs-CZ" sz="1200" b="1" u="sng" dirty="0"/>
              <a:t> </a:t>
            </a:r>
            <a:r>
              <a:rPr lang="cs-CZ" sz="1200" b="1" u="sng" dirty="0" err="1"/>
              <a:t>Ecchymosis</a:t>
            </a:r>
            <a:r>
              <a:rPr lang="cs-CZ" sz="1200" b="1" u="sng" dirty="0"/>
              <a:t>)</a:t>
            </a:r>
            <a:endParaRPr lang="en-GB" sz="1200" dirty="0"/>
          </a:p>
        </p:txBody>
      </p:sp>
      <p:pic>
        <p:nvPicPr>
          <p:cNvPr id="52240" name="Picture 16" descr="Image result for cranial traum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07000" y="1439862"/>
            <a:ext cx="1663700" cy="1249624"/>
          </a:xfrm>
          <a:prstGeom prst="rect">
            <a:avLst/>
          </a:prstGeom>
          <a:noFill/>
        </p:spPr>
      </p:pic>
      <p:pic>
        <p:nvPicPr>
          <p:cNvPr id="52242" name="Picture 18" descr="Image result for anizokori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98068" y="5422899"/>
            <a:ext cx="2631282" cy="1079501"/>
          </a:xfrm>
          <a:prstGeom prst="rect">
            <a:avLst/>
          </a:prstGeom>
          <a:noFill/>
        </p:spPr>
      </p:pic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5DAB85D-82E1-4D95-B29A-63CE475C1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7300" y="625066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6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 hlavy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Volat 155</a:t>
            </a:r>
          </a:p>
          <a:p>
            <a:pPr>
              <a:lnSpc>
                <a:spcPct val="150000"/>
              </a:lnSpc>
            </a:pPr>
            <a:r>
              <a:rPr lang="cs-CZ" dirty="0"/>
              <a:t>Komprese místa krvácení</a:t>
            </a:r>
          </a:p>
          <a:p>
            <a:pPr>
              <a:lnSpc>
                <a:spcPct val="150000"/>
              </a:lnSpc>
            </a:pPr>
            <a:r>
              <a:rPr lang="cs-CZ" dirty="0"/>
              <a:t>Možné poranění C páteře</a:t>
            </a:r>
          </a:p>
          <a:p>
            <a:pPr>
              <a:lnSpc>
                <a:spcPct val="150000"/>
              </a:lnSpc>
            </a:pPr>
            <a:r>
              <a:rPr lang="cs-CZ" dirty="0"/>
              <a:t>Kontrola vitálních funkcí (dechu)</a:t>
            </a:r>
          </a:p>
          <a:p>
            <a:pPr>
              <a:lnSpc>
                <a:spcPct val="150000"/>
              </a:lnSpc>
            </a:pPr>
            <a:r>
              <a:rPr lang="cs-CZ" dirty="0"/>
              <a:t>Okamžitý transport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44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72C3229-E139-42A5-BF4C-38BACD6F7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91250" y="9761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Polytrauma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5"/>
            <a:ext cx="4502150" cy="44640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b="1" dirty="0" err="1"/>
              <a:t>Polytrauma</a:t>
            </a:r>
            <a:r>
              <a:rPr lang="cs-CZ" dirty="0"/>
              <a:t> označuje současné poranění nejméně dvou tělesných systémů, z nichž postižení alespoň jednoho z nich nebo jejich kombinace ohrožují základní životní funkce.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45</a:t>
            </a:fld>
            <a:endParaRPr lang="cs-CZ"/>
          </a:p>
        </p:txBody>
      </p:sp>
      <p:pic>
        <p:nvPicPr>
          <p:cNvPr id="59394" name="Picture 2" descr="Image result for kraniotrau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1575" y="0"/>
            <a:ext cx="2619375" cy="1743076"/>
          </a:xfrm>
          <a:prstGeom prst="rect">
            <a:avLst/>
          </a:prstGeom>
          <a:noFill/>
        </p:spPr>
      </p:pic>
      <p:pic>
        <p:nvPicPr>
          <p:cNvPr id="59396" name="Picture 4" descr="Related 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1317" y="2551113"/>
            <a:ext cx="3795183" cy="2846388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C393DAF-E23E-4E70-BACB-6C2FF9DE6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89250" y="562054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Polytrauma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Často sdružené s poraněním hlavy</a:t>
            </a:r>
          </a:p>
          <a:p>
            <a:pPr>
              <a:lnSpc>
                <a:spcPct val="150000"/>
              </a:lnSpc>
            </a:pPr>
            <a:r>
              <a:rPr lang="cs-CZ" dirty="0"/>
              <a:t>Život ohrožující krvácení (šok) – zástava krvácení</a:t>
            </a:r>
          </a:p>
          <a:p>
            <a:pPr>
              <a:lnSpc>
                <a:spcPct val="150000"/>
              </a:lnSpc>
            </a:pPr>
            <a:r>
              <a:rPr lang="cs-CZ" dirty="0"/>
              <a:t>Ztrátová poranění</a:t>
            </a:r>
          </a:p>
          <a:p>
            <a:pPr>
              <a:lnSpc>
                <a:spcPct val="150000"/>
              </a:lnSpc>
            </a:pPr>
            <a:r>
              <a:rPr lang="cs-CZ" dirty="0"/>
              <a:t>Omezené nebo nepřítomné známky života (zejména dechu)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46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2F4B9EE-6C14-485A-92BE-6710A7319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60234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EADFFFC-B2C5-46D3-B4AF-2F2E8C4C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Šok 5T první pomoci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8583F98-DA30-45D6-8780-CE3D023D1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Ticho</a:t>
            </a:r>
          </a:p>
          <a:p>
            <a:pPr>
              <a:lnSpc>
                <a:spcPct val="150000"/>
              </a:lnSpc>
            </a:pPr>
            <a:r>
              <a:rPr lang="cs-CZ" dirty="0"/>
              <a:t>Teplo (zamezení ztrátám, pokrývky suché, chránit proti větru, </a:t>
            </a:r>
            <a:r>
              <a:rPr lang="cs-CZ" dirty="0" err="1"/>
              <a:t>alufolie</a:t>
            </a:r>
            <a:r>
              <a:rPr lang="cs-CZ" dirty="0"/>
              <a:t>)</a:t>
            </a:r>
          </a:p>
          <a:p>
            <a:pPr>
              <a:lnSpc>
                <a:spcPct val="150000"/>
              </a:lnSpc>
            </a:pPr>
            <a:r>
              <a:rPr lang="cs-CZ" dirty="0"/>
              <a:t>(Tekutiny) – ne per os</a:t>
            </a:r>
          </a:p>
          <a:p>
            <a:pPr>
              <a:lnSpc>
                <a:spcPct val="150000"/>
              </a:lnSpc>
            </a:pPr>
            <a:r>
              <a:rPr lang="cs-CZ" dirty="0"/>
              <a:t>Tišení bolesti (imobilizací, ošetřením a fixací zlomenin)</a:t>
            </a:r>
          </a:p>
          <a:p>
            <a:pPr>
              <a:lnSpc>
                <a:spcPct val="150000"/>
              </a:lnSpc>
            </a:pPr>
            <a:r>
              <a:rPr lang="cs-CZ" dirty="0"/>
              <a:t>Transport (profesionály, pozor na změny poloh při laickém transportu)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08DDE9-3318-4C01-93E7-815A6EAE9C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47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A880A3D-8C6E-4224-A0A3-57F33AC2A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51526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6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0413" y="2501900"/>
            <a:ext cx="7772400" cy="1362075"/>
          </a:xfrm>
        </p:spPr>
        <p:txBody>
          <a:bodyPr/>
          <a:lstStyle/>
          <a:p>
            <a:pPr algn="ctr"/>
            <a:r>
              <a:rPr lang="cs-CZ" dirty="0"/>
              <a:t>Stavění krvácení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7713" y="595313"/>
            <a:ext cx="7772400" cy="1500187"/>
          </a:xfrm>
        </p:spPr>
        <p:txBody>
          <a:bodyPr/>
          <a:lstStyle/>
          <a:p>
            <a:r>
              <a:rPr lang="en-GB" dirty="0">
                <a:hlinkClick r:id="rId4"/>
              </a:rPr>
              <a:t>https://www.youtube.com/watch?v=YsBOORz04EM</a:t>
            </a:r>
            <a:r>
              <a:rPr lang="cs-CZ" dirty="0"/>
              <a:t>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48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DB2C710-92B9-4F1D-9F13-E4E30271C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41813" y="38639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Masivní krvácení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Fraktura paže 100-800 ml</a:t>
            </a:r>
          </a:p>
          <a:p>
            <a:pPr>
              <a:lnSpc>
                <a:spcPct val="150000"/>
              </a:lnSpc>
            </a:pPr>
            <a:r>
              <a:rPr lang="cs-CZ" dirty="0"/>
              <a:t>Fraktura předloktí 50-400 ml</a:t>
            </a:r>
          </a:p>
          <a:p>
            <a:pPr>
              <a:lnSpc>
                <a:spcPct val="150000"/>
              </a:lnSpc>
            </a:pPr>
            <a:r>
              <a:rPr lang="cs-CZ" dirty="0"/>
              <a:t>Fraktura stehna 300-2000 ml</a:t>
            </a:r>
          </a:p>
          <a:p>
            <a:pPr>
              <a:lnSpc>
                <a:spcPct val="150000"/>
              </a:lnSpc>
            </a:pPr>
            <a:r>
              <a:rPr lang="cs-CZ" dirty="0"/>
              <a:t>Fraktura bérce 100-1000 ml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Hemotorax</a:t>
            </a:r>
            <a:r>
              <a:rPr lang="cs-CZ" dirty="0"/>
              <a:t> 500-700 ml</a:t>
            </a:r>
          </a:p>
          <a:p>
            <a:pPr>
              <a:lnSpc>
                <a:spcPct val="150000"/>
              </a:lnSpc>
            </a:pPr>
            <a:r>
              <a:rPr lang="cs-CZ" dirty="0"/>
              <a:t>Ruptura sleziny 1500-2000 ml</a:t>
            </a:r>
          </a:p>
          <a:p>
            <a:pPr>
              <a:lnSpc>
                <a:spcPct val="150000"/>
              </a:lnSpc>
            </a:pPr>
            <a:r>
              <a:rPr lang="cs-CZ" dirty="0"/>
              <a:t>Ruptura jater 1500-2000 ml</a:t>
            </a:r>
          </a:p>
          <a:p>
            <a:pPr>
              <a:lnSpc>
                <a:spcPct val="150000"/>
              </a:lnSpc>
            </a:pPr>
            <a:r>
              <a:rPr lang="cs-CZ" dirty="0"/>
              <a:t>Fraktura pánve 500-5000 ml</a:t>
            </a:r>
          </a:p>
          <a:p>
            <a:endParaRPr 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2204382-5ADC-4D9B-985F-0CAAD9262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24467" y="8485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struktura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Na </a:t>
            </a:r>
            <a:r>
              <a:rPr lang="cs-CZ" dirty="0" err="1"/>
              <a:t>předlékařskou</a:t>
            </a:r>
            <a:r>
              <a:rPr lang="cs-CZ" dirty="0"/>
              <a:t> pomoc poskytnutou laiky navazuje odborná zdravotnická PP –ZZS</a:t>
            </a:r>
          </a:p>
          <a:p>
            <a:pPr>
              <a:lnSpc>
                <a:spcPct val="150000"/>
              </a:lnSpc>
            </a:pPr>
            <a:r>
              <a:rPr lang="cs-CZ" dirty="0"/>
              <a:t>Je součástí Integrovaného záchranného systému IZS</a:t>
            </a:r>
          </a:p>
          <a:p>
            <a:pPr>
              <a:lnSpc>
                <a:spcPct val="150000"/>
              </a:lnSpc>
            </a:pPr>
            <a:r>
              <a:rPr lang="cs-CZ" dirty="0"/>
              <a:t>Základními složkami IZS jsou :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HZS – Hasičský záchranný sbor České republiky a jednotky požární ochrany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ZZS – Zdravotnická záchranná služba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PČR – Policie České republiky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AAEE15A-A68E-4809-A821-29D8F93D6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2A8AD77-89DC-4460-8486-32D0C514C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Hemorhagický šok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661F4B-8F4D-4C21-9116-BAAEC5C85C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50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61996-07AD-4843-878E-1FD1FC97B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Šok – nedostatečná </a:t>
            </a:r>
            <a:r>
              <a:rPr lang="cs-CZ" dirty="0" err="1"/>
              <a:t>perfúze</a:t>
            </a:r>
            <a:r>
              <a:rPr lang="cs-CZ" dirty="0"/>
              <a:t> tkání způsobená nerovnováhou mezi dodávkou kyslíku tkáním a jejich spotřebou.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87B734A-026D-4C21-B453-18726ACC7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65325" y="3473764"/>
            <a:ext cx="7501508" cy="261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F9FA4D5-9C04-4591-8047-B784A7B32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99384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8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cs-CZ"/>
              <a:t>Hemorhagický šok</a:t>
            </a:r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031607" y="1373188"/>
            <a:ext cx="6696075" cy="5484812"/>
          </a:xfr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FA08660-8F66-48B4-8DF5-0D84EE2F5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83791" y="51911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Allgowerův šokový index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3E4675-7D84-4C3B-B56E-C3C993719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Tepová frekvence dělená systolickým krevním tlakem</a:t>
            </a:r>
          </a:p>
          <a:p>
            <a:pPr>
              <a:lnSpc>
                <a:spcPct val="150000"/>
              </a:lnSpc>
            </a:pPr>
            <a:r>
              <a:rPr lang="cs-CZ" dirty="0"/>
              <a:t>Norma: 		 60  pulzů/min : 120 </a:t>
            </a:r>
            <a:r>
              <a:rPr lang="cs-CZ" dirty="0" err="1"/>
              <a:t>mmHg</a:t>
            </a:r>
            <a:r>
              <a:rPr lang="cs-CZ" dirty="0"/>
              <a:t> = 0,5</a:t>
            </a:r>
          </a:p>
          <a:p>
            <a:pPr>
              <a:lnSpc>
                <a:spcPct val="150000"/>
              </a:lnSpc>
            </a:pPr>
            <a:r>
              <a:rPr lang="cs-CZ" dirty="0"/>
              <a:t>Hrozící šok: 	100 pulzů/min : 100 </a:t>
            </a:r>
            <a:r>
              <a:rPr lang="cs-CZ" dirty="0" err="1"/>
              <a:t>mmHg</a:t>
            </a:r>
            <a:r>
              <a:rPr lang="cs-CZ" dirty="0"/>
              <a:t> = 1</a:t>
            </a:r>
          </a:p>
          <a:p>
            <a:pPr>
              <a:lnSpc>
                <a:spcPct val="150000"/>
              </a:lnSpc>
            </a:pPr>
            <a:r>
              <a:rPr lang="cs-CZ" dirty="0"/>
              <a:t>Těžký šok: 	120 pulzů/min :   60 </a:t>
            </a:r>
            <a:r>
              <a:rPr lang="cs-CZ" dirty="0" err="1"/>
              <a:t>mmHg</a:t>
            </a:r>
            <a:r>
              <a:rPr lang="cs-CZ" dirty="0"/>
              <a:t> =  2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7B4AB0C-9136-41D2-BD86-73E6D7AC1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2400" y="544536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Rozdělení zevního krvácení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tepenné </a:t>
            </a:r>
            <a:r>
              <a:rPr lang="cs-CZ" sz="2400" b="0" dirty="0"/>
              <a:t>– jasně červená krev vystřikuje pod tlakem z rány, je obtížně stavitelné;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žilní </a:t>
            </a:r>
            <a:r>
              <a:rPr lang="cs-CZ" sz="2400" b="0" dirty="0"/>
              <a:t>– tmavě červená (odkysličená) krev pomalu vytéká z rány (ale u poranění velké žíly může být krvácení masivní!);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kapilární (vlásečnicové) </a:t>
            </a:r>
            <a:r>
              <a:rPr lang="cs-CZ" sz="2400" b="0" dirty="0"/>
              <a:t>– velice pomalé krvácení, snadno stavitelné;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smíšené </a:t>
            </a:r>
            <a:r>
              <a:rPr lang="cs-CZ" sz="2400" b="0" dirty="0"/>
              <a:t>– společné krvácení žilní a tepenné (u střelných či bodných poranění v oblasti krku, paže, třísel a vnitřní strany stehna, kde tepny a žíly probíhají v těsné blízkosti vedle sebe). </a:t>
            </a:r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16BC4AB-08AB-4D7B-9246-51372972EF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1576" y="549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0"/>
              <a:t>Krvácení zevní - </a:t>
            </a:r>
            <a:r>
              <a:rPr lang="cs-CZ"/>
              <a:t>kompresibilní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b="0" dirty="0"/>
              <a:t>Stavitelné přímým tlakem</a:t>
            </a:r>
            <a:r>
              <a:rPr lang="cs-CZ" dirty="0"/>
              <a:t> a škrtidlem nebo </a:t>
            </a:r>
            <a:r>
              <a:rPr lang="cs-CZ" b="0" dirty="0"/>
              <a:t>tlakovým obvazem, pokud je čas a dostatek zachránců)</a:t>
            </a:r>
            <a:r>
              <a:rPr lang="cs-CZ" dirty="0"/>
              <a:t>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Zástava velkého žilního krvácení v oblasti krku, třísel a dolních končetin má stejnou prioritu jako zástava tepenného krvácení (vytéká velké množství krve, vzniká kaluž)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U masivního krvácení stlačíme místo krvácení přímo v ráně směrem ke kosti do doby příjezdu ZS (nebo do doby přiložení kompresivního obvazu, pokud je čas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6F442D7-81C2-4ED3-AA52-E85FED8D1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48547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9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Vyšetření (zhodnocení) rány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sz="2400" b="0" dirty="0"/>
              <a:t>u tepenného krvácení až po jeho zástavě škrtidlem 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dostatečně rozříznout oděv a pátrat po všech zdrojích krvácení; 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pokud tkanina pevně lne k ráně, neodstraňovat ji; 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pokud z rány vyčnívá cizí těleso, neodstraňovat ho (riziko zhoršení krvácení) a zafixovat proti pohybu. </a:t>
            </a:r>
          </a:p>
          <a:p>
            <a:endParaRPr lang="cs-CZ" sz="24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710B40B-69D8-4FC5-AF02-47F8AF4DC0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569912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0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Tlakový obvaz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7772400" cy="522817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s-CZ" sz="2000" b="0" dirty="0"/>
              <a:t>vyjmout obvaz z obalu a přiložit sterilní čtverec na poraněnou část</a:t>
            </a:r>
          </a:p>
          <a:p>
            <a:pPr algn="just">
              <a:lnSpc>
                <a:spcPct val="150000"/>
              </a:lnSpc>
            </a:pPr>
            <a:r>
              <a:rPr lang="cs-CZ" sz="2000" b="0" dirty="0"/>
              <a:t>začít navíjet obvaz </a:t>
            </a:r>
          </a:p>
          <a:p>
            <a:pPr algn="just">
              <a:lnSpc>
                <a:spcPct val="150000"/>
              </a:lnSpc>
            </a:pPr>
            <a:r>
              <a:rPr lang="cs-CZ" sz="2000" dirty="0"/>
              <a:t>Na první otočky položit 1-3 stočené obvazy dle velikosti rány a pokračovat v navíjení obvazu</a:t>
            </a:r>
          </a:p>
          <a:p>
            <a:pPr algn="just">
              <a:lnSpc>
                <a:spcPct val="150000"/>
              </a:lnSpc>
            </a:pPr>
            <a:r>
              <a:rPr lang="cs-CZ" sz="2000" b="0" dirty="0"/>
              <a:t>konec obvazu připevnit za okraje poslední otáčky</a:t>
            </a:r>
          </a:p>
          <a:p>
            <a:pPr algn="just">
              <a:lnSpc>
                <a:spcPct val="150000"/>
              </a:lnSpc>
            </a:pPr>
            <a:r>
              <a:rPr lang="cs-CZ" sz="2000" b="0" dirty="0"/>
              <a:t>kontrolovat prokrvení končetiny v průběhu nakládání obvazu, aby nebyla končetina chladná, promodralá nebo necitlivá</a:t>
            </a:r>
          </a:p>
          <a:p>
            <a:pPr algn="just">
              <a:lnSpc>
                <a:spcPct val="150000"/>
              </a:lnSpc>
            </a:pPr>
            <a:r>
              <a:rPr lang="cs-CZ" sz="2000" dirty="0"/>
              <a:t>Zapsat čas naložení obvazu</a:t>
            </a:r>
            <a:r>
              <a:rPr lang="cs-CZ" sz="2000" b="0" dirty="0"/>
              <a:t> </a:t>
            </a:r>
          </a:p>
          <a:p>
            <a:pPr>
              <a:lnSpc>
                <a:spcPct val="90000"/>
              </a:lnSpc>
            </a:pPr>
            <a:endParaRPr lang="cs-CZ" sz="20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8F43C41-F391-4738-A185-934A88F1C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33292" y="5516562"/>
            <a:ext cx="609600" cy="60960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A2DDA01-E7FA-4913-9208-D3F2FD21C9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2040" y="9986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8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945" y="145365"/>
            <a:ext cx="6624736" cy="1143000"/>
          </a:xfrm>
        </p:spPr>
        <p:txBody>
          <a:bodyPr/>
          <a:lstStyle/>
          <a:p>
            <a:r>
              <a:rPr lang="cs-CZ"/>
              <a:t>Škrtidla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278965"/>
            <a:ext cx="8496300" cy="402975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b="0" dirty="0"/>
              <a:t>Nejoptimálnější a nejrychlejší způsob zastavení masivního krvácení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Je součást autolékárničky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Měl by být alespoň 5 cm široký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Naložíme ho proximálně nad krvácející místo přes oblečení</a:t>
            </a:r>
            <a:endParaRPr lang="cs-CZ" sz="2400" b="0" dirty="0"/>
          </a:p>
          <a:p>
            <a:endParaRPr lang="cs-CZ" sz="2400" b="0" dirty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9363" y="0"/>
            <a:ext cx="2814637" cy="21066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6AA8877-F87F-4960-B52D-4E4A382267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24563" y="5403166"/>
            <a:ext cx="609600" cy="60960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AAE6083-6E31-45EA-95E1-B052642121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519" y="71686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Naložení škrtidla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343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cs-CZ" b="0" dirty="0"/>
              <a:t>Včasné naložení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Než dojde k rozvoji šoku. (90%přežití/10% přežití)</a:t>
            </a:r>
          </a:p>
          <a:p>
            <a:pPr>
              <a:lnSpc>
                <a:spcPct val="150000"/>
              </a:lnSpc>
            </a:pPr>
            <a:r>
              <a:rPr lang="cs-CZ" b="0" dirty="0"/>
              <a:t>Před případným vyproštěním nebo transportem</a:t>
            </a:r>
          </a:p>
          <a:p>
            <a:pPr>
              <a:lnSpc>
                <a:spcPct val="150000"/>
              </a:lnSpc>
            </a:pPr>
            <a:r>
              <a:rPr lang="cs-CZ" b="0" dirty="0"/>
              <a:t>Utahovat do zastavení krvácení (správné nasazení je, když není hmatná pulzace na periferní tepně)</a:t>
            </a:r>
          </a:p>
          <a:p>
            <a:pPr>
              <a:lnSpc>
                <a:spcPct val="150000"/>
              </a:lnSpc>
            </a:pPr>
            <a:r>
              <a:rPr lang="cs-CZ" b="0" dirty="0"/>
              <a:t>Zaznamenat dobu nasazení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Ponechat 2 (max 4 hodiny)</a:t>
            </a:r>
          </a:p>
          <a:p>
            <a:pPr>
              <a:lnSpc>
                <a:spcPct val="150000"/>
              </a:lnSpc>
            </a:pPr>
            <a:r>
              <a:rPr lang="cs-CZ" b="0" dirty="0"/>
              <a:t>Je bolestivé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6E89D88-4784-4A8A-9BE7-E5E59D2D2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73969" y="521811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Indikace pro použití škrtidla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b="0" dirty="0"/>
              <a:t>Masívní krvácení nelze zastavit přímým tlakem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Zaklíněný pacient, kterého nelze rychle vyprostit, nepřístupný terén, potřeba snesení pacienta a nedostatečný počet zachránců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Po stabilizaci situace lze ošetření přehodnotit a vyměnit za tlakový obvaz</a:t>
            </a:r>
          </a:p>
          <a:p>
            <a:pPr>
              <a:lnSpc>
                <a:spcPct val="150000"/>
              </a:lnSpc>
            </a:pPr>
            <a:r>
              <a:rPr lang="cs-CZ" sz="2400" b="0" dirty="0"/>
              <a:t>„</a:t>
            </a:r>
            <a:r>
              <a:rPr lang="cs-CZ" sz="2400" b="0" dirty="0" err="1"/>
              <a:t>rescue</a:t>
            </a:r>
            <a:r>
              <a:rPr lang="cs-CZ" sz="2400" b="0" dirty="0"/>
              <a:t>“ postup</a:t>
            </a:r>
          </a:p>
          <a:p>
            <a:pPr>
              <a:lnSpc>
                <a:spcPct val="150000"/>
              </a:lnSpc>
            </a:pPr>
            <a:endParaRPr lang="cs-CZ" sz="2400" b="0" dirty="0"/>
          </a:p>
          <a:p>
            <a:pPr>
              <a:lnSpc>
                <a:spcPct val="150000"/>
              </a:lnSpc>
            </a:pPr>
            <a:endParaRPr lang="cs-CZ" sz="2400" b="0" dirty="0"/>
          </a:p>
          <a:p>
            <a:pPr>
              <a:lnSpc>
                <a:spcPct val="90000"/>
              </a:lnSpc>
            </a:pPr>
            <a:endParaRPr lang="cs-CZ" sz="2400" b="0" dirty="0"/>
          </a:p>
          <a:p>
            <a:pPr>
              <a:lnSpc>
                <a:spcPct val="90000"/>
              </a:lnSpc>
            </a:pPr>
            <a:endParaRPr lang="cs-CZ" sz="2400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E72B6F4E-EC3D-4A5B-8B8F-B8325A176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9203" y="4769084"/>
            <a:ext cx="2790947" cy="208891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9D4BFC2-9CE1-4C8A-9D04-B7D2DE3585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2040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Bezvědomí</a:t>
            </a:r>
            <a:br>
              <a:rPr lang="cs-CZ" dirty="0"/>
            </a:br>
            <a:r>
              <a:rPr lang="cs-CZ" dirty="0"/>
              <a:t>Příčiny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cs-CZ" dirty="0"/>
              <a:t>Mozek (k</a:t>
            </a:r>
            <a:r>
              <a:rPr lang="en-GB" dirty="0" err="1"/>
              <a:t>řeč</a:t>
            </a:r>
            <a:r>
              <a:rPr lang="cs-CZ" dirty="0"/>
              <a:t>e, cévní mozková příhoda, i</a:t>
            </a:r>
            <a:r>
              <a:rPr lang="en-GB" dirty="0" err="1"/>
              <a:t>nfekce</a:t>
            </a:r>
            <a:r>
              <a:rPr lang="cs-CZ" dirty="0"/>
              <a:t> centrální nervové soustavy, otravy, dušení nebo další příčiny nedostatku kyslíku pro mozkové buňky)</a:t>
            </a:r>
          </a:p>
          <a:p>
            <a:pPr>
              <a:lnSpc>
                <a:spcPct val="170000"/>
              </a:lnSpc>
            </a:pPr>
            <a:r>
              <a:rPr lang="cs-CZ" dirty="0"/>
              <a:t>Srdce a oběhová soustava (nedostatečné vypuzování krve srdcem při infarktu myokardu, srdeční arytmii, plicní embolii)</a:t>
            </a:r>
          </a:p>
          <a:p>
            <a:pPr>
              <a:lnSpc>
                <a:spcPct val="170000"/>
              </a:lnSpc>
            </a:pPr>
            <a:r>
              <a:rPr lang="cs-CZ" dirty="0"/>
              <a:t>Změny vnitřního prostředí (významný pokles nebo vzestup tělesné teploty, nedostatek glukózy v plazmě, toxické látky)</a:t>
            </a:r>
          </a:p>
          <a:p>
            <a:pPr>
              <a:lnSpc>
                <a:spcPct val="170000"/>
              </a:lnSpc>
            </a:pPr>
            <a:r>
              <a:rPr lang="cs-CZ" dirty="0"/>
              <a:t>Významné zhoršení přidružených chorob plicních, ledvinných a jaterních</a:t>
            </a:r>
          </a:p>
          <a:p>
            <a:pPr>
              <a:lnSpc>
                <a:spcPct val="120000"/>
              </a:lnSpc>
            </a:pPr>
            <a:endParaRPr lang="cs-CZ" b="1" dirty="0"/>
          </a:p>
          <a:p>
            <a:pPr>
              <a:buNone/>
            </a:pPr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8B2A13-7876-4E0D-AAA7-68F47CE1148D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648EFFC-9E10-46F5-BF97-91C06FE3D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44640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5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C70B8C6-CAF3-4C70-95CE-4C62191C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53" y="404664"/>
            <a:ext cx="7920110" cy="1143000"/>
          </a:xfrm>
        </p:spPr>
        <p:txBody>
          <a:bodyPr/>
          <a:lstStyle/>
          <a:p>
            <a:r>
              <a:rPr lang="cs-CZ" dirty="0"/>
              <a:t>Masivní krvácení v oblasti krku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C13E91D-C72B-4266-B80A-55C4E7F09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cs-CZ" dirty="0"/>
              <a:t>přímý tlak v ráně </a:t>
            </a:r>
          </a:p>
          <a:p>
            <a:pPr algn="just">
              <a:lnSpc>
                <a:spcPct val="150000"/>
              </a:lnSpc>
            </a:pPr>
            <a:r>
              <a:rPr lang="cs-CZ" dirty="0"/>
              <a:t>POZOR! Při poranění krku vést obinadlo tlakového obvazu přes podpaží na neporaněné straně krku, která musí zůstat nestlačená (!); </a:t>
            </a:r>
          </a:p>
          <a:p>
            <a:pPr algn="just">
              <a:lnSpc>
                <a:spcPct val="150000"/>
              </a:lnSpc>
            </a:pPr>
            <a:r>
              <a:rPr lang="cs-CZ" dirty="0"/>
              <a:t>při prosáknutí přidat další vrstvu gázy a opět na ránu zatlačit dokud se krvácení nezastaví (gáza již více neprosakuje); </a:t>
            </a:r>
          </a:p>
          <a:p>
            <a:pPr algn="just">
              <a:lnSpc>
                <a:spcPct val="150000"/>
              </a:lnSpc>
            </a:pPr>
            <a:r>
              <a:rPr lang="cs-CZ" dirty="0"/>
              <a:t>následuje definitivní fixace pomocí tlakového obvazu.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C3C5B0-4A99-46BD-BC0D-AD767588C4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60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9A3260E-00C9-4259-AC47-5536C13F7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6437" y="671364"/>
            <a:ext cx="609600" cy="6096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5668D7D-E038-46CD-9279-697D4AD23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8154" y="1280964"/>
            <a:ext cx="4669995" cy="112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7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Zlomeniny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4"/>
            <a:ext cx="8496300" cy="47720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err="1"/>
              <a:t>Zavřené</a:t>
            </a:r>
            <a:r>
              <a:rPr lang="en-GB" dirty="0"/>
              <a:t> </a:t>
            </a:r>
            <a:r>
              <a:rPr lang="en-GB" dirty="0" err="1"/>
              <a:t>zlomeniny</a:t>
            </a:r>
            <a:r>
              <a:rPr lang="en-GB" dirty="0"/>
              <a:t> </a:t>
            </a:r>
            <a:r>
              <a:rPr lang="en-GB" dirty="0" err="1"/>
              <a:t>dlouhých</a:t>
            </a:r>
            <a:r>
              <a:rPr lang="en-GB" dirty="0"/>
              <a:t> </a:t>
            </a:r>
            <a:r>
              <a:rPr lang="en-GB" dirty="0" err="1"/>
              <a:t>kostí</a:t>
            </a:r>
            <a:r>
              <a:rPr lang="en-GB" dirty="0"/>
              <a:t> se </a:t>
            </a:r>
            <a:r>
              <a:rPr lang="en-GB" dirty="0" err="1"/>
              <a:t>šetrně</a:t>
            </a:r>
            <a:r>
              <a:rPr lang="en-GB" dirty="0"/>
              <a:t> </a:t>
            </a:r>
            <a:r>
              <a:rPr lang="en-GB" dirty="0" err="1"/>
              <a:t>znehybňují</a:t>
            </a:r>
            <a:r>
              <a:rPr lang="en-GB" dirty="0"/>
              <a:t> </a:t>
            </a:r>
            <a:r>
              <a:rPr lang="en-GB" dirty="0" err="1"/>
              <a:t>dostatečně</a:t>
            </a:r>
            <a:r>
              <a:rPr lang="en-GB" dirty="0"/>
              <a:t> </a:t>
            </a:r>
            <a:r>
              <a:rPr lang="en-GB" dirty="0" err="1"/>
              <a:t>dlouhou</a:t>
            </a:r>
            <a:r>
              <a:rPr lang="en-GB" dirty="0"/>
              <a:t> </a:t>
            </a:r>
            <a:r>
              <a:rPr lang="en-GB" dirty="0" err="1"/>
              <a:t>dlahou</a:t>
            </a:r>
            <a:r>
              <a:rPr lang="en-GB" dirty="0"/>
              <a:t> „</a:t>
            </a:r>
            <a:r>
              <a:rPr lang="en-GB" dirty="0" err="1"/>
              <a:t>přes</a:t>
            </a:r>
            <a:r>
              <a:rPr lang="en-GB" dirty="0"/>
              <a:t> </a:t>
            </a:r>
            <a:r>
              <a:rPr lang="en-GB" dirty="0" err="1"/>
              <a:t>dva</a:t>
            </a:r>
            <a:r>
              <a:rPr lang="en-GB" dirty="0"/>
              <a:t> </a:t>
            </a:r>
            <a:r>
              <a:rPr lang="en-GB" dirty="0" err="1"/>
              <a:t>klouby</a:t>
            </a:r>
            <a:r>
              <a:rPr lang="en-GB" dirty="0"/>
              <a:t>“.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en-GB" dirty="0"/>
              <a:t>U </a:t>
            </a:r>
            <a:r>
              <a:rPr lang="en-GB" dirty="0" err="1"/>
              <a:t>otevřených</a:t>
            </a:r>
            <a:r>
              <a:rPr lang="en-GB" dirty="0"/>
              <a:t> </a:t>
            </a:r>
            <a:r>
              <a:rPr lang="en-GB" dirty="0" err="1"/>
              <a:t>zlomenin</a:t>
            </a:r>
            <a:r>
              <a:rPr lang="en-GB" dirty="0"/>
              <a:t> </a:t>
            </a:r>
            <a:r>
              <a:rPr lang="en-GB" dirty="0" err="1"/>
              <a:t>dezinfikujeme</a:t>
            </a:r>
            <a:r>
              <a:rPr lang="en-GB" dirty="0"/>
              <a:t> </a:t>
            </a:r>
            <a:r>
              <a:rPr lang="en-GB" dirty="0" err="1"/>
              <a:t>okolí</a:t>
            </a:r>
            <a:r>
              <a:rPr lang="en-GB" dirty="0"/>
              <a:t> </a:t>
            </a:r>
            <a:r>
              <a:rPr lang="en-GB" dirty="0" err="1"/>
              <a:t>rány</a:t>
            </a:r>
            <a:r>
              <a:rPr lang="en-GB" dirty="0"/>
              <a:t>, </a:t>
            </a:r>
            <a:r>
              <a:rPr lang="en-GB" dirty="0" err="1"/>
              <a:t>obložíme</a:t>
            </a:r>
            <a:r>
              <a:rPr lang="en-GB" dirty="0"/>
              <a:t> </a:t>
            </a:r>
            <a:r>
              <a:rPr lang="en-GB" dirty="0" err="1"/>
              <a:t>případné</a:t>
            </a:r>
            <a:r>
              <a:rPr lang="en-GB" dirty="0"/>
              <a:t> </a:t>
            </a:r>
            <a:r>
              <a:rPr lang="en-GB" dirty="0" err="1"/>
              <a:t>vyčnívající</a:t>
            </a:r>
            <a:r>
              <a:rPr lang="en-GB" dirty="0"/>
              <a:t> </a:t>
            </a:r>
            <a:r>
              <a:rPr lang="en-GB" dirty="0" err="1"/>
              <a:t>kostní</a:t>
            </a:r>
            <a:r>
              <a:rPr lang="en-GB" dirty="0"/>
              <a:t> </a:t>
            </a:r>
            <a:r>
              <a:rPr lang="en-GB" dirty="0" err="1"/>
              <a:t>úlomky</a:t>
            </a:r>
            <a:r>
              <a:rPr lang="en-GB" dirty="0"/>
              <a:t> a </a:t>
            </a:r>
            <a:r>
              <a:rPr lang="en-GB" dirty="0" err="1"/>
              <a:t>přiložíme</a:t>
            </a:r>
            <a:r>
              <a:rPr lang="en-GB" dirty="0"/>
              <a:t> </a:t>
            </a:r>
            <a:r>
              <a:rPr lang="en-GB" dirty="0" err="1"/>
              <a:t>lehký</a:t>
            </a:r>
            <a:r>
              <a:rPr lang="en-GB" dirty="0"/>
              <a:t> </a:t>
            </a:r>
            <a:r>
              <a:rPr lang="en-GB" dirty="0" err="1"/>
              <a:t>aseptický</a:t>
            </a:r>
            <a:r>
              <a:rPr lang="en-GB" dirty="0"/>
              <a:t> </a:t>
            </a:r>
            <a:r>
              <a:rPr lang="en-GB" dirty="0" err="1"/>
              <a:t>obvaz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ránu</a:t>
            </a:r>
            <a:r>
              <a:rPr lang="en-GB" dirty="0"/>
              <a:t> – </a:t>
            </a:r>
            <a:r>
              <a:rPr lang="en-GB" dirty="0" err="1"/>
              <a:t>úlomky</a:t>
            </a:r>
            <a:r>
              <a:rPr lang="en-GB" dirty="0"/>
              <a:t> </a:t>
            </a:r>
            <a:r>
              <a:rPr lang="en-GB" dirty="0" err="1"/>
              <a:t>nesmíme</a:t>
            </a:r>
            <a:r>
              <a:rPr lang="en-GB" dirty="0"/>
              <a:t> </a:t>
            </a:r>
            <a:r>
              <a:rPr lang="en-GB" dirty="0" err="1"/>
              <a:t>vtlačovat</a:t>
            </a:r>
            <a:r>
              <a:rPr lang="en-GB" dirty="0"/>
              <a:t> do </a:t>
            </a:r>
            <a:r>
              <a:rPr lang="en-GB" dirty="0" err="1"/>
              <a:t>rány</a:t>
            </a:r>
            <a:r>
              <a:rPr lang="en-GB" dirty="0"/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61</a:t>
            </a:fld>
            <a:endParaRPr lang="cs-CZ"/>
          </a:p>
        </p:txBody>
      </p:sp>
      <p:pic>
        <p:nvPicPr>
          <p:cNvPr id="7" name="Picture 2" descr="Image result for zlomenin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6999" y="0"/>
            <a:ext cx="2520399" cy="1892300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5D6FAA6-A612-4B0E-ACC3-A94CC18EF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9594" y="6175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7A1ED23A-B229-4A05-98F5-D739C62EA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Zlomeniny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2642366-A957-4A20-A28C-3A8FD0FEB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tepenném</a:t>
            </a:r>
            <a:r>
              <a:rPr lang="en-GB" dirty="0"/>
              <a:t> </a:t>
            </a:r>
            <a:r>
              <a:rPr lang="en-GB" dirty="0" err="1"/>
              <a:t>krvácení</a:t>
            </a:r>
            <a:r>
              <a:rPr lang="en-GB" dirty="0"/>
              <a:t> </a:t>
            </a:r>
            <a:r>
              <a:rPr lang="en-GB" dirty="0" err="1"/>
              <a:t>zaškrtíme</a:t>
            </a:r>
            <a:r>
              <a:rPr lang="en-GB" dirty="0"/>
              <a:t> </a:t>
            </a:r>
            <a:r>
              <a:rPr lang="en-GB" dirty="0" err="1"/>
              <a:t>končetinu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ránou</a:t>
            </a:r>
            <a:r>
              <a:rPr lang="en-GB" dirty="0"/>
              <a:t> a </a:t>
            </a:r>
            <a:r>
              <a:rPr lang="en-GB" dirty="0" err="1"/>
              <a:t>zapíšeme</a:t>
            </a:r>
            <a:r>
              <a:rPr lang="en-GB" dirty="0"/>
              <a:t> </a:t>
            </a:r>
            <a:r>
              <a:rPr lang="en-GB" dirty="0" err="1"/>
              <a:t>čas</a:t>
            </a:r>
            <a:r>
              <a:rPr lang="en-GB" dirty="0"/>
              <a:t> </a:t>
            </a:r>
            <a:r>
              <a:rPr lang="en-GB" dirty="0" err="1"/>
              <a:t>přiložení</a:t>
            </a:r>
            <a:r>
              <a:rPr lang="en-GB" dirty="0"/>
              <a:t> </a:t>
            </a:r>
            <a:r>
              <a:rPr lang="en-GB" dirty="0" err="1"/>
              <a:t>škr</a:t>
            </a:r>
            <a:r>
              <a:rPr lang="cs-CZ" dirty="0" err="1"/>
              <a:t>tidla</a:t>
            </a:r>
            <a:r>
              <a:rPr lang="en-GB" dirty="0"/>
              <a:t> a </a:t>
            </a:r>
            <a:r>
              <a:rPr lang="en-GB" dirty="0" err="1"/>
              <a:t>dále</a:t>
            </a:r>
            <a:r>
              <a:rPr lang="en-GB" dirty="0"/>
              <a:t> </a:t>
            </a:r>
            <a:r>
              <a:rPr lang="en-GB" dirty="0" err="1"/>
              <a:t>imobilizujeme</a:t>
            </a:r>
            <a:r>
              <a:rPr lang="en-GB" dirty="0"/>
              <a:t> </a:t>
            </a:r>
            <a:r>
              <a:rPr lang="en-GB" dirty="0" err="1"/>
              <a:t>jako</a:t>
            </a:r>
            <a:r>
              <a:rPr lang="en-GB" dirty="0"/>
              <a:t> u </a:t>
            </a:r>
            <a:r>
              <a:rPr lang="en-GB" dirty="0" err="1"/>
              <a:t>zavřených</a:t>
            </a:r>
            <a:r>
              <a:rPr lang="en-GB" dirty="0"/>
              <a:t> </a:t>
            </a:r>
            <a:r>
              <a:rPr lang="en-GB" dirty="0" err="1"/>
              <a:t>zlomenin</a:t>
            </a:r>
            <a:r>
              <a:rPr lang="en-GB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80B782-5999-4845-9DDC-83516A66A0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62</a:t>
            </a:fld>
            <a:endParaRPr lang="cs-CZ"/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2D4B51FA-63E2-420F-9D28-1A01D7BDA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5278" y="3786671"/>
            <a:ext cx="4090777" cy="3071329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0E73452-623B-4584-9FD8-3E7DFF0CA8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1640" y="705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7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Zlomeniny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dirty="0" err="1"/>
              <a:t>Zraněným</a:t>
            </a:r>
            <a:r>
              <a:rPr lang="en-GB" dirty="0"/>
              <a:t> </a:t>
            </a:r>
            <a:r>
              <a:rPr lang="en-GB" dirty="0" err="1"/>
              <a:t>nedáváme</a:t>
            </a:r>
            <a:r>
              <a:rPr lang="en-GB" dirty="0"/>
              <a:t> </a:t>
            </a:r>
            <a:r>
              <a:rPr lang="en-GB" dirty="0" err="1"/>
              <a:t>nic</a:t>
            </a:r>
            <a:r>
              <a:rPr lang="en-GB" dirty="0"/>
              <a:t> </a:t>
            </a:r>
            <a:r>
              <a:rPr lang="en-GB" dirty="0" err="1"/>
              <a:t>jíst</a:t>
            </a:r>
            <a:r>
              <a:rPr lang="en-GB" dirty="0"/>
              <a:t>, </a:t>
            </a:r>
            <a:r>
              <a:rPr lang="en-GB" dirty="0" err="1"/>
              <a:t>ani</a:t>
            </a:r>
            <a:r>
              <a:rPr lang="en-GB" dirty="0"/>
              <a:t> </a:t>
            </a:r>
            <a:r>
              <a:rPr lang="en-GB" dirty="0" err="1"/>
              <a:t>pít</a:t>
            </a:r>
            <a:r>
              <a:rPr lang="en-GB" dirty="0"/>
              <a:t>, s </a:t>
            </a:r>
            <a:r>
              <a:rPr lang="en-GB" dirty="0" err="1"/>
              <a:t>poraněnou</a:t>
            </a:r>
            <a:r>
              <a:rPr lang="en-GB" dirty="0"/>
              <a:t> </a:t>
            </a:r>
            <a:r>
              <a:rPr lang="en-GB" dirty="0" err="1"/>
              <a:t>částí</a:t>
            </a:r>
            <a:r>
              <a:rPr lang="en-GB" dirty="0"/>
              <a:t> </a:t>
            </a:r>
            <a:r>
              <a:rPr lang="en-GB" dirty="0" err="1"/>
              <a:t>manipulujeme</a:t>
            </a:r>
            <a:r>
              <a:rPr lang="en-GB" dirty="0"/>
              <a:t> co </a:t>
            </a:r>
            <a:r>
              <a:rPr lang="en-GB" dirty="0" err="1"/>
              <a:t>nejméně</a:t>
            </a:r>
            <a:r>
              <a:rPr lang="en-GB" dirty="0"/>
              <a:t>.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en-GB" dirty="0"/>
              <a:t>U </a:t>
            </a:r>
            <a:r>
              <a:rPr lang="en-GB" dirty="0" err="1"/>
              <a:t>zlomenin</a:t>
            </a:r>
            <a:r>
              <a:rPr lang="en-GB" dirty="0"/>
              <a:t> </a:t>
            </a:r>
            <a:r>
              <a:rPr lang="en-GB" dirty="0" err="1"/>
              <a:t>menších</a:t>
            </a:r>
            <a:r>
              <a:rPr lang="en-GB" dirty="0"/>
              <a:t> </a:t>
            </a:r>
            <a:r>
              <a:rPr lang="en-GB" dirty="0" err="1"/>
              <a:t>kostí</a:t>
            </a:r>
            <a:r>
              <a:rPr lang="en-GB" dirty="0"/>
              <a:t> </a:t>
            </a:r>
            <a:r>
              <a:rPr lang="en-GB" dirty="0" err="1"/>
              <a:t>může</a:t>
            </a:r>
            <a:r>
              <a:rPr lang="en-GB" dirty="0"/>
              <a:t> </a:t>
            </a:r>
            <a:r>
              <a:rPr lang="en-GB" dirty="0" err="1"/>
              <a:t>být</a:t>
            </a:r>
            <a:r>
              <a:rPr lang="en-GB" dirty="0"/>
              <a:t> </a:t>
            </a:r>
            <a:r>
              <a:rPr lang="en-GB" dirty="0" err="1"/>
              <a:t>poraněný</a:t>
            </a:r>
            <a:r>
              <a:rPr lang="en-GB" dirty="0"/>
              <a:t> </a:t>
            </a:r>
            <a:r>
              <a:rPr lang="en-GB" dirty="0" err="1"/>
              <a:t>dopravován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v </a:t>
            </a:r>
            <a:r>
              <a:rPr lang="en-GB" dirty="0" err="1"/>
              <a:t>osobním</a:t>
            </a:r>
            <a:r>
              <a:rPr lang="en-GB" dirty="0"/>
              <a:t> </a:t>
            </a:r>
            <a:r>
              <a:rPr lang="en-GB" dirty="0" err="1"/>
              <a:t>automobilu</a:t>
            </a:r>
            <a:r>
              <a:rPr lang="en-GB" dirty="0"/>
              <a:t>, </a:t>
            </a:r>
            <a:r>
              <a:rPr lang="en-GB" dirty="0" err="1"/>
              <a:t>pokud</a:t>
            </a:r>
            <a:r>
              <a:rPr lang="en-GB" dirty="0"/>
              <a:t> </a:t>
            </a:r>
            <a:r>
              <a:rPr lang="en-GB" dirty="0" err="1"/>
              <a:t>nemá</a:t>
            </a:r>
            <a:r>
              <a:rPr lang="en-GB" dirty="0"/>
              <a:t> </a:t>
            </a:r>
            <a:r>
              <a:rPr lang="en-GB" dirty="0" err="1"/>
              <a:t>jiná</a:t>
            </a:r>
            <a:r>
              <a:rPr lang="en-GB" dirty="0"/>
              <a:t> </a:t>
            </a:r>
            <a:r>
              <a:rPr lang="en-GB" dirty="0" err="1"/>
              <a:t>poranění</a:t>
            </a:r>
            <a:r>
              <a:rPr lang="en-GB" dirty="0"/>
              <a:t> a je-</a:t>
            </a:r>
            <a:r>
              <a:rPr lang="en-GB" dirty="0" err="1"/>
              <a:t>li</a:t>
            </a:r>
            <a:r>
              <a:rPr lang="en-GB" dirty="0"/>
              <a:t> </a:t>
            </a:r>
            <a:r>
              <a:rPr lang="en-GB" dirty="0" err="1"/>
              <a:t>celkově</a:t>
            </a:r>
            <a:r>
              <a:rPr lang="en-GB" dirty="0"/>
              <a:t> v </a:t>
            </a:r>
            <a:r>
              <a:rPr lang="en-GB" dirty="0" err="1"/>
              <a:t>dobrém</a:t>
            </a:r>
            <a:r>
              <a:rPr lang="en-GB" dirty="0"/>
              <a:t> </a:t>
            </a:r>
            <a:r>
              <a:rPr lang="en-GB" dirty="0" err="1"/>
              <a:t>stavu</a:t>
            </a:r>
            <a:r>
              <a:rPr lang="en-GB" dirty="0"/>
              <a:t>.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en-GB" dirty="0"/>
              <a:t>U </a:t>
            </a:r>
            <a:r>
              <a:rPr lang="en-GB" dirty="0" err="1"/>
              <a:t>zlomenin</a:t>
            </a:r>
            <a:r>
              <a:rPr lang="en-GB" dirty="0"/>
              <a:t> </a:t>
            </a:r>
            <a:r>
              <a:rPr lang="en-GB" dirty="0" err="1"/>
              <a:t>lebečních</a:t>
            </a:r>
            <a:r>
              <a:rPr lang="en-GB" dirty="0"/>
              <a:t> a </a:t>
            </a:r>
            <a:r>
              <a:rPr lang="en-GB" dirty="0" err="1"/>
              <a:t>obličejových</a:t>
            </a:r>
            <a:r>
              <a:rPr lang="en-GB" dirty="0"/>
              <a:t> </a:t>
            </a:r>
            <a:r>
              <a:rPr lang="en-GB" dirty="0" err="1"/>
              <a:t>kostí</a:t>
            </a:r>
            <a:r>
              <a:rPr lang="en-GB" dirty="0"/>
              <a:t>, </a:t>
            </a:r>
            <a:r>
              <a:rPr lang="en-GB" dirty="0" err="1"/>
              <a:t>zlomenin</a:t>
            </a:r>
            <a:r>
              <a:rPr lang="en-GB" dirty="0"/>
              <a:t> </a:t>
            </a:r>
            <a:r>
              <a:rPr lang="en-GB" dirty="0" err="1"/>
              <a:t>páteře</a:t>
            </a:r>
            <a:r>
              <a:rPr lang="en-GB" dirty="0"/>
              <a:t>, </a:t>
            </a:r>
            <a:r>
              <a:rPr lang="en-GB" dirty="0" err="1"/>
              <a:t>pánve</a:t>
            </a:r>
            <a:r>
              <a:rPr lang="en-GB" dirty="0"/>
              <a:t>, </a:t>
            </a:r>
            <a:r>
              <a:rPr lang="en-GB" dirty="0" err="1"/>
              <a:t>otevřených</a:t>
            </a:r>
            <a:r>
              <a:rPr lang="en-GB" dirty="0"/>
              <a:t> a </a:t>
            </a:r>
            <a:r>
              <a:rPr lang="en-GB" dirty="0" err="1"/>
              <a:t>vícečetných</a:t>
            </a:r>
            <a:r>
              <a:rPr lang="en-GB" dirty="0"/>
              <a:t> </a:t>
            </a:r>
            <a:r>
              <a:rPr lang="en-GB" dirty="0" err="1"/>
              <a:t>zlomenin</a:t>
            </a:r>
            <a:r>
              <a:rPr lang="en-GB" dirty="0"/>
              <a:t> </a:t>
            </a:r>
            <a:r>
              <a:rPr lang="en-GB" dirty="0" err="1"/>
              <a:t>dlouhých</a:t>
            </a:r>
            <a:r>
              <a:rPr lang="en-GB" dirty="0"/>
              <a:t> </a:t>
            </a:r>
            <a:r>
              <a:rPr lang="en-GB" dirty="0" err="1"/>
              <a:t>kostí</a:t>
            </a:r>
            <a:r>
              <a:rPr lang="en-GB" dirty="0"/>
              <a:t> </a:t>
            </a:r>
            <a:r>
              <a:rPr lang="en-GB" dirty="0" err="1"/>
              <a:t>neprodleně</a:t>
            </a:r>
            <a:r>
              <a:rPr lang="en-GB" dirty="0"/>
              <a:t> </a:t>
            </a:r>
            <a:r>
              <a:rPr lang="en-GB" dirty="0" err="1"/>
              <a:t>zajistíme</a:t>
            </a:r>
            <a:r>
              <a:rPr lang="en-GB" dirty="0"/>
              <a:t> ZZS.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63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41BA09F-DC76-43FF-86B9-977E88F84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5369" y="7360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Elevace a imobilizace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sz="2400" dirty="0"/>
              <a:t>Nad srdce, pokud možné</a:t>
            </a:r>
          </a:p>
          <a:p>
            <a:r>
              <a:rPr lang="cs-CZ" sz="2400" dirty="0"/>
              <a:t>Ne u zlomenin nebo poranění páteře (podezření)</a:t>
            </a:r>
          </a:p>
          <a:p>
            <a:r>
              <a:rPr lang="cs-CZ" sz="2400" dirty="0"/>
              <a:t>Imobilizace končetin</a:t>
            </a:r>
          </a:p>
          <a:p>
            <a:endParaRPr lang="cs-CZ" sz="2400" dirty="0"/>
          </a:p>
        </p:txBody>
      </p:sp>
      <p:pic>
        <p:nvPicPr>
          <p:cNvPr id="27652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5776" y="4200525"/>
            <a:ext cx="3810000" cy="2162175"/>
          </a:xfrm>
        </p:spPr>
      </p:pic>
      <p:pic>
        <p:nvPicPr>
          <p:cNvPr id="27653" name="Picture 9" descr="Výsledek obrázku pro immobilisation of arm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5087" y="2368239"/>
            <a:ext cx="3341687" cy="299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274B8B9-2AB8-41F0-9721-A3ABEDE172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050" y="48736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břišní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Náhlé příhody břišní (NPB) jsou akutní stavy ohrožující život pacienta. Projevují se obvykle náhlou nebo pozvolna vzniklou bolestí, doprovázenou nevolností někdy i zvracením. Postižený může mít zvýšenou teplotu a zrychlený puls.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65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F23711F-8631-4895-AF0A-B48EFEBFA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55121" y="53609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břišní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Zánětlivé, nejčastěji postihující střevo, ledviny, slinivku</a:t>
            </a:r>
          </a:p>
          <a:p>
            <a:pPr>
              <a:lnSpc>
                <a:spcPct val="150000"/>
              </a:lnSpc>
            </a:pPr>
            <a:r>
              <a:rPr lang="cs-CZ" dirty="0"/>
              <a:t>Náhlé příhody gynekologického původu</a:t>
            </a:r>
          </a:p>
          <a:p>
            <a:pPr>
              <a:lnSpc>
                <a:spcPct val="150000"/>
              </a:lnSpc>
            </a:pPr>
            <a:r>
              <a:rPr lang="cs-CZ" dirty="0"/>
              <a:t>Neprůchodnost střev</a:t>
            </a:r>
          </a:p>
          <a:p>
            <a:pPr>
              <a:lnSpc>
                <a:spcPct val="150000"/>
              </a:lnSpc>
            </a:pPr>
            <a:r>
              <a:rPr lang="cs-CZ" dirty="0"/>
              <a:t>Krvácení, nejčastěji z prasklé sleziny,  jater, žaludečního vředu</a:t>
            </a:r>
          </a:p>
          <a:p>
            <a:pPr>
              <a:lnSpc>
                <a:spcPct val="150000"/>
              </a:lnSpc>
            </a:pPr>
            <a:r>
              <a:rPr lang="cs-CZ" dirty="0"/>
              <a:t>Koliky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66</a:t>
            </a:fld>
            <a:endParaRPr lang="cs-CZ"/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F20040A3-7C42-4AC6-8282-E203FD97A02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/>
          <a:lstStyle/>
          <a:p>
            <a:r>
              <a:rPr lang="cs-CZ" dirty="0"/>
              <a:t>Neúrazové</a:t>
            </a:r>
          </a:p>
        </p:txBody>
      </p:sp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9E220CF-2F93-40BD-A90D-40B4E3A74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59569" y="498113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břišní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dirty="0"/>
              <a:t>Klinické příznaky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Bolest (ostrá, bodavá, řezavá, palčivá, tupá, kolikovitá, mírná, silná, nesnesitelná až šokující)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Bolest může vyzařovat do křížové krajiny, dolních končetin, zevních rodidel nebo konečníku (gynekologické NPB), do ramene u ektopické gravidity při </a:t>
            </a:r>
            <a:r>
              <a:rPr lang="cs-CZ" dirty="0" err="1"/>
              <a:t>hemoperitoneu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 err="1"/>
              <a:t>Nausea</a:t>
            </a:r>
            <a:r>
              <a:rPr lang="cs-CZ" dirty="0"/>
              <a:t>, zvracení a pocit porušení průchodnosti střevní (nechutenství, říhání, zástava odchodu plynů a stolice s pocitem nadmutí břicha, </a:t>
            </a:r>
            <a:r>
              <a:rPr lang="cs-CZ" dirty="0" err="1"/>
              <a:t>tenezmy</a:t>
            </a:r>
            <a:r>
              <a:rPr lang="cs-CZ" dirty="0"/>
              <a:t> ve střevech)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Výtok krve z konečníku nebo u žen z genitálu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67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648AFAA-2FFC-400E-9B9D-5B06466CB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549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břišní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Postup</a:t>
            </a:r>
          </a:p>
          <a:p>
            <a:pPr>
              <a:lnSpc>
                <a:spcPct val="150000"/>
              </a:lnSpc>
            </a:pPr>
            <a:r>
              <a:rPr lang="cs-CZ" dirty="0"/>
              <a:t>Informovat nemocného! </a:t>
            </a:r>
          </a:p>
          <a:p>
            <a:pPr>
              <a:lnSpc>
                <a:spcPct val="150000"/>
              </a:lnSpc>
            </a:pPr>
            <a:r>
              <a:rPr lang="cs-CZ" dirty="0"/>
              <a:t>Nepodávat léky (analgetika, opiáty, antibiotika)! </a:t>
            </a:r>
          </a:p>
          <a:p>
            <a:pPr>
              <a:lnSpc>
                <a:spcPct val="150000"/>
              </a:lnSpc>
            </a:pPr>
            <a:r>
              <a:rPr lang="cs-CZ" dirty="0"/>
              <a:t>Nejíst, nepít! </a:t>
            </a:r>
          </a:p>
          <a:p>
            <a:pPr>
              <a:lnSpc>
                <a:spcPct val="150000"/>
              </a:lnSpc>
            </a:pPr>
            <a:r>
              <a:rPr lang="cs-CZ" dirty="0"/>
              <a:t>Tělesný klid, úlevová poloha. </a:t>
            </a:r>
          </a:p>
          <a:p>
            <a:pPr>
              <a:lnSpc>
                <a:spcPct val="150000"/>
              </a:lnSpc>
            </a:pPr>
            <a:r>
              <a:rPr lang="cs-CZ" dirty="0"/>
              <a:t>Zajistit transport RZP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68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86C9FD2-68D7-450D-A2CB-EE1B13817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88824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84213" y="1689100"/>
            <a:ext cx="7772400" cy="1362075"/>
          </a:xfrm>
        </p:spPr>
        <p:txBody>
          <a:bodyPr/>
          <a:lstStyle/>
          <a:p>
            <a:pPr algn="ctr"/>
            <a:r>
              <a:rPr lang="cs-CZ" dirty="0"/>
              <a:t>Náhlé stavy zvláštní povahy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69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F8911-1F6F-4615-9510-197823B14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AVPU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CA1775-BEA1-4876-B895-AA9529FA5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cs-CZ" dirty="0"/>
              <a:t>A při vědomí</a:t>
            </a:r>
          </a:p>
          <a:p>
            <a:pPr>
              <a:lnSpc>
                <a:spcPct val="120000"/>
              </a:lnSpc>
            </a:pPr>
            <a:r>
              <a:rPr lang="cs-CZ" dirty="0"/>
              <a:t>V reakce na verbální příkaz</a:t>
            </a:r>
          </a:p>
          <a:p>
            <a:pPr>
              <a:lnSpc>
                <a:spcPct val="120000"/>
              </a:lnSpc>
            </a:pPr>
            <a:r>
              <a:rPr lang="cs-CZ" dirty="0"/>
              <a:t>P reakce na bolestivý stimul</a:t>
            </a:r>
          </a:p>
          <a:p>
            <a:pPr>
              <a:lnSpc>
                <a:spcPct val="120000"/>
              </a:lnSpc>
            </a:pPr>
            <a:r>
              <a:rPr lang="cs-CZ" dirty="0"/>
              <a:t>U nereagující</a:t>
            </a:r>
          </a:p>
          <a:p>
            <a:pPr lvl="1">
              <a:lnSpc>
                <a:spcPct val="120000"/>
              </a:lnSpc>
            </a:pPr>
            <a:r>
              <a:rPr lang="cs-CZ" dirty="0"/>
              <a:t>Reakce na P odpovídá = GCS 8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3E770CA-6C2F-4EBF-823B-9F772612D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572" y="2065098"/>
            <a:ext cx="2203936" cy="3599999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9DB62AC-75F8-4D63-8085-1710E46B2D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7940" y="606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6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Otravy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P</a:t>
            </a:r>
            <a:r>
              <a:rPr lang="en-GB" dirty="0" err="1"/>
              <a:t>oškození</a:t>
            </a:r>
            <a:r>
              <a:rPr lang="en-GB" dirty="0"/>
              <a:t> </a:t>
            </a:r>
            <a:r>
              <a:rPr lang="en-GB" dirty="0" err="1"/>
              <a:t>organismu</a:t>
            </a:r>
            <a:r>
              <a:rPr lang="en-GB" dirty="0"/>
              <a:t> </a:t>
            </a:r>
            <a:r>
              <a:rPr lang="en-GB" dirty="0" err="1"/>
              <a:t>jedy</a:t>
            </a:r>
            <a:r>
              <a:rPr lang="en-GB" dirty="0"/>
              <a:t> </a:t>
            </a:r>
          </a:p>
          <a:p>
            <a:pPr>
              <a:lnSpc>
                <a:spcPct val="150000"/>
              </a:lnSpc>
            </a:pPr>
            <a:r>
              <a:rPr lang="cs-CZ" dirty="0"/>
              <a:t>N</a:t>
            </a:r>
            <a:r>
              <a:rPr lang="en-GB" dirty="0" err="1"/>
              <a:t>áhodná</a:t>
            </a:r>
            <a:r>
              <a:rPr lang="en-GB" dirty="0"/>
              <a:t> </a:t>
            </a:r>
            <a:r>
              <a:rPr lang="en-GB" dirty="0" err="1"/>
              <a:t>intoxikace</a:t>
            </a:r>
            <a:r>
              <a:rPr lang="en-GB" dirty="0"/>
              <a:t>, </a:t>
            </a:r>
            <a:r>
              <a:rPr lang="en-GB" dirty="0" err="1"/>
              <a:t>předávkování</a:t>
            </a:r>
            <a:r>
              <a:rPr lang="en-GB" dirty="0"/>
              <a:t>, </a:t>
            </a:r>
            <a:r>
              <a:rPr lang="en-GB" dirty="0" err="1"/>
              <a:t>sebevražda</a:t>
            </a:r>
            <a:r>
              <a:rPr lang="en-GB" dirty="0"/>
              <a:t>, </a:t>
            </a:r>
            <a:r>
              <a:rPr lang="en-GB" dirty="0" err="1"/>
              <a:t>kriminální</a:t>
            </a:r>
            <a:r>
              <a:rPr lang="en-GB" dirty="0"/>
              <a:t> </a:t>
            </a:r>
            <a:r>
              <a:rPr lang="en-GB" dirty="0" err="1"/>
              <a:t>čin</a:t>
            </a:r>
            <a:r>
              <a:rPr lang="en-GB" dirty="0"/>
              <a:t> 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Rozdělení</a:t>
            </a:r>
            <a:r>
              <a:rPr lang="en-GB" dirty="0"/>
              <a:t>: </a:t>
            </a:r>
            <a:r>
              <a:rPr lang="en-GB" dirty="0" err="1"/>
              <a:t>podle</a:t>
            </a:r>
            <a:r>
              <a:rPr lang="en-GB" dirty="0"/>
              <a:t> </a:t>
            </a:r>
            <a:r>
              <a:rPr lang="en-GB" dirty="0" err="1"/>
              <a:t>způsobu</a:t>
            </a:r>
            <a:r>
              <a:rPr lang="en-GB" dirty="0"/>
              <a:t> </a:t>
            </a:r>
            <a:r>
              <a:rPr lang="en-GB" dirty="0" err="1"/>
              <a:t>vstupu</a:t>
            </a:r>
            <a:r>
              <a:rPr lang="en-GB" dirty="0"/>
              <a:t> </a:t>
            </a:r>
            <a:r>
              <a:rPr lang="en-GB" dirty="0" err="1"/>
              <a:t>noxy</a:t>
            </a:r>
            <a:r>
              <a:rPr lang="en-GB" dirty="0"/>
              <a:t> do </a:t>
            </a:r>
            <a:r>
              <a:rPr lang="en-GB" dirty="0" err="1"/>
              <a:t>organismu</a:t>
            </a:r>
            <a:r>
              <a:rPr lang="en-GB" dirty="0"/>
              <a:t> </a:t>
            </a:r>
            <a:r>
              <a:rPr lang="en-GB" dirty="0" err="1"/>
              <a:t>dělíme</a:t>
            </a:r>
            <a:r>
              <a:rPr lang="en-GB" dirty="0"/>
              <a:t> </a:t>
            </a:r>
            <a:r>
              <a:rPr lang="en-GB" dirty="0" err="1"/>
              <a:t>intoxikace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Perorální</a:t>
            </a:r>
            <a:r>
              <a:rPr lang="en-GB" dirty="0"/>
              <a:t> (</a:t>
            </a:r>
            <a:r>
              <a:rPr lang="en-GB" dirty="0" err="1"/>
              <a:t>požitím</a:t>
            </a:r>
            <a:r>
              <a:rPr lang="en-GB" dirty="0"/>
              <a:t>)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Inhalační</a:t>
            </a:r>
            <a:r>
              <a:rPr lang="en-GB" dirty="0"/>
              <a:t> (</a:t>
            </a:r>
            <a:r>
              <a:rPr lang="en-GB" dirty="0" err="1"/>
              <a:t>vdechnutím</a:t>
            </a:r>
            <a:r>
              <a:rPr lang="en-GB" dirty="0"/>
              <a:t>)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Kontaktní</a:t>
            </a:r>
            <a:r>
              <a:rPr lang="en-GB" dirty="0"/>
              <a:t> (</a:t>
            </a:r>
            <a:r>
              <a:rPr lang="en-GB" dirty="0" err="1"/>
              <a:t>potřísněním</a:t>
            </a:r>
            <a:r>
              <a:rPr lang="en-GB" dirty="0"/>
              <a:t>)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Parenterální</a:t>
            </a:r>
            <a:r>
              <a:rPr lang="en-GB" dirty="0"/>
              <a:t> (</a:t>
            </a:r>
            <a:r>
              <a:rPr lang="en-GB" dirty="0" err="1"/>
              <a:t>vpichem</a:t>
            </a:r>
            <a:r>
              <a:rPr lang="en-GB" dirty="0"/>
              <a:t>)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Smíšené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70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AADBB2E-D56D-424F-89C6-D6617907B0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33293" y="49952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Otravy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GB" dirty="0" err="1"/>
              <a:t>Zajistit</a:t>
            </a:r>
            <a:r>
              <a:rPr lang="en-GB" dirty="0"/>
              <a:t> </a:t>
            </a:r>
            <a:r>
              <a:rPr lang="en-GB" dirty="0" err="1"/>
              <a:t>bezpečnost</a:t>
            </a:r>
            <a:r>
              <a:rPr lang="en-GB" dirty="0"/>
              <a:t> </a:t>
            </a:r>
            <a:r>
              <a:rPr lang="en-GB" dirty="0" err="1"/>
              <a:t>zachránce</a:t>
            </a:r>
            <a:r>
              <a:rPr lang="en-GB" dirty="0"/>
              <a:t> 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Podpůrná</a:t>
            </a:r>
            <a:r>
              <a:rPr lang="en-GB" dirty="0"/>
              <a:t> </a:t>
            </a:r>
            <a:r>
              <a:rPr lang="en-GB" dirty="0" err="1"/>
              <a:t>terapie</a:t>
            </a:r>
            <a:r>
              <a:rPr lang="en-GB" dirty="0"/>
              <a:t> - </a:t>
            </a:r>
            <a:r>
              <a:rPr lang="en-GB" dirty="0" err="1"/>
              <a:t>prevence</a:t>
            </a:r>
            <a:r>
              <a:rPr lang="en-GB" dirty="0"/>
              <a:t> </a:t>
            </a:r>
            <a:r>
              <a:rPr lang="en-GB" dirty="0" err="1"/>
              <a:t>sekundárního</a:t>
            </a:r>
            <a:r>
              <a:rPr lang="en-GB" dirty="0"/>
              <a:t> </a:t>
            </a:r>
            <a:r>
              <a:rPr lang="en-GB" dirty="0" err="1"/>
              <a:t>traumatu</a:t>
            </a:r>
            <a:r>
              <a:rPr lang="en-GB" dirty="0"/>
              <a:t> (</a:t>
            </a:r>
            <a:r>
              <a:rPr lang="en-GB" dirty="0" err="1"/>
              <a:t>podchlazení</a:t>
            </a:r>
            <a:r>
              <a:rPr lang="en-GB" dirty="0"/>
              <a:t>, </a:t>
            </a:r>
            <a:r>
              <a:rPr lang="en-GB" dirty="0" err="1"/>
              <a:t>proleženin</a:t>
            </a:r>
            <a:r>
              <a:rPr lang="en-GB" dirty="0"/>
              <a:t>, </a:t>
            </a:r>
            <a:r>
              <a:rPr lang="en-GB" dirty="0" err="1"/>
              <a:t>aspirace</a:t>
            </a:r>
            <a:r>
              <a:rPr lang="en-GB" dirty="0"/>
              <a:t> a </a:t>
            </a:r>
            <a:r>
              <a:rPr lang="en-GB" dirty="0" err="1"/>
              <a:t>podobně</a:t>
            </a:r>
            <a:r>
              <a:rPr lang="en-GB" dirty="0"/>
              <a:t>) 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Zabránění</a:t>
            </a:r>
            <a:r>
              <a:rPr lang="en-GB" dirty="0"/>
              <a:t> </a:t>
            </a:r>
            <a:r>
              <a:rPr lang="en-GB" dirty="0" err="1"/>
              <a:t>dalšího</a:t>
            </a:r>
            <a:r>
              <a:rPr lang="en-GB" dirty="0"/>
              <a:t> </a:t>
            </a:r>
            <a:r>
              <a:rPr lang="en-GB" dirty="0" err="1"/>
              <a:t>vstřebávání</a:t>
            </a:r>
            <a:r>
              <a:rPr lang="en-GB" dirty="0"/>
              <a:t> </a:t>
            </a:r>
            <a:r>
              <a:rPr lang="en-GB" dirty="0" err="1"/>
              <a:t>látky</a:t>
            </a:r>
            <a:r>
              <a:rPr lang="en-GB" dirty="0"/>
              <a:t>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Přinést všechny </a:t>
            </a:r>
            <a:r>
              <a:rPr lang="cs-CZ" dirty="0" err="1"/>
              <a:t>blistry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V </a:t>
            </a:r>
            <a:r>
              <a:rPr lang="en-GB" dirty="0" err="1"/>
              <a:t>případě</a:t>
            </a:r>
            <a:r>
              <a:rPr lang="en-GB" dirty="0"/>
              <a:t> </a:t>
            </a:r>
            <a:r>
              <a:rPr lang="en-GB" dirty="0" err="1"/>
              <a:t>potřeby</a:t>
            </a:r>
            <a:r>
              <a:rPr lang="en-GB" dirty="0"/>
              <a:t> KPR 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71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EAD2476-F806-4BBE-B522-385925463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8714" y="56252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Otravy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N</a:t>
            </a:r>
            <a:r>
              <a:rPr lang="en-GB" dirty="0" err="1"/>
              <a:t>evyvolávat</a:t>
            </a:r>
            <a:r>
              <a:rPr lang="en-GB" dirty="0"/>
              <a:t> </a:t>
            </a:r>
            <a:r>
              <a:rPr lang="en-GB" dirty="0" err="1"/>
              <a:t>zvracení</a:t>
            </a:r>
            <a:r>
              <a:rPr lang="en-GB" dirty="0"/>
              <a:t>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en-GB" dirty="0" err="1"/>
              <a:t>Poruch</a:t>
            </a:r>
            <a:r>
              <a:rPr lang="cs-CZ" dirty="0"/>
              <a:t>y</a:t>
            </a:r>
            <a:r>
              <a:rPr lang="en-GB" dirty="0"/>
              <a:t> </a:t>
            </a:r>
            <a:r>
              <a:rPr lang="en-GB" dirty="0" err="1"/>
              <a:t>vědomí</a:t>
            </a:r>
            <a:r>
              <a:rPr lang="cs-CZ" dirty="0"/>
              <a:t>, k</a:t>
            </a:r>
            <a:r>
              <a:rPr lang="en-GB" dirty="0" err="1"/>
              <a:t>řeč</a:t>
            </a:r>
            <a:r>
              <a:rPr lang="cs-CZ" dirty="0"/>
              <a:t>e</a:t>
            </a:r>
            <a:r>
              <a:rPr lang="en-GB" dirty="0"/>
              <a:t>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Požití</a:t>
            </a:r>
            <a:r>
              <a:rPr lang="en-GB" dirty="0"/>
              <a:t> </a:t>
            </a:r>
            <a:r>
              <a:rPr lang="en-GB" dirty="0" err="1"/>
              <a:t>korozívní</a:t>
            </a:r>
            <a:r>
              <a:rPr lang="en-GB" dirty="0"/>
              <a:t> </a:t>
            </a:r>
            <a:r>
              <a:rPr lang="en-GB" dirty="0" err="1"/>
              <a:t>látky</a:t>
            </a:r>
            <a:r>
              <a:rPr lang="en-GB" dirty="0"/>
              <a:t> (</a:t>
            </a:r>
            <a:r>
              <a:rPr lang="en-GB" dirty="0" err="1"/>
              <a:t>kyseliny</a:t>
            </a:r>
            <a:r>
              <a:rPr lang="en-GB" dirty="0"/>
              <a:t>, </a:t>
            </a:r>
            <a:r>
              <a:rPr lang="en-GB" dirty="0" err="1"/>
              <a:t>louhy</a:t>
            </a:r>
            <a:r>
              <a:rPr lang="en-GB" dirty="0"/>
              <a:t>)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Požití</a:t>
            </a:r>
            <a:r>
              <a:rPr lang="en-GB" dirty="0"/>
              <a:t> </a:t>
            </a:r>
            <a:r>
              <a:rPr lang="en-GB" dirty="0" err="1"/>
              <a:t>pěnivé</a:t>
            </a:r>
            <a:r>
              <a:rPr lang="en-GB" dirty="0"/>
              <a:t> </a:t>
            </a:r>
            <a:r>
              <a:rPr lang="en-GB" dirty="0" err="1"/>
              <a:t>látky</a:t>
            </a:r>
            <a:r>
              <a:rPr lang="en-GB" dirty="0"/>
              <a:t> (</a:t>
            </a:r>
            <a:r>
              <a:rPr lang="en-GB" dirty="0" err="1"/>
              <a:t>saponáty</a:t>
            </a:r>
            <a:r>
              <a:rPr lang="en-GB" dirty="0"/>
              <a:t>)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en-GB" dirty="0" err="1"/>
              <a:t>Požití</a:t>
            </a:r>
            <a:r>
              <a:rPr lang="en-GB" dirty="0"/>
              <a:t> </a:t>
            </a:r>
            <a:r>
              <a:rPr lang="en-GB" dirty="0" err="1"/>
              <a:t>ropného</a:t>
            </a:r>
            <a:r>
              <a:rPr lang="en-GB" dirty="0"/>
              <a:t> </a:t>
            </a:r>
            <a:r>
              <a:rPr lang="en-GB" dirty="0" err="1"/>
              <a:t>derivátu</a:t>
            </a:r>
            <a:r>
              <a:rPr lang="en-GB" dirty="0"/>
              <a:t>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Otravy nemrznoucí směsí, metanolem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A</a:t>
            </a:r>
            <a:r>
              <a:rPr lang="en-GB" dirty="0" err="1"/>
              <a:t>ktivace</a:t>
            </a:r>
            <a:r>
              <a:rPr lang="en-GB" dirty="0"/>
              <a:t> ZZS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P</a:t>
            </a:r>
            <a:r>
              <a:rPr lang="en-GB" dirty="0" err="1"/>
              <a:t>odání</a:t>
            </a:r>
            <a:r>
              <a:rPr lang="en-GB" dirty="0"/>
              <a:t> 0,05 </a:t>
            </a:r>
            <a:r>
              <a:rPr lang="en-GB" dirty="0" err="1"/>
              <a:t>až</a:t>
            </a:r>
            <a:r>
              <a:rPr lang="en-GB" dirty="0"/>
              <a:t> 0,1 l </a:t>
            </a:r>
            <a:r>
              <a:rPr lang="en-GB" dirty="0" err="1"/>
              <a:t>destilátu</a:t>
            </a:r>
            <a:r>
              <a:rPr lang="en-GB" dirty="0"/>
              <a:t> (do </a:t>
            </a:r>
            <a:r>
              <a:rPr lang="en-GB" dirty="0" err="1"/>
              <a:t>příznaků</a:t>
            </a:r>
            <a:r>
              <a:rPr lang="en-GB" dirty="0"/>
              <a:t> </a:t>
            </a:r>
            <a:r>
              <a:rPr lang="en-GB" dirty="0" err="1"/>
              <a:t>lehké</a:t>
            </a:r>
            <a:r>
              <a:rPr lang="en-GB" dirty="0"/>
              <a:t> </a:t>
            </a:r>
            <a:r>
              <a:rPr lang="en-GB" dirty="0" err="1"/>
              <a:t>opilosti</a:t>
            </a:r>
            <a:r>
              <a:rPr lang="en-GB" dirty="0"/>
              <a:t>)</a:t>
            </a:r>
            <a:endParaRPr lang="cs-CZ" dirty="0"/>
          </a:p>
          <a:p>
            <a:pPr lvl="2">
              <a:lnSpc>
                <a:spcPct val="150000"/>
              </a:lnSpc>
            </a:pPr>
            <a:r>
              <a:rPr lang="en-GB" dirty="0" err="1"/>
              <a:t>Alkohol</a:t>
            </a:r>
            <a:r>
              <a:rPr lang="en-GB" dirty="0"/>
              <a:t> </a:t>
            </a:r>
            <a:r>
              <a:rPr lang="en-GB" dirty="0" err="1"/>
              <a:t>zpomalí</a:t>
            </a:r>
            <a:r>
              <a:rPr lang="en-GB" dirty="0"/>
              <a:t> </a:t>
            </a:r>
            <a:r>
              <a:rPr lang="en-GB" dirty="0" err="1"/>
              <a:t>metabolismus</a:t>
            </a:r>
            <a:r>
              <a:rPr lang="en-GB" dirty="0"/>
              <a:t> </a:t>
            </a:r>
            <a:r>
              <a:rPr lang="en-GB" dirty="0" err="1"/>
              <a:t>etylénglykolu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toxické</a:t>
            </a:r>
            <a:r>
              <a:rPr lang="en-GB" dirty="0"/>
              <a:t> </a:t>
            </a:r>
            <a:r>
              <a:rPr lang="en-GB" dirty="0" err="1"/>
              <a:t>metabolity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72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FE7F31D-6431-416F-B9A6-EFCF0B8DA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0610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Otravy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49250" y="1349374"/>
            <a:ext cx="8496300" cy="550862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cs-CZ" dirty="0"/>
              <a:t>Inhalační</a:t>
            </a:r>
          </a:p>
          <a:p>
            <a:pPr lvl="1">
              <a:lnSpc>
                <a:spcPct val="170000"/>
              </a:lnSpc>
            </a:pPr>
            <a:r>
              <a:rPr lang="cs-CZ" dirty="0" err="1"/>
              <a:t>V</a:t>
            </a:r>
            <a:r>
              <a:rPr lang="en-GB" dirty="0" err="1"/>
              <a:t>yvést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čerstvý</a:t>
            </a:r>
            <a:r>
              <a:rPr lang="en-GB" dirty="0"/>
              <a:t> </a:t>
            </a:r>
            <a:r>
              <a:rPr lang="en-GB" dirty="0" err="1"/>
              <a:t>vzduch</a:t>
            </a:r>
            <a:r>
              <a:rPr lang="en-GB" dirty="0"/>
              <a:t> (</a:t>
            </a:r>
            <a:r>
              <a:rPr lang="en-GB" i="1" dirty="0" err="1"/>
              <a:t>pozor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vlastní</a:t>
            </a:r>
            <a:r>
              <a:rPr lang="en-GB" i="1" dirty="0"/>
              <a:t> </a:t>
            </a:r>
            <a:r>
              <a:rPr lang="en-GB" i="1" dirty="0" err="1"/>
              <a:t>bezpečnost</a:t>
            </a:r>
            <a:r>
              <a:rPr lang="en-GB" dirty="0"/>
              <a:t>)</a:t>
            </a:r>
            <a:r>
              <a:rPr lang="cs-CZ" dirty="0"/>
              <a:t>, </a:t>
            </a:r>
            <a:r>
              <a:rPr lang="cs-CZ" b="1" dirty="0"/>
              <a:t>CO je těžší než vzduch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A</a:t>
            </a:r>
            <a:r>
              <a:rPr lang="en-GB" dirty="0" err="1"/>
              <a:t>ktivace</a:t>
            </a:r>
            <a:r>
              <a:rPr lang="en-GB" dirty="0"/>
              <a:t> ZZS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73</a:t>
            </a:fld>
            <a:endParaRPr lang="cs-CZ"/>
          </a:p>
        </p:txBody>
      </p:sp>
      <p:pic>
        <p:nvPicPr>
          <p:cNvPr id="93186" name="Picture 2" descr="Image result for otrava 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575895"/>
            <a:ext cx="2804117" cy="1404938"/>
          </a:xfrm>
          <a:prstGeom prst="rect">
            <a:avLst/>
          </a:prstGeom>
          <a:noFill/>
        </p:spPr>
      </p:pic>
      <p:pic>
        <p:nvPicPr>
          <p:cNvPr id="93188" name="Picture 4" descr="Image result for otrava C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7051" y="4465564"/>
            <a:ext cx="1295299" cy="1625600"/>
          </a:xfrm>
          <a:prstGeom prst="rect">
            <a:avLst/>
          </a:prstGeom>
          <a:noFill/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4EF8E80-6E6C-4761-9E32-991B26CEDE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0234" y="9380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F686778-6708-41E4-9071-4F8D141E0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Otravy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A8ED5E1-5BF1-49CB-977C-42BFB88C8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547664"/>
            <a:ext cx="8496300" cy="446405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</a:pPr>
            <a:r>
              <a:rPr lang="cs-CZ" dirty="0"/>
              <a:t>Kontaktní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A</a:t>
            </a:r>
            <a:r>
              <a:rPr lang="en-GB" dirty="0" err="1"/>
              <a:t>ktivace</a:t>
            </a:r>
            <a:r>
              <a:rPr lang="en-GB" dirty="0"/>
              <a:t> ZZS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dirty="0"/>
              <a:t>C</a:t>
            </a:r>
            <a:r>
              <a:rPr lang="en-GB" dirty="0" err="1"/>
              <a:t>hránit</a:t>
            </a:r>
            <a:r>
              <a:rPr lang="en-GB" dirty="0"/>
              <a:t> se </a:t>
            </a:r>
            <a:r>
              <a:rPr lang="en-GB" dirty="0" err="1"/>
              <a:t>rukavicemi</a:t>
            </a:r>
            <a:r>
              <a:rPr lang="en-GB" dirty="0"/>
              <a:t> (v </a:t>
            </a:r>
            <a:r>
              <a:rPr lang="en-GB" dirty="0" err="1"/>
              <a:t>nouzi</a:t>
            </a:r>
            <a:r>
              <a:rPr lang="en-GB" dirty="0"/>
              <a:t> </a:t>
            </a:r>
            <a:r>
              <a:rPr lang="en-GB" dirty="0" err="1"/>
              <a:t>alespoň</a:t>
            </a:r>
            <a:r>
              <a:rPr lang="en-GB" dirty="0"/>
              <a:t> </a:t>
            </a:r>
            <a:r>
              <a:rPr lang="en-GB" dirty="0" err="1"/>
              <a:t>igelitovými</a:t>
            </a:r>
            <a:r>
              <a:rPr lang="en-GB" dirty="0"/>
              <a:t> </a:t>
            </a:r>
            <a:r>
              <a:rPr lang="en-GB" dirty="0" err="1"/>
              <a:t>sáčky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rukou</a:t>
            </a:r>
            <a:r>
              <a:rPr lang="en-GB" dirty="0"/>
              <a:t>)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dirty="0"/>
              <a:t>O</a:t>
            </a:r>
            <a:r>
              <a:rPr lang="en-GB" dirty="0" err="1"/>
              <a:t>dstranit</a:t>
            </a:r>
            <a:r>
              <a:rPr lang="en-GB" dirty="0"/>
              <a:t> </a:t>
            </a:r>
            <a:r>
              <a:rPr lang="en-GB" dirty="0" err="1"/>
              <a:t>potřísněný</a:t>
            </a:r>
            <a:r>
              <a:rPr lang="en-GB" dirty="0"/>
              <a:t> </a:t>
            </a:r>
            <a:r>
              <a:rPr lang="en-GB" dirty="0" err="1"/>
              <a:t>oděv</a:t>
            </a:r>
            <a:r>
              <a:rPr lang="en-GB" dirty="0"/>
              <a:t> </a:t>
            </a:r>
            <a:r>
              <a:rPr lang="en-GB" dirty="0" err="1"/>
              <a:t>rozstříháním</a:t>
            </a:r>
            <a:r>
              <a:rPr lang="en-GB" dirty="0"/>
              <a:t> (</a:t>
            </a:r>
            <a:r>
              <a:rPr lang="en-GB" dirty="0" err="1"/>
              <a:t>nepřetahovat</a:t>
            </a:r>
            <a:r>
              <a:rPr lang="en-GB" dirty="0"/>
              <a:t> </a:t>
            </a:r>
            <a:r>
              <a:rPr lang="en-GB" dirty="0" err="1"/>
              <a:t>přes</a:t>
            </a:r>
            <a:r>
              <a:rPr lang="en-GB" dirty="0"/>
              <a:t> </a:t>
            </a:r>
            <a:r>
              <a:rPr lang="en-GB" dirty="0" err="1"/>
              <a:t>hlavu</a:t>
            </a:r>
            <a:r>
              <a:rPr lang="en-GB" dirty="0"/>
              <a:t> a </a:t>
            </a:r>
            <a:r>
              <a:rPr lang="en-GB" dirty="0" err="1"/>
              <a:t>přes</a:t>
            </a:r>
            <a:r>
              <a:rPr lang="en-GB" dirty="0"/>
              <a:t> </a:t>
            </a:r>
            <a:r>
              <a:rPr lang="en-GB" dirty="0" err="1"/>
              <a:t>nezasažené</a:t>
            </a:r>
            <a:r>
              <a:rPr lang="en-GB" dirty="0"/>
              <a:t> </a:t>
            </a:r>
            <a:r>
              <a:rPr lang="en-GB" dirty="0" err="1"/>
              <a:t>části</a:t>
            </a:r>
            <a:r>
              <a:rPr lang="en-GB" dirty="0"/>
              <a:t> </a:t>
            </a:r>
            <a:r>
              <a:rPr lang="en-GB" dirty="0" err="1"/>
              <a:t>těla</a:t>
            </a:r>
            <a:r>
              <a:rPr lang="en-GB" dirty="0"/>
              <a:t>, </a:t>
            </a:r>
            <a:r>
              <a:rPr lang="en-GB" dirty="0" err="1"/>
              <a:t>oděv</a:t>
            </a:r>
            <a:r>
              <a:rPr lang="en-GB" dirty="0"/>
              <a:t> </a:t>
            </a:r>
            <a:r>
              <a:rPr lang="en-GB" dirty="0" err="1"/>
              <a:t>ponechat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likvidaci</a:t>
            </a:r>
            <a:r>
              <a:rPr lang="en-GB" dirty="0"/>
              <a:t> </a:t>
            </a:r>
            <a:r>
              <a:rPr lang="en-GB" dirty="0" err="1"/>
              <a:t>vyškolenému</a:t>
            </a:r>
            <a:r>
              <a:rPr lang="en-GB" dirty="0"/>
              <a:t> </a:t>
            </a:r>
            <a:r>
              <a:rPr lang="en-GB" dirty="0" err="1"/>
              <a:t>personálu</a:t>
            </a:r>
            <a:r>
              <a:rPr lang="en-GB" dirty="0"/>
              <a:t>)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dirty="0"/>
              <a:t>O</a:t>
            </a:r>
            <a:r>
              <a:rPr lang="en-GB" dirty="0" err="1"/>
              <a:t>plachovat</a:t>
            </a:r>
            <a:r>
              <a:rPr lang="en-GB" dirty="0"/>
              <a:t> </a:t>
            </a:r>
            <a:r>
              <a:rPr lang="en-GB" dirty="0" err="1"/>
              <a:t>zasažené</a:t>
            </a:r>
            <a:r>
              <a:rPr lang="en-GB" dirty="0"/>
              <a:t> </a:t>
            </a:r>
            <a:r>
              <a:rPr lang="en-GB" dirty="0" err="1"/>
              <a:t>části</a:t>
            </a:r>
            <a:r>
              <a:rPr lang="en-GB" dirty="0"/>
              <a:t> </a:t>
            </a:r>
            <a:r>
              <a:rPr lang="en-GB" dirty="0" err="1"/>
              <a:t>proudem</a:t>
            </a:r>
            <a:r>
              <a:rPr lang="en-GB" dirty="0"/>
              <a:t> </a:t>
            </a:r>
            <a:r>
              <a:rPr lang="en-GB" dirty="0" err="1"/>
              <a:t>vlažné</a:t>
            </a:r>
            <a:r>
              <a:rPr lang="en-GB" dirty="0"/>
              <a:t> </a:t>
            </a:r>
            <a:r>
              <a:rPr lang="en-GB" dirty="0" err="1"/>
              <a:t>vody</a:t>
            </a:r>
            <a:r>
              <a:rPr lang="en-GB" dirty="0"/>
              <a:t> </a:t>
            </a:r>
            <a:r>
              <a:rPr lang="en-GB" dirty="0" err="1"/>
              <a:t>směrem</a:t>
            </a:r>
            <a:r>
              <a:rPr lang="en-GB" dirty="0"/>
              <a:t> od </a:t>
            </a:r>
            <a:r>
              <a:rPr lang="en-GB" dirty="0" err="1"/>
              <a:t>těla</a:t>
            </a:r>
            <a:r>
              <a:rPr lang="en-GB" dirty="0"/>
              <a:t> </a:t>
            </a:r>
            <a:r>
              <a:rPr lang="en-GB" dirty="0" err="1"/>
              <a:t>ven</a:t>
            </a:r>
            <a:r>
              <a:rPr lang="en-GB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23F302-2F86-4331-A03F-BFEBB831E2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74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C6D558F-9334-4200-A440-70DCC80C0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0061" y="8540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8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Tonutí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36391" y="1547664"/>
            <a:ext cx="8496300" cy="47593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cs-CZ" b="1" dirty="0"/>
              <a:t>Pamatujte vždy na svou bezpečnost</a:t>
            </a:r>
          </a:p>
          <a:p>
            <a:pPr>
              <a:lnSpc>
                <a:spcPct val="160000"/>
              </a:lnSpc>
            </a:pPr>
            <a:r>
              <a:rPr lang="cs-CZ" b="1" dirty="0"/>
              <a:t>Záchranné prostředky</a:t>
            </a:r>
            <a:r>
              <a:rPr lang="cs-CZ" dirty="0"/>
              <a:t> (například plovací kruh, balón, který upustíte a zavážete na provaz, svázané oblečení do dlouhého provazu, nafukovací matrace, dlouhá větev…)! </a:t>
            </a:r>
          </a:p>
          <a:p>
            <a:pPr>
              <a:lnSpc>
                <a:spcPct val="160000"/>
              </a:lnSpc>
            </a:pPr>
            <a:r>
              <a:rPr lang="cs-CZ" dirty="0"/>
              <a:t>Musíte-li do vody skočit, vezměte si záchranné pomůcky s sebou, zujte si boty (jako pomůcka vystačí prázdná 1,5 l PET lahev – unese až sedmdesát kilo)! 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75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660F8EE-C4A9-4159-9C6F-4AF27B6B97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30572" y="55101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8B16930-906A-4CED-8C7F-4FD182DBF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Tonutí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E27AE2B-FCD6-40D5-98D2-1206F6688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b="1" dirty="0"/>
              <a:t>Připlavte zhruba 2m od tonoucího</a:t>
            </a:r>
            <a:r>
              <a:rPr lang="cs-CZ" dirty="0"/>
              <a:t> – pokud máte záchranné pomůcky a tonoucí vnímá, podejte mu je, pokud nemáte, počkejte, dokud tonoucímu nedojdou síly, teprve poté se k němu přibližte. </a:t>
            </a:r>
          </a:p>
          <a:p>
            <a:pPr>
              <a:lnSpc>
                <a:spcPct val="150000"/>
              </a:lnSpc>
            </a:pPr>
            <a:r>
              <a:rPr lang="cs-CZ" b="1" dirty="0"/>
              <a:t>Jestliže tonoucí plave na hladině, nehýbe se, otočte jej za ruku na záda, dlaněmi chytněte hlavu a vytáhněte ke břehu.</a:t>
            </a:r>
            <a:r>
              <a:rPr lang="cs-CZ" dirty="0"/>
              <a:t> </a:t>
            </a:r>
            <a:endParaRPr lang="en-GB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9C1821-86FE-4B54-A4E5-EDFB8DC0AA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76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7966AE5-AB5C-47FC-A33C-543CBF5AF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565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Tonutí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5"/>
            <a:ext cx="8496300" cy="337443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Máte-li loďku, snažte se resuscitovat hned po vytažení do loďky.</a:t>
            </a:r>
          </a:p>
          <a:p>
            <a:pPr>
              <a:lnSpc>
                <a:spcPct val="150000"/>
              </a:lnSpc>
            </a:pPr>
            <a:r>
              <a:rPr lang="cs-CZ" dirty="0"/>
              <a:t>Po vytažení z vody ihned zahajte BLS (bez vylévání vody z úst) po zjištění zástavy dechu. V tomto případě resuscitujete s pěti úvodními vdechy a frekvencí 30:2 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77</a:t>
            </a:fld>
            <a:endParaRPr lang="cs-CZ"/>
          </a:p>
        </p:txBody>
      </p:sp>
      <p:pic>
        <p:nvPicPr>
          <p:cNvPr id="103426" name="Picture 2" descr="http://standa.vojta.sweb.cz/poradce/tonuti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91665" y="5000477"/>
            <a:ext cx="4334219" cy="1857523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F7FA433-9DC6-493B-85D4-A2CF4381A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71249" y="610601"/>
            <a:ext cx="609600" cy="571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20799" y="1844675"/>
            <a:ext cx="7990156" cy="482341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cs-CZ" sz="3800" dirty="0"/>
              <a:t>Rozlišujeme 2 kritické stavy při potápění: dekompresní nemoc a </a:t>
            </a:r>
            <a:r>
              <a:rPr lang="cs-CZ" sz="3800" dirty="0" err="1"/>
              <a:t>barotrauma</a:t>
            </a:r>
            <a:r>
              <a:rPr lang="cs-CZ" sz="3800" dirty="0"/>
              <a:t> s následnou vzduchovou embolií.</a:t>
            </a:r>
          </a:p>
          <a:p>
            <a:pPr>
              <a:lnSpc>
                <a:spcPct val="170000"/>
              </a:lnSpc>
            </a:pPr>
            <a:r>
              <a:rPr lang="cs-CZ" sz="3800" dirty="0"/>
              <a:t>Oba jsou vázané  na tlakové změny při potápění a jsou zcela typické pro potápění s přístrojem</a:t>
            </a:r>
          </a:p>
          <a:p>
            <a:pPr marL="0" indent="0">
              <a:lnSpc>
                <a:spcPct val="170000"/>
              </a:lnSpc>
              <a:buNone/>
            </a:pPr>
            <a:br>
              <a:rPr lang="cs-CZ" dirty="0"/>
            </a:br>
            <a:br>
              <a:rPr lang="cs-CZ" dirty="0"/>
            </a:br>
            <a:r>
              <a:rPr lang="cs-CZ" dirty="0"/>
              <a:t>.  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78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9496157-3794-4446-B3B9-25BC601C0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2400" y="539028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325F013-D214-4FC2-8976-0D0B94012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FE9C52A-09AF-4752-8707-15F133091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cs-CZ" b="0" i="0" dirty="0" err="1">
                <a:solidFill>
                  <a:srgbClr val="333333"/>
                </a:solidFill>
                <a:effectLst/>
                <a:latin typeface="Open Sans"/>
              </a:rPr>
              <a:t>Barotrauma</a:t>
            </a:r>
            <a:r>
              <a:rPr lang="cs-CZ" b="0" i="0" dirty="0">
                <a:solidFill>
                  <a:srgbClr val="333333"/>
                </a:solidFill>
                <a:effectLst/>
                <a:latin typeface="Open Sans"/>
              </a:rPr>
              <a:t> a následná vzduchová embolie je nejčastější příčinou úmrtí potápěčů v přímé souvislosti s ponorem</a:t>
            </a:r>
          </a:p>
          <a:p>
            <a:pPr>
              <a:lnSpc>
                <a:spcPct val="150000"/>
              </a:lnSpc>
            </a:pPr>
            <a:r>
              <a:rPr lang="cs-CZ" b="0" i="0" dirty="0" err="1">
                <a:solidFill>
                  <a:srgbClr val="333333"/>
                </a:solidFill>
                <a:effectLst/>
                <a:latin typeface="Open Sans"/>
              </a:rPr>
              <a:t>Barotrauma</a:t>
            </a:r>
            <a:r>
              <a:rPr lang="cs-CZ" b="0" i="0" dirty="0">
                <a:solidFill>
                  <a:srgbClr val="333333"/>
                </a:solidFill>
                <a:effectLst/>
                <a:latin typeface="Open Sans"/>
              </a:rPr>
              <a:t> může postihnou různé orgány, v jejichž dutinách je plyn, nejzávažnější formou je však </a:t>
            </a:r>
            <a:r>
              <a:rPr lang="cs-CZ" b="0" i="0" dirty="0" err="1">
                <a:solidFill>
                  <a:srgbClr val="333333"/>
                </a:solidFill>
                <a:effectLst/>
                <a:latin typeface="Open Sans"/>
              </a:rPr>
              <a:t>barotrauma</a:t>
            </a:r>
            <a:r>
              <a:rPr lang="cs-CZ" b="0" i="0" dirty="0">
                <a:solidFill>
                  <a:srgbClr val="333333"/>
                </a:solidFill>
                <a:effectLst/>
                <a:latin typeface="Open Sans"/>
              </a:rPr>
              <a:t> plic</a:t>
            </a:r>
          </a:p>
          <a:p>
            <a:pPr>
              <a:lnSpc>
                <a:spcPct val="150000"/>
              </a:lnSpc>
            </a:pPr>
            <a:r>
              <a:rPr lang="cs-CZ" dirty="0"/>
              <a:t>Může nastat i při prudkém výstupu </a:t>
            </a:r>
            <a:r>
              <a:rPr lang="cs-CZ" b="1" dirty="0"/>
              <a:t>z velké i malé hloubky</a:t>
            </a:r>
            <a:r>
              <a:rPr lang="cs-CZ" dirty="0"/>
              <a:t> (v řádu jednotek metrů - i při potápění v plaveckém bazénu!), </a:t>
            </a:r>
            <a:r>
              <a:rPr lang="cs-CZ" b="1" dirty="0"/>
              <a:t>bez ohledu na délku</a:t>
            </a:r>
            <a:r>
              <a:rPr lang="cs-CZ" dirty="0"/>
              <a:t> ponoru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Příznaky nastupují prakticky </a:t>
            </a:r>
            <a:r>
              <a:rPr lang="cs-CZ" b="1" dirty="0"/>
              <a:t>okamžitě</a:t>
            </a:r>
            <a:r>
              <a:rPr lang="cs-CZ" dirty="0"/>
              <a:t>, nejvýše několik minut po vynoření-průběh je </a:t>
            </a:r>
            <a:r>
              <a:rPr lang="cs-CZ" dirty="0" err="1"/>
              <a:t>perakutní</a:t>
            </a:r>
            <a:r>
              <a:rPr lang="cs-CZ" dirty="0"/>
              <a:t>, </a:t>
            </a:r>
            <a:r>
              <a:rPr lang="cs-CZ" b="1" dirty="0"/>
              <a:t>dramatický</a:t>
            </a:r>
            <a:r>
              <a:rPr lang="cs-CZ" dirty="0"/>
              <a:t> a život bezprostředně ohrožující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C9D41A-4CE5-4186-B49E-4AB10516EF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79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B06CF42-FA35-422A-99A8-204A24402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21376653">
            <a:off x="882824" y="5710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3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097EBB4C-1C26-4A67-B197-3B8B1F1EB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GCS – Glasgow </a:t>
            </a:r>
            <a:r>
              <a:rPr lang="cs-CZ" dirty="0" err="1"/>
              <a:t>coma</a:t>
            </a:r>
            <a:r>
              <a:rPr lang="cs-CZ" dirty="0"/>
              <a:t> </a:t>
            </a:r>
            <a:r>
              <a:rPr lang="cs-CZ" dirty="0" err="1"/>
              <a:t>scale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877532-F747-4887-A132-76DEC84DE8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69DF86-8D98-42D7-A500-F854E0DE7744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F74AD2D-AA01-4F9B-8D1E-861A59EDBE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5" y="1279530"/>
            <a:ext cx="6768751" cy="553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5608945-A214-4F5B-8224-8394EC74D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99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9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547664"/>
            <a:ext cx="8496300" cy="5013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</a:pPr>
            <a:r>
              <a:rPr lang="cs-CZ" dirty="0" err="1"/>
              <a:t>Barotrauma</a:t>
            </a:r>
            <a:r>
              <a:rPr lang="cs-CZ" dirty="0"/>
              <a:t> s následnou vzduchovou embolií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Potápěč pod vodou vdechuje vzduch pod tlakem, který je stejný jako tlak v okolním prostředí, tj. úměrný houbce. Na každých 10 m hloubky stoupá tlak o 1 atmosféru (100 </a:t>
            </a:r>
            <a:r>
              <a:rPr lang="cs-CZ" dirty="0" err="1"/>
              <a:t>kPa</a:t>
            </a:r>
            <a:r>
              <a:rPr lang="cs-CZ" dirty="0"/>
              <a:t>). </a:t>
            </a:r>
            <a:br>
              <a:rPr lang="cs-CZ" dirty="0"/>
            </a:br>
            <a:r>
              <a:rPr lang="cs-CZ" dirty="0"/>
              <a:t>Pokud potápěč v hloubce 10 m dýchá1000 ml, ale pod dvojnásobným tlakem, při tlaku na hladině je to 2000 ml. </a:t>
            </a:r>
          </a:p>
          <a:p>
            <a:pPr lvl="1">
              <a:lnSpc>
                <a:spcPct val="160000"/>
              </a:lnSpc>
            </a:pPr>
            <a:r>
              <a:rPr lang="cs-CZ" dirty="0" err="1"/>
              <a:t>Barotrauma</a:t>
            </a:r>
            <a:r>
              <a:rPr lang="cs-CZ" dirty="0"/>
              <a:t> plic vznikne typicky tehdy, pokud se potápěč nadechne v hloubce, zadrží dech a vystoupí na hladinu. S poklesem okolního tlaku se roztahuje vzduch v plicích z hloubky 10 metrů na dvojnásobek na souši, z 20 metrů na trojnásobek původního objemu.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80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5A9AA45-1504-4F0B-92EE-373D345E9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2040" y="5808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5"/>
            <a:ext cx="8496300" cy="460851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cs-CZ" dirty="0"/>
              <a:t>Klinické známky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Dušnost, bolest na hrudi, kašel, někdy vykašlávání krvavého sputa, krev z nosu, cyanóza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Podkožní emfyzém, známky PNO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Šok 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Bezvědomí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Arytmie, známky srdečního selhání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81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D6D4478-87E7-4ACA-8FBE-FA72B9713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8311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6D65061-EED3-4A80-BEDF-8F380C81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Vzduchová embolie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68D9F7D-893B-4C63-B501-E0E6287BE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60000"/>
              </a:lnSpc>
            </a:pPr>
            <a:r>
              <a:rPr lang="cs-CZ" dirty="0"/>
              <a:t>U </a:t>
            </a:r>
            <a:r>
              <a:rPr lang="cs-CZ" dirty="0" err="1"/>
              <a:t>barotraumatu</a:t>
            </a:r>
            <a:r>
              <a:rPr lang="cs-CZ" dirty="0"/>
              <a:t> plic dojde k poškození plicní tkáně a vzduch se dostává do cévního řečiště, plicními žilami se dostávají bublinky vzduchu do levého srdce a dále do tělního oběhu, s dramatickými příznaky zejména v CNS: zmatenost, poruchy chování, poruchy vědomí, poruchy vidění, stability, motorické výpadky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334522-A52A-4CAC-9474-9901987B59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82</a:t>
            </a:fld>
            <a:endParaRPr lang="cs-CZ"/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C43B3F6-990E-4AF9-9158-E801F75164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6840" y="705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0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CF92F3A-04B4-4EF8-A3F8-F11C5F35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 </a:t>
            </a:r>
            <a:r>
              <a:rPr lang="cs-CZ" dirty="0" err="1"/>
              <a:t>barotraumatu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E5CA5AB-AA80-4FA0-9B67-6622B30AE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842" y="1547664"/>
            <a:ext cx="8496300" cy="49055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b="0" i="0" dirty="0">
                <a:solidFill>
                  <a:srgbClr val="333333"/>
                </a:solidFill>
                <a:effectLst/>
                <a:latin typeface="Open Sans"/>
              </a:rPr>
              <a:t>Co nejdříve aktivovat ZS, protože musí být co nejdříve podán kyslík u spontánně ventilujícího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333333"/>
                </a:solidFill>
                <a:latin typeface="Open Sans"/>
              </a:rPr>
              <a:t>U postiženého s dušností je nezbytná řízená ventilace se 100 % kyslíkem</a:t>
            </a:r>
          </a:p>
          <a:p>
            <a:pPr>
              <a:lnSpc>
                <a:spcPct val="150000"/>
              </a:lnSpc>
            </a:pPr>
            <a:r>
              <a:rPr lang="cs-CZ" b="0" i="0" dirty="0">
                <a:solidFill>
                  <a:srgbClr val="333333"/>
                </a:solidFill>
                <a:effectLst/>
                <a:latin typeface="Open Sans"/>
              </a:rPr>
              <a:t>Při zástavě oběhu zahájíme KPR.</a:t>
            </a:r>
          </a:p>
          <a:p>
            <a:pPr>
              <a:lnSpc>
                <a:spcPct val="150000"/>
              </a:lnSpc>
            </a:pPr>
            <a:r>
              <a:rPr lang="cs-CZ" b="0" i="0" dirty="0">
                <a:solidFill>
                  <a:srgbClr val="333333"/>
                </a:solidFill>
                <a:effectLst/>
                <a:latin typeface="Open Sans"/>
              </a:rPr>
              <a:t>U závažných forem (bezvědomí, neurologické příznaky, oběhové selhání) co nejrychlejší transport na pracoviště vybavené hyperbarickou komorou.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51AB5C-F2C3-418A-8E9B-AC8662563C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83</a:t>
            </a:fld>
            <a:endParaRPr lang="cs-CZ"/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0DDAEAF-AFEC-4B5D-82F3-F61464B27D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2040" y="585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4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73AD0B5-84E4-4999-A32A-FE7D1900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Dekompresní nemoc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DCFAC08-3928-482B-9353-99ED3A0A2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547664"/>
            <a:ext cx="8496300" cy="460851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cs-CZ" sz="2400" dirty="0"/>
              <a:t>Potápěč pod vodou "v dostatečné hloubce po dostatečnou dobu„ (v hloubkách kolem 10 metrů přes 3 hodiny, v hloubce 30 metrů asi 25 minut), aby se v krvi rozpustilo "dostatečné" množství dusíku, následně z této hloubky vystoupí příliš rychle, dusík se nestačí vstřebat a vzniknou bublinky ve tkáních a krvi</a:t>
            </a:r>
          </a:p>
          <a:p>
            <a:pPr marL="0" indent="0">
              <a:lnSpc>
                <a:spcPct val="170000"/>
              </a:lnSpc>
              <a:buNone/>
            </a:pPr>
            <a:br>
              <a:rPr lang="cs-CZ" sz="2800" dirty="0"/>
            </a:b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F59E57-A0B0-4CDF-ABC0-AE4CBDA6F9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84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C62AE50-1BF5-4B45-B25D-9C1078435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73637" y="5164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547664"/>
            <a:ext cx="8496300" cy="509228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800" dirty="0"/>
              <a:t>Vznik bublinek dusíku ve tkáních a krevním řečišti je podstatou příznaků dekompresní nemoci:</a:t>
            </a:r>
            <a:br>
              <a:rPr lang="cs-CZ" sz="4000" dirty="0"/>
            </a:br>
            <a:r>
              <a:rPr lang="cs-CZ" b="1" dirty="0"/>
              <a:t>Lokální příznaky</a:t>
            </a:r>
            <a:r>
              <a:rPr lang="cs-CZ" dirty="0"/>
              <a:t> - příznaky ze vzniku bublinek dusíku přímo ve tkáních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Bolest hlavy, mžitky před očima, výpadky v zorném poli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Motorické poruchy (ochrnutí)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Poruchy řeči a sluchu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Dezorientace, </a:t>
            </a:r>
            <a:r>
              <a:rPr lang="cs-CZ" dirty="0" err="1"/>
              <a:t>vertigo</a:t>
            </a:r>
            <a:endParaRPr lang="cs-CZ" dirty="0"/>
          </a:p>
          <a:p>
            <a:pPr marL="57150" indent="0">
              <a:lnSpc>
                <a:spcPct val="150000"/>
              </a:lnSpc>
              <a:buNone/>
            </a:pPr>
            <a:r>
              <a:rPr lang="cs-CZ" dirty="0"/>
              <a:t>Nejčastější lokální příznaky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Bolesti kloubů (náhlé a kruté, nereagující ani na </a:t>
            </a:r>
            <a:r>
              <a:rPr lang="cs-CZ" dirty="0" err="1"/>
              <a:t>opioidy</a:t>
            </a:r>
            <a:r>
              <a:rPr lang="cs-CZ" dirty="0"/>
              <a:t>)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Bolesti a změna barvy okrsků kůže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85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3114454-78DB-41C2-BBEE-125A38641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024" y="4292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2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844674"/>
            <a:ext cx="8496300" cy="485154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cs-CZ" b="1" dirty="0"/>
              <a:t>Plicní příznaky </a:t>
            </a:r>
            <a:r>
              <a:rPr lang="cs-CZ" dirty="0"/>
              <a:t>- embolie vzduchových bublinek v krvi do plic (suchý kašel, dušnost), masivní plicní embolie se srdečním selháním</a:t>
            </a:r>
          </a:p>
          <a:p>
            <a:pPr>
              <a:lnSpc>
                <a:spcPct val="160000"/>
              </a:lnSpc>
            </a:pPr>
            <a:r>
              <a:rPr lang="cs-CZ" b="1" dirty="0"/>
              <a:t>Systémové příznaky</a:t>
            </a:r>
            <a:r>
              <a:rPr lang="cs-CZ" dirty="0"/>
              <a:t> - paradoxní </a:t>
            </a:r>
            <a:r>
              <a:rPr lang="cs-CZ" dirty="0" err="1"/>
              <a:t>embolizace</a:t>
            </a:r>
            <a:r>
              <a:rPr lang="cs-CZ" dirty="0"/>
              <a:t> skrz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ovale</a:t>
            </a:r>
            <a:r>
              <a:rPr lang="cs-CZ" dirty="0"/>
              <a:t>, (kardiální příznaky - bolesti na hrudi, arytmie, neurologické příznaky - fokální výpadky, křeče, porucha vědomí)</a:t>
            </a:r>
          </a:p>
          <a:p>
            <a:pPr lvl="1">
              <a:lnSpc>
                <a:spcPct val="160000"/>
              </a:lnSpc>
            </a:pPr>
            <a:r>
              <a:rPr lang="cs-CZ" dirty="0"/>
              <a:t>Nárůst příznaků dekompresní nemoci je zpravidla pozvolný, v 50% případů se příznaky manifestují do 1 hodiny po ukončení ponoru, v 90% případů do 6 hodin od ukončení ponoru.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86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9419051-B96F-4743-9C81-559707CB0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2824" y="6713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6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Náhlá příhoda při potápění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Základní životní funkce</a:t>
            </a:r>
          </a:p>
          <a:p>
            <a:pPr>
              <a:lnSpc>
                <a:spcPct val="150000"/>
              </a:lnSpc>
            </a:pPr>
            <a:r>
              <a:rPr lang="cs-CZ" dirty="0"/>
              <a:t>Transport – LZS, co nejdříve podávání kyslíku v maximální koncentraci pro zajištění gradientu pro eliminaci dusíku</a:t>
            </a:r>
          </a:p>
          <a:p>
            <a:pPr>
              <a:lnSpc>
                <a:spcPct val="150000"/>
              </a:lnSpc>
            </a:pPr>
            <a:r>
              <a:rPr lang="cs-CZ" dirty="0"/>
              <a:t>T</a:t>
            </a:r>
            <a:r>
              <a:rPr lang="pt-BR" dirty="0"/>
              <a:t>ransport na specializované pracoviště vybavené vhodnou barokomorou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87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E310345-878A-4569-A87B-D079E46E36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2040" y="705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70000"/>
              </a:lnSpc>
            </a:pPr>
            <a:r>
              <a:rPr lang="en-GB" dirty="0" err="1"/>
              <a:t>Úpal</a:t>
            </a:r>
            <a:r>
              <a:rPr lang="en-GB" dirty="0"/>
              <a:t> (</a:t>
            </a:r>
            <a:r>
              <a:rPr lang="en-GB" dirty="0" err="1"/>
              <a:t>přehřátí</a:t>
            </a:r>
            <a:r>
              <a:rPr lang="en-GB" dirty="0"/>
              <a:t>, </a:t>
            </a:r>
            <a:r>
              <a:rPr lang="en-GB" dirty="0" err="1"/>
              <a:t>hypertermie</a:t>
            </a:r>
            <a:r>
              <a:rPr lang="en-GB" dirty="0"/>
              <a:t>) 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850" y="1547664"/>
            <a:ext cx="8496300" cy="531033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GB" dirty="0" err="1"/>
              <a:t>Úpal</a:t>
            </a:r>
            <a:r>
              <a:rPr lang="en-GB" dirty="0"/>
              <a:t> je </a:t>
            </a:r>
            <a:r>
              <a:rPr lang="en-GB" dirty="0" err="1"/>
              <a:t>přehřátí</a:t>
            </a:r>
            <a:r>
              <a:rPr lang="en-GB" dirty="0"/>
              <a:t> </a:t>
            </a:r>
            <a:r>
              <a:rPr lang="en-GB" dirty="0" err="1"/>
              <a:t>organismu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</a:t>
            </a:r>
            <a:r>
              <a:rPr lang="en-GB" dirty="0" err="1"/>
              <a:t>může</a:t>
            </a:r>
            <a:r>
              <a:rPr lang="en-GB" dirty="0"/>
              <a:t> </a:t>
            </a:r>
            <a:r>
              <a:rPr lang="en-GB" dirty="0" err="1"/>
              <a:t>nastat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dlouhodobém</a:t>
            </a:r>
            <a:r>
              <a:rPr lang="en-GB" dirty="0"/>
              <a:t> </a:t>
            </a:r>
            <a:r>
              <a:rPr lang="en-GB" dirty="0" err="1"/>
              <a:t>pobytu</a:t>
            </a:r>
            <a:r>
              <a:rPr lang="en-GB" dirty="0"/>
              <a:t> v </a:t>
            </a:r>
            <a:r>
              <a:rPr lang="en-GB" dirty="0" err="1"/>
              <a:t>prostředí</a:t>
            </a:r>
            <a:r>
              <a:rPr lang="en-GB" dirty="0"/>
              <a:t> s </a:t>
            </a:r>
            <a:r>
              <a:rPr lang="en-GB" dirty="0" err="1"/>
              <a:t>vysokou</a:t>
            </a:r>
            <a:r>
              <a:rPr lang="en-GB" dirty="0"/>
              <a:t> </a:t>
            </a:r>
            <a:r>
              <a:rPr lang="en-GB" dirty="0" err="1"/>
              <a:t>teplotou</a:t>
            </a:r>
            <a:r>
              <a:rPr lang="cs-CZ" dirty="0"/>
              <a:t>, s vysokou</a:t>
            </a:r>
            <a:r>
              <a:rPr lang="en-GB" dirty="0"/>
              <a:t> </a:t>
            </a:r>
            <a:r>
              <a:rPr lang="en-GB" dirty="0" err="1"/>
              <a:t>relativní</a:t>
            </a:r>
            <a:r>
              <a:rPr lang="en-GB" dirty="0"/>
              <a:t> </a:t>
            </a:r>
            <a:r>
              <a:rPr lang="en-GB" dirty="0" err="1"/>
              <a:t>vlhkosti</a:t>
            </a:r>
            <a:r>
              <a:rPr lang="en-GB" dirty="0"/>
              <a:t> </a:t>
            </a:r>
            <a:r>
              <a:rPr lang="en-GB" dirty="0" err="1"/>
              <a:t>okolí</a:t>
            </a:r>
            <a:r>
              <a:rPr lang="en-GB" dirty="0"/>
              <a:t> </a:t>
            </a:r>
            <a:r>
              <a:rPr lang="cs-CZ" dirty="0"/>
              <a:t>a nedostatečným příjmem tekutin.</a:t>
            </a:r>
            <a:endParaRPr lang="en-GB" dirty="0"/>
          </a:p>
          <a:p>
            <a:pPr>
              <a:lnSpc>
                <a:spcPct val="170000"/>
              </a:lnSpc>
            </a:pPr>
            <a:r>
              <a:rPr lang="cs-CZ" dirty="0"/>
              <a:t>Klinické známky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V</a:t>
            </a:r>
            <a:r>
              <a:rPr lang="en-GB" dirty="0" err="1"/>
              <a:t>ysoká</a:t>
            </a:r>
            <a:r>
              <a:rPr lang="en-GB" dirty="0"/>
              <a:t> </a:t>
            </a:r>
            <a:r>
              <a:rPr lang="en-GB" dirty="0" err="1"/>
              <a:t>teplota</a:t>
            </a:r>
            <a:r>
              <a:rPr lang="en-GB" dirty="0"/>
              <a:t> (</a:t>
            </a:r>
            <a:r>
              <a:rPr lang="en-GB" dirty="0" err="1"/>
              <a:t>až</a:t>
            </a:r>
            <a:r>
              <a:rPr lang="en-GB" dirty="0"/>
              <a:t> 41°C)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dirty="0"/>
              <a:t>H</a:t>
            </a:r>
            <a:r>
              <a:rPr lang="en-GB" dirty="0" err="1"/>
              <a:t>ork</a:t>
            </a:r>
            <a:r>
              <a:rPr lang="cs-CZ" dirty="0"/>
              <a:t>á</a:t>
            </a:r>
            <a:r>
              <a:rPr lang="en-GB" dirty="0"/>
              <a:t> a </a:t>
            </a:r>
            <a:r>
              <a:rPr lang="en-GB" dirty="0" err="1"/>
              <a:t>začervenal</a:t>
            </a:r>
            <a:r>
              <a:rPr lang="cs-CZ" dirty="0"/>
              <a:t>á</a:t>
            </a:r>
            <a:r>
              <a:rPr lang="en-GB" dirty="0"/>
              <a:t> </a:t>
            </a:r>
            <a:r>
              <a:rPr lang="en-GB" dirty="0" err="1"/>
              <a:t>kůž</a:t>
            </a:r>
            <a:r>
              <a:rPr lang="cs-CZ" dirty="0"/>
              <a:t>e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Známky dehydratace - n</a:t>
            </a:r>
            <a:r>
              <a:rPr lang="en-GB" dirty="0" err="1"/>
              <a:t>árůst</a:t>
            </a:r>
            <a:r>
              <a:rPr lang="en-GB" dirty="0"/>
              <a:t> </a:t>
            </a:r>
            <a:r>
              <a:rPr lang="en-GB" dirty="0" err="1"/>
              <a:t>tepové</a:t>
            </a:r>
            <a:r>
              <a:rPr lang="en-GB" dirty="0"/>
              <a:t> </a:t>
            </a:r>
            <a:r>
              <a:rPr lang="en-GB" dirty="0" err="1"/>
              <a:t>frekvence</a:t>
            </a:r>
            <a:r>
              <a:rPr lang="en-GB" dirty="0"/>
              <a:t>, </a:t>
            </a:r>
            <a:r>
              <a:rPr lang="cs-CZ" dirty="0"/>
              <a:t>pokles krevního tlaku, žízeň, </a:t>
            </a:r>
          </a:p>
          <a:p>
            <a:pPr lvl="1">
              <a:lnSpc>
                <a:spcPct val="170000"/>
              </a:lnSpc>
            </a:pPr>
            <a:r>
              <a:rPr lang="cs-CZ" dirty="0"/>
              <a:t>Známky hypertermie  - B</a:t>
            </a:r>
            <a:r>
              <a:rPr lang="en-GB" dirty="0" err="1"/>
              <a:t>olesti</a:t>
            </a:r>
            <a:r>
              <a:rPr lang="en-GB" dirty="0"/>
              <a:t> </a:t>
            </a:r>
            <a:r>
              <a:rPr lang="en-GB" dirty="0" err="1"/>
              <a:t>hlavy</a:t>
            </a:r>
            <a:r>
              <a:rPr lang="en-GB" dirty="0"/>
              <a:t>, </a:t>
            </a:r>
            <a:r>
              <a:rPr lang="en-GB" dirty="0" err="1"/>
              <a:t>závratě</a:t>
            </a:r>
            <a:r>
              <a:rPr lang="en-GB" dirty="0"/>
              <a:t>, </a:t>
            </a:r>
            <a:r>
              <a:rPr lang="en-GB" dirty="0" err="1"/>
              <a:t>poruch</a:t>
            </a:r>
            <a:r>
              <a:rPr lang="cs-CZ" dirty="0"/>
              <a:t>a</a:t>
            </a:r>
            <a:r>
              <a:rPr lang="en-GB" dirty="0"/>
              <a:t> </a:t>
            </a:r>
            <a:r>
              <a:rPr lang="en-GB" dirty="0" err="1"/>
              <a:t>vědomí</a:t>
            </a:r>
            <a:r>
              <a:rPr lang="cs-CZ" dirty="0"/>
              <a:t>, </a:t>
            </a:r>
            <a:r>
              <a:rPr lang="en-GB" dirty="0" err="1"/>
              <a:t>křeče</a:t>
            </a:r>
            <a:r>
              <a:rPr lang="en-GB" dirty="0"/>
              <a:t>. </a:t>
            </a:r>
          </a:p>
          <a:p>
            <a:pPr>
              <a:lnSpc>
                <a:spcPct val="170000"/>
              </a:lnSpc>
            </a:pP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pomoc</a:t>
            </a:r>
            <a:endParaRPr lang="cs-CZ" dirty="0"/>
          </a:p>
          <a:p>
            <a:pPr lvl="1">
              <a:lnSpc>
                <a:spcPct val="170000"/>
              </a:lnSpc>
            </a:pPr>
            <a:r>
              <a:rPr lang="cs-CZ" dirty="0"/>
              <a:t>P</a:t>
            </a:r>
            <a:r>
              <a:rPr lang="en-GB" dirty="0" err="1"/>
              <a:t>řesun</a:t>
            </a:r>
            <a:r>
              <a:rPr lang="en-GB" dirty="0"/>
              <a:t> do </a:t>
            </a:r>
            <a:r>
              <a:rPr lang="en-GB" dirty="0" err="1"/>
              <a:t>chladného</a:t>
            </a:r>
            <a:r>
              <a:rPr lang="en-GB" dirty="0"/>
              <a:t> a </a:t>
            </a:r>
            <a:r>
              <a:rPr lang="en-GB" dirty="0" err="1"/>
              <a:t>větraného</a:t>
            </a:r>
            <a:r>
              <a:rPr lang="en-GB" dirty="0"/>
              <a:t> </a:t>
            </a:r>
            <a:r>
              <a:rPr lang="en-GB" dirty="0" err="1"/>
              <a:t>prostředí</a:t>
            </a:r>
            <a:r>
              <a:rPr lang="en-GB" dirty="0"/>
              <a:t> a </a:t>
            </a:r>
            <a:r>
              <a:rPr lang="en-GB" dirty="0" err="1"/>
              <a:t>ochlazení</a:t>
            </a:r>
            <a:r>
              <a:rPr lang="en-GB" dirty="0"/>
              <a:t> </a:t>
            </a:r>
            <a:r>
              <a:rPr lang="en-GB" dirty="0" err="1"/>
              <a:t>těla</a:t>
            </a:r>
            <a:r>
              <a:rPr lang="en-GB" dirty="0"/>
              <a:t>. </a:t>
            </a:r>
            <a:r>
              <a:rPr lang="cs-CZ" dirty="0"/>
              <a:t>U postiženého, který je p</a:t>
            </a:r>
            <a:r>
              <a:rPr lang="en-GB" dirty="0" err="1"/>
              <a:t>ři</a:t>
            </a:r>
            <a:r>
              <a:rPr lang="en-GB" dirty="0"/>
              <a:t> </a:t>
            </a:r>
            <a:r>
              <a:rPr lang="en-GB" dirty="0" err="1"/>
              <a:t>vědomí</a:t>
            </a:r>
            <a:r>
              <a:rPr lang="cs-CZ" dirty="0"/>
              <a:t>,</a:t>
            </a:r>
            <a:r>
              <a:rPr lang="en-GB" dirty="0"/>
              <a:t> </a:t>
            </a:r>
            <a:r>
              <a:rPr lang="en-GB" dirty="0" err="1"/>
              <a:t>podáváme</a:t>
            </a:r>
            <a:r>
              <a:rPr lang="en-GB" dirty="0"/>
              <a:t> </a:t>
            </a:r>
            <a:r>
              <a:rPr lang="en-GB" dirty="0" err="1"/>
              <a:t>nápoje</a:t>
            </a:r>
            <a:r>
              <a:rPr lang="en-GB" dirty="0"/>
              <a:t> </a:t>
            </a:r>
            <a:r>
              <a:rPr lang="en-GB" dirty="0" err="1"/>
              <a:t>obsahující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minerály</a:t>
            </a:r>
            <a:r>
              <a:rPr lang="en-GB" dirty="0"/>
              <a:t> (</a:t>
            </a:r>
            <a:r>
              <a:rPr lang="en-GB" dirty="0" err="1"/>
              <a:t>naředěné</a:t>
            </a:r>
            <a:r>
              <a:rPr lang="en-GB" dirty="0"/>
              <a:t> </a:t>
            </a:r>
            <a:r>
              <a:rPr lang="en-GB" dirty="0" err="1"/>
              <a:t>iontové</a:t>
            </a:r>
            <a:r>
              <a:rPr lang="en-GB" dirty="0"/>
              <a:t> </a:t>
            </a:r>
            <a:r>
              <a:rPr lang="en-GB" dirty="0" err="1"/>
              <a:t>nápoj</a:t>
            </a:r>
            <a:r>
              <a:rPr lang="cs-CZ" dirty="0"/>
              <a:t>e</a:t>
            </a:r>
            <a:r>
              <a:rPr lang="en-GB" dirty="0"/>
              <a:t>, </a:t>
            </a:r>
            <a:r>
              <a:rPr lang="en-GB" dirty="0" err="1"/>
              <a:t>minerálky</a:t>
            </a:r>
            <a:r>
              <a:rPr lang="cs-CZ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lehce</a:t>
            </a:r>
            <a:r>
              <a:rPr lang="en-GB" dirty="0"/>
              <a:t> </a:t>
            </a:r>
            <a:r>
              <a:rPr lang="en-GB" dirty="0" err="1"/>
              <a:t>osolené</a:t>
            </a:r>
            <a:r>
              <a:rPr lang="en-GB" dirty="0"/>
              <a:t> </a:t>
            </a:r>
            <a:r>
              <a:rPr lang="en-GB" dirty="0" err="1"/>
              <a:t>voda</a:t>
            </a:r>
            <a:r>
              <a:rPr lang="cs-CZ" dirty="0"/>
              <a:t>)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88</a:t>
            </a:fld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A60F819-227A-4391-9FDE-4466330AAC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8714" y="26906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6BE8ABA-4268-4ADB-A765-B62C0CE94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u úžehu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352EFCBF-53DA-451D-B569-D6EF3B26E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7712" y="2333625"/>
            <a:ext cx="7648575" cy="348615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63AEDE-3735-475A-8097-1A04175D5E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89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97C683A-CE40-47BA-8D80-94D019231BAB}"/>
              </a:ext>
            </a:extLst>
          </p:cNvPr>
          <p:cNvSpPr txBox="1"/>
          <p:nvPr/>
        </p:nvSpPr>
        <p:spPr>
          <a:xfrm>
            <a:off x="747713" y="1547664"/>
            <a:ext cx="764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Okamžité celotělové ponoření do studené vody (1-26 °C) k dosažení teploty jádra méně než 39 ° C.</a:t>
            </a:r>
          </a:p>
        </p:txBody>
      </p:sp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B8F1499-D54B-4D6F-BA12-26E5BFBF4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53498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8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 bezvědomí</a:t>
            </a:r>
            <a:br>
              <a:rPr lang="cs-CZ" dirty="0"/>
            </a:br>
            <a:r>
              <a:rPr lang="cs-CZ" sz="1600" dirty="0">
                <a:hlinkClick r:id="rId6"/>
              </a:rPr>
              <a:t>https://www.zzshmp.cz/prvni-pomoc/bezvedomi/</a:t>
            </a:r>
            <a:r>
              <a:rPr lang="cs-CZ" sz="1600" dirty="0"/>
              <a:t> </a:t>
            </a:r>
            <a:endParaRPr lang="en-GB" sz="16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751828" y="1867755"/>
            <a:ext cx="3601036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Detekce bezvědomí</a:t>
            </a:r>
          </a:p>
          <a:p>
            <a:pPr>
              <a:lnSpc>
                <a:spcPct val="150000"/>
              </a:lnSpc>
            </a:pPr>
            <a:r>
              <a:rPr lang="cs-CZ" dirty="0"/>
              <a:t>(Volání 155)</a:t>
            </a:r>
          </a:p>
          <a:p>
            <a:pPr>
              <a:lnSpc>
                <a:spcPct val="150000"/>
              </a:lnSpc>
            </a:pPr>
            <a:r>
              <a:rPr lang="cs-CZ" dirty="0"/>
              <a:t>Rozhodnutí o zahájení KPR</a:t>
            </a:r>
          </a:p>
          <a:p>
            <a:pPr>
              <a:lnSpc>
                <a:spcPct val="150000"/>
              </a:lnSpc>
            </a:pPr>
            <a:r>
              <a:rPr lang="cs-CZ" dirty="0"/>
              <a:t>Volání 155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Prevence</a:t>
            </a:r>
            <a:r>
              <a:rPr lang="en-GB" dirty="0"/>
              <a:t> </a:t>
            </a:r>
            <a:r>
              <a:rPr lang="en-GB" dirty="0" err="1"/>
              <a:t>podchlazení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Opakované hodnocení stavu</a:t>
            </a:r>
            <a:r>
              <a:rPr lang="en-GB" dirty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47A1CD6-BDEB-4965-BF5D-D6B78D0BC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114550"/>
            <a:ext cx="2791138" cy="35814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6BA31F8-7E03-46B3-9AF6-699478BCB8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8712" y="2352675"/>
            <a:ext cx="2628900" cy="3105150"/>
          </a:xfrm>
          <a:prstGeom prst="rect">
            <a:avLst/>
          </a:prstGeom>
        </p:spPr>
      </p:pic>
      <p:pic>
        <p:nvPicPr>
          <p:cNvPr id="1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4DEDFEA-82AC-4E49-8AC3-A1BD8E30F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76160" y="757899"/>
            <a:ext cx="609600" cy="609600"/>
          </a:xfrm>
          <a:prstGeom prst="rect">
            <a:avLst/>
          </a:prstGeom>
        </p:spPr>
      </p:pic>
      <p:pic>
        <p:nvPicPr>
          <p:cNvPr id="1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1EBC938-8EB7-48B7-B368-FB10F0835C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03829" y="7282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9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2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 teplem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err="1"/>
              <a:t>Úžeh</a:t>
            </a:r>
            <a:r>
              <a:rPr lang="en-GB" dirty="0"/>
              <a:t>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</a:t>
            </a:r>
            <a:r>
              <a:rPr lang="en-GB" dirty="0" err="1"/>
              <a:t>řehřátí</a:t>
            </a:r>
            <a:r>
              <a:rPr lang="en-GB" dirty="0"/>
              <a:t> </a:t>
            </a:r>
            <a:r>
              <a:rPr lang="en-GB" dirty="0" err="1"/>
              <a:t>organismu</a:t>
            </a:r>
            <a:r>
              <a:rPr lang="en-GB" dirty="0"/>
              <a:t>, </a:t>
            </a:r>
            <a:r>
              <a:rPr lang="en-GB" dirty="0" err="1"/>
              <a:t>zejména</a:t>
            </a:r>
            <a:r>
              <a:rPr lang="en-GB" dirty="0"/>
              <a:t> </a:t>
            </a:r>
            <a:r>
              <a:rPr lang="en-GB" dirty="0" err="1"/>
              <a:t>hlavy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vystavení</a:t>
            </a:r>
            <a:r>
              <a:rPr lang="en-GB" dirty="0"/>
              <a:t> </a:t>
            </a:r>
            <a:r>
              <a:rPr lang="en-GB" dirty="0" err="1"/>
              <a:t>slunci</a:t>
            </a:r>
            <a:r>
              <a:rPr lang="en-GB" dirty="0"/>
              <a:t> a </a:t>
            </a:r>
            <a:r>
              <a:rPr lang="en-GB" dirty="0" err="1"/>
              <a:t>vysoké</a:t>
            </a:r>
            <a:r>
              <a:rPr lang="en-GB" dirty="0"/>
              <a:t> </a:t>
            </a:r>
            <a:r>
              <a:rPr lang="en-GB" dirty="0" err="1"/>
              <a:t>zevní</a:t>
            </a:r>
            <a:r>
              <a:rPr lang="en-GB" dirty="0"/>
              <a:t> </a:t>
            </a:r>
            <a:r>
              <a:rPr lang="en-GB" dirty="0" err="1"/>
              <a:t>teplotě</a:t>
            </a:r>
            <a:r>
              <a:rPr lang="en-GB" dirty="0"/>
              <a:t> 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pomoc</a:t>
            </a:r>
            <a:r>
              <a:rPr lang="en-GB" dirty="0"/>
              <a:t>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J</a:t>
            </a:r>
            <a:r>
              <a:rPr lang="en-GB" dirty="0" err="1"/>
              <a:t>ako</a:t>
            </a:r>
            <a:r>
              <a:rPr lang="en-GB" dirty="0"/>
              <a:t>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úpalu</a:t>
            </a:r>
            <a:r>
              <a:rPr lang="cs-CZ" dirty="0"/>
              <a:t>, lokálně </a:t>
            </a:r>
            <a:r>
              <a:rPr lang="en-GB" dirty="0" err="1"/>
              <a:t>obklady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hlavu</a:t>
            </a:r>
            <a:r>
              <a:rPr lang="en-GB" dirty="0"/>
              <a:t>.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en-GB" dirty="0" err="1"/>
              <a:t>Bolest</a:t>
            </a:r>
            <a:r>
              <a:rPr lang="en-GB" dirty="0"/>
              <a:t> </a:t>
            </a:r>
            <a:r>
              <a:rPr lang="en-GB" dirty="0" err="1"/>
              <a:t>hlavy</a:t>
            </a:r>
            <a:r>
              <a:rPr lang="en-GB" dirty="0"/>
              <a:t> </a:t>
            </a:r>
            <a:r>
              <a:rPr lang="cs-CZ" dirty="0"/>
              <a:t>-</a:t>
            </a:r>
            <a:r>
              <a:rPr lang="en-GB" dirty="0" err="1"/>
              <a:t>paracetamolem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90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27B0B89-282C-4410-B386-492E914194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75828" y="9761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Popálení první pomoc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GB" dirty="0" err="1"/>
              <a:t>Odstranění</a:t>
            </a:r>
            <a:r>
              <a:rPr lang="en-GB" dirty="0"/>
              <a:t> </a:t>
            </a:r>
            <a:r>
              <a:rPr lang="en-GB" dirty="0" err="1"/>
              <a:t>tepelné</a:t>
            </a:r>
            <a:r>
              <a:rPr lang="en-GB" dirty="0"/>
              <a:t> </a:t>
            </a:r>
            <a:r>
              <a:rPr lang="en-GB" dirty="0" err="1"/>
              <a:t>noxy</a:t>
            </a:r>
            <a:r>
              <a:rPr lang="en-GB" dirty="0"/>
              <a:t> (</a:t>
            </a:r>
            <a:r>
              <a:rPr lang="en-GB" dirty="0" err="1"/>
              <a:t>válením</a:t>
            </a:r>
            <a:r>
              <a:rPr lang="en-GB" dirty="0"/>
              <a:t> po </a:t>
            </a:r>
            <a:r>
              <a:rPr lang="en-GB" dirty="0" err="1"/>
              <a:t>zemi</a:t>
            </a:r>
            <a:r>
              <a:rPr lang="en-GB" dirty="0"/>
              <a:t>, </a:t>
            </a:r>
            <a:r>
              <a:rPr lang="en-GB" dirty="0" err="1"/>
              <a:t>uhašení</a:t>
            </a:r>
            <a:r>
              <a:rPr lang="en-GB" dirty="0"/>
              <a:t> </a:t>
            </a:r>
            <a:r>
              <a:rPr lang="en-GB" dirty="0" err="1"/>
              <a:t>ohně</a:t>
            </a:r>
            <a:r>
              <a:rPr lang="en-GB" dirty="0"/>
              <a:t> </a:t>
            </a:r>
            <a:r>
              <a:rPr lang="en-GB" dirty="0" err="1"/>
              <a:t>vlněnou</a:t>
            </a:r>
            <a:r>
              <a:rPr lang="en-GB" dirty="0"/>
              <a:t>, </a:t>
            </a:r>
            <a:r>
              <a:rPr lang="en-GB" dirty="0" err="1"/>
              <a:t>bavlněnou</a:t>
            </a:r>
            <a:r>
              <a:rPr lang="en-GB" dirty="0"/>
              <a:t> </a:t>
            </a:r>
            <a:r>
              <a:rPr lang="en-GB" dirty="0" err="1"/>
              <a:t>tkaninou</a:t>
            </a:r>
            <a:r>
              <a:rPr lang="en-GB" dirty="0"/>
              <a:t>- </a:t>
            </a:r>
            <a:r>
              <a:rPr lang="en-GB" dirty="0" err="1"/>
              <a:t>zabránit</a:t>
            </a:r>
            <a:r>
              <a:rPr lang="en-GB" dirty="0"/>
              <a:t> </a:t>
            </a:r>
            <a:r>
              <a:rPr lang="en-GB" dirty="0" err="1"/>
              <a:t>běhu</a:t>
            </a:r>
            <a:r>
              <a:rPr lang="en-GB" dirty="0"/>
              <a:t> </a:t>
            </a:r>
            <a:r>
              <a:rPr lang="en-GB" dirty="0" err="1"/>
              <a:t>postiženého</a:t>
            </a:r>
            <a:r>
              <a:rPr lang="en-GB" dirty="0"/>
              <a:t>, </a:t>
            </a:r>
            <a:r>
              <a:rPr lang="en-GB" dirty="0" err="1"/>
              <a:t>svlečení</a:t>
            </a:r>
            <a:r>
              <a:rPr lang="en-GB" dirty="0"/>
              <a:t> </a:t>
            </a:r>
            <a:r>
              <a:rPr lang="en-GB" dirty="0" err="1"/>
              <a:t>oděvu</a:t>
            </a:r>
            <a:r>
              <a:rPr lang="en-GB" dirty="0"/>
              <a:t> </a:t>
            </a:r>
            <a:r>
              <a:rPr lang="en-GB" dirty="0" err="1"/>
              <a:t>nasáklého</a:t>
            </a:r>
            <a:r>
              <a:rPr lang="en-GB" dirty="0"/>
              <a:t> </a:t>
            </a:r>
            <a:r>
              <a:rPr lang="en-GB" dirty="0" err="1"/>
              <a:t>horkou</a:t>
            </a:r>
            <a:r>
              <a:rPr lang="en-GB" dirty="0"/>
              <a:t> </a:t>
            </a:r>
            <a:r>
              <a:rPr lang="en-GB" dirty="0" err="1"/>
              <a:t>tekutinou</a:t>
            </a:r>
            <a:r>
              <a:rPr lang="en-GB" dirty="0"/>
              <a:t>. </a:t>
            </a:r>
            <a:r>
              <a:rPr lang="en-GB" dirty="0" err="1"/>
              <a:t>Pokud</a:t>
            </a:r>
            <a:r>
              <a:rPr lang="en-GB" dirty="0"/>
              <a:t> </a:t>
            </a:r>
            <a:r>
              <a:rPr lang="en-GB" dirty="0" err="1"/>
              <a:t>oděv</a:t>
            </a:r>
            <a:r>
              <a:rPr lang="en-GB" dirty="0"/>
              <a:t> </a:t>
            </a:r>
            <a:r>
              <a:rPr lang="en-GB" dirty="0" err="1"/>
              <a:t>pevně</a:t>
            </a:r>
            <a:r>
              <a:rPr lang="en-GB" dirty="0"/>
              <a:t> </a:t>
            </a:r>
            <a:r>
              <a:rPr lang="en-GB" dirty="0" err="1"/>
              <a:t>lpí</a:t>
            </a:r>
            <a:r>
              <a:rPr lang="en-GB" dirty="0"/>
              <a:t> – </a:t>
            </a:r>
            <a:r>
              <a:rPr lang="en-GB" dirty="0" err="1"/>
              <a:t>nestrhávat</a:t>
            </a:r>
            <a:r>
              <a:rPr lang="en-GB" dirty="0"/>
              <a:t>!) </a:t>
            </a:r>
          </a:p>
          <a:p>
            <a:pPr lvl="1">
              <a:lnSpc>
                <a:spcPct val="150000"/>
              </a:lnSpc>
            </a:pPr>
            <a:r>
              <a:rPr lang="en-GB" dirty="0" err="1"/>
              <a:t>Chlazení</a:t>
            </a:r>
            <a:r>
              <a:rPr lang="en-GB" dirty="0"/>
              <a:t> </a:t>
            </a:r>
            <a:r>
              <a:rPr lang="en-GB" dirty="0" err="1"/>
              <a:t>popálených</a:t>
            </a:r>
            <a:r>
              <a:rPr lang="en-GB" dirty="0"/>
              <a:t> </a:t>
            </a:r>
            <a:r>
              <a:rPr lang="en-GB" dirty="0" err="1"/>
              <a:t>ploch</a:t>
            </a:r>
            <a:r>
              <a:rPr lang="en-GB" dirty="0"/>
              <a:t> </a:t>
            </a:r>
            <a:r>
              <a:rPr lang="en-GB" dirty="0" err="1"/>
              <a:t>čistou</a:t>
            </a:r>
            <a:r>
              <a:rPr lang="en-GB" dirty="0"/>
              <a:t> </a:t>
            </a:r>
            <a:r>
              <a:rPr lang="en-GB" dirty="0" err="1"/>
              <a:t>vodou</a:t>
            </a:r>
            <a:r>
              <a:rPr lang="en-GB" dirty="0"/>
              <a:t> 8 °C </a:t>
            </a:r>
            <a:r>
              <a:rPr lang="en-GB" dirty="0" err="1"/>
              <a:t>chladnou</a:t>
            </a:r>
            <a:r>
              <a:rPr lang="en-GB" dirty="0"/>
              <a:t> </a:t>
            </a:r>
            <a:r>
              <a:rPr lang="en-GB" dirty="0" err="1"/>
              <a:t>cca</a:t>
            </a:r>
            <a:r>
              <a:rPr lang="en-GB" dirty="0"/>
              <a:t> 20 </a:t>
            </a:r>
            <a:r>
              <a:rPr lang="en-GB" dirty="0" err="1"/>
              <a:t>minut</a:t>
            </a:r>
            <a:r>
              <a:rPr lang="cs-CZ" dirty="0"/>
              <a:t>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Pozor na chlazení velkých ploch a prochladnutí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91</a:t>
            </a:fld>
            <a:endParaRPr 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766C21E-FFBA-418E-8F0F-674242B31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389"/>
            <a:ext cx="2057400" cy="172402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FEC5054-4052-4399-95A4-4C37830CD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201" y="109389"/>
            <a:ext cx="2038350" cy="1733550"/>
          </a:xfrm>
          <a:prstGeom prst="rect">
            <a:avLst/>
          </a:prstGeom>
        </p:spPr>
      </p:pic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DF9263F-8A05-4F91-841A-4595733D6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8449" y="531876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7D6ED1-B282-4ED1-B2C8-3814DA5B9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Popálení první pomoc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8397DE5-9695-490C-922D-0E6B1AED3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rozsáhlém</a:t>
            </a:r>
            <a:r>
              <a:rPr lang="en-GB" dirty="0"/>
              <a:t> </a:t>
            </a:r>
            <a:r>
              <a:rPr lang="en-GB" dirty="0" err="1"/>
              <a:t>popálení</a:t>
            </a:r>
            <a:r>
              <a:rPr lang="en-GB" dirty="0"/>
              <a:t> </a:t>
            </a:r>
            <a:r>
              <a:rPr lang="en-GB" dirty="0" err="1"/>
              <a:t>chladíme</a:t>
            </a:r>
            <a:r>
              <a:rPr lang="en-GB" dirty="0"/>
              <a:t> </a:t>
            </a:r>
            <a:r>
              <a:rPr lang="en-GB" dirty="0" err="1"/>
              <a:t>obličej</a:t>
            </a:r>
            <a:r>
              <a:rPr lang="cs-CZ" dirty="0"/>
              <a:t>, </a:t>
            </a:r>
            <a:r>
              <a:rPr lang="en-GB" dirty="0" err="1"/>
              <a:t>krk</a:t>
            </a:r>
            <a:r>
              <a:rPr lang="cs-CZ" dirty="0"/>
              <a:t>, dlaně, </a:t>
            </a:r>
            <a:r>
              <a:rPr lang="cs-CZ" dirty="0" err="1"/>
              <a:t>plosky</a:t>
            </a:r>
            <a:r>
              <a:rPr lang="cs-CZ" dirty="0"/>
              <a:t> a genitál</a:t>
            </a:r>
            <a:r>
              <a:rPr lang="en-GB" dirty="0"/>
              <a:t> </a:t>
            </a:r>
            <a:endParaRPr lang="cs-CZ" dirty="0"/>
          </a:p>
          <a:p>
            <a:pPr>
              <a:lnSpc>
                <a:spcPct val="160000"/>
              </a:lnSpc>
            </a:pPr>
            <a:r>
              <a:rPr lang="en-GB" dirty="0" err="1"/>
              <a:t>Sejmutí</a:t>
            </a:r>
            <a:r>
              <a:rPr lang="en-GB" dirty="0"/>
              <a:t> </a:t>
            </a:r>
            <a:r>
              <a:rPr lang="en-GB" dirty="0" err="1"/>
              <a:t>prstýnků</a:t>
            </a:r>
            <a:r>
              <a:rPr lang="en-GB" dirty="0"/>
              <a:t>, </a:t>
            </a:r>
            <a:r>
              <a:rPr lang="en-GB" dirty="0" err="1"/>
              <a:t>piercingu</a:t>
            </a:r>
            <a:r>
              <a:rPr lang="en-GB" dirty="0"/>
              <a:t> a </a:t>
            </a:r>
            <a:r>
              <a:rPr lang="en-GB" dirty="0" err="1"/>
              <a:t>všech</a:t>
            </a:r>
            <a:r>
              <a:rPr lang="en-GB" dirty="0"/>
              <a:t> </a:t>
            </a:r>
            <a:r>
              <a:rPr lang="en-GB" dirty="0" err="1"/>
              <a:t>doplňků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by v </a:t>
            </a:r>
            <a:r>
              <a:rPr lang="en-GB" dirty="0" err="1"/>
              <a:t>případě</a:t>
            </a:r>
            <a:r>
              <a:rPr lang="en-GB" dirty="0"/>
              <a:t> </a:t>
            </a:r>
            <a:r>
              <a:rPr lang="en-GB" dirty="0" err="1"/>
              <a:t>otoku</a:t>
            </a:r>
            <a:r>
              <a:rPr lang="en-GB" dirty="0"/>
              <a:t> </a:t>
            </a:r>
            <a:r>
              <a:rPr lang="en-GB" dirty="0" err="1"/>
              <a:t>nešly</a:t>
            </a:r>
            <a:r>
              <a:rPr lang="en-GB" dirty="0"/>
              <a:t> </a:t>
            </a:r>
            <a:r>
              <a:rPr lang="en-GB" dirty="0" err="1"/>
              <a:t>později</a:t>
            </a:r>
            <a:r>
              <a:rPr lang="en-GB" dirty="0"/>
              <a:t> </a:t>
            </a:r>
            <a:r>
              <a:rPr lang="en-GB" dirty="0" err="1"/>
              <a:t>sundat</a:t>
            </a:r>
            <a:endParaRPr lang="cs-CZ" dirty="0"/>
          </a:p>
          <a:p>
            <a:pPr>
              <a:lnSpc>
                <a:spcPct val="160000"/>
              </a:lnSpc>
            </a:pPr>
            <a:r>
              <a:rPr lang="en-GB" dirty="0" err="1"/>
              <a:t>Sterilní</a:t>
            </a:r>
            <a:r>
              <a:rPr lang="en-GB" dirty="0"/>
              <a:t> </a:t>
            </a:r>
            <a:r>
              <a:rPr lang="en-GB" dirty="0" err="1"/>
              <a:t>krytí</a:t>
            </a:r>
            <a:r>
              <a:rPr lang="en-GB" dirty="0"/>
              <a:t> </a:t>
            </a:r>
            <a:r>
              <a:rPr lang="en-GB" dirty="0" err="1"/>
              <a:t>ploch</a:t>
            </a:r>
            <a:r>
              <a:rPr lang="en-GB" dirty="0"/>
              <a:t> (</a:t>
            </a:r>
            <a:r>
              <a:rPr lang="en-GB" dirty="0" err="1"/>
              <a:t>popálené</a:t>
            </a:r>
            <a:r>
              <a:rPr lang="en-GB" dirty="0"/>
              <a:t> </a:t>
            </a:r>
            <a:r>
              <a:rPr lang="en-GB" dirty="0" err="1"/>
              <a:t>prsty</a:t>
            </a:r>
            <a:r>
              <a:rPr lang="en-GB" dirty="0"/>
              <a:t> </a:t>
            </a:r>
            <a:r>
              <a:rPr lang="en-GB" dirty="0" err="1"/>
              <a:t>proložíme</a:t>
            </a:r>
            <a:r>
              <a:rPr lang="en-GB" dirty="0"/>
              <a:t> </a:t>
            </a:r>
            <a:r>
              <a:rPr lang="en-GB" dirty="0" err="1"/>
              <a:t>sterilními</a:t>
            </a:r>
            <a:r>
              <a:rPr lang="en-GB" dirty="0"/>
              <a:t> </a:t>
            </a:r>
            <a:r>
              <a:rPr lang="en-GB" dirty="0" err="1"/>
              <a:t>čtverci</a:t>
            </a:r>
            <a:r>
              <a:rPr lang="en-GB" dirty="0"/>
              <a:t> </a:t>
            </a:r>
            <a:endParaRPr lang="cs-CZ" dirty="0"/>
          </a:p>
          <a:p>
            <a:pPr>
              <a:lnSpc>
                <a:spcPct val="160000"/>
              </a:lnSpc>
            </a:pPr>
            <a:r>
              <a:rPr lang="pl-PL" dirty="0"/>
              <a:t>Nedávat nic jíst, nic pít </a:t>
            </a:r>
          </a:p>
          <a:p>
            <a:pPr>
              <a:lnSpc>
                <a:spcPct val="160000"/>
              </a:lnSpc>
            </a:pPr>
            <a:r>
              <a:rPr lang="pl-PL" dirty="0"/>
              <a:t>Transport na popáleninové centrum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AFB805-8346-433F-A661-87417542FF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92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2E19322-5647-405D-9487-2B517FBC4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632" y="137964"/>
            <a:ext cx="2028825" cy="132397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3ED3771-C0B0-4BDC-AF3D-89ED0F3D3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7964"/>
            <a:ext cx="2009775" cy="14097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3D8930A-1A45-4F72-83E1-030E4F2DEC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3322" y="4240384"/>
            <a:ext cx="2419350" cy="1809750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C1C9CE9-F324-4480-99EA-26C427BC7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75692" y="54405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0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Chemické popáleniny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752600"/>
            <a:ext cx="4387850" cy="4343400"/>
          </a:xfrm>
        </p:spPr>
        <p:txBody>
          <a:bodyPr/>
          <a:lstStyle/>
          <a:p>
            <a:r>
              <a:rPr lang="cs-CZ" sz="2400" b="0" dirty="0"/>
              <a:t>20 minut výplach</a:t>
            </a:r>
          </a:p>
          <a:p>
            <a:r>
              <a:rPr lang="cs-CZ" sz="2400" b="0" dirty="0"/>
              <a:t>Bez kontaminace zdravého oka</a:t>
            </a:r>
          </a:p>
          <a:p>
            <a:r>
              <a:rPr lang="cs-CZ" sz="2400" b="0" dirty="0"/>
              <a:t>Transport do nemocnice vždy</a:t>
            </a:r>
          </a:p>
          <a:p>
            <a:r>
              <a:rPr lang="cs-CZ" sz="2400" dirty="0"/>
              <a:t>Zalepit obě oči</a:t>
            </a:r>
            <a:endParaRPr lang="cs-CZ" sz="2400" b="0" dirty="0"/>
          </a:p>
        </p:txBody>
      </p:sp>
      <p:pic>
        <p:nvPicPr>
          <p:cNvPr id="15364" name="Picture 7" descr="Výsledek obrázku pro chemical eye injury">
            <a:hlinkClick r:id="rId4"/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716463" y="1628775"/>
            <a:ext cx="3810000" cy="2714625"/>
          </a:xfrm>
        </p:spPr>
      </p:pic>
      <p:pic>
        <p:nvPicPr>
          <p:cNvPr id="15365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1161" y="4437063"/>
            <a:ext cx="27051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Line 10"/>
          <p:cNvSpPr>
            <a:spLocks noChangeShapeType="1"/>
          </p:cNvSpPr>
          <p:nvPr/>
        </p:nvSpPr>
        <p:spPr bwMode="auto">
          <a:xfrm>
            <a:off x="5362585" y="4437063"/>
            <a:ext cx="2735263" cy="201612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5367" name="Line 11"/>
          <p:cNvSpPr>
            <a:spLocks noChangeShapeType="1"/>
          </p:cNvSpPr>
          <p:nvPr/>
        </p:nvSpPr>
        <p:spPr bwMode="auto">
          <a:xfrm flipV="1">
            <a:off x="5376873" y="4437063"/>
            <a:ext cx="2735263" cy="201612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pic>
        <p:nvPicPr>
          <p:cNvPr id="15368" name="Picture 13" descr="Výsledek obrázku pro chemical eye injury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525962"/>
            <a:ext cx="2276287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5" descr="Související obrázek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0" y="4496511"/>
            <a:ext cx="2643187" cy="198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F1A3955-B417-45C3-A6C6-8FBF01E34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7200" y="18415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850" y="1844676"/>
            <a:ext cx="8496300" cy="244460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defRPr/>
            </a:pPr>
            <a:r>
              <a:rPr lang="cs-CZ" dirty="0"/>
              <a:t>Nezasahovat do průběhu porodu</a:t>
            </a:r>
          </a:p>
          <a:p>
            <a:pPr>
              <a:lnSpc>
                <a:spcPct val="170000"/>
              </a:lnSpc>
              <a:defRPr/>
            </a:pPr>
            <a:r>
              <a:rPr lang="cs-CZ" dirty="0"/>
              <a:t>Ochránit hráz</a:t>
            </a:r>
          </a:p>
          <a:p>
            <a:pPr>
              <a:lnSpc>
                <a:spcPct val="170000"/>
              </a:lnSpc>
              <a:defRPr/>
            </a:pPr>
            <a:r>
              <a:rPr lang="cs-CZ" dirty="0"/>
              <a:t>Ochránit dítě při vypuzení před pádem</a:t>
            </a:r>
          </a:p>
          <a:p>
            <a:pPr>
              <a:lnSpc>
                <a:spcPct val="170000"/>
              </a:lnSpc>
              <a:defRPr/>
            </a:pPr>
            <a:r>
              <a:rPr lang="cs-CZ" dirty="0"/>
              <a:t>Zaškrcení pupečníku po minimálně 1 minutě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6405" y="893687"/>
            <a:ext cx="27305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7087" y="4039999"/>
            <a:ext cx="3639818" cy="281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44450"/>
            <a:ext cx="21907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8568" y="4014718"/>
            <a:ext cx="2531379" cy="245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E7D4D28-9310-42A6-BD94-135C6E9C3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54326" y="6436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Překotný porod</a:t>
            </a:r>
            <a:endParaRPr lang="en-GB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defRPr/>
            </a:pPr>
            <a:r>
              <a:rPr lang="cs-CZ" dirty="0"/>
              <a:t>Nedonošené bez sušení do igelitového sáčku (musí dýchat), a ke zdroji tepla (neuvařit)</a:t>
            </a:r>
          </a:p>
          <a:p>
            <a:pPr>
              <a:lnSpc>
                <a:spcPct val="170000"/>
              </a:lnSpc>
              <a:defRPr/>
            </a:pPr>
            <a:r>
              <a:rPr lang="cs-CZ" dirty="0"/>
              <a:t>Donošené osušit, do sáčku a na matku (nejbezpečnější zdroj tepla)</a:t>
            </a:r>
          </a:p>
          <a:p>
            <a:pPr>
              <a:lnSpc>
                <a:spcPct val="170000"/>
              </a:lnSpc>
              <a:defRPr/>
            </a:pPr>
            <a:r>
              <a:rPr lang="cs-CZ" dirty="0"/>
              <a:t>Převoz do nemocnice</a:t>
            </a:r>
          </a:p>
          <a:p>
            <a:pPr>
              <a:lnSpc>
                <a:spcPct val="170000"/>
              </a:lnSpc>
              <a:defRPr/>
            </a:pPr>
            <a:r>
              <a:rPr lang="cs-CZ" dirty="0"/>
              <a:t>Placenta s sebou!</a:t>
            </a:r>
          </a:p>
          <a:p>
            <a:pPr>
              <a:lnSpc>
                <a:spcPct val="170000"/>
              </a:lnSpc>
            </a:pPr>
            <a:r>
              <a:rPr lang="en-GB" dirty="0">
                <a:hlinkClick r:id="rId4"/>
              </a:rPr>
              <a:t>https://www.youtube.com/watch?v=yAbNplsH5wA&amp;index=28&amp;list=PLsjKbubLeCtKEQlMfa89G7lHkq8F0fO-9</a:t>
            </a:r>
            <a:r>
              <a:rPr lang="cs-CZ" dirty="0"/>
              <a:t>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95</a:t>
            </a:fld>
            <a:endParaRPr lang="cs-CZ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6A4E4D5-B1AB-4DBE-B8C0-66AC7450E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6840" y="7342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CD0B18AC-9BF6-47C4-A1CF-48632D2FFDAF}" type="slidenum">
              <a:rPr lang="cs-CZ"/>
              <a:pPr/>
              <a:t>96</a:t>
            </a:fld>
            <a:endParaRPr lang="cs-CZ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2636838"/>
            <a:ext cx="7772400" cy="1143000"/>
          </a:xfrm>
        </p:spPr>
        <p:txBody>
          <a:bodyPr/>
          <a:lstStyle/>
          <a:p>
            <a:pPr eaLnBrk="1" hangingPunct="1"/>
            <a:r>
              <a:rPr lang="cs-CZ" sz="3200"/>
              <a:t>Děkuji za pozornost.</a:t>
            </a:r>
            <a:endParaRPr lang="en-US" sz="3200"/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5013325"/>
            <a:ext cx="9144000" cy="1844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>
                <a:solidFill>
                  <a:srgbClr val="4D4D4D"/>
                </a:solidFill>
              </a:rPr>
              <a:t>Klinika anesteziologie, resuscitace a intenzivní medicíny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>
                <a:solidFill>
                  <a:srgbClr val="4D4D4D"/>
                </a:solidFill>
              </a:rPr>
              <a:t>Univerzita Karlova, Lékařská fakulta v Hradci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>
                <a:solidFill>
                  <a:srgbClr val="4D4D4D"/>
                </a:solidFill>
              </a:rPr>
              <a:t>Fakultní nemocnice Hradec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endParaRPr lang="cs-CZ" sz="120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>
                <a:solidFill>
                  <a:srgbClr val="4D4D4D"/>
                </a:solidFill>
              </a:rPr>
              <a:t>Dept. of Anaesthesiology and Intensive Care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>
                <a:solidFill>
                  <a:srgbClr val="4D4D4D"/>
                </a:solidFill>
              </a:rPr>
              <a:t>Charles University, Faculty of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200">
                <a:solidFill>
                  <a:srgbClr val="4D4D4D"/>
                </a:solidFill>
              </a:rPr>
              <a:t>University Hospital Hradec Kralove</a:t>
            </a:r>
          </a:p>
        </p:txBody>
      </p:sp>
      <p:pic>
        <p:nvPicPr>
          <p:cNvPr id="64519" name="Picture 7" descr="Zobrazit zdrojový obráz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5876925"/>
            <a:ext cx="1512887" cy="762000"/>
          </a:xfrm>
          <a:prstGeom prst="rect">
            <a:avLst/>
          </a:prstGeom>
          <a:noFill/>
        </p:spPr>
      </p:pic>
      <p:pic>
        <p:nvPicPr>
          <p:cNvPr id="64521" name="Picture 9" descr="Zobrazit zdrojový obráze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1013" y="5805488"/>
            <a:ext cx="833437" cy="835025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67F3881-B9B7-4038-A854-EED49B7B8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0591" y="36837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20160</TotalTime>
  <Words>4442</Words>
  <Application>Microsoft Office PowerPoint</Application>
  <PresentationFormat>Předvádění na obrazovce (4:3)</PresentationFormat>
  <Paragraphs>589</Paragraphs>
  <Slides>96</Slides>
  <Notes>1</Notes>
  <HiddenSlides>0</HiddenSlides>
  <MMClips>98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96</vt:i4>
      </vt:variant>
    </vt:vector>
  </HeadingPairs>
  <TitlesOfParts>
    <vt:vector size="102" baseType="lpstr">
      <vt:lpstr>Arial</vt:lpstr>
      <vt:lpstr>Calibri</vt:lpstr>
      <vt:lpstr>Monotype Sorts</vt:lpstr>
      <vt:lpstr>Open Sans</vt:lpstr>
      <vt:lpstr>Wingdings</vt:lpstr>
      <vt:lpstr>Výchozí návrh</vt:lpstr>
      <vt:lpstr>První pomoc  Úrazové a neúrazové stavy</vt:lpstr>
      <vt:lpstr>Základní principy první pomoci </vt:lpstr>
      <vt:lpstr>Cíl první pomoci</vt:lpstr>
      <vt:lpstr>Předlékařská PP</vt:lpstr>
      <vt:lpstr>Organizační struktura</vt:lpstr>
      <vt:lpstr>Bezvědomí Příčiny</vt:lpstr>
      <vt:lpstr>AVPU </vt:lpstr>
      <vt:lpstr>GCS – Glasgow coma scale</vt:lpstr>
      <vt:lpstr>PP bezvědomí https://www.zzshmp.cz/prvni-pomoc/bezvedomi/ </vt:lpstr>
      <vt:lpstr>Křeče  2.https://www.youtube.com/watch?v=W3UKaJ1EDBI  1.https://www.youtube.com/watch?v=pZZKtNuV2Ac&amp;list=PLsjKbubLeCtKEQlMfa89G7lHkq8F0fO-9&amp;index=20 </vt:lpstr>
      <vt:lpstr>Febrilní křeče</vt:lpstr>
      <vt:lpstr>Dušnost https://www.youtube.com/watch?v=eXUsUIO-wzE&amp;index=26&amp;list=PLsjKbubLeCtKEQlMfa89G7lHkq8F0fO-9  - vlající hrudník https://www.youtube.com/watch?v=VA9C_aCH7F0  pouze zvuk - astma</vt:lpstr>
      <vt:lpstr>PP u dušnosti</vt:lpstr>
      <vt:lpstr>  Anafylaktický šok</vt:lpstr>
      <vt:lpstr>Aplikace autoinjektoru</vt:lpstr>
      <vt:lpstr>Inhalační aplikace léků, spacer</vt:lpstr>
      <vt:lpstr>Hypoglykemie</vt:lpstr>
      <vt:lpstr>Bolest na hrudi</vt:lpstr>
      <vt:lpstr>   PE</vt:lpstr>
      <vt:lpstr>Bolest na hrudi</vt:lpstr>
      <vt:lpstr>Uštknutí hadem</vt:lpstr>
      <vt:lpstr>Znaky provázející uštknutí zmijí obecnou</vt:lpstr>
      <vt:lpstr>Znaky provázející uštknutí zmijí obecnou</vt:lpstr>
      <vt:lpstr>Uštknutí hadem</vt:lpstr>
      <vt:lpstr>Uštknutí hadem</vt:lpstr>
      <vt:lpstr>Uštknutí hadem – tlaková bandáž</vt:lpstr>
      <vt:lpstr>Prezentace aplikace PowerPoint</vt:lpstr>
      <vt:lpstr>Akutní výšková nemoc  Acute Mountain Sickness (AMS)</vt:lpstr>
      <vt:lpstr>Výškový otok plic  High Altitude Pulmonary Edema (HAPE)</vt:lpstr>
      <vt:lpstr>Výškový otok mozku  High Altitude Cerebral Edema (HACE)</vt:lpstr>
      <vt:lpstr>Výšková nemoc</vt:lpstr>
      <vt:lpstr>Poruchy vědomí</vt:lpstr>
      <vt:lpstr>Poruchy vědomí Příčiny</vt:lpstr>
      <vt:lpstr>První pomoc</vt:lpstr>
      <vt:lpstr>První pomoc u poruch vědomí</vt:lpstr>
      <vt:lpstr>Poruchy vědomí</vt:lpstr>
      <vt:lpstr>Cévní mozková příhoda</vt:lpstr>
      <vt:lpstr>Poranění hrudníku</vt:lpstr>
      <vt:lpstr>Poranění hrudníku https://www.youtube.com/watch?v=pdhOiaE5uyg  https://www.youtube.com/watch?v=mJ_FYwUqzsM </vt:lpstr>
      <vt:lpstr>Břišní poranění</vt:lpstr>
      <vt:lpstr>Břišní poranění</vt:lpstr>
      <vt:lpstr>Břišní poranění</vt:lpstr>
      <vt:lpstr>Úraz hlavy</vt:lpstr>
      <vt:lpstr>Úraz hlavy</vt:lpstr>
      <vt:lpstr>Polytrauma</vt:lpstr>
      <vt:lpstr>Polytrauma</vt:lpstr>
      <vt:lpstr>Šok 5T první pomoci</vt:lpstr>
      <vt:lpstr>Stavění krvácení</vt:lpstr>
      <vt:lpstr>Masivní krvácení</vt:lpstr>
      <vt:lpstr>Hemorhagický šok</vt:lpstr>
      <vt:lpstr>Hemorhagický šok</vt:lpstr>
      <vt:lpstr>Allgowerův šokový index</vt:lpstr>
      <vt:lpstr>Rozdělení zevního krvácení </vt:lpstr>
      <vt:lpstr>Krvácení zevní - kompresibilní</vt:lpstr>
      <vt:lpstr>Vyšetření (zhodnocení) rány </vt:lpstr>
      <vt:lpstr>Tlakový obvaz</vt:lpstr>
      <vt:lpstr>Škrtidla</vt:lpstr>
      <vt:lpstr>Naložení škrtidla</vt:lpstr>
      <vt:lpstr>Indikace pro použití škrtidla</vt:lpstr>
      <vt:lpstr>Masivní krvácení v oblasti krku</vt:lpstr>
      <vt:lpstr>Zlomeniny</vt:lpstr>
      <vt:lpstr>Zlomeniny</vt:lpstr>
      <vt:lpstr>Zlomeniny</vt:lpstr>
      <vt:lpstr>Elevace a imobilizace</vt:lpstr>
      <vt:lpstr>Náhlá příhoda břišní</vt:lpstr>
      <vt:lpstr>Náhlá příhoda břišní</vt:lpstr>
      <vt:lpstr>Náhlá příhoda břišní</vt:lpstr>
      <vt:lpstr>Náhlá příhoda břišní</vt:lpstr>
      <vt:lpstr>Náhlé stavy zvláštní povahy</vt:lpstr>
      <vt:lpstr>Otravy</vt:lpstr>
      <vt:lpstr>Otravy</vt:lpstr>
      <vt:lpstr>Otravy</vt:lpstr>
      <vt:lpstr>Otravy</vt:lpstr>
      <vt:lpstr>Otravy</vt:lpstr>
      <vt:lpstr>Tonutí</vt:lpstr>
      <vt:lpstr>Tonutí</vt:lpstr>
      <vt:lpstr>Tonutí</vt:lpstr>
      <vt:lpstr>Náhlá příhoda při potápění</vt:lpstr>
      <vt:lpstr>Náhlá příhoda při potápění</vt:lpstr>
      <vt:lpstr>Náhlá příhoda při potápění</vt:lpstr>
      <vt:lpstr>Náhlá příhoda při potápění</vt:lpstr>
      <vt:lpstr>Vzduchová embolie</vt:lpstr>
      <vt:lpstr>Terapie barotraumatu</vt:lpstr>
      <vt:lpstr>Dekompresní nemoc</vt:lpstr>
      <vt:lpstr>Náhlá příhoda při potápění</vt:lpstr>
      <vt:lpstr>Náhlá příhoda při potápění</vt:lpstr>
      <vt:lpstr>Náhlá příhoda při potápění</vt:lpstr>
      <vt:lpstr>Úpal (přehřátí, hypertermie) </vt:lpstr>
      <vt:lpstr>První pomoc u úžehu</vt:lpstr>
      <vt:lpstr>Úraz teplem</vt:lpstr>
      <vt:lpstr>Popálení první pomoc</vt:lpstr>
      <vt:lpstr>Popálení první pomoc</vt:lpstr>
      <vt:lpstr>Chemické popáleniny</vt:lpstr>
      <vt:lpstr>Porod</vt:lpstr>
      <vt:lpstr>Překotný porod</vt:lpstr>
      <vt:lpstr>Děkuji za pozornost.</vt:lpstr>
    </vt:vector>
  </TitlesOfParts>
  <Company>FNHK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Akademie umělé plicní ventilace - úvodní slovo</dc:title>
  <dc:creator>dostapav</dc:creator>
  <cp:lastModifiedBy>vlasta dostalova</cp:lastModifiedBy>
  <cp:revision>463</cp:revision>
  <dcterms:created xsi:type="dcterms:W3CDTF">2015-03-30T07:30:58Z</dcterms:created>
  <dcterms:modified xsi:type="dcterms:W3CDTF">2020-11-02T15:57:15Z</dcterms:modified>
</cp:coreProperties>
</file>