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7" r:id="rId2"/>
    <p:sldId id="257" r:id="rId3"/>
    <p:sldId id="258" r:id="rId4"/>
    <p:sldId id="261" r:id="rId5"/>
    <p:sldId id="262" r:id="rId6"/>
    <p:sldId id="362" r:id="rId7"/>
    <p:sldId id="361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294" r:id="rId16"/>
    <p:sldId id="37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72606" autoAdjust="0"/>
  </p:normalViewPr>
  <p:slideViewPr>
    <p:cSldViewPr snapToGrid="0">
      <p:cViewPr varScale="1">
        <p:scale>
          <a:sx n="70" d="100"/>
          <a:sy n="70" d="100"/>
        </p:scale>
        <p:origin x="9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čuda, Stanislav" userId="fa52b27a-09c8-4e08-b142-3501883861a8" providerId="ADAL" clId="{D74135C8-2D6E-4495-B328-7BE417DD43B9}"/>
    <pc:docChg chg="delSld">
      <pc:chgData name="Mičuda, Stanislav" userId="fa52b27a-09c8-4e08-b142-3501883861a8" providerId="ADAL" clId="{D74135C8-2D6E-4495-B328-7BE417DD43B9}" dt="2025-02-10T13:37:52.728" v="0" actId="47"/>
      <pc:docMkLst>
        <pc:docMk/>
      </pc:docMkLst>
      <pc:sldChg chg="del">
        <pc:chgData name="Mičuda, Stanislav" userId="fa52b27a-09c8-4e08-b142-3501883861a8" providerId="ADAL" clId="{D74135C8-2D6E-4495-B328-7BE417DD43B9}" dt="2025-02-10T13:37:52.728" v="0" actId="47"/>
        <pc:sldMkLst>
          <pc:docMk/>
          <pc:sldMk cId="1864344940" sldId="259"/>
        </pc:sldMkLst>
      </pc:sldChg>
      <pc:sldChg chg="del">
        <pc:chgData name="Mičuda, Stanislav" userId="fa52b27a-09c8-4e08-b142-3501883861a8" providerId="ADAL" clId="{D74135C8-2D6E-4495-B328-7BE417DD43B9}" dt="2025-02-10T13:37:52.728" v="0" actId="47"/>
        <pc:sldMkLst>
          <pc:docMk/>
          <pc:sldMk cId="0" sldId="260"/>
        </pc:sldMkLst>
      </pc:sldChg>
      <pc:sldChg chg="del">
        <pc:chgData name="Mičuda, Stanislav" userId="fa52b27a-09c8-4e08-b142-3501883861a8" providerId="ADAL" clId="{D74135C8-2D6E-4495-B328-7BE417DD43B9}" dt="2025-02-10T13:37:52.728" v="0" actId="47"/>
        <pc:sldMkLst>
          <pc:docMk/>
          <pc:sldMk cId="1234164760" sldId="263"/>
        </pc:sldMkLst>
      </pc:sldChg>
      <pc:sldChg chg="del">
        <pc:chgData name="Mičuda, Stanislav" userId="fa52b27a-09c8-4e08-b142-3501883861a8" providerId="ADAL" clId="{D74135C8-2D6E-4495-B328-7BE417DD43B9}" dt="2025-02-10T13:37:52.728" v="0" actId="47"/>
        <pc:sldMkLst>
          <pc:docMk/>
          <pc:sldMk cId="1336004230" sldId="264"/>
        </pc:sldMkLst>
      </pc:sldChg>
      <pc:sldChg chg="del">
        <pc:chgData name="Mičuda, Stanislav" userId="fa52b27a-09c8-4e08-b142-3501883861a8" providerId="ADAL" clId="{D74135C8-2D6E-4495-B328-7BE417DD43B9}" dt="2025-02-10T13:37:52.728" v="0" actId="47"/>
        <pc:sldMkLst>
          <pc:docMk/>
          <pc:sldMk cId="246718778" sldId="336"/>
        </pc:sldMkLst>
      </pc:sldChg>
      <pc:sldChg chg="del">
        <pc:chgData name="Mičuda, Stanislav" userId="fa52b27a-09c8-4e08-b142-3501883861a8" providerId="ADAL" clId="{D74135C8-2D6E-4495-B328-7BE417DD43B9}" dt="2025-02-10T13:37:52.728" v="0" actId="47"/>
        <pc:sldMkLst>
          <pc:docMk/>
          <pc:sldMk cId="1348700157" sldId="3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74A58-9A48-43B7-87C2-8B9BE9E000AD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4B0EE-0A0A-4D4B-B21F-381C46920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81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Lopez-Novoa%20JM%5bAuthor%5d&amp;cauthor=true&amp;cauthor_uid=25768936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Solubilní </a:t>
            </a:r>
            <a:r>
              <a:rPr lang="cs-CZ" dirty="0" err="1"/>
              <a:t>endoglin</a:t>
            </a:r>
            <a:r>
              <a:rPr lang="cs-CZ" dirty="0"/>
              <a:t> a jeho vliv na vybrané funkční parametry v játrech.</a:t>
            </a:r>
          </a:p>
          <a:p>
            <a:r>
              <a:rPr lang="en-US" dirty="0"/>
              <a:t>Soluble </a:t>
            </a:r>
            <a:r>
              <a:rPr lang="en-US" dirty="0" err="1"/>
              <a:t>endoglin</a:t>
            </a:r>
            <a:r>
              <a:rPr lang="en-US" dirty="0"/>
              <a:t>:</a:t>
            </a:r>
            <a:r>
              <a:rPr lang="cs-CZ" dirty="0"/>
              <a:t> </a:t>
            </a:r>
            <a:r>
              <a:rPr lang="en-US" dirty="0"/>
              <a:t>focus on </a:t>
            </a:r>
            <a:r>
              <a:rPr lang="en-US" dirty="0" err="1"/>
              <a:t>funcional</a:t>
            </a:r>
            <a:r>
              <a:rPr lang="en-US" dirty="0"/>
              <a:t> aspects in livers</a:t>
            </a:r>
            <a:endParaRPr lang="cs-CZ" dirty="0"/>
          </a:p>
          <a:p>
            <a:r>
              <a:rPr lang="cs-CZ" dirty="0" err="1"/>
              <a:t>Leníček</a:t>
            </a:r>
            <a:r>
              <a:rPr lang="cs-CZ" dirty="0"/>
              <a:t> Martin: Ústav lékařské biochemie a laboratorní diagnostiky, 1. lékařská fakulta, Univerzita Karlova v Praze a Všeobecná fakultní nemocnice v Praze</a:t>
            </a:r>
          </a:p>
          <a:p>
            <a:r>
              <a:rPr lang="cs-CZ" dirty="0" err="1">
                <a:hlinkClick r:id="rId3"/>
              </a:rPr>
              <a:t>Vitek</a:t>
            </a:r>
            <a:r>
              <a:rPr lang="cs-CZ" dirty="0">
                <a:hlinkClick r:id="rId3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Institute of Clinical Biochemistry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Laboratory Diagnostics, 1st Faculty of Medicine,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Charles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University in Prague, Prague, Czech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Republic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4th Department of Internal Medicine, 1st Faculty of Medicine, Charles University in Prague,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Prague, Czech Republic</a:t>
            </a:r>
          </a:p>
          <a:p>
            <a:r>
              <a:rPr lang="cs-CZ" dirty="0" err="1">
                <a:hlinkClick r:id="rId3"/>
              </a:rPr>
              <a:t>Lopez-Novoa</a:t>
            </a:r>
            <a:r>
              <a:rPr lang="cs-CZ" dirty="0">
                <a:hlinkClick r:id="rId3"/>
              </a:rPr>
              <a:t> JM</a:t>
            </a:r>
            <a:r>
              <a:rPr lang="cs-CZ" dirty="0"/>
              <a:t> University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Salamanca</a:t>
            </a:r>
            <a:r>
              <a:rPr lang="cs-CZ" dirty="0"/>
              <a:t>, </a:t>
            </a:r>
            <a:r>
              <a:rPr lang="cs-CZ" dirty="0" err="1"/>
              <a:t>Spain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10B73-5C79-438B-9B56-EE3570A9862B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83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Částečně reverzibilní je to i fázi fibrózy - </a:t>
            </a:r>
            <a:r>
              <a:rPr lang="cs-CZ" sz="1200" dirty="0"/>
              <a:t>https://www.frontiersin.org/journals/immunology/articles/10.3389/fimmu.2024.1336493/full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FIB-4 - jedná se o index jaterní fibrózy, který kombinuje hodnoty ALT, AST, počtu trombocytů a věk pacienta.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„</a:t>
            </a:r>
            <a:r>
              <a:rPr lang="cs-CZ" sz="1200" dirty="0" err="1"/>
              <a:t>Fatty</a:t>
            </a:r>
            <a:r>
              <a:rPr lang="cs-CZ" sz="1200" dirty="0"/>
              <a:t> liver index“, který zahrnuje váhu, výšku, obvod pasu pacienta a sérové hodnoty GGT a triglyceridů (TAG)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E4B0EE-0A0A-4D4B-B21F-381C4692064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065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DBAF158B-AF86-B73B-04CA-20C5C5BA4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85B3DBA0-D9DA-D490-F049-8C740429B40B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cs typeface="msgothic" charset="0"/>
              </a:rPr>
              <a:t>Lifestyle recommendations for patients with NAFLD. BMI, body mass index; NAFLD, non-alcoholic fatty liver disease.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8C67A437-B9FC-80D3-424C-E975A001E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E748B99D-3EF3-0F66-8D84-DAD1930E5425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cs typeface="msgothic" charset="0"/>
              </a:rPr>
              <a:t>Potential therapeutic targets for NASH, updated and adapted from Konerman </a:t>
            </a:r>
            <a:r>
              <a:rPr lang="en-GB" altLang="cs-CZ" i="1">
                <a:latin typeface="Arial" panose="020B0604020202020204" pitchFamily="34" charset="0"/>
                <a:cs typeface="msgothic" charset="0"/>
              </a:rPr>
              <a:t>et al</a:t>
            </a:r>
            <a:r>
              <a:rPr lang="en-GB" altLang="cs-CZ">
                <a:latin typeface="Arial" panose="020B0604020202020204" pitchFamily="34" charset="0"/>
                <a:cs typeface="msgothic" charset="0"/>
              </a:rPr>
              <a:t>.110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endoglin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transmembrane</a:t>
            </a:r>
            <a:r>
              <a:rPr lang="cs-CZ" dirty="0"/>
              <a:t> </a:t>
            </a:r>
            <a:r>
              <a:rPr lang="cs-CZ" dirty="0" err="1"/>
              <a:t>glycoprotein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acts</a:t>
            </a:r>
            <a:r>
              <a:rPr lang="cs-CZ" dirty="0"/>
              <a:t> as receptor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TGFbeta</a:t>
            </a:r>
            <a:r>
              <a:rPr lang="cs-CZ" dirty="0"/>
              <a:t> and m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odulates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cellular responses to this pleiotropic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cytokine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Endoglin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strongly expressed in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endothelial cells, where it appears to exert a crucial role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vascular development and angiogenesis.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hvězdicové buňky-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Ittovy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buňky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buňky hladkého svalstva cév</a:t>
            </a:r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err="1"/>
              <a:t>Endoglin</a:t>
            </a:r>
            <a:r>
              <a:rPr lang="en-US" dirty="0"/>
              <a:t> is a transmembrane auxiliary receptor for transforming growth factor-β that modulates cellular responses to multiple members of the transforming growth factor-β family.29 </a:t>
            </a:r>
            <a:r>
              <a:rPr lang="en-US" dirty="0" err="1"/>
              <a:t>Endoglin</a:t>
            </a:r>
            <a:r>
              <a:rPr lang="en-US" dirty="0"/>
              <a:t> is highly expressed on proliferating endothelial cells and </a:t>
            </a:r>
            <a:r>
              <a:rPr lang="en-US" dirty="0" err="1"/>
              <a:t>syncytiotrophoblasts</a:t>
            </a:r>
            <a:r>
              <a:rPr lang="en-US" dirty="0"/>
              <a:t>, including the trophoblast cell line JAR,29–31 and regulates trophoblast differentiation along the invasive pathway in human placental villous explants.32 Of note, </a:t>
            </a:r>
            <a:r>
              <a:rPr lang="en-US" dirty="0" err="1"/>
              <a:t>sEng</a:t>
            </a:r>
            <a:r>
              <a:rPr lang="en-US" dirty="0"/>
              <a:t>, generated by proteolytic shedding, antagonizes the membrane-bound form.25,33,34</a:t>
            </a:r>
            <a:endParaRPr lang="cs-CZ" dirty="0"/>
          </a:p>
          <a:p>
            <a:endParaRPr lang="cs-CZ" dirty="0"/>
          </a:p>
          <a:p>
            <a:r>
              <a:rPr lang="en-US" dirty="0"/>
              <a:t>	Activin A receptor, type II-like kinase 1 (ALK1 is a serine-threonine kinase) predominantly expressed on endothelial cells surface.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10B73-5C79-438B-9B56-EE3570A9862B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020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Carotuximab</a:t>
            </a:r>
            <a:r>
              <a:rPr lang="cs-CZ" dirty="0"/>
              <a:t> – </a:t>
            </a:r>
            <a:r>
              <a:rPr lang="cs-CZ" dirty="0" err="1"/>
              <a:t>antiangiogenic</a:t>
            </a:r>
            <a:r>
              <a:rPr lang="cs-CZ" dirty="0"/>
              <a:t> – </a:t>
            </a:r>
            <a:r>
              <a:rPr lang="cs-CZ" dirty="0" err="1"/>
              <a:t>currently</a:t>
            </a:r>
            <a:r>
              <a:rPr lang="cs-CZ" dirty="0"/>
              <a:t> </a:t>
            </a:r>
            <a:r>
              <a:rPr lang="cs-CZ" dirty="0" err="1"/>
              <a:t>evaluated</a:t>
            </a:r>
            <a:r>
              <a:rPr lang="cs-CZ" dirty="0"/>
              <a:t> in </a:t>
            </a:r>
            <a:r>
              <a:rPr lang="cs-CZ" dirty="0" err="1"/>
              <a:t>advanced</a:t>
            </a:r>
            <a:r>
              <a:rPr lang="cs-CZ" dirty="0"/>
              <a:t> </a:t>
            </a:r>
            <a:r>
              <a:rPr lang="cs-CZ" dirty="0" err="1"/>
              <a:t>angiosarcoma</a:t>
            </a:r>
            <a:r>
              <a:rPr lang="cs-CZ" dirty="0"/>
              <a:t> and </a:t>
            </a:r>
            <a:r>
              <a:rPr lang="cs-CZ" dirty="0" err="1"/>
              <a:t>macular</a:t>
            </a:r>
            <a:r>
              <a:rPr lang="cs-CZ" dirty="0"/>
              <a:t> </a:t>
            </a:r>
            <a:r>
              <a:rPr lang="cs-CZ" dirty="0" err="1"/>
              <a:t>degeneration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endoglin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transmembrane</a:t>
            </a:r>
            <a:r>
              <a:rPr lang="cs-CZ" dirty="0"/>
              <a:t> </a:t>
            </a:r>
            <a:r>
              <a:rPr lang="cs-CZ" dirty="0" err="1"/>
              <a:t>glycoprotein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acts</a:t>
            </a:r>
            <a:r>
              <a:rPr lang="cs-CZ" dirty="0"/>
              <a:t> as receptor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TGFbeta</a:t>
            </a:r>
            <a:r>
              <a:rPr lang="cs-CZ" dirty="0"/>
              <a:t> and m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odulates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cellular responses to this pleiotropic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cytokine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Endoglin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strongly expressed in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endothelial cells, where it appears to exert a crucial role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vascular development and angiogenesis.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hvězdicové buňky-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Ittovy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buňky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buňky hladkého svalstva cév</a:t>
            </a:r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err="1"/>
              <a:t>Endoglin</a:t>
            </a:r>
            <a:r>
              <a:rPr lang="en-US" dirty="0"/>
              <a:t> is a transmembrane auxiliary receptor for transforming growth factor-β that modulates cellular responses to multiple members of the transforming growth factor-β family.29 </a:t>
            </a:r>
            <a:r>
              <a:rPr lang="en-US" dirty="0" err="1"/>
              <a:t>Endoglin</a:t>
            </a:r>
            <a:r>
              <a:rPr lang="en-US" dirty="0"/>
              <a:t> is highly expressed on proliferating endothelial cells and </a:t>
            </a:r>
            <a:r>
              <a:rPr lang="en-US" dirty="0" err="1"/>
              <a:t>syncytiotrophoblasts</a:t>
            </a:r>
            <a:r>
              <a:rPr lang="en-US" dirty="0"/>
              <a:t>, including the trophoblast cell line JAR,29–31 and regulates trophoblast differentiation along the invasive pathway in human placental villous explants.32 Of note, </a:t>
            </a:r>
            <a:r>
              <a:rPr lang="en-US" dirty="0" err="1"/>
              <a:t>sEng</a:t>
            </a:r>
            <a:r>
              <a:rPr lang="en-US" dirty="0"/>
              <a:t>, generated by proteolytic shedding, antagonizes the membrane-bound form.25,33,34</a:t>
            </a:r>
            <a:endParaRPr lang="cs-CZ" dirty="0"/>
          </a:p>
          <a:p>
            <a:endParaRPr lang="cs-CZ" dirty="0"/>
          </a:p>
          <a:p>
            <a:r>
              <a:rPr lang="en-US" dirty="0"/>
              <a:t>	Activin A receptor, type II-like kinase 1 (ALK1 is a serine-threonine kinase) predominantly expressed on endothelial cells surface.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10B73-5C79-438B-9B56-EE3570A9862B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8084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en-US" dirty="0" err="1"/>
              <a:t>ntegrity</a:t>
            </a:r>
            <a:r>
              <a:rPr lang="en-US" dirty="0"/>
              <a:t> of intercellular junctions is a major determinant of permeability of the endothelium, and the VE-cadherin-based </a:t>
            </a:r>
            <a:r>
              <a:rPr lang="en-US" dirty="0" err="1"/>
              <a:t>adherens</a:t>
            </a:r>
            <a:r>
              <a:rPr lang="en-US" dirty="0"/>
              <a:t> junction is thought to be particularly important. VE-cadherin is known to be required for maintaining a restrictive endothelial barrier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E4B0EE-0A0A-4D4B-B21F-381C4692064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165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E4B0EE-0A0A-4D4B-B21F-381C4692064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41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A988B-0480-99EC-DC8A-961A4D9D2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DAD2A0-A69B-B848-0F51-EF5E24BE7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AAB010-A65F-FF48-18F7-4390FFE5B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F4A221-295C-535C-1056-6A01D1014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F552D3-89BB-F523-3038-7B478153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87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DF254D-A0A6-B20B-3470-A9B4D831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6A316C0-8A7C-33DC-A63A-2B82BDB92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A29D10-1360-19C0-87B4-97DA52E5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53E6C3-FDA5-3F19-A318-C2428494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CEBA7C-B803-EE6E-7547-9C0F726EB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71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F1A3D5F-D8E6-015A-19E2-F9F29714B1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851A13-3DBE-38B5-AC2F-ECB40B94D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8476A3-6D36-0A85-FF44-AC79A085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240B76-4FE2-F548-EDDF-E5DD8202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A20C18-E043-EEDB-2AAA-766F1FEC2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60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F1368-665A-6760-9919-BE8A4BAC3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1EEBB-8954-7D4B-6197-69C00388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07AD1-9874-F8E9-D52C-73D810782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F4BA72-99C7-2E0B-E346-FBA67787B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0934B6-65B9-2F9F-30D2-18AC9F51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39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10FA0-CE35-BB64-34BB-B0A81FA2E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BD824D-771B-543F-13AD-70901BD52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BC43D3-22E4-A799-40F6-5054E385B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A01820-2CFA-A84D-5A0B-9ACDE6BE0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81AC0F-36D6-A4A1-58E0-F0A80B4A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16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D27-9730-27B4-9BBA-6046CC7B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5FB38A-4868-D0A2-8A1C-18D57FABC2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8C4295-F1C8-17C9-4242-A0380F6B5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215A32-368B-EEAB-1407-394BCA92F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F7D737-21FE-9942-99EA-0DA79DA8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9010FB-E327-6491-58E9-DA894F069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4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2E3E1-F958-300E-91B8-53EC11A86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3FE6CD-6324-9EFC-AED3-B41A59709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5140F74-C384-3091-21BF-998D8C847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6B7BB9B-C879-6583-49AE-227BE042E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366CE5C-3DFD-991E-3A0F-D0186F670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7DB5585-824E-D726-F63F-16A96C1ED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C8A6B90-AE50-31A5-6182-EF16C8E3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DD38646-04C6-925E-C600-F16A4A06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6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5585CC-01EF-192D-8691-8B7C118E4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8F8A781-5223-1A90-22B8-19262ADAC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D65C5C-9238-D824-D6C2-6F2D39E8A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D8CE51E-A642-7C2A-D4D2-07FED5C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77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AA3690F-1B5B-6E59-3881-B9DE1FA8C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EC2BF0E-4745-4B6C-EDDC-433DF1FA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751572-FB6E-0628-2671-8C6C64BD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39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18CBDC-A4AF-D203-7DB8-2A5458DB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21095-CBC1-DBA7-87CD-41A9FBA9D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DE91A67-1960-61F5-6796-37F314A4F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CE1B73-DA22-3274-37F6-890E580B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84DCA8-76B2-581D-7F47-75AC4656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9081A5-5548-6D41-B4EA-01A21473F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10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E687C2-4F72-F604-A949-7DDE188C0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BA54A9E-6EA0-D5B3-DC48-A9097A384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28017DB-86F1-A024-6518-A77D5EBE9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7E6D2A5-148C-9292-1F61-377C51E09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6F89CD-CEF4-5BBC-5276-7F1E09F0A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9352F4-21C1-2838-047E-7B3B6E7D4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8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9037374-CEEA-DB0B-85A3-5648ACAE2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FA6AF3-35F9-72E5-31B1-299034DE6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758EF5-17CD-612F-8C60-815E98644D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7F88CD-C859-4CB2-8F7F-F9C7F7B015B2}" type="datetimeFigureOut">
              <a:rPr lang="cs-CZ" smtClean="0"/>
              <a:t>10.02.2025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954C27-9CDB-59FD-C5EC-FDFEAD1928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18B45E-9683-5EB7-F77A-674FD68AA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A2953D-953F-478A-81D3-4219F509A0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415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211014" y="3087351"/>
            <a:ext cx="11445073" cy="167991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Role of Endoglin and Soluble Endoglin in Liver Sinusoidal Endothelial Dysfunction: Insights from Non-Alcoholic Steatohepatitis and Intrahepatic Cholestasis Models</a:t>
            </a:r>
            <a:endParaRPr lang="cs-CZ" sz="3200" b="1" dirty="0">
              <a:solidFill>
                <a:srgbClr val="0070C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8568" y="5267597"/>
            <a:ext cx="9930064" cy="1093010"/>
          </a:xfrm>
        </p:spPr>
        <p:txBody>
          <a:bodyPr>
            <a:noAutofit/>
          </a:bodyPr>
          <a:lstStyle/>
          <a:p>
            <a:r>
              <a:rPr lang="cs-CZ" sz="2000" dirty="0"/>
              <a:t>Samira Eissazadeh, </a:t>
            </a:r>
            <a:r>
              <a:rPr lang="cs-CZ" sz="2000" dirty="0" err="1"/>
              <a:t>Seyedeh</a:t>
            </a:r>
            <a:r>
              <a:rPr lang="cs-CZ" sz="2000" dirty="0"/>
              <a:t> Niloufar Mohammadi, Jana </a:t>
            </a:r>
            <a:r>
              <a:rPr lang="cs-CZ" sz="2000" dirty="0" err="1"/>
              <a:t>Urbankova</a:t>
            </a:r>
            <a:r>
              <a:rPr lang="cs-CZ" sz="2000" dirty="0"/>
              <a:t> </a:t>
            </a:r>
            <a:r>
              <a:rPr lang="cs-CZ" sz="2000" dirty="0" err="1"/>
              <a:t>Rathouska</a:t>
            </a:r>
            <a:r>
              <a:rPr lang="cs-CZ" sz="2000" dirty="0"/>
              <a:t>, Ivana </a:t>
            </a:r>
            <a:r>
              <a:rPr lang="cs-CZ" sz="2000" dirty="0" err="1"/>
              <a:t>Nemeckova</a:t>
            </a:r>
            <a:r>
              <a:rPr lang="cs-CZ" sz="2000" dirty="0"/>
              <a:t>, Katarina </a:t>
            </a:r>
            <a:r>
              <a:rPr lang="cs-CZ" sz="2000" dirty="0" err="1"/>
              <a:t>Tripska</a:t>
            </a:r>
            <a:r>
              <a:rPr lang="cs-CZ" sz="2000" dirty="0"/>
              <a:t>, Barbora </a:t>
            </a:r>
            <a:r>
              <a:rPr lang="cs-CZ" sz="2000" dirty="0" err="1"/>
              <a:t>Vitverova</a:t>
            </a:r>
            <a:r>
              <a:rPr lang="cs-CZ" sz="2000" dirty="0"/>
              <a:t>, Martina </a:t>
            </a:r>
            <a:r>
              <a:rPr lang="cs-CZ" sz="2000" dirty="0" err="1"/>
              <a:t>Vasinova</a:t>
            </a:r>
            <a:r>
              <a:rPr lang="cs-CZ" sz="2000" dirty="0"/>
              <a:t>, Petra </a:t>
            </a:r>
            <a:r>
              <a:rPr lang="cs-CZ" sz="2000" dirty="0" err="1"/>
              <a:t>Fikrova</a:t>
            </a:r>
            <a:r>
              <a:rPr lang="cs-CZ" sz="2000" dirty="0"/>
              <a:t>, Ivone Cristina Igreja </a:t>
            </a:r>
            <a:r>
              <a:rPr lang="cs-CZ" sz="2000" dirty="0" err="1"/>
              <a:t>Sa</a:t>
            </a:r>
            <a:r>
              <a:rPr lang="cs-CZ" sz="2000" dirty="0"/>
              <a:t>, Stanislav Micuda, Petr Nachtigal </a:t>
            </a:r>
            <a:endParaRPr lang="cs-CZ" sz="2000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851169" y="716198"/>
            <a:ext cx="10489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Impact of direct endoglin modulation on the development of major complications of metabolic syndrome: atherogenesis and non-alcoholic steatohepatitis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041314" y="2306220"/>
            <a:ext cx="780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GAČR 22-14961S – Prof. PharmDr. Petr Nachtigal, PhD.</a:t>
            </a:r>
          </a:p>
        </p:txBody>
      </p:sp>
    </p:spTree>
    <p:extLst>
      <p:ext uri="{BB962C8B-B14F-4D97-AF65-F5344CB8AC3E}">
        <p14:creationId xmlns:p14="http://schemas.microsoft.com/office/powerpoint/2010/main" val="192709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B824461-2933-4ACF-6EF9-973DEAAF8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33" y="0"/>
            <a:ext cx="10099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23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14931B4-2D7C-9D04-5390-7EB1DEFF51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86" b="34066"/>
          <a:stretch/>
        </p:blipFill>
        <p:spPr>
          <a:xfrm>
            <a:off x="66630" y="123202"/>
            <a:ext cx="5785104" cy="308656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916A268-B401-5195-19C2-D030D5C032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4604" b="67360"/>
          <a:stretch/>
        </p:blipFill>
        <p:spPr>
          <a:xfrm>
            <a:off x="66630" y="3421464"/>
            <a:ext cx="6095514" cy="321829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57154BD-2F41-F4BA-8B4F-A059FBDDCB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67" t="54620" r="56526" b="10907"/>
          <a:stretch/>
        </p:blipFill>
        <p:spPr>
          <a:xfrm>
            <a:off x="6073142" y="229049"/>
            <a:ext cx="2886525" cy="321829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8591753-E662-2BA4-D3B3-F20963383E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067" t="54621" r="9385" b="10444"/>
          <a:stretch/>
        </p:blipFill>
        <p:spPr>
          <a:xfrm>
            <a:off x="8959667" y="229049"/>
            <a:ext cx="2898579" cy="3291030"/>
          </a:xfrm>
          <a:prstGeom prst="rect">
            <a:avLst/>
          </a:prstGeom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6E21FD9F-624D-DA47-345A-FFED09E55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" t="57583" r="68309"/>
          <a:stretch/>
        </p:blipFill>
        <p:spPr bwMode="auto">
          <a:xfrm>
            <a:off x="6225709" y="3930556"/>
            <a:ext cx="2632032" cy="285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7A4EB6D-075B-3351-0ED1-42E458AFD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63" t="57583"/>
          <a:stretch/>
        </p:blipFill>
        <p:spPr bwMode="auto">
          <a:xfrm>
            <a:off x="9024464" y="3930557"/>
            <a:ext cx="2682137" cy="285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34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3988E60-E643-983D-AAD1-CC9B051C8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218" y="0"/>
            <a:ext cx="9685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94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837184-0D0A-9FDA-DAA5-CDD605824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775"/>
            <a:ext cx="10515600" cy="663190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solidFill>
                  <a:srgbClr val="0070C0"/>
                </a:solidFill>
              </a:rPr>
              <a:t>Conclusion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96B11-FEBA-B784-EA55-C6A6192B9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4448"/>
            <a:ext cx="10515600" cy="525251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B0F0"/>
                </a:solidFill>
              </a:rPr>
              <a:t>A</a:t>
            </a:r>
            <a:r>
              <a:rPr lang="en-US" dirty="0" err="1">
                <a:solidFill>
                  <a:srgbClr val="00B0F0"/>
                </a:solidFill>
              </a:rPr>
              <a:t>nti</a:t>
            </a:r>
            <a:r>
              <a:rPr lang="en-US" dirty="0">
                <a:solidFill>
                  <a:srgbClr val="00B0F0"/>
                </a:solidFill>
              </a:rPr>
              <a:t>-ENG antibody</a:t>
            </a:r>
            <a:endParaRPr lang="cs-CZ" dirty="0">
              <a:solidFill>
                <a:srgbClr val="00B0F0"/>
              </a:solidFill>
            </a:endParaRPr>
          </a:p>
          <a:p>
            <a:pPr lvl="1"/>
            <a:r>
              <a:rPr lang="en-US" b="1" dirty="0"/>
              <a:t>prevent</a:t>
            </a:r>
            <a:r>
              <a:rPr lang="cs-CZ" b="1" dirty="0"/>
              <a:t>s</a:t>
            </a:r>
            <a:r>
              <a:rPr lang="en-US" b="1" dirty="0"/>
              <a:t> LSECs inflammation and fibrosis </a:t>
            </a:r>
            <a:r>
              <a:rPr lang="en-US" dirty="0"/>
              <a:t>in a MASH animal model, </a:t>
            </a:r>
            <a:endParaRPr lang="cs-CZ" dirty="0"/>
          </a:p>
          <a:p>
            <a:pPr lvl="2"/>
            <a:r>
              <a:rPr lang="en-US" dirty="0"/>
              <a:t>reduce inflammation in LSECs in vitro </a:t>
            </a:r>
            <a:endParaRPr lang="cs-CZ" dirty="0"/>
          </a:p>
          <a:p>
            <a:r>
              <a:rPr lang="cs-CZ" dirty="0">
                <a:solidFill>
                  <a:srgbClr val="00B0F0"/>
                </a:solidFill>
              </a:rPr>
              <a:t>T</a:t>
            </a:r>
            <a:r>
              <a:rPr lang="en-US" dirty="0" err="1">
                <a:solidFill>
                  <a:srgbClr val="00B0F0"/>
                </a:solidFill>
              </a:rPr>
              <a:t>argeting</a:t>
            </a:r>
            <a:r>
              <a:rPr lang="en-US" dirty="0">
                <a:solidFill>
                  <a:srgbClr val="00B0F0"/>
                </a:solidFill>
              </a:rPr>
              <a:t> ENG might represent an interesting pharmacological approach concerning LSECs inflammation and fibrosis in MASH</a:t>
            </a:r>
            <a:endParaRPr lang="cs-CZ" dirty="0">
              <a:solidFill>
                <a:srgbClr val="00B0F0"/>
              </a:solidFill>
            </a:endParaRP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3037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1BF10EB7-352B-F1C9-111A-F1D156A42352}"/>
              </a:ext>
            </a:extLst>
          </p:cNvPr>
          <p:cNvSpPr txBox="1"/>
          <p:nvPr/>
        </p:nvSpPr>
        <p:spPr>
          <a:xfrm>
            <a:off x="733529" y="926636"/>
            <a:ext cx="10329705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70C0"/>
                </a:solidFill>
              </a:rPr>
              <a:t>Publikace</a:t>
            </a:r>
            <a:endParaRPr lang="cs-CZ" sz="2400" b="1" dirty="0">
              <a:solidFill>
                <a:srgbClr val="0070C0"/>
              </a:solidFill>
            </a:endParaRPr>
          </a:p>
          <a:p>
            <a:endParaRPr lang="cs-CZ" dirty="0"/>
          </a:p>
          <a:p>
            <a:r>
              <a:rPr lang="cs-CZ" dirty="0"/>
              <a:t>Eissazadeh, S., Mohammadi, S., Faradonbeh, F. A., </a:t>
            </a:r>
            <a:r>
              <a:rPr lang="cs-CZ" dirty="0" err="1"/>
              <a:t>Rathouska</a:t>
            </a:r>
            <a:r>
              <a:rPr lang="cs-CZ" dirty="0"/>
              <a:t>, J. U., </a:t>
            </a:r>
            <a:r>
              <a:rPr lang="cs-CZ" dirty="0" err="1"/>
              <a:t>Nemeckova</a:t>
            </a:r>
            <a:r>
              <a:rPr lang="cs-CZ" dirty="0"/>
              <a:t>, I., </a:t>
            </a:r>
            <a:r>
              <a:rPr lang="cs-CZ" dirty="0" err="1"/>
              <a:t>Tripska</a:t>
            </a:r>
            <a:r>
              <a:rPr lang="cs-CZ" dirty="0"/>
              <a:t>, K., </a:t>
            </a:r>
            <a:r>
              <a:rPr lang="cs-CZ" dirty="0" err="1"/>
              <a:t>Vitverova</a:t>
            </a:r>
            <a:r>
              <a:rPr lang="cs-CZ" dirty="0"/>
              <a:t>, B., </a:t>
            </a:r>
            <a:r>
              <a:rPr lang="cs-CZ" dirty="0" err="1"/>
              <a:t>Dohnalkova</a:t>
            </a:r>
            <a:r>
              <a:rPr lang="cs-CZ" dirty="0"/>
              <a:t>, E., </a:t>
            </a:r>
            <a:r>
              <a:rPr lang="cs-CZ" dirty="0" err="1"/>
              <a:t>Vasinova</a:t>
            </a:r>
            <a:r>
              <a:rPr lang="cs-CZ" dirty="0"/>
              <a:t>, M., </a:t>
            </a:r>
            <a:r>
              <a:rPr lang="cs-CZ" dirty="0" err="1"/>
              <a:t>Fikrova</a:t>
            </a:r>
            <a:r>
              <a:rPr lang="cs-CZ" dirty="0"/>
              <a:t>, P., </a:t>
            </a:r>
            <a:r>
              <a:rPr lang="cs-CZ" dirty="0" err="1"/>
              <a:t>Sa</a:t>
            </a:r>
            <a:r>
              <a:rPr lang="cs-CZ" dirty="0"/>
              <a:t>, I. C. I., Micuda, S., and Nachtigal, P. (2024) </a:t>
            </a:r>
            <a:r>
              <a:rPr lang="cs-CZ" dirty="0" err="1"/>
              <a:t>Endoglin</a:t>
            </a:r>
            <a:r>
              <a:rPr lang="cs-CZ" dirty="0"/>
              <a:t> and </a:t>
            </a:r>
            <a:r>
              <a:rPr lang="cs-CZ" dirty="0" err="1"/>
              <a:t>soluble</a:t>
            </a:r>
            <a:r>
              <a:rPr lang="cs-CZ" dirty="0"/>
              <a:t> </a:t>
            </a:r>
            <a:r>
              <a:rPr lang="cs-CZ" dirty="0" err="1"/>
              <a:t>endoglin</a:t>
            </a:r>
            <a:r>
              <a:rPr lang="cs-CZ" dirty="0"/>
              <a:t> in liver </a:t>
            </a:r>
            <a:r>
              <a:rPr lang="cs-CZ" dirty="0" err="1"/>
              <a:t>sinusoidal</a:t>
            </a:r>
            <a:r>
              <a:rPr lang="cs-CZ" dirty="0"/>
              <a:t> </a:t>
            </a:r>
            <a:r>
              <a:rPr lang="cs-CZ" dirty="0" err="1"/>
              <a:t>endothelial</a:t>
            </a:r>
            <a:r>
              <a:rPr lang="cs-CZ" dirty="0"/>
              <a:t> </a:t>
            </a:r>
            <a:r>
              <a:rPr lang="cs-CZ" dirty="0" err="1"/>
              <a:t>dysfunction</a:t>
            </a:r>
            <a:r>
              <a:rPr lang="cs-CZ" dirty="0"/>
              <a:t> in </a:t>
            </a:r>
            <a:r>
              <a:rPr lang="cs-CZ" dirty="0" err="1"/>
              <a:t>vivo</a:t>
            </a:r>
            <a:r>
              <a:rPr lang="cs-CZ" dirty="0"/>
              <a:t>. </a:t>
            </a:r>
            <a:r>
              <a:rPr lang="cs-CZ" dirty="0" err="1"/>
              <a:t>Biochim</a:t>
            </a:r>
            <a:r>
              <a:rPr lang="cs-CZ" dirty="0"/>
              <a:t> </a:t>
            </a:r>
            <a:r>
              <a:rPr lang="cs-CZ" dirty="0" err="1"/>
              <a:t>Biophys</a:t>
            </a:r>
            <a:r>
              <a:rPr lang="cs-CZ" dirty="0"/>
              <a:t> Acta Mol Basis Dis 1870, 166990 </a:t>
            </a:r>
            <a:r>
              <a:rPr lang="cs-CZ" b="1" dirty="0"/>
              <a:t>[IF= 6.233], AIS 1.213 (Q1)</a:t>
            </a:r>
          </a:p>
          <a:p>
            <a:endParaRPr lang="cs-CZ" dirty="0"/>
          </a:p>
          <a:p>
            <a:r>
              <a:rPr lang="cs-CZ" dirty="0" err="1"/>
              <a:t>Tripska</a:t>
            </a:r>
            <a:r>
              <a:rPr lang="cs-CZ" dirty="0"/>
              <a:t>, K., Igreja </a:t>
            </a:r>
            <a:r>
              <a:rPr lang="cs-CZ" dirty="0" err="1"/>
              <a:t>Sa</a:t>
            </a:r>
            <a:r>
              <a:rPr lang="cs-CZ" dirty="0"/>
              <a:t>, I. C., </a:t>
            </a:r>
            <a:r>
              <a:rPr lang="cs-CZ" dirty="0" err="1"/>
              <a:t>Vasinova</a:t>
            </a:r>
            <a:r>
              <a:rPr lang="cs-CZ" dirty="0"/>
              <a:t>, M., Vicen, M., Havelek, R., Eissazadeh, S., Svobodova, Z., </a:t>
            </a:r>
            <a:r>
              <a:rPr lang="cs-CZ" dirty="0" err="1"/>
              <a:t>Vitverova</a:t>
            </a:r>
            <a:r>
              <a:rPr lang="cs-CZ" dirty="0"/>
              <a:t>, B., </a:t>
            </a:r>
            <a:r>
              <a:rPr lang="cs-CZ" dirty="0" err="1"/>
              <a:t>Theuer</a:t>
            </a:r>
            <a:r>
              <a:rPr lang="cs-CZ" dirty="0"/>
              <a:t>, C., </a:t>
            </a:r>
            <a:r>
              <a:rPr lang="cs-CZ" dirty="0" err="1"/>
              <a:t>Bernabeu</a:t>
            </a:r>
            <a:r>
              <a:rPr lang="cs-CZ" dirty="0"/>
              <a:t>, C., and Nachtigal, P. (2022) </a:t>
            </a:r>
            <a:r>
              <a:rPr lang="cs-CZ" dirty="0" err="1"/>
              <a:t>Monoclonal</a:t>
            </a:r>
            <a:r>
              <a:rPr lang="cs-CZ" dirty="0"/>
              <a:t> anti-</a:t>
            </a:r>
            <a:r>
              <a:rPr lang="cs-CZ" dirty="0" err="1"/>
              <a:t>endoglin</a:t>
            </a:r>
            <a:r>
              <a:rPr lang="cs-CZ" dirty="0"/>
              <a:t> </a:t>
            </a:r>
            <a:r>
              <a:rPr lang="cs-CZ" dirty="0" err="1"/>
              <a:t>antibody</a:t>
            </a:r>
            <a:r>
              <a:rPr lang="cs-CZ" dirty="0"/>
              <a:t> TRC105 (</a:t>
            </a:r>
            <a:r>
              <a:rPr lang="cs-CZ" dirty="0" err="1"/>
              <a:t>carotuximab</a:t>
            </a:r>
            <a:r>
              <a:rPr lang="cs-CZ" dirty="0"/>
              <a:t>) </a:t>
            </a:r>
            <a:r>
              <a:rPr lang="cs-CZ" dirty="0" err="1"/>
              <a:t>prevents</a:t>
            </a:r>
            <a:r>
              <a:rPr lang="cs-CZ" dirty="0"/>
              <a:t> </a:t>
            </a:r>
            <a:r>
              <a:rPr lang="cs-CZ" dirty="0" err="1"/>
              <a:t>hypercholesterolemia</a:t>
            </a:r>
            <a:r>
              <a:rPr lang="cs-CZ" dirty="0"/>
              <a:t> and </a:t>
            </a:r>
            <a:r>
              <a:rPr lang="cs-CZ" dirty="0" err="1"/>
              <a:t>hyperglycemia-induced</a:t>
            </a:r>
            <a:r>
              <a:rPr lang="cs-CZ" dirty="0"/>
              <a:t> </a:t>
            </a:r>
            <a:r>
              <a:rPr lang="cs-CZ" dirty="0" err="1"/>
              <a:t>endothelial</a:t>
            </a:r>
            <a:r>
              <a:rPr lang="cs-CZ" dirty="0"/>
              <a:t> </a:t>
            </a:r>
            <a:r>
              <a:rPr lang="cs-CZ" dirty="0" err="1"/>
              <a:t>dysfunction</a:t>
            </a:r>
            <a:r>
              <a:rPr lang="cs-CZ" dirty="0"/>
              <a:t> in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aortic</a:t>
            </a:r>
            <a:r>
              <a:rPr lang="cs-CZ" dirty="0"/>
              <a:t> </a:t>
            </a:r>
            <a:r>
              <a:rPr lang="cs-CZ" dirty="0" err="1"/>
              <a:t>endothelial</a:t>
            </a:r>
            <a:r>
              <a:rPr lang="cs-CZ" dirty="0"/>
              <a:t> </a:t>
            </a:r>
            <a:r>
              <a:rPr lang="cs-CZ" dirty="0" err="1"/>
              <a:t>cells</a:t>
            </a:r>
            <a:r>
              <a:rPr lang="cs-CZ" dirty="0"/>
              <a:t>. Front Med (Lausanne) 9, 845918 </a:t>
            </a:r>
            <a:r>
              <a:rPr lang="cs-CZ" b="1" dirty="0"/>
              <a:t>[IF= 5.058], AIS 1,223, (Q2)</a:t>
            </a:r>
          </a:p>
        </p:txBody>
      </p:sp>
    </p:spTree>
    <p:extLst>
      <p:ext uri="{BB962C8B-B14F-4D97-AF65-F5344CB8AC3E}">
        <p14:creationId xmlns:p14="http://schemas.microsoft.com/office/powerpoint/2010/main" val="420189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49422-A930-68A6-7E44-74E60C80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3841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Acknowledgment</a:t>
            </a:r>
            <a:r>
              <a:rPr lang="cs-CZ" dirty="0">
                <a:solidFill>
                  <a:srgbClr val="0070C0"/>
                </a:solidFill>
              </a:rPr>
              <a:t>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28D276-6F06-0520-D71B-3C08A46B8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843"/>
            <a:ext cx="10515600" cy="4764120"/>
          </a:xfrm>
        </p:spPr>
        <p:txBody>
          <a:bodyPr/>
          <a:lstStyle/>
          <a:p>
            <a:r>
              <a:rPr lang="cs-CZ" dirty="0"/>
              <a:t>Professor </a:t>
            </a:r>
            <a:r>
              <a:rPr lang="cs-CZ" dirty="0" err="1"/>
              <a:t>Nachtigal´s</a:t>
            </a:r>
            <a:r>
              <a:rPr lang="cs-CZ" dirty="0"/>
              <a:t> </a:t>
            </a:r>
            <a:r>
              <a:rPr lang="cs-CZ" dirty="0" err="1"/>
              <a:t>laboratory</a:t>
            </a:r>
            <a:r>
              <a:rPr lang="cs-CZ" dirty="0"/>
              <a:t> – </a:t>
            </a:r>
            <a:r>
              <a:rPr lang="cs-CZ" dirty="0" err="1"/>
              <a:t>Faculty</a:t>
            </a:r>
            <a:r>
              <a:rPr lang="cs-CZ" dirty="0"/>
              <a:t> of </a:t>
            </a:r>
            <a:r>
              <a:rPr lang="cs-CZ" dirty="0" err="1"/>
              <a:t>Pharmacy</a:t>
            </a:r>
            <a:r>
              <a:rPr lang="cs-CZ" dirty="0"/>
              <a:t>, CU;</a:t>
            </a:r>
          </a:p>
          <a:p>
            <a:r>
              <a:rPr lang="cs-CZ" dirty="0"/>
              <a:t>Professor </a:t>
            </a:r>
            <a:r>
              <a:rPr lang="cs-CZ" dirty="0" err="1"/>
              <a:t>Micuda´s</a:t>
            </a:r>
            <a:r>
              <a:rPr lang="cs-CZ" dirty="0"/>
              <a:t> </a:t>
            </a:r>
            <a:r>
              <a:rPr lang="cs-CZ" dirty="0" err="1"/>
              <a:t>laboratory</a:t>
            </a:r>
            <a:r>
              <a:rPr lang="cs-CZ" dirty="0"/>
              <a:t> – </a:t>
            </a:r>
            <a:r>
              <a:rPr lang="cs-CZ" dirty="0" err="1"/>
              <a:t>Medical</a:t>
            </a:r>
            <a:r>
              <a:rPr lang="cs-CZ" dirty="0"/>
              <a:t> </a:t>
            </a:r>
            <a:r>
              <a:rPr lang="cs-CZ" dirty="0" err="1"/>
              <a:t>Faculty</a:t>
            </a:r>
            <a:r>
              <a:rPr lang="cs-CZ" dirty="0"/>
              <a:t>, CU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6EC9A55-40E8-3F0A-35E6-DE9ECCC592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875" t="4585" r="36042" b="71419"/>
          <a:stretch/>
        </p:blipFill>
        <p:spPr>
          <a:xfrm>
            <a:off x="8801100" y="41248"/>
            <a:ext cx="3302000" cy="109549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703A391-28AA-4707-BA2F-F2C51E16BC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904"/>
          <a:stretch/>
        </p:blipFill>
        <p:spPr>
          <a:xfrm>
            <a:off x="793750" y="3895937"/>
            <a:ext cx="5302250" cy="131120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01212A1-3190-17E2-E582-F0CB04A9B8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1398"/>
          <a:stretch/>
        </p:blipFill>
        <p:spPr>
          <a:xfrm>
            <a:off x="6816963" y="3794903"/>
            <a:ext cx="4718050" cy="129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18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0581241-B9F3-8160-F626-ADBB396F40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114" b="72055"/>
          <a:stretch/>
        </p:blipFill>
        <p:spPr>
          <a:xfrm>
            <a:off x="0" y="275574"/>
            <a:ext cx="3289615" cy="3582444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80FC85B-D611-3790-698E-3EA1EEE02A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3" b="54155"/>
          <a:stretch/>
        </p:blipFill>
        <p:spPr bwMode="auto">
          <a:xfrm>
            <a:off x="3541760" y="301806"/>
            <a:ext cx="3610125" cy="528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4D3BD05-4611-F879-FA5B-7A731BBCC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25" r="12141" b="46301"/>
          <a:stretch/>
        </p:blipFill>
        <p:spPr bwMode="auto">
          <a:xfrm>
            <a:off x="7151885" y="137786"/>
            <a:ext cx="4114417" cy="544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591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F440B5-1D19-DC1D-C967-EF24BD8C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876"/>
            <a:ext cx="10515600" cy="698904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MASH = NASH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DEEF88-6DD3-F807-3FC2-561DCC743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312" y="958740"/>
            <a:ext cx="8583092" cy="551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D30FDC9-1EFD-F11F-0443-23773B24AF47}"/>
              </a:ext>
            </a:extLst>
          </p:cNvPr>
          <p:cNvSpPr txBox="1"/>
          <p:nvPr/>
        </p:nvSpPr>
        <p:spPr>
          <a:xfrm>
            <a:off x="2878730" y="6556805"/>
            <a:ext cx="9436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 err="1"/>
              <a:t>Guo</a:t>
            </a:r>
            <a:r>
              <a:rPr lang="cs-CZ" sz="1400" dirty="0"/>
              <a:t> Z. Front </a:t>
            </a:r>
            <a:r>
              <a:rPr lang="cs-CZ" sz="1400" dirty="0" err="1"/>
              <a:t>Immunol</a:t>
            </a:r>
            <a:r>
              <a:rPr lang="cs-CZ" sz="1400" dirty="0"/>
              <a:t>. 2024 Jan 30:15:1336493. </a:t>
            </a:r>
            <a:r>
              <a:rPr lang="cs-CZ" sz="1400" dirty="0" err="1"/>
              <a:t>doi</a:t>
            </a:r>
            <a:r>
              <a:rPr lang="cs-CZ" sz="1400" dirty="0"/>
              <a:t>: 10.3389/fimmu.2024.1336493.</a:t>
            </a:r>
          </a:p>
        </p:txBody>
      </p:sp>
    </p:spTree>
    <p:extLst>
      <p:ext uri="{BB962C8B-B14F-4D97-AF65-F5344CB8AC3E}">
        <p14:creationId xmlns:p14="http://schemas.microsoft.com/office/powerpoint/2010/main" val="303420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7E1A65-BD4F-D08B-A9FF-2D2D722D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04" y="365125"/>
            <a:ext cx="1833908" cy="561975"/>
          </a:xfrm>
        </p:spPr>
        <p:txBody>
          <a:bodyPr>
            <a:normAutofit fontScale="90000"/>
          </a:bodyPr>
          <a:lstStyle/>
          <a:p>
            <a:r>
              <a:rPr lang="cs-CZ" dirty="0"/>
              <a:t>NASH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62FFC51-FC4E-3DFE-1A56-EE7F9EF62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0"/>
            <a:ext cx="8258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1252798-EA69-3064-98C0-2F8496D96711}"/>
              </a:ext>
            </a:extLst>
          </p:cNvPr>
          <p:cNvSpPr txBox="1"/>
          <p:nvPr/>
        </p:nvSpPr>
        <p:spPr>
          <a:xfrm>
            <a:off x="2878730" y="6556805"/>
            <a:ext cx="9436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 err="1"/>
              <a:t>Guo</a:t>
            </a:r>
            <a:r>
              <a:rPr lang="cs-CZ" sz="1400" dirty="0"/>
              <a:t> Z. Front </a:t>
            </a:r>
            <a:r>
              <a:rPr lang="cs-CZ" sz="1400" dirty="0" err="1"/>
              <a:t>Immunol</a:t>
            </a:r>
            <a:r>
              <a:rPr lang="cs-CZ" sz="1400" dirty="0"/>
              <a:t>. 2024 Jan 30:15:1336493. </a:t>
            </a:r>
            <a:r>
              <a:rPr lang="cs-CZ" sz="1400" dirty="0" err="1"/>
              <a:t>doi</a:t>
            </a:r>
            <a:r>
              <a:rPr lang="cs-CZ" sz="1400" dirty="0"/>
              <a:t>: 10.3389/fimmu.2024.1336493.</a:t>
            </a:r>
          </a:p>
        </p:txBody>
      </p:sp>
    </p:spTree>
    <p:extLst>
      <p:ext uri="{BB962C8B-B14F-4D97-AF65-F5344CB8AC3E}">
        <p14:creationId xmlns:p14="http://schemas.microsoft.com/office/powerpoint/2010/main" val="4048938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id="{0300A4CE-0EEA-1A56-5057-BB7D8B6E7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448" y="130286"/>
            <a:ext cx="10209126" cy="71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en-GB" altLang="cs-CZ" b="1">
                <a:solidFill>
                  <a:srgbClr val="0070C0"/>
                </a:solidFill>
                <a:latin typeface="Arial" panose="020B0604020202020204" pitchFamily="34" charset="0"/>
              </a:rPr>
              <a:t>Lifestyle recommendations for patients with NAFLD. BMI, body mass index; NAFLD, non-alcoholic fatty liver disease.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88755AB-1664-17A4-31D0-B05CB657D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202" y="6204172"/>
            <a:ext cx="816565" cy="52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03DB1E69-4AFF-967E-6482-9A1DC64D7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63" y="979304"/>
            <a:ext cx="8259914" cy="55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7061E25E-5CCF-B3F6-AAB7-ED543B6B2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391" y="6626136"/>
            <a:ext cx="3918651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cs-CZ" sz="1089" b="1" dirty="0">
                <a:latin typeface="Arial" panose="020B0604020202020204" pitchFamily="34" charset="0"/>
              </a:rPr>
              <a:t>Jean-François Dufour et al. Gut 2022;71:2123-2134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AC715170-445F-C1B4-ADBE-814C87331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451" y="6613175"/>
            <a:ext cx="6858000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cs-CZ" sz="907" dirty="0">
                <a:latin typeface="Arial" panose="020B0604020202020204" pitchFamily="34" charset="0"/>
              </a:rPr>
              <a:t>Copyright © BMJ Publishing Group Ltd &amp; British Society of Gastroenterology.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id="{E77DCE38-9611-3FFB-D506-52C256E09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8995" y="223385"/>
            <a:ext cx="8494012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 algn="ctr"/>
            <a:r>
              <a:rPr lang="en-GB" altLang="cs-CZ" sz="1452" b="1" dirty="0">
                <a:latin typeface="Arial" panose="020B0604020202020204" pitchFamily="34" charset="0"/>
              </a:rPr>
              <a:t>Potential therapeutic targets for NASH, updated and adapted from </a:t>
            </a:r>
            <a:r>
              <a:rPr lang="en-GB" altLang="cs-CZ" sz="1452" b="1" dirty="0" err="1">
                <a:latin typeface="Arial" panose="020B0604020202020204" pitchFamily="34" charset="0"/>
              </a:rPr>
              <a:t>Konerman</a:t>
            </a:r>
            <a:r>
              <a:rPr lang="en-GB" altLang="cs-CZ" sz="1452" b="1" dirty="0">
                <a:latin typeface="Arial" panose="020B0604020202020204" pitchFamily="34" charset="0"/>
              </a:rPr>
              <a:t> et al.110 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C62EB7D-03FB-12DC-34EB-185738C90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2794" y="6267706"/>
            <a:ext cx="816565" cy="52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B694C47F-B230-EF48-3458-2853896F4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991" y="744079"/>
            <a:ext cx="7882018" cy="574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B4F5971E-F30D-61BA-D8C3-56E65CE9B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2425" y="6591952"/>
            <a:ext cx="3918651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cs-CZ" sz="1089" b="1" dirty="0">
                <a:latin typeface="Arial" panose="020B0604020202020204" pitchFamily="34" charset="0"/>
              </a:rPr>
              <a:t>Jean-François Dufour et al. Gut 2022;71:2123-2134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D7F7AA64-3144-E8E8-5578-4D79B4FC0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451" y="6613175"/>
            <a:ext cx="6858000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cs-CZ" sz="907">
                <a:latin typeface="Arial" panose="020B0604020202020204" pitchFamily="34" charset="0"/>
              </a:rPr>
              <a:t>Copyright © BMJ Publishing Group Ltd &amp; British Society of Gastroenterology. All rights reserved.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52E9F01A-CE0D-A6B1-9568-DE73C07BE4B6}"/>
              </a:ext>
            </a:extLst>
          </p:cNvPr>
          <p:cNvSpPr/>
          <p:nvPr/>
        </p:nvSpPr>
        <p:spPr>
          <a:xfrm>
            <a:off x="8695592" y="5037992"/>
            <a:ext cx="800100" cy="2901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3AA72686-4F0F-0F13-4A7E-250A24FE94D1}"/>
              </a:ext>
            </a:extLst>
          </p:cNvPr>
          <p:cNvSpPr/>
          <p:nvPr/>
        </p:nvSpPr>
        <p:spPr>
          <a:xfrm>
            <a:off x="4099727" y="2823587"/>
            <a:ext cx="1668027" cy="432079"/>
          </a:xfrm>
          <a:prstGeom prst="ellipse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98596" y="327600"/>
            <a:ext cx="5854002" cy="782729"/>
          </a:xfrm>
        </p:spPr>
        <p:txBody>
          <a:bodyPr>
            <a:normAutofit/>
          </a:bodyPr>
          <a:lstStyle/>
          <a:p>
            <a:pPr algn="ctr"/>
            <a:r>
              <a:rPr lang="cs-CZ" dirty="0" err="1">
                <a:solidFill>
                  <a:srgbClr val="0070C0"/>
                </a:solidFill>
                <a:latin typeface="+mn-lt"/>
              </a:rPr>
              <a:t>Endoglin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(ENG, CD105)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69" y="1308590"/>
            <a:ext cx="4861142" cy="554941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B0F0"/>
                </a:solidFill>
              </a:rPr>
              <a:t>type III TGF-</a:t>
            </a:r>
            <a:r>
              <a:rPr lang="el-GR" dirty="0">
                <a:solidFill>
                  <a:srgbClr val="00B0F0"/>
                </a:solidFill>
              </a:rPr>
              <a:t>β</a:t>
            </a:r>
            <a:r>
              <a:rPr lang="cs-CZ" dirty="0">
                <a:solidFill>
                  <a:srgbClr val="00B0F0"/>
                </a:solidFill>
              </a:rPr>
              <a:t> co-receptor </a:t>
            </a:r>
            <a:r>
              <a:rPr lang="cs-CZ" dirty="0" err="1">
                <a:solidFill>
                  <a:srgbClr val="00B0F0"/>
                </a:solidFill>
              </a:rPr>
              <a:t>expressed</a:t>
            </a:r>
            <a:r>
              <a:rPr lang="cs-CZ" dirty="0">
                <a:solidFill>
                  <a:srgbClr val="00B0F0"/>
                </a:solidFill>
              </a:rPr>
              <a:t> in plasma </a:t>
            </a:r>
            <a:r>
              <a:rPr lang="cs-CZ" dirty="0" err="1">
                <a:solidFill>
                  <a:srgbClr val="00B0F0"/>
                </a:solidFill>
              </a:rPr>
              <a:t>membrane</a:t>
            </a:r>
            <a:endParaRPr lang="cs-CZ" dirty="0">
              <a:solidFill>
                <a:srgbClr val="00B0F0"/>
              </a:solidFill>
            </a:endParaRPr>
          </a:p>
          <a:p>
            <a:pPr lvl="1"/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endothelial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cells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  <a:sym typeface="Symbol" panose="05050102010706020507" pitchFamily="18" charset="2"/>
              </a:rPr>
              <a:t>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  <a:sym typeface="Symbol" panose="05050102010706020507" pitchFamily="18" charset="2"/>
              </a:rPr>
              <a:t>eNOS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monocytes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macrophages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hepatic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stellate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2">
                    <a:lumMod val="75000"/>
                  </a:schemeClr>
                </a:solidFill>
              </a:rPr>
              <a:t>cells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 lvl="2"/>
            <a:r>
              <a:rPr lang="cs-CZ" sz="1400" dirty="0" err="1"/>
              <a:t>cardiac</a:t>
            </a:r>
            <a:r>
              <a:rPr lang="cs-CZ" sz="1400" dirty="0"/>
              <a:t> </a:t>
            </a:r>
            <a:r>
              <a:rPr lang="cs-CZ" sz="1400" dirty="0" err="1"/>
              <a:t>fibroblasts</a:t>
            </a:r>
            <a:endParaRPr lang="cs-CZ" sz="1400" dirty="0"/>
          </a:p>
          <a:p>
            <a:pPr lvl="2"/>
            <a:r>
              <a:rPr lang="cs-CZ" sz="1400" dirty="0" err="1"/>
              <a:t>vascular</a:t>
            </a:r>
            <a:r>
              <a:rPr lang="cs-CZ" sz="1400" dirty="0"/>
              <a:t> </a:t>
            </a:r>
            <a:r>
              <a:rPr lang="cs-CZ" sz="1400" dirty="0" err="1"/>
              <a:t>smooth</a:t>
            </a:r>
            <a:r>
              <a:rPr lang="cs-CZ" sz="1400" dirty="0"/>
              <a:t> </a:t>
            </a:r>
            <a:r>
              <a:rPr lang="cs-CZ" sz="1400" dirty="0" err="1"/>
              <a:t>muscle</a:t>
            </a:r>
            <a:r>
              <a:rPr lang="cs-CZ" sz="1400" dirty="0"/>
              <a:t> </a:t>
            </a:r>
            <a:r>
              <a:rPr lang="cs-CZ" sz="1400" dirty="0" err="1"/>
              <a:t>cells</a:t>
            </a:r>
            <a:endParaRPr lang="cs-CZ" sz="1400" dirty="0"/>
          </a:p>
          <a:p>
            <a:pPr lvl="2"/>
            <a:r>
              <a:rPr lang="cs-CZ" sz="1400" dirty="0" err="1"/>
              <a:t>syncytiotrophoblasts</a:t>
            </a:r>
            <a:endParaRPr lang="cs-CZ" sz="1400" dirty="0"/>
          </a:p>
          <a:p>
            <a:r>
              <a:rPr lang="en-US" dirty="0">
                <a:solidFill>
                  <a:srgbClr val="00B0F0"/>
                </a:solidFill>
              </a:rPr>
              <a:t>a crucial role in vascular development and angiogenesis</a:t>
            </a:r>
            <a:r>
              <a:rPr lang="cs-CZ" dirty="0">
                <a:solidFill>
                  <a:srgbClr val="00B0F0"/>
                </a:solidFill>
              </a:rPr>
              <a:t> – HHT1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B032869-7970-0A71-6B18-49D7034E4C89}"/>
              </a:ext>
            </a:extLst>
          </p:cNvPr>
          <p:cNvSpPr txBox="1"/>
          <p:nvPr/>
        </p:nvSpPr>
        <p:spPr>
          <a:xfrm>
            <a:off x="9063614" y="4083295"/>
            <a:ext cx="1420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  <a:sym typeface="Symbol" panose="05050102010706020507" pitchFamily="18" charset="2"/>
              </a:rPr>
              <a:t>Anti-</a:t>
            </a:r>
            <a:r>
              <a:rPr lang="cs-CZ" dirty="0" err="1">
                <a:solidFill>
                  <a:srgbClr val="C00000"/>
                </a:solidFill>
                <a:sym typeface="Symbol" panose="05050102010706020507" pitchFamily="18" charset="2"/>
              </a:rPr>
              <a:t>fibrotic</a:t>
            </a:r>
            <a:r>
              <a:rPr lang="cs-CZ" dirty="0">
                <a:solidFill>
                  <a:srgbClr val="C00000"/>
                </a:solidFill>
                <a:sym typeface="Symbol" panose="05050102010706020507" pitchFamily="18" charset="2"/>
              </a:rPr>
              <a:t>,</a:t>
            </a:r>
          </a:p>
          <a:p>
            <a:r>
              <a:rPr lang="cs-CZ" dirty="0">
                <a:solidFill>
                  <a:srgbClr val="C00000"/>
                </a:solidFill>
                <a:sym typeface="Symbol" panose="05050102010706020507" pitchFamily="18" charset="2"/>
              </a:rPr>
              <a:t> </a:t>
            </a:r>
            <a:r>
              <a:rPr lang="cs-CZ" dirty="0" err="1">
                <a:solidFill>
                  <a:srgbClr val="C00000"/>
                </a:solidFill>
                <a:sym typeface="Symbol" panose="05050102010706020507" pitchFamily="18" charset="2"/>
              </a:rPr>
              <a:t>eNOS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D0A4F35-77EF-1A19-662E-E2F0ADD5BF57}"/>
              </a:ext>
            </a:extLst>
          </p:cNvPr>
          <p:cNvSpPr txBox="1"/>
          <p:nvPr/>
        </p:nvSpPr>
        <p:spPr>
          <a:xfrm>
            <a:off x="6844602" y="4104299"/>
            <a:ext cx="1299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  <a:sym typeface="Symbol" panose="05050102010706020507" pitchFamily="18" charset="2"/>
              </a:rPr>
              <a:t>Pro-</a:t>
            </a:r>
            <a:r>
              <a:rPr lang="cs-CZ" dirty="0" err="1">
                <a:solidFill>
                  <a:srgbClr val="0070C0"/>
                </a:solidFill>
                <a:sym typeface="Symbol" panose="05050102010706020507" pitchFamily="18" charset="2"/>
              </a:rPr>
              <a:t>fibrotic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CF4743B-0563-D66A-EF9A-BAA3BE71F007}"/>
              </a:ext>
            </a:extLst>
          </p:cNvPr>
          <p:cNvSpPr txBox="1"/>
          <p:nvPr/>
        </p:nvSpPr>
        <p:spPr>
          <a:xfrm>
            <a:off x="10763373" y="4104299"/>
            <a:ext cx="1299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  <a:sym typeface="Symbol" panose="05050102010706020507" pitchFamily="18" charset="2"/>
              </a:rPr>
              <a:t>Pro-</a:t>
            </a:r>
            <a:r>
              <a:rPr lang="cs-CZ" dirty="0" err="1">
                <a:solidFill>
                  <a:srgbClr val="0070C0"/>
                </a:solidFill>
                <a:sym typeface="Symbol" panose="05050102010706020507" pitchFamily="18" charset="2"/>
              </a:rPr>
              <a:t>fibrotic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F25602C-D9DF-09D8-135F-7FACCDD3C521}"/>
              </a:ext>
            </a:extLst>
          </p:cNvPr>
          <p:cNvSpPr/>
          <p:nvPr/>
        </p:nvSpPr>
        <p:spPr>
          <a:xfrm>
            <a:off x="6449187" y="5520225"/>
            <a:ext cx="5631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Jang and Choi, 2014, Gregory et al. 2014</a:t>
            </a:r>
            <a:r>
              <a:rPr lang="cs-CZ" sz="1200" i="1" dirty="0">
                <a:solidFill>
                  <a:schemeClr val="tx2"/>
                </a:solidFill>
              </a:rPr>
              <a:t>, </a:t>
            </a:r>
            <a:r>
              <a:rPr lang="cs-CZ" sz="1200" i="1" dirty="0" err="1">
                <a:solidFill>
                  <a:schemeClr val="tx2"/>
                </a:solidFill>
              </a:rPr>
              <a:t>López-Novoa</a:t>
            </a:r>
            <a:r>
              <a:rPr lang="cs-CZ" sz="1200" i="1" dirty="0">
                <a:solidFill>
                  <a:schemeClr val="tx2"/>
                </a:solidFill>
              </a:rPr>
              <a:t>, 2010</a:t>
            </a:r>
          </a:p>
          <a:p>
            <a:r>
              <a:rPr lang="cs-CZ" sz="1200" i="1" dirty="0" err="1">
                <a:solidFill>
                  <a:schemeClr val="tx2"/>
                </a:solidFill>
              </a:rPr>
              <a:t>Botella</a:t>
            </a:r>
            <a:r>
              <a:rPr lang="cs-CZ" sz="1200" i="1" dirty="0">
                <a:solidFill>
                  <a:schemeClr val="tx2"/>
                </a:solidFill>
              </a:rPr>
              <a:t> LM. </a:t>
            </a:r>
            <a:r>
              <a:rPr lang="en-US" sz="1200" i="1" dirty="0">
                <a:solidFill>
                  <a:schemeClr val="tx2"/>
                </a:solidFill>
              </a:rPr>
              <a:t>Front. Genet., 31 March 2015 | https://doi.org/10.3389/fgene.2015.00115</a:t>
            </a:r>
          </a:p>
        </p:txBody>
      </p:sp>
      <p:pic>
        <p:nvPicPr>
          <p:cNvPr id="10" name="Picture 2" descr="https://www.frontiersin.org/files/Articles/124221/fgene-06-00115-HTML/image_m/fgene-06-00115-g001.jpg">
            <a:extLst>
              <a:ext uri="{FF2B5EF4-FFF2-40B4-BE49-F238E27FC236}">
                <a16:creationId xmlns:a16="http://schemas.microsoft.com/office/drawing/2014/main" id="{619252EC-030E-C219-4F8E-CCF6198F8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447" y="1352769"/>
            <a:ext cx="7477553" cy="41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768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33579"/>
            <a:ext cx="5854002" cy="782729"/>
          </a:xfrm>
        </p:spPr>
        <p:txBody>
          <a:bodyPr>
            <a:normAutofit/>
          </a:bodyPr>
          <a:lstStyle/>
          <a:p>
            <a:pPr algn="ctr"/>
            <a:r>
              <a:rPr lang="cs-CZ" dirty="0" err="1">
                <a:solidFill>
                  <a:srgbClr val="0070C0"/>
                </a:solidFill>
                <a:latin typeface="+mn-lt"/>
              </a:rPr>
              <a:t>Endoglin</a:t>
            </a:r>
            <a:endParaRPr lang="cs-CZ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3849" y="1026265"/>
            <a:ext cx="5004081" cy="2169111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  <a:sym typeface="Symbol" panose="05050102010706020507" pitchFamily="18" charset="2"/>
              </a:rPr>
              <a:t>ENG in liver?</a:t>
            </a:r>
          </a:p>
          <a:p>
            <a:pPr lvl="1"/>
            <a:r>
              <a:rPr lang="cs-CZ" dirty="0">
                <a:solidFill>
                  <a:srgbClr val="00B0F0"/>
                </a:solidFill>
                <a:sym typeface="Symbol" panose="05050102010706020507" pitchFamily="18" charset="2"/>
              </a:rPr>
              <a:t> ENG </a:t>
            </a:r>
            <a:r>
              <a:rPr lang="cs-CZ" dirty="0" err="1">
                <a:solidFill>
                  <a:srgbClr val="00B0F0"/>
                </a:solidFill>
                <a:sym typeface="Symbol" panose="05050102010706020507" pitchFamily="18" charset="2"/>
              </a:rPr>
              <a:t>expression</a:t>
            </a:r>
            <a:r>
              <a:rPr lang="cs-CZ" dirty="0">
                <a:solidFill>
                  <a:srgbClr val="00B0F0"/>
                </a:solidFill>
                <a:sym typeface="Symbol" panose="05050102010706020507" pitchFamily="18" charset="2"/>
              </a:rPr>
              <a:t> </a:t>
            </a:r>
            <a:r>
              <a:rPr lang="cs-CZ" dirty="0">
                <a:sym typeface="Symbol" panose="05050102010706020507" pitchFamily="18" charset="2"/>
              </a:rPr>
              <a:t>-  HSC </a:t>
            </a:r>
            <a:r>
              <a:rPr lang="cs-CZ" dirty="0" err="1">
                <a:sym typeface="Symbol" panose="05050102010706020507" pitchFamily="18" charset="2"/>
              </a:rPr>
              <a:t>activation</a:t>
            </a:r>
            <a:r>
              <a:rPr lang="cs-CZ" dirty="0">
                <a:sym typeface="Symbol" panose="05050102010706020507" pitchFamily="18" charset="2"/>
              </a:rPr>
              <a:t> - ….  NASH </a:t>
            </a:r>
          </a:p>
          <a:p>
            <a:pPr lvl="1"/>
            <a:r>
              <a:rPr lang="cs-CZ" dirty="0">
                <a:solidFill>
                  <a:srgbClr val="00B0F0"/>
                </a:solidFill>
              </a:rPr>
              <a:t>ENG </a:t>
            </a:r>
            <a:r>
              <a:rPr lang="cs-CZ" dirty="0" err="1">
                <a:solidFill>
                  <a:srgbClr val="00B0F0"/>
                </a:solidFill>
              </a:rPr>
              <a:t>deficiency</a:t>
            </a:r>
            <a:r>
              <a:rPr lang="cs-CZ" dirty="0">
                <a:solidFill>
                  <a:srgbClr val="00B0F0"/>
                </a:solidFill>
              </a:rPr>
              <a:t> - </a:t>
            </a:r>
            <a:r>
              <a:rPr lang="cs-CZ" dirty="0" err="1"/>
              <a:t>aggravated</a:t>
            </a:r>
            <a:r>
              <a:rPr lang="cs-CZ" dirty="0"/>
              <a:t> </a:t>
            </a:r>
            <a:r>
              <a:rPr lang="cs-CZ" dirty="0" err="1"/>
              <a:t>fibrosis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231112" y="6437176"/>
            <a:ext cx="75377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Pardali</a:t>
            </a:r>
            <a:r>
              <a:rPr lang="cs-CZ" sz="1200" dirty="0"/>
              <a:t> E. </a:t>
            </a:r>
            <a:r>
              <a:rPr lang="en-US" sz="1200" dirty="0"/>
              <a:t>Trends in Cell Biology Vol.20 No.9</a:t>
            </a:r>
            <a:r>
              <a:rPr lang="cs-CZ" sz="1200" dirty="0"/>
              <a:t>; DOI: http://dx.doi.org/10.1016/j.tcb.2010.06.006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3CC48F2F-F55F-75AE-780B-6C37CCAD633C}"/>
              </a:ext>
            </a:extLst>
          </p:cNvPr>
          <p:cNvGrpSpPr/>
          <p:nvPr/>
        </p:nvGrpSpPr>
        <p:grpSpPr>
          <a:xfrm>
            <a:off x="540600" y="1373674"/>
            <a:ext cx="5371014" cy="4692581"/>
            <a:chOff x="6692202" y="412258"/>
            <a:chExt cx="5371014" cy="4692581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 rotWithShape="1">
            <a:blip r:embed="rId3"/>
            <a:srcRect l="33869" t="1833" r="11840" b="5981"/>
            <a:stretch/>
          </p:blipFill>
          <p:spPr>
            <a:xfrm>
              <a:off x="6692202" y="412258"/>
              <a:ext cx="5004081" cy="4692581"/>
            </a:xfrm>
            <a:prstGeom prst="rect">
              <a:avLst/>
            </a:prstGeom>
          </p:spPr>
        </p:pic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BB032869-7970-0A71-6B18-49D7034E4C89}"/>
                </a:ext>
              </a:extLst>
            </p:cNvPr>
            <p:cNvSpPr txBox="1"/>
            <p:nvPr/>
          </p:nvSpPr>
          <p:spPr>
            <a:xfrm>
              <a:off x="9063614" y="4083295"/>
              <a:ext cx="14200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C00000"/>
                  </a:solidFill>
                  <a:sym typeface="Symbol" panose="05050102010706020507" pitchFamily="18" charset="2"/>
                </a:rPr>
                <a:t>Anti-</a:t>
              </a:r>
              <a:r>
                <a:rPr lang="cs-CZ" dirty="0" err="1">
                  <a:solidFill>
                    <a:srgbClr val="C00000"/>
                  </a:solidFill>
                  <a:sym typeface="Symbol" panose="05050102010706020507" pitchFamily="18" charset="2"/>
                </a:rPr>
                <a:t>fibrotic</a:t>
              </a:r>
              <a:r>
                <a:rPr lang="cs-CZ" dirty="0">
                  <a:solidFill>
                    <a:srgbClr val="C00000"/>
                  </a:solidFill>
                  <a:sym typeface="Symbol" panose="05050102010706020507" pitchFamily="18" charset="2"/>
                </a:rPr>
                <a:t>,</a:t>
              </a:r>
            </a:p>
            <a:p>
              <a:r>
                <a:rPr lang="cs-CZ" dirty="0">
                  <a:solidFill>
                    <a:srgbClr val="C00000"/>
                  </a:solidFill>
                  <a:sym typeface="Symbol" panose="05050102010706020507" pitchFamily="18" charset="2"/>
                </a:rPr>
                <a:t> </a:t>
              </a:r>
              <a:r>
                <a:rPr lang="cs-CZ" dirty="0" err="1">
                  <a:solidFill>
                    <a:srgbClr val="C00000"/>
                  </a:solidFill>
                  <a:sym typeface="Symbol" panose="05050102010706020507" pitchFamily="18" charset="2"/>
                </a:rPr>
                <a:t>eNOS</a:t>
              </a:r>
              <a:endParaRPr lang="cs-CZ" dirty="0">
                <a:solidFill>
                  <a:srgbClr val="C00000"/>
                </a:solidFill>
              </a:endParaRPr>
            </a:p>
          </p:txBody>
        </p:sp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5D0A4F35-77EF-1A19-662E-E2F0ADD5BF57}"/>
                </a:ext>
              </a:extLst>
            </p:cNvPr>
            <p:cNvSpPr txBox="1"/>
            <p:nvPr/>
          </p:nvSpPr>
          <p:spPr>
            <a:xfrm>
              <a:off x="6844602" y="4104299"/>
              <a:ext cx="12998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070C0"/>
                  </a:solidFill>
                  <a:sym typeface="Symbol" panose="05050102010706020507" pitchFamily="18" charset="2"/>
                </a:rPr>
                <a:t>Pro-</a:t>
              </a:r>
              <a:r>
                <a:rPr lang="cs-CZ" dirty="0" err="1">
                  <a:solidFill>
                    <a:srgbClr val="0070C0"/>
                  </a:solidFill>
                  <a:sym typeface="Symbol" panose="05050102010706020507" pitchFamily="18" charset="2"/>
                </a:rPr>
                <a:t>fibrotic</a:t>
              </a:r>
              <a:endParaRPr lang="cs-CZ" dirty="0">
                <a:solidFill>
                  <a:srgbClr val="0070C0"/>
                </a:solidFill>
              </a:endParaRPr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ECF4743B-0563-D66A-EF9A-BAA3BE71F007}"/>
                </a:ext>
              </a:extLst>
            </p:cNvPr>
            <p:cNvSpPr txBox="1"/>
            <p:nvPr/>
          </p:nvSpPr>
          <p:spPr>
            <a:xfrm>
              <a:off x="10763373" y="4104299"/>
              <a:ext cx="12998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070C0"/>
                  </a:solidFill>
                  <a:sym typeface="Symbol" panose="05050102010706020507" pitchFamily="18" charset="2"/>
                </a:rPr>
                <a:t>Pro-</a:t>
              </a:r>
              <a:r>
                <a:rPr lang="cs-CZ" dirty="0" err="1">
                  <a:solidFill>
                    <a:srgbClr val="0070C0"/>
                  </a:solidFill>
                  <a:sym typeface="Symbol" panose="05050102010706020507" pitchFamily="18" charset="2"/>
                </a:rPr>
                <a:t>fibrotic</a:t>
              </a:r>
              <a:endParaRPr lang="cs-CZ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6F813A33-2E5C-EE0B-F8E5-D81765DE8F74}"/>
              </a:ext>
            </a:extLst>
          </p:cNvPr>
          <p:cNvGrpSpPr/>
          <p:nvPr/>
        </p:nvGrpSpPr>
        <p:grpSpPr>
          <a:xfrm>
            <a:off x="4185909" y="3476338"/>
            <a:ext cx="6997525" cy="3092905"/>
            <a:chOff x="4185909" y="3476338"/>
            <a:chExt cx="6997525" cy="3092905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1D58A75F-3536-24F0-6C5C-89347F1DD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730" y="4166508"/>
              <a:ext cx="4095704" cy="2402735"/>
            </a:xfrm>
            <a:prstGeom prst="rect">
              <a:avLst/>
            </a:prstGeom>
          </p:spPr>
        </p:pic>
        <p:sp>
          <p:nvSpPr>
            <p:cNvPr id="13" name="Šipka: doleva 12">
              <a:extLst>
                <a:ext uri="{FF2B5EF4-FFF2-40B4-BE49-F238E27FC236}">
                  <a16:creationId xmlns:a16="http://schemas.microsoft.com/office/drawing/2014/main" id="{05943229-E113-3CC3-116F-6DEC6B1BDA71}"/>
                </a:ext>
              </a:extLst>
            </p:cNvPr>
            <p:cNvSpPr/>
            <p:nvPr/>
          </p:nvSpPr>
          <p:spPr>
            <a:xfrm rot="1286494">
              <a:off x="4185909" y="3476338"/>
              <a:ext cx="5687138" cy="276999"/>
            </a:xfrm>
            <a:prstGeom prst="leftArrow">
              <a:avLst>
                <a:gd name="adj1" fmla="val 0"/>
                <a:gd name="adj2" fmla="val 7176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826AB23-70CE-2DB1-338D-32664F634EB3}"/>
              </a:ext>
            </a:extLst>
          </p:cNvPr>
          <p:cNvSpPr txBox="1"/>
          <p:nvPr/>
        </p:nvSpPr>
        <p:spPr>
          <a:xfrm>
            <a:off x="7383861" y="6637699"/>
            <a:ext cx="44129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dirty="0"/>
              <a:t>https://www.creativebiolabs.net/carotuximab-overview.htm</a:t>
            </a:r>
          </a:p>
        </p:txBody>
      </p:sp>
    </p:spTree>
    <p:extLst>
      <p:ext uri="{BB962C8B-B14F-4D97-AF65-F5344CB8AC3E}">
        <p14:creationId xmlns:p14="http://schemas.microsoft.com/office/powerpoint/2010/main" val="264345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4E02C-7F40-1A84-0FB6-E58237F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0" y="545995"/>
            <a:ext cx="10515600" cy="730145"/>
          </a:xfrm>
        </p:spPr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Experimental</a:t>
            </a:r>
            <a:r>
              <a:rPr lang="cs-CZ" dirty="0">
                <a:solidFill>
                  <a:srgbClr val="0070C0"/>
                </a:solidFill>
              </a:rPr>
              <a:t> design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40DECB-4000-81B1-C100-0774EAF90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253"/>
            <a:ext cx="10515600" cy="513470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cs-CZ" b="0" i="0" dirty="0">
                <a:solidFill>
                  <a:srgbClr val="00B0F0"/>
                </a:solidFill>
                <a:effectLst/>
                <a:latin typeface="ElsevierGulliver"/>
              </a:rPr>
              <a:t> Male C57BL/6J </a:t>
            </a:r>
            <a:r>
              <a:rPr lang="cs-CZ" b="0" i="0" dirty="0" err="1">
                <a:solidFill>
                  <a:srgbClr val="00B0F0"/>
                </a:solidFill>
                <a:effectLst/>
                <a:latin typeface="ElsevierGulliver"/>
              </a:rPr>
              <a:t>mice</a:t>
            </a:r>
            <a:r>
              <a:rPr lang="cs-CZ" b="0" i="0" dirty="0">
                <a:solidFill>
                  <a:srgbClr val="00B0F0"/>
                </a:solidFill>
                <a:effectLst/>
                <a:latin typeface="ElsevierGulliver"/>
              </a:rPr>
              <a:t> </a:t>
            </a:r>
          </a:p>
          <a:p>
            <a:pPr lvl="1">
              <a:lnSpc>
                <a:spcPct val="110000"/>
              </a:lnSpc>
            </a:pPr>
            <a:r>
              <a:rPr lang="cs-CZ" b="1" i="0" u="sng" dirty="0">
                <a:solidFill>
                  <a:srgbClr val="1F1F1F"/>
                </a:solidFill>
                <a:effectLst/>
                <a:latin typeface="ElsevierGulliver"/>
              </a:rPr>
              <a:t>NASH </a:t>
            </a:r>
            <a:r>
              <a:rPr lang="en-US" b="1" i="0" u="sng" dirty="0">
                <a:solidFill>
                  <a:srgbClr val="1F1F1F"/>
                </a:solidFill>
                <a:effectLst/>
                <a:latin typeface="ElsevierGulliver"/>
              </a:rPr>
              <a:t>CDAA-HFD </a:t>
            </a:r>
            <a:r>
              <a:rPr lang="en-US" b="0" i="0" dirty="0">
                <a:solidFill>
                  <a:srgbClr val="1F1F1F"/>
                </a:solidFill>
                <a:effectLst/>
                <a:latin typeface="ElsevierGulliver"/>
              </a:rPr>
              <a:t>(Choline-Deficient, L-Amino Acid-Defined, High-Fat Diet</a:t>
            </a:r>
            <a:r>
              <a:rPr lang="cs-CZ" b="0" i="0" dirty="0">
                <a:solidFill>
                  <a:srgbClr val="1F1F1F"/>
                </a:solidFill>
                <a:effectLst/>
                <a:latin typeface="ElsevierGulliver"/>
              </a:rPr>
              <a:t>) - </a:t>
            </a:r>
            <a:r>
              <a:rPr lang="cs-CZ" dirty="0">
                <a:solidFill>
                  <a:srgbClr val="1F1F1F"/>
                </a:solidFill>
                <a:latin typeface="ElsevierGulliver"/>
              </a:rPr>
              <a:t>4 / 8 </a:t>
            </a:r>
            <a:r>
              <a:rPr lang="cs-CZ" dirty="0" err="1">
                <a:solidFill>
                  <a:srgbClr val="1F1F1F"/>
                </a:solidFill>
                <a:latin typeface="ElsevierGulliver"/>
              </a:rPr>
              <a:t>weeks</a:t>
            </a:r>
            <a:endParaRPr lang="cs-CZ" dirty="0">
              <a:solidFill>
                <a:srgbClr val="1F1F1F"/>
              </a:solidFill>
              <a:latin typeface="ElsevierGulliver"/>
            </a:endParaRPr>
          </a:p>
          <a:p>
            <a:pPr lvl="1">
              <a:lnSpc>
                <a:spcPct val="110000"/>
              </a:lnSpc>
            </a:pPr>
            <a:r>
              <a:rPr lang="cs-CZ" b="1" u="sng" dirty="0" err="1">
                <a:solidFill>
                  <a:srgbClr val="1F1F1F"/>
                </a:solidFill>
                <a:latin typeface="ElsevierGulliver"/>
              </a:rPr>
              <a:t>Carotuximab</a:t>
            </a:r>
            <a:r>
              <a:rPr lang="cs-CZ" b="1" u="sng" dirty="0">
                <a:solidFill>
                  <a:srgbClr val="1F1F1F"/>
                </a:solidFill>
                <a:latin typeface="ElsevierGulliver"/>
              </a:rPr>
              <a:t> (TRC105) </a:t>
            </a:r>
            <a:r>
              <a:rPr lang="cs-CZ" b="1" u="sng" dirty="0" err="1">
                <a:solidFill>
                  <a:srgbClr val="1F1F1F"/>
                </a:solidFill>
                <a:latin typeface="ElsevierGulliver"/>
              </a:rPr>
              <a:t>or</a:t>
            </a:r>
            <a:r>
              <a:rPr lang="cs-CZ" b="1" u="sng" dirty="0">
                <a:solidFill>
                  <a:srgbClr val="1F1F1F"/>
                </a:solidFill>
                <a:latin typeface="ElsevierGulliver"/>
              </a:rPr>
              <a:t> M1043 Ab </a:t>
            </a:r>
            <a:r>
              <a:rPr lang="cs-CZ" dirty="0">
                <a:solidFill>
                  <a:srgbClr val="1F1F1F"/>
                </a:solidFill>
                <a:latin typeface="ElsevierGulliver"/>
              </a:rPr>
              <a:t>– 10 mg/kg </a:t>
            </a:r>
            <a:r>
              <a:rPr lang="cs-CZ" dirty="0" err="1">
                <a:solidFill>
                  <a:srgbClr val="1F1F1F"/>
                </a:solidFill>
                <a:latin typeface="ElsevierGulliver"/>
              </a:rPr>
              <a:t>i.p</a:t>
            </a:r>
            <a:r>
              <a:rPr lang="cs-CZ" dirty="0">
                <a:solidFill>
                  <a:srgbClr val="1F1F1F"/>
                </a:solidFill>
                <a:latin typeface="ElsevierGulliver"/>
              </a:rPr>
              <a:t>. 2x </a:t>
            </a:r>
            <a:r>
              <a:rPr lang="cs-CZ" dirty="0" err="1">
                <a:solidFill>
                  <a:srgbClr val="1F1F1F"/>
                </a:solidFill>
                <a:latin typeface="ElsevierGulliver"/>
              </a:rPr>
              <a:t>week</a:t>
            </a:r>
            <a:r>
              <a:rPr lang="cs-CZ" dirty="0">
                <a:solidFill>
                  <a:srgbClr val="1F1F1F"/>
                </a:solidFill>
                <a:latin typeface="ElsevierGulliver"/>
              </a:rPr>
              <a:t> – 4 </a:t>
            </a:r>
            <a:r>
              <a:rPr lang="cs-CZ" dirty="0" err="1">
                <a:solidFill>
                  <a:srgbClr val="1F1F1F"/>
                </a:solidFill>
                <a:latin typeface="ElsevierGulliver"/>
              </a:rPr>
              <a:t>weeks</a:t>
            </a:r>
            <a:endParaRPr lang="cs-CZ" dirty="0">
              <a:solidFill>
                <a:srgbClr val="1F1F1F"/>
              </a:solidFill>
              <a:latin typeface="ElsevierGulliver"/>
            </a:endParaRP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0B0F0"/>
                </a:solidFill>
              </a:rPr>
              <a:t>Human Hepatic Sinusoidal Endothelial Cells </a:t>
            </a:r>
            <a:r>
              <a:rPr lang="cs-CZ" sz="2200" dirty="0"/>
              <a:t>(</a:t>
            </a:r>
            <a:r>
              <a:rPr lang="en-US" sz="2200" dirty="0"/>
              <a:t>HHSECs</a:t>
            </a:r>
            <a:r>
              <a:rPr lang="cs-CZ" sz="2200" dirty="0"/>
              <a:t> = </a:t>
            </a:r>
            <a:r>
              <a:rPr lang="en-US" sz="2200" dirty="0"/>
              <a:t>LSECs</a:t>
            </a:r>
            <a:r>
              <a:rPr lang="cs-CZ" sz="2200" dirty="0"/>
              <a:t>)</a:t>
            </a:r>
            <a:endParaRPr lang="cs-CZ" dirty="0"/>
          </a:p>
          <a:p>
            <a:pPr>
              <a:lnSpc>
                <a:spcPct val="110000"/>
              </a:lnSpc>
            </a:pPr>
            <a:r>
              <a:rPr lang="cs-CZ" dirty="0">
                <a:solidFill>
                  <a:srgbClr val="00B0F0"/>
                </a:solidFill>
              </a:rPr>
              <a:t>+/- H</a:t>
            </a:r>
            <a:r>
              <a:rPr lang="en-US" dirty="0" err="1">
                <a:solidFill>
                  <a:srgbClr val="00B0F0"/>
                </a:solidFill>
              </a:rPr>
              <a:t>uman</a:t>
            </a:r>
            <a:r>
              <a:rPr lang="en-US" dirty="0">
                <a:solidFill>
                  <a:srgbClr val="00B0F0"/>
                </a:solidFill>
              </a:rPr>
              <a:t> acute monocytic leukemia cell line (THP-1) </a:t>
            </a:r>
            <a:endParaRPr lang="cs-CZ" dirty="0">
              <a:solidFill>
                <a:srgbClr val="00B0F0"/>
              </a:solidFill>
            </a:endParaRPr>
          </a:p>
          <a:p>
            <a:pPr lvl="2">
              <a:lnSpc>
                <a:spcPct val="110000"/>
              </a:lnSpc>
            </a:pPr>
            <a:r>
              <a:rPr lang="en-US" dirty="0"/>
              <a:t>HHSECs</a:t>
            </a:r>
            <a:r>
              <a:rPr lang="cs-CZ" dirty="0"/>
              <a:t> = </a:t>
            </a:r>
            <a:r>
              <a:rPr lang="en-US" dirty="0"/>
              <a:t>LSECs</a:t>
            </a:r>
            <a:endParaRPr lang="cs-CZ" dirty="0"/>
          </a:p>
          <a:p>
            <a:pPr lvl="1">
              <a:lnSpc>
                <a:spcPct val="110000"/>
              </a:lnSpc>
            </a:pPr>
            <a:r>
              <a:rPr lang="en-US" b="1" u="sng" dirty="0"/>
              <a:t>ox-LDL</a:t>
            </a:r>
            <a:r>
              <a:rPr lang="cs-CZ" b="1" u="sng" dirty="0"/>
              <a:t> (</a:t>
            </a:r>
            <a:r>
              <a:rPr lang="el-GR" b="1" u="sng" dirty="0"/>
              <a:t>50 μ</a:t>
            </a:r>
            <a:r>
              <a:rPr lang="cs-CZ" b="1" u="sng" dirty="0"/>
              <a:t>g/</a:t>
            </a:r>
            <a:r>
              <a:rPr lang="cs-CZ" b="1" u="sng" dirty="0" err="1"/>
              <a:t>mL</a:t>
            </a:r>
            <a:r>
              <a:rPr lang="cs-CZ" b="1" u="sng" dirty="0"/>
              <a:t>) </a:t>
            </a:r>
            <a:r>
              <a:rPr lang="cs-CZ" b="1" u="sng" dirty="0" err="1"/>
              <a:t>for</a:t>
            </a:r>
            <a:r>
              <a:rPr lang="cs-CZ" b="1" u="sng" dirty="0"/>
              <a:t> 48 h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inflammation by Oxidized Low-Density Lipoprotein </a:t>
            </a:r>
            <a:endParaRPr lang="cs-CZ" dirty="0"/>
          </a:p>
          <a:p>
            <a:pPr lvl="1">
              <a:lnSpc>
                <a:spcPct val="110000"/>
              </a:lnSpc>
            </a:pPr>
            <a:r>
              <a:rPr lang="en-US" b="1" u="sng" dirty="0"/>
              <a:t>TRC105 (300 </a:t>
            </a:r>
            <a:r>
              <a:rPr lang="en-US" b="1" u="sng" dirty="0" err="1"/>
              <a:t>μg</a:t>
            </a:r>
            <a:r>
              <a:rPr lang="en-US" b="1" u="sng" dirty="0"/>
              <a:t>/mL) </a:t>
            </a:r>
            <a:r>
              <a:rPr lang="en-US" dirty="0"/>
              <a:t>for 3 h prior to the addition of ox-LDL</a:t>
            </a:r>
            <a:endParaRPr lang="cs-CZ" dirty="0"/>
          </a:p>
          <a:p>
            <a:pPr lvl="1">
              <a:lnSpc>
                <a:spcPct val="110000"/>
              </a:lnSpc>
            </a:pPr>
            <a:r>
              <a:rPr lang="cs-CZ" dirty="0" err="1"/>
              <a:t>Flow</a:t>
            </a:r>
            <a:r>
              <a:rPr lang="cs-CZ" dirty="0"/>
              <a:t> </a:t>
            </a:r>
            <a:r>
              <a:rPr lang="cs-CZ" dirty="0" err="1"/>
              <a:t>cytometry</a:t>
            </a:r>
            <a:r>
              <a:rPr lang="cs-CZ" dirty="0"/>
              <a:t> - cell </a:t>
            </a:r>
            <a:r>
              <a:rPr lang="cs-CZ" dirty="0" err="1"/>
              <a:t>adhesion</a:t>
            </a:r>
            <a:r>
              <a:rPr lang="cs-CZ" dirty="0"/>
              <a:t> </a:t>
            </a:r>
            <a:r>
              <a:rPr lang="cs-CZ" dirty="0" err="1"/>
              <a:t>molecules</a:t>
            </a:r>
            <a:r>
              <a:rPr lang="cs-CZ" dirty="0"/>
              <a:t> (VCAM-1, ICAM-1)</a:t>
            </a:r>
          </a:p>
          <a:p>
            <a:pPr>
              <a:lnSpc>
                <a:spcPct val="110000"/>
              </a:lnSpc>
            </a:pPr>
            <a:r>
              <a:rPr lang="cs-CZ" dirty="0" err="1">
                <a:solidFill>
                  <a:srgbClr val="00B0F0"/>
                </a:solidFill>
              </a:rPr>
              <a:t>Biochemistry</a:t>
            </a:r>
            <a:r>
              <a:rPr lang="cs-CZ" dirty="0">
                <a:solidFill>
                  <a:srgbClr val="00B0F0"/>
                </a:solidFill>
              </a:rPr>
              <a:t>, </a:t>
            </a:r>
            <a:r>
              <a:rPr lang="cs-CZ" dirty="0" err="1">
                <a:solidFill>
                  <a:srgbClr val="00B0F0"/>
                </a:solidFill>
              </a:rPr>
              <a:t>qRT</a:t>
            </a:r>
            <a:r>
              <a:rPr lang="cs-CZ" dirty="0">
                <a:solidFill>
                  <a:srgbClr val="00B0F0"/>
                </a:solidFill>
              </a:rPr>
              <a:t>-PCR, Western </a:t>
            </a:r>
            <a:r>
              <a:rPr lang="cs-CZ" dirty="0" err="1">
                <a:solidFill>
                  <a:srgbClr val="00B0F0"/>
                </a:solidFill>
              </a:rPr>
              <a:t>blot</a:t>
            </a: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1028" name="Picture 4" descr="B6 DIO mouse JAX">
            <a:extLst>
              <a:ext uri="{FF2B5EF4-FFF2-40B4-BE49-F238E27FC236}">
                <a16:creationId xmlns:a16="http://schemas.microsoft.com/office/drawing/2014/main" id="{3B261780-35BA-6BCB-083A-EA1139DB1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107" y="92065"/>
            <a:ext cx="4993710" cy="187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93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8D35C51-1520-C548-EBB5-E0511F8127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6" b="69498"/>
          <a:stretch/>
        </p:blipFill>
        <p:spPr bwMode="auto">
          <a:xfrm>
            <a:off x="229578" y="122103"/>
            <a:ext cx="2946992" cy="316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4CED755-0376-EE56-8FE1-E9D0B294D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46" t="34125" b="33912"/>
          <a:stretch/>
        </p:blipFill>
        <p:spPr bwMode="auto">
          <a:xfrm>
            <a:off x="3135904" y="11629"/>
            <a:ext cx="2839518" cy="326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211F587-E842-74A9-F41B-1D2419328C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59"/>
          <a:stretch/>
        </p:blipFill>
        <p:spPr bwMode="auto">
          <a:xfrm>
            <a:off x="6096000" y="11739"/>
            <a:ext cx="6112348" cy="321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2721D3E-2BF4-A185-5F34-A5D50F037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76" b="77331"/>
          <a:stretch/>
        </p:blipFill>
        <p:spPr bwMode="auto">
          <a:xfrm>
            <a:off x="314014" y="3204319"/>
            <a:ext cx="2821890" cy="28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49E925E-1100-861B-B974-9A42F4217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67"/>
          <a:stretch/>
        </p:blipFill>
        <p:spPr bwMode="auto">
          <a:xfrm>
            <a:off x="6113323" y="3275367"/>
            <a:ext cx="6008925" cy="357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1E0379BD-AB2B-F1C2-BC88-06595926C2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37" r="54314" b="42091"/>
          <a:stretch/>
        </p:blipFill>
        <p:spPr bwMode="auto">
          <a:xfrm>
            <a:off x="3147332" y="3204319"/>
            <a:ext cx="2746807" cy="28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5855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1285</Words>
  <Application>Microsoft Office PowerPoint</Application>
  <PresentationFormat>Širokoúhlá obrazovka</PresentationFormat>
  <Paragraphs>101</Paragraphs>
  <Slides>16</Slides>
  <Notes>8</Notes>
  <HiddenSlides>1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ElsevierGulliver</vt:lpstr>
      <vt:lpstr>Symbol</vt:lpstr>
      <vt:lpstr>Wingdings</vt:lpstr>
      <vt:lpstr>Motiv Office</vt:lpstr>
      <vt:lpstr>Role of Endoglin and Soluble Endoglin in Liver Sinusoidal Endothelial Dysfunction: Insights from Non-Alcoholic Steatohepatitis and Intrahepatic Cholestasis Models</vt:lpstr>
      <vt:lpstr>MASH = NASH</vt:lpstr>
      <vt:lpstr>NASH</vt:lpstr>
      <vt:lpstr>Prezentace aplikace PowerPoint</vt:lpstr>
      <vt:lpstr>Prezentace aplikace PowerPoint</vt:lpstr>
      <vt:lpstr>Endoglin (ENG, CD105)</vt:lpstr>
      <vt:lpstr>Endoglin</vt:lpstr>
      <vt:lpstr>Experimental design</vt:lpstr>
      <vt:lpstr>Prezentace aplikace PowerPoint</vt:lpstr>
      <vt:lpstr>Prezentace aplikace PowerPoint</vt:lpstr>
      <vt:lpstr>Prezentace aplikace PowerPoint</vt:lpstr>
      <vt:lpstr>Prezentace aplikace PowerPoint</vt:lpstr>
      <vt:lpstr>Conclusion</vt:lpstr>
      <vt:lpstr>Prezentace aplikace PowerPoint</vt:lpstr>
      <vt:lpstr>Acknowledgments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Mičuda, Stanislav</dc:creator>
  <cp:lastModifiedBy>Mičuda, Stanislav</cp:lastModifiedBy>
  <cp:revision>3</cp:revision>
  <dcterms:created xsi:type="dcterms:W3CDTF">2025-02-04T07:49:06Z</dcterms:created>
  <dcterms:modified xsi:type="dcterms:W3CDTF">2025-02-10T13:37:55Z</dcterms:modified>
</cp:coreProperties>
</file>