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61" r:id="rId2"/>
    <p:sldId id="257" r:id="rId3"/>
    <p:sldId id="258" r:id="rId4"/>
    <p:sldId id="266" r:id="rId5"/>
    <p:sldId id="259" r:id="rId6"/>
    <p:sldId id="275" r:id="rId7"/>
    <p:sldId id="278" r:id="rId8"/>
    <p:sldId id="282" r:id="rId9"/>
    <p:sldId id="279" r:id="rId10"/>
    <p:sldId id="280" r:id="rId11"/>
    <p:sldId id="283" r:id="rId12"/>
    <p:sldId id="265" r:id="rId13"/>
    <p:sldId id="367" r:id="rId14"/>
    <p:sldId id="270" r:id="rId15"/>
    <p:sldId id="269" r:id="rId16"/>
    <p:sldId id="268" r:id="rId17"/>
    <p:sldId id="368" r:id="rId18"/>
    <p:sldId id="285" r:id="rId19"/>
    <p:sldId id="287" r:id="rId20"/>
    <p:sldId id="369" r:id="rId21"/>
    <p:sldId id="370" r:id="rId22"/>
    <p:sldId id="371" r:id="rId23"/>
    <p:sldId id="372" r:id="rId24"/>
    <p:sldId id="373" r:id="rId25"/>
    <p:sldId id="374" r:id="rId26"/>
    <p:sldId id="295" r:id="rId27"/>
    <p:sldId id="296" r:id="rId28"/>
    <p:sldId id="375" r:id="rId29"/>
    <p:sldId id="298" r:id="rId30"/>
    <p:sldId id="300" r:id="rId31"/>
    <p:sldId id="301" r:id="rId32"/>
    <p:sldId id="376" r:id="rId33"/>
    <p:sldId id="377" r:id="rId34"/>
    <p:sldId id="378" r:id="rId35"/>
    <p:sldId id="379" r:id="rId36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59" autoAdjust="0"/>
    <p:restoredTop sz="86432" autoAdjust="0"/>
  </p:normalViewPr>
  <p:slideViewPr>
    <p:cSldViewPr snapToGrid="0">
      <p:cViewPr varScale="1">
        <p:scale>
          <a:sx n="83" d="100"/>
          <a:sy n="83" d="100"/>
        </p:scale>
        <p:origin x="797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140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ED3A6E4-CC85-45E2-B887-5339918A614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55E2E5-3CBE-44A9-8033-E9A069189A10}" type="datetimeFigureOut">
              <a:rPr lang="cs-CZ"/>
              <a:pPr>
                <a:defRPr/>
              </a:pPr>
              <a:t>14.02.2021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FCB6FCB-673C-4E78-B2D9-7F5AD42113E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01214-D5C4-4EC0-934D-FA55C970F8DF}" type="datetime1">
              <a:rPr lang="cs-CZ"/>
              <a:pPr>
                <a:defRPr/>
              </a:pPr>
              <a:t>14.02.2021</a:t>
            </a:fld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9B21D-7575-44E4-8092-6D5E6F221A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96075" y="274638"/>
            <a:ext cx="2124075" cy="6096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23850" y="274638"/>
            <a:ext cx="6219825" cy="6096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EAA02-FB03-4FF7-A7F6-6ECDCF1C0515}" type="datetime1">
              <a:rPr lang="cs-CZ"/>
              <a:pPr>
                <a:defRPr/>
              </a:pPr>
              <a:t>14.02.2021</a:t>
            </a:fld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CDF89-73F7-48AE-A4A0-CF35E12F7E1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85800" y="1752600"/>
            <a:ext cx="7772400" cy="43434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01A96-919E-4E74-A39E-09B86CA7727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6624736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0D754-E6FE-40CA-8886-70D8868BAC77}" type="datetime1">
              <a:rPr lang="cs-CZ"/>
              <a:pPr>
                <a:defRPr/>
              </a:pPr>
              <a:t>14.02.2021</a:t>
            </a:fld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5CD28-0380-4C3D-B2E3-61192639FD8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3850" y="1844675"/>
            <a:ext cx="4171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844675"/>
            <a:ext cx="4171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1BF5A-ABDE-40FC-B939-0222CCCC8660}" type="datetime1">
              <a:rPr lang="cs-CZ"/>
              <a:pPr>
                <a:defRPr/>
              </a:pPr>
              <a:t>14.02.2021</a:t>
            </a:fld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BE398-D107-458D-B229-2AE170BC30D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E7B58-F88E-4D03-8066-19ED5FC73280}" type="datetime1">
              <a:rPr lang="cs-CZ"/>
              <a:pPr>
                <a:defRPr/>
              </a:pPr>
              <a:t>14.02.2021</a:t>
            </a:fld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7571E-C551-4FA3-A72E-0608BDD1293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A9976-0C55-4909-AE57-8DD16D4D6884}" type="datetime1">
              <a:rPr lang="cs-CZ"/>
              <a:pPr>
                <a:defRPr/>
              </a:pPr>
              <a:t>14.02.2021</a:t>
            </a:fld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5BC25-D352-4D0A-9569-A5E9F60E7DB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07FE9-5719-4AF6-976B-E75FAA4B9F20}" type="datetime1">
              <a:rPr lang="cs-CZ"/>
              <a:pPr>
                <a:defRPr/>
              </a:pPr>
              <a:t>14.02.2021</a:t>
            </a:fld>
            <a:endParaRPr lang="cs-CZ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3745A-22BD-4A04-82F0-FFE320042D2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5F0CE-CD67-41CF-9412-AE4950BA2CB3}" type="datetime1">
              <a:rPr lang="cs-CZ"/>
              <a:pPr>
                <a:defRPr/>
              </a:pPr>
              <a:t>14.02.2021</a:t>
            </a:fld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1A485-7BA3-4E61-8BB9-F8CD097D9D2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AF589-ADA5-40F4-BFEA-232948FBB07C}" type="datetime1">
              <a:rPr lang="cs-CZ"/>
              <a:pPr>
                <a:defRPr/>
              </a:pPr>
              <a:t>14.02.2021</a:t>
            </a:fld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54065-6ED4-4B6B-B9DC-2B1B915EE3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8857F-47F5-483A-BDD5-4519D8EA1D5C}" type="datetime1">
              <a:rPr lang="cs-CZ"/>
              <a:pPr>
                <a:defRPr/>
              </a:pPr>
              <a:t>14.02.2021</a:t>
            </a:fld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BBE32-A593-4970-BCC7-7064EA3E828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844675"/>
            <a:ext cx="849630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9B2DBD67-45B0-4A05-8E3E-5EEF355D9D26}" type="datetime1">
              <a:rPr lang="cs-CZ"/>
              <a:pPr>
                <a:defRPr/>
              </a:pPr>
              <a:t>14.02.2021</a:t>
            </a:fld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98850" y="6453188"/>
            <a:ext cx="213360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C6FB1A8-C716-4140-AD08-BA2A569763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2" name="Picture 10" descr="Zobrazit zdrojový obrázek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07950" y="6345238"/>
            <a:ext cx="863600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11" descr="Zobrazit zdrojový obrázek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532813" y="6308725"/>
            <a:ext cx="4746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6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120000"/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6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3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3AFEAF7-FE25-4DB7-B534-938A31E5FF36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2636838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4000" b="0"/>
              <a:t>Circulatory failure in shock</a:t>
            </a:r>
            <a:endParaRPr lang="en-US" sz="400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Rectangle 4"/>
          <p:cNvSpPr>
            <a:spLocks noChangeArrowheads="1"/>
          </p:cNvSpPr>
          <p:nvPr/>
        </p:nvSpPr>
        <p:spPr bwMode="auto">
          <a:xfrm>
            <a:off x="0" y="4005263"/>
            <a:ext cx="9144000" cy="28527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/>
              <a:buNone/>
            </a:pPr>
            <a:r>
              <a:rPr lang="cs-CZ" sz="1400">
                <a:solidFill>
                  <a:srgbClr val="4D4D4D"/>
                </a:solidFill>
              </a:rPr>
              <a:t>Klinika anesteziologie, resuscitace a intenzivní medicíny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/>
              <a:buNone/>
            </a:pPr>
            <a:r>
              <a:rPr lang="cs-CZ" sz="1400">
                <a:solidFill>
                  <a:srgbClr val="4D4D4D"/>
                </a:solidFill>
              </a:rPr>
              <a:t>Univerzita Karlova, Lékařská fakulta v Hradci Králové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/>
              <a:buNone/>
            </a:pPr>
            <a:r>
              <a:rPr lang="cs-CZ" sz="1400">
                <a:solidFill>
                  <a:srgbClr val="4D4D4D"/>
                </a:solidFill>
              </a:rPr>
              <a:t>Fakultní nemocnice Hradec Králové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/>
              <a:buNone/>
            </a:pPr>
            <a:endParaRPr lang="cs-CZ" sz="1400">
              <a:solidFill>
                <a:srgbClr val="4D4D4D"/>
              </a:solidFill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/>
              <a:buNone/>
            </a:pPr>
            <a:r>
              <a:rPr lang="cs-CZ" sz="1400">
                <a:solidFill>
                  <a:srgbClr val="4D4D4D"/>
                </a:solidFill>
              </a:rPr>
              <a:t>Dept. of Anaesthesiology and Intensive Care Medicine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/>
              <a:buNone/>
            </a:pPr>
            <a:r>
              <a:rPr lang="cs-CZ" sz="1400">
                <a:solidFill>
                  <a:srgbClr val="4D4D4D"/>
                </a:solidFill>
              </a:rPr>
              <a:t>Charles University, Faculty of Medicine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/>
              <a:buNone/>
            </a:pPr>
            <a:r>
              <a:rPr lang="cs-CZ" sz="1400">
                <a:solidFill>
                  <a:srgbClr val="4D4D4D"/>
                </a:solidFill>
              </a:rPr>
              <a:t>University Hospital Hradec Kralove</a:t>
            </a:r>
          </a:p>
        </p:txBody>
      </p:sp>
      <p:pic>
        <p:nvPicPr>
          <p:cNvPr id="15366" name="Picture 11" descr="Zobrazit zdrojový obráze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5876925"/>
            <a:ext cx="15128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5" descr="Zobrazit zdrojový obrázek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01013" y="5734050"/>
            <a:ext cx="83343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61F45469-4D9A-4C2A-9545-97D0CB386A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Pathophysiology of shock</a:t>
            </a:r>
          </a:p>
        </p:txBody>
      </p:sp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3348038" y="2060575"/>
            <a:ext cx="1079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 sz="2400">
              <a:latin typeface="Times New Roman" pitchFamily="18" charset="0"/>
            </a:endParaRPr>
          </a:p>
        </p:txBody>
      </p:sp>
      <p:sp>
        <p:nvSpPr>
          <p:cNvPr id="24579" name="AutoShape 5"/>
          <p:cNvSpPr>
            <a:spLocks noChangeArrowheads="1"/>
          </p:cNvSpPr>
          <p:nvPr/>
        </p:nvSpPr>
        <p:spPr bwMode="auto">
          <a:xfrm>
            <a:off x="3203575" y="3860800"/>
            <a:ext cx="1657350" cy="503238"/>
          </a:xfrm>
          <a:prstGeom prst="rightArrow">
            <a:avLst>
              <a:gd name="adj1" fmla="val 50000"/>
              <a:gd name="adj2" fmla="val 82334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 altLang="cs-CZ" sz="2400">
              <a:latin typeface="Times New Roman" pitchFamily="18" charset="0"/>
            </a:endParaRPr>
          </a:p>
        </p:txBody>
      </p:sp>
      <p:sp>
        <p:nvSpPr>
          <p:cNvPr id="2458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752600"/>
            <a:ext cx="3810000" cy="4629150"/>
          </a:xfrm>
        </p:spPr>
        <p:txBody>
          <a:bodyPr/>
          <a:lstStyle/>
          <a:p>
            <a:r>
              <a:rPr lang="cs-CZ" altLang="cs-CZ" sz="2000"/>
              <a:t>Multiple organ dysfunction, failure  </a:t>
            </a:r>
            <a:r>
              <a:rPr lang="cs-CZ" altLang="cs-CZ" sz="2000">
                <a:sym typeface="Symbol" pitchFamily="18" charset="2"/>
              </a:rPr>
              <a:t></a:t>
            </a:r>
            <a:r>
              <a:rPr lang="cs-CZ" altLang="cs-CZ" sz="2000"/>
              <a:t> MOD, MOF</a:t>
            </a:r>
          </a:p>
          <a:p>
            <a:pPr lvl="1"/>
            <a:r>
              <a:rPr lang="cs-CZ" altLang="cs-CZ" sz="1800"/>
              <a:t>CNS  (encefalopathy)</a:t>
            </a:r>
          </a:p>
          <a:p>
            <a:pPr lvl="1"/>
            <a:r>
              <a:rPr lang="cs-CZ" altLang="cs-CZ" sz="1800"/>
              <a:t>Myocardium  (failure, cardiomyopathy)</a:t>
            </a:r>
          </a:p>
          <a:p>
            <a:pPr lvl="1"/>
            <a:r>
              <a:rPr lang="cs-CZ" altLang="cs-CZ" sz="1800"/>
              <a:t>Kidney (renal failure, AKI)</a:t>
            </a:r>
          </a:p>
          <a:p>
            <a:pPr lvl="1"/>
            <a:r>
              <a:rPr lang="cs-CZ" altLang="cs-CZ" sz="1800"/>
              <a:t>Lungs (ARDS)</a:t>
            </a:r>
          </a:p>
          <a:p>
            <a:pPr lvl="1"/>
            <a:r>
              <a:rPr lang="cs-CZ" altLang="cs-CZ" sz="1800"/>
              <a:t>Intestine, liver, pancreas</a:t>
            </a:r>
          </a:p>
          <a:p>
            <a:pPr lvl="1"/>
            <a:r>
              <a:rPr lang="cs-CZ" altLang="cs-CZ" sz="1800"/>
              <a:t>Immunology, metabolism</a:t>
            </a:r>
          </a:p>
          <a:p>
            <a:pPr lvl="1"/>
            <a:r>
              <a:rPr lang="cs-CZ" altLang="cs-CZ" sz="1800"/>
              <a:t>Coagulopathy ( DIC)</a:t>
            </a:r>
          </a:p>
          <a:p>
            <a:pPr lvl="1"/>
            <a:r>
              <a:rPr lang="cs-CZ" altLang="cs-CZ" sz="1800"/>
              <a:t>Muscles (neuromyopathy of critically ill)</a:t>
            </a:r>
          </a:p>
        </p:txBody>
      </p:sp>
      <p:sp>
        <p:nvSpPr>
          <p:cNvPr id="24581" name="Zástupný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57200" y="1844675"/>
            <a:ext cx="2909888" cy="4629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20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Font typeface="Monotype Sorts"/>
              <a:buNone/>
              <a:defRPr/>
            </a:pPr>
            <a:r>
              <a:rPr lang="cs-CZ" altLang="cs-CZ" sz="2000" kern="0" dirty="0" err="1"/>
              <a:t>Insult</a:t>
            </a:r>
            <a:r>
              <a:rPr lang="cs-CZ" altLang="cs-CZ" sz="2000" kern="0" dirty="0"/>
              <a:t> / </a:t>
            </a:r>
            <a:r>
              <a:rPr lang="cs-CZ" altLang="cs-CZ" sz="2000" kern="0" dirty="0" err="1"/>
              <a:t>Injury</a:t>
            </a:r>
            <a:endParaRPr lang="cs-CZ" altLang="cs-CZ" sz="2000" kern="0" dirty="0"/>
          </a:p>
          <a:p>
            <a:pPr>
              <a:buFont typeface="Monotype Sorts"/>
              <a:buNone/>
              <a:defRPr/>
            </a:pPr>
            <a:r>
              <a:rPr lang="cs-CZ" altLang="cs-CZ" sz="2000" kern="0" dirty="0" err="1"/>
              <a:t>Compensatory</a:t>
            </a:r>
            <a:r>
              <a:rPr lang="cs-CZ" altLang="cs-CZ" sz="2000" kern="0" dirty="0"/>
              <a:t> </a:t>
            </a:r>
            <a:r>
              <a:rPr lang="cs-CZ" altLang="cs-CZ" sz="2000" kern="0" dirty="0" err="1"/>
              <a:t>phase</a:t>
            </a:r>
            <a:endParaRPr lang="cs-CZ" altLang="cs-CZ" sz="2000" kern="0" dirty="0"/>
          </a:p>
          <a:p>
            <a:pPr>
              <a:buFont typeface="Monotype Sorts"/>
              <a:buNone/>
              <a:defRPr/>
            </a:pPr>
            <a:endParaRPr lang="cs-CZ" altLang="cs-CZ" sz="2000" kern="0" dirty="0">
              <a:solidFill>
                <a:srgbClr val="FF0000"/>
              </a:solidFill>
            </a:endParaRPr>
          </a:p>
          <a:p>
            <a:pPr>
              <a:buFont typeface="Monotype Sorts"/>
              <a:buNone/>
              <a:defRPr/>
            </a:pPr>
            <a:r>
              <a:rPr lang="cs-CZ" altLang="cs-CZ" sz="2000" kern="0" dirty="0" err="1">
                <a:solidFill>
                  <a:srgbClr val="FF0000"/>
                </a:solidFill>
              </a:rPr>
              <a:t>Decompensated</a:t>
            </a:r>
            <a:r>
              <a:rPr lang="cs-CZ" altLang="cs-CZ" sz="2000" kern="0" dirty="0">
                <a:solidFill>
                  <a:srgbClr val="FF0000"/>
                </a:solidFill>
              </a:rPr>
              <a:t> </a:t>
            </a:r>
            <a:r>
              <a:rPr lang="cs-CZ" altLang="cs-CZ" sz="2000" kern="0" dirty="0" err="1">
                <a:solidFill>
                  <a:srgbClr val="FF0000"/>
                </a:solidFill>
              </a:rPr>
              <a:t>phase</a:t>
            </a:r>
            <a:endParaRPr lang="cs-CZ" altLang="cs-CZ" sz="2000" kern="0" dirty="0">
              <a:solidFill>
                <a:srgbClr val="FF0000"/>
              </a:solidFill>
            </a:endParaRPr>
          </a:p>
          <a:p>
            <a:pPr>
              <a:buFont typeface="Monotype Sorts"/>
              <a:buNone/>
              <a:defRPr/>
            </a:pPr>
            <a:endParaRPr lang="cs-CZ" altLang="cs-CZ" sz="2000" kern="0" dirty="0"/>
          </a:p>
          <a:p>
            <a:pPr>
              <a:buFont typeface="Monotype Sorts"/>
              <a:buNone/>
              <a:defRPr/>
            </a:pPr>
            <a:r>
              <a:rPr lang="cs-CZ" altLang="cs-CZ" sz="2000" kern="0" dirty="0">
                <a:solidFill>
                  <a:srgbClr val="FF0000"/>
                </a:solidFill>
              </a:rPr>
              <a:t>Organ </a:t>
            </a:r>
            <a:r>
              <a:rPr lang="cs-CZ" altLang="cs-CZ" sz="2000" kern="0" dirty="0" err="1">
                <a:solidFill>
                  <a:srgbClr val="FF0000"/>
                </a:solidFill>
              </a:rPr>
              <a:t>dysfunction</a:t>
            </a:r>
            <a:endParaRPr lang="cs-CZ" altLang="cs-CZ" sz="2000" kern="0" dirty="0">
              <a:solidFill>
                <a:srgbClr val="FF0000"/>
              </a:solidFill>
            </a:endParaRPr>
          </a:p>
          <a:p>
            <a:pPr>
              <a:buFont typeface="Monotype Sorts"/>
              <a:buNone/>
              <a:defRPr/>
            </a:pPr>
            <a:endParaRPr lang="cs-CZ" altLang="cs-CZ" sz="2000" kern="0" dirty="0"/>
          </a:p>
          <a:p>
            <a:pPr>
              <a:buFont typeface="Monotype Sorts"/>
              <a:buNone/>
              <a:defRPr/>
            </a:pPr>
            <a:r>
              <a:rPr lang="cs-CZ" altLang="cs-CZ" sz="2000" kern="0" dirty="0" err="1"/>
              <a:t>Irreversible</a:t>
            </a:r>
            <a:r>
              <a:rPr lang="cs-CZ" altLang="cs-CZ" sz="2000" kern="0" dirty="0"/>
              <a:t> </a:t>
            </a:r>
            <a:r>
              <a:rPr lang="cs-CZ" altLang="cs-CZ" sz="2000" kern="0" dirty="0" err="1"/>
              <a:t>phase</a:t>
            </a:r>
            <a:endParaRPr lang="cs-CZ" altLang="cs-CZ" sz="2000" kern="0" dirty="0"/>
          </a:p>
          <a:p>
            <a:pPr>
              <a:buFont typeface="Monotype Sorts"/>
              <a:buNone/>
              <a:defRPr/>
            </a:pPr>
            <a:endParaRPr lang="cs-CZ" altLang="cs-CZ" sz="2000" kern="0" dirty="0"/>
          </a:p>
          <a:p>
            <a:pPr>
              <a:buFont typeface="Monotype Sorts"/>
              <a:buNone/>
              <a:defRPr/>
            </a:pPr>
            <a:r>
              <a:rPr lang="cs-CZ" altLang="cs-CZ" sz="2000" kern="0" dirty="0"/>
              <a:t>Exitus </a:t>
            </a:r>
            <a:r>
              <a:rPr lang="cs-CZ" altLang="cs-CZ" sz="2000" kern="0" dirty="0" err="1"/>
              <a:t>letalis</a:t>
            </a:r>
            <a:endParaRPr lang="cs-CZ" altLang="cs-CZ" sz="2000" kern="0" dirty="0"/>
          </a:p>
        </p:txBody>
      </p:sp>
      <p:pic>
        <p:nvPicPr>
          <p:cNvPr id="2" name="10">
            <a:hlinkClick r:id="" action="ppaction://media"/>
            <a:extLst>
              <a:ext uri="{FF2B5EF4-FFF2-40B4-BE49-F238E27FC236}">
                <a16:creationId xmlns:a16="http://schemas.microsoft.com/office/drawing/2014/main" id="{2A975CA7-386C-4AC8-A6F2-9E1B1C5157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Pathophysiology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shock</a:t>
            </a:r>
            <a:endParaRPr lang="cs-CZ" altLang="cs-CZ" dirty="0"/>
          </a:p>
        </p:txBody>
      </p:sp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3348038" y="2060575"/>
            <a:ext cx="1079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 sz="2400">
              <a:latin typeface="Times New Roman" pitchFamily="18" charset="0"/>
            </a:endParaRPr>
          </a:p>
        </p:txBody>
      </p:sp>
      <p:sp>
        <p:nvSpPr>
          <p:cNvPr id="2560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752600"/>
            <a:ext cx="3810000" cy="4629150"/>
          </a:xfrm>
        </p:spPr>
        <p:txBody>
          <a:bodyPr/>
          <a:lstStyle/>
          <a:p>
            <a:pPr>
              <a:defRPr/>
            </a:pPr>
            <a:endParaRPr lang="cs-CZ" altLang="cs-CZ" sz="2000" dirty="0"/>
          </a:p>
          <a:p>
            <a:pPr>
              <a:defRPr/>
            </a:pPr>
            <a:endParaRPr lang="cs-CZ" altLang="cs-CZ" sz="2000" dirty="0"/>
          </a:p>
          <a:p>
            <a:pPr>
              <a:defRPr/>
            </a:pPr>
            <a:endParaRPr lang="cs-CZ" altLang="cs-CZ" sz="2000" dirty="0"/>
          </a:p>
          <a:p>
            <a:pPr>
              <a:defRPr/>
            </a:pPr>
            <a:endParaRPr lang="cs-CZ" altLang="cs-CZ" sz="2000" dirty="0"/>
          </a:p>
          <a:p>
            <a:pPr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sz="2000" dirty="0" err="1"/>
              <a:t>MyocardiaI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ischemia</a:t>
            </a:r>
            <a:r>
              <a:rPr lang="cs-CZ" altLang="cs-CZ" sz="2000" dirty="0"/>
              <a:t>,  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altLang="cs-CZ" sz="2000" dirty="0"/>
              <a:t>               </a:t>
            </a:r>
            <a:r>
              <a:rPr lang="cs-CZ" altLang="cs-CZ" sz="2000" dirty="0" err="1"/>
              <a:t>progression</a:t>
            </a:r>
            <a:endParaRPr lang="cs-CZ" altLang="cs-CZ" sz="2000" dirty="0"/>
          </a:p>
          <a:p>
            <a:pPr algn="ctr">
              <a:buFont typeface="Monotype Sorts"/>
              <a:buNone/>
              <a:defRPr/>
            </a:pPr>
            <a:r>
              <a:rPr lang="cs-CZ" altLang="cs-CZ" dirty="0">
                <a:sym typeface="Symbol" pitchFamily="18" charset="2"/>
              </a:rPr>
              <a:t></a:t>
            </a:r>
            <a:endParaRPr lang="cs-CZ" altLang="cs-CZ" sz="2000" dirty="0"/>
          </a:p>
          <a:p>
            <a:pPr>
              <a:defRPr/>
            </a:pPr>
            <a:r>
              <a:rPr lang="cs-CZ" altLang="cs-CZ" sz="2000" dirty="0" err="1"/>
              <a:t>Irreversible</a:t>
            </a:r>
            <a:r>
              <a:rPr lang="cs-CZ" altLang="cs-CZ" sz="2000" dirty="0"/>
              <a:t> MOF</a:t>
            </a:r>
          </a:p>
        </p:txBody>
      </p:sp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3103563" y="4192588"/>
            <a:ext cx="1657350" cy="503237"/>
          </a:xfrm>
          <a:prstGeom prst="rightArrow">
            <a:avLst>
              <a:gd name="adj1" fmla="val 50000"/>
              <a:gd name="adj2" fmla="val 82334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 altLang="cs-CZ" sz="2400">
              <a:latin typeface="Times New Roman" pitchFamily="18" charset="0"/>
            </a:endParaRPr>
          </a:p>
        </p:txBody>
      </p:sp>
      <p:sp>
        <p:nvSpPr>
          <p:cNvPr id="25605" name="Zástupný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57200" y="1844675"/>
            <a:ext cx="2909888" cy="4629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20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Font typeface="Monotype Sorts"/>
              <a:buNone/>
              <a:defRPr/>
            </a:pPr>
            <a:r>
              <a:rPr lang="cs-CZ" altLang="cs-CZ" sz="2000" kern="0" dirty="0" err="1"/>
              <a:t>Insult</a:t>
            </a:r>
            <a:r>
              <a:rPr lang="cs-CZ" altLang="cs-CZ" sz="2000" kern="0" dirty="0"/>
              <a:t> / </a:t>
            </a:r>
            <a:r>
              <a:rPr lang="cs-CZ" altLang="cs-CZ" sz="2000" kern="0" dirty="0" err="1"/>
              <a:t>Injury</a:t>
            </a:r>
            <a:endParaRPr lang="cs-CZ" altLang="cs-CZ" sz="2000" kern="0" dirty="0"/>
          </a:p>
          <a:p>
            <a:pPr>
              <a:buFont typeface="Monotype Sorts"/>
              <a:buNone/>
              <a:defRPr/>
            </a:pPr>
            <a:r>
              <a:rPr lang="cs-CZ" altLang="cs-CZ" sz="2000" kern="0" dirty="0" err="1"/>
              <a:t>Compensatory</a:t>
            </a:r>
            <a:r>
              <a:rPr lang="cs-CZ" altLang="cs-CZ" sz="2000" kern="0" dirty="0"/>
              <a:t> </a:t>
            </a:r>
            <a:r>
              <a:rPr lang="cs-CZ" altLang="cs-CZ" sz="2000" kern="0" dirty="0" err="1"/>
              <a:t>phase</a:t>
            </a:r>
            <a:endParaRPr lang="cs-CZ" altLang="cs-CZ" sz="2000" kern="0" dirty="0"/>
          </a:p>
          <a:p>
            <a:pPr>
              <a:buFont typeface="Monotype Sorts"/>
              <a:buNone/>
              <a:defRPr/>
            </a:pPr>
            <a:endParaRPr lang="cs-CZ" altLang="cs-CZ" sz="2000" kern="0" dirty="0">
              <a:solidFill>
                <a:srgbClr val="FF0000"/>
              </a:solidFill>
            </a:endParaRPr>
          </a:p>
          <a:p>
            <a:pPr>
              <a:buFont typeface="Monotype Sorts"/>
              <a:buNone/>
              <a:defRPr/>
            </a:pPr>
            <a:r>
              <a:rPr lang="cs-CZ" altLang="cs-CZ" sz="2000" kern="0" dirty="0" err="1"/>
              <a:t>Decompensated</a:t>
            </a:r>
            <a:r>
              <a:rPr lang="cs-CZ" altLang="cs-CZ" sz="2000" kern="0" dirty="0"/>
              <a:t> </a:t>
            </a:r>
            <a:r>
              <a:rPr lang="cs-CZ" altLang="cs-CZ" sz="2000" kern="0" dirty="0" err="1"/>
              <a:t>phase</a:t>
            </a:r>
            <a:endParaRPr lang="cs-CZ" altLang="cs-CZ" sz="2000" kern="0" dirty="0"/>
          </a:p>
          <a:p>
            <a:pPr>
              <a:buFont typeface="Monotype Sorts"/>
              <a:buNone/>
              <a:defRPr/>
            </a:pPr>
            <a:endParaRPr lang="cs-CZ" altLang="cs-CZ" sz="2000" kern="0" dirty="0"/>
          </a:p>
          <a:p>
            <a:pPr>
              <a:buFont typeface="Monotype Sorts"/>
              <a:buNone/>
              <a:defRPr/>
            </a:pPr>
            <a:r>
              <a:rPr lang="cs-CZ" altLang="cs-CZ" sz="2000" kern="0" dirty="0"/>
              <a:t>Organ </a:t>
            </a:r>
            <a:r>
              <a:rPr lang="cs-CZ" altLang="cs-CZ" sz="2000" kern="0" dirty="0" err="1"/>
              <a:t>dysfunction</a:t>
            </a:r>
            <a:endParaRPr lang="cs-CZ" altLang="cs-CZ" sz="2000" kern="0" dirty="0"/>
          </a:p>
          <a:p>
            <a:pPr>
              <a:buFont typeface="Monotype Sorts"/>
              <a:buNone/>
              <a:defRPr/>
            </a:pPr>
            <a:endParaRPr lang="cs-CZ" altLang="cs-CZ" sz="2000" kern="0" dirty="0"/>
          </a:p>
          <a:p>
            <a:pPr>
              <a:buFont typeface="Monotype Sorts"/>
              <a:buNone/>
              <a:defRPr/>
            </a:pPr>
            <a:r>
              <a:rPr lang="cs-CZ" altLang="cs-CZ" sz="2000" kern="0" dirty="0" err="1">
                <a:solidFill>
                  <a:srgbClr val="FF0000"/>
                </a:solidFill>
              </a:rPr>
              <a:t>Irreversible</a:t>
            </a:r>
            <a:r>
              <a:rPr lang="cs-CZ" altLang="cs-CZ" sz="2000" kern="0" dirty="0">
                <a:solidFill>
                  <a:srgbClr val="FF0000"/>
                </a:solidFill>
              </a:rPr>
              <a:t> </a:t>
            </a:r>
            <a:r>
              <a:rPr lang="cs-CZ" altLang="cs-CZ" sz="2000" kern="0" dirty="0" err="1">
                <a:solidFill>
                  <a:srgbClr val="FF0000"/>
                </a:solidFill>
              </a:rPr>
              <a:t>phase</a:t>
            </a:r>
            <a:endParaRPr lang="cs-CZ" altLang="cs-CZ" sz="2000" kern="0" dirty="0">
              <a:solidFill>
                <a:srgbClr val="FF0000"/>
              </a:solidFill>
            </a:endParaRPr>
          </a:p>
          <a:p>
            <a:pPr>
              <a:buFont typeface="Monotype Sorts"/>
              <a:buNone/>
              <a:defRPr/>
            </a:pPr>
            <a:endParaRPr lang="cs-CZ" altLang="cs-CZ" sz="2000" kern="0" dirty="0"/>
          </a:p>
          <a:p>
            <a:pPr>
              <a:buFont typeface="Monotype Sorts"/>
              <a:buNone/>
              <a:defRPr/>
            </a:pPr>
            <a:r>
              <a:rPr lang="cs-CZ" altLang="cs-CZ" sz="2000" kern="0" dirty="0"/>
              <a:t>Exitus </a:t>
            </a:r>
            <a:r>
              <a:rPr lang="cs-CZ" altLang="cs-CZ" sz="2000" kern="0" dirty="0" err="1"/>
              <a:t>letalis</a:t>
            </a:r>
            <a:endParaRPr lang="cs-CZ" altLang="cs-CZ" sz="2000" kern="0" dirty="0"/>
          </a:p>
        </p:txBody>
      </p:sp>
      <p:pic>
        <p:nvPicPr>
          <p:cNvPr id="3" name="11">
            <a:hlinkClick r:id="" action="ppaction://media"/>
            <a:extLst>
              <a:ext uri="{FF2B5EF4-FFF2-40B4-BE49-F238E27FC236}">
                <a16:creationId xmlns:a16="http://schemas.microsoft.com/office/drawing/2014/main" id="{CF0A0BCE-F067-4635-BB85-2F4B18DFE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/>
              <a:t>The role of microcirculation 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5561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1600" dirty="0" err="1"/>
              <a:t>Sympathetic</a:t>
            </a:r>
            <a:r>
              <a:rPr lang="cs-CZ" altLang="cs-CZ" sz="1600" dirty="0"/>
              <a:t> </a:t>
            </a:r>
            <a:r>
              <a:rPr lang="cs-CZ" altLang="cs-CZ" sz="1600" dirty="0" err="1"/>
              <a:t>activation</a:t>
            </a:r>
            <a:r>
              <a:rPr lang="cs-CZ" altLang="cs-CZ" sz="1600" dirty="0"/>
              <a:t> - </a:t>
            </a:r>
            <a:r>
              <a:rPr lang="cs-CZ" altLang="cs-CZ" sz="1600" dirty="0" err="1"/>
              <a:t>pre</a:t>
            </a:r>
            <a:r>
              <a:rPr lang="cs-CZ" altLang="cs-CZ" sz="1600" dirty="0"/>
              <a:t> and </a:t>
            </a:r>
            <a:r>
              <a:rPr lang="cs-CZ" altLang="cs-CZ" sz="1600" dirty="0" err="1"/>
              <a:t>postcapillary</a:t>
            </a:r>
            <a:r>
              <a:rPr lang="cs-CZ" altLang="cs-CZ" sz="1600" dirty="0"/>
              <a:t> </a:t>
            </a:r>
            <a:r>
              <a:rPr lang="cs-CZ" altLang="cs-CZ" sz="1600" dirty="0" err="1"/>
              <a:t>vasoconstriction</a:t>
            </a:r>
            <a:endParaRPr lang="cs-CZ" altLang="cs-CZ" sz="1600" dirty="0"/>
          </a:p>
          <a:p>
            <a:pPr lvl="1">
              <a:lnSpc>
                <a:spcPct val="80000"/>
              </a:lnSpc>
              <a:buFontTx/>
              <a:buNone/>
            </a:pPr>
            <a:r>
              <a:rPr lang="cs-CZ" altLang="cs-CZ" sz="1600" dirty="0">
                <a:sym typeface="Symbol" pitchFamily="18" charset="2"/>
              </a:rPr>
              <a:t></a:t>
            </a:r>
            <a:r>
              <a:rPr lang="cs-CZ" altLang="cs-CZ" sz="1600" dirty="0"/>
              <a:t>  Fluid shift – </a:t>
            </a:r>
            <a:r>
              <a:rPr lang="cs-CZ" altLang="cs-CZ" sz="1600" dirty="0" err="1"/>
              <a:t>intravasal</a:t>
            </a:r>
            <a:r>
              <a:rPr lang="cs-CZ" altLang="cs-CZ" sz="1600" dirty="0"/>
              <a:t> </a:t>
            </a:r>
            <a:r>
              <a:rPr lang="cs-CZ" altLang="cs-CZ" sz="1600" dirty="0" err="1"/>
              <a:t>space</a:t>
            </a:r>
            <a:r>
              <a:rPr lang="cs-CZ" altLang="cs-CZ" sz="1600" dirty="0"/>
              <a:t> (</a:t>
            </a:r>
            <a:r>
              <a:rPr lang="cs-CZ" altLang="cs-CZ" sz="1600" dirty="0" err="1"/>
              <a:t>transkapillary</a:t>
            </a:r>
            <a:r>
              <a:rPr lang="cs-CZ" altLang="cs-CZ" sz="1600" dirty="0"/>
              <a:t> </a:t>
            </a:r>
            <a:r>
              <a:rPr lang="cs-CZ" altLang="cs-CZ" sz="1600" dirty="0" err="1"/>
              <a:t>filling</a:t>
            </a:r>
            <a:r>
              <a:rPr lang="cs-CZ" altLang="cs-CZ" sz="1600" dirty="0"/>
              <a:t>), </a:t>
            </a:r>
            <a:r>
              <a:rPr lang="cs-CZ" altLang="cs-CZ" sz="1600" dirty="0" err="1"/>
              <a:t>perfusion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pressure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preservation</a:t>
            </a:r>
            <a:endParaRPr lang="cs-CZ" altLang="cs-CZ" sz="1600" dirty="0"/>
          </a:p>
          <a:p>
            <a:pPr>
              <a:lnSpc>
                <a:spcPct val="80000"/>
              </a:lnSpc>
            </a:pPr>
            <a:endParaRPr lang="cs-CZ" altLang="cs-CZ" sz="1600" dirty="0"/>
          </a:p>
          <a:p>
            <a:pPr>
              <a:lnSpc>
                <a:spcPct val="80000"/>
              </a:lnSpc>
            </a:pPr>
            <a:r>
              <a:rPr lang="cs-CZ" altLang="cs-CZ" sz="1600" dirty="0" err="1"/>
              <a:t>Metabolic</a:t>
            </a:r>
            <a:r>
              <a:rPr lang="cs-CZ" altLang="cs-CZ" sz="1600" dirty="0"/>
              <a:t> </a:t>
            </a:r>
            <a:r>
              <a:rPr lang="cs-CZ" altLang="cs-CZ" sz="1600" dirty="0" err="1"/>
              <a:t>alterations</a:t>
            </a:r>
            <a:r>
              <a:rPr lang="cs-CZ" altLang="cs-CZ" sz="1600" dirty="0"/>
              <a:t> - </a:t>
            </a:r>
            <a:r>
              <a:rPr lang="cs-CZ" altLang="cs-CZ" sz="1600" dirty="0" err="1"/>
              <a:t>precapillary</a:t>
            </a:r>
            <a:r>
              <a:rPr lang="cs-CZ" altLang="cs-CZ" sz="1600" dirty="0"/>
              <a:t> </a:t>
            </a:r>
            <a:r>
              <a:rPr lang="cs-CZ" altLang="cs-CZ" sz="1600" dirty="0" err="1"/>
              <a:t>vasodilation</a:t>
            </a:r>
            <a:r>
              <a:rPr lang="cs-CZ" altLang="cs-CZ" sz="1600" dirty="0"/>
              <a:t> - ↑ </a:t>
            </a:r>
            <a:r>
              <a:rPr lang="cs-CZ" altLang="cs-CZ" sz="1600" dirty="0" err="1"/>
              <a:t>hydrostatic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pressure</a:t>
            </a:r>
            <a:r>
              <a:rPr lang="cs-CZ" altLang="cs-CZ" sz="1600" dirty="0"/>
              <a:t>  </a:t>
            </a:r>
          </a:p>
          <a:p>
            <a:pPr>
              <a:lnSpc>
                <a:spcPct val="80000"/>
              </a:lnSpc>
              <a:buFont typeface="Monotype Sorts"/>
              <a:buNone/>
            </a:pPr>
            <a:r>
              <a:rPr lang="cs-CZ" altLang="cs-CZ" sz="1600" dirty="0"/>
              <a:t>        </a:t>
            </a:r>
            <a:r>
              <a:rPr lang="cs-CZ" altLang="cs-CZ" sz="1600" dirty="0">
                <a:sym typeface="Symbol" pitchFamily="18" charset="2"/>
              </a:rPr>
              <a:t></a:t>
            </a:r>
            <a:r>
              <a:rPr lang="cs-CZ" altLang="cs-CZ" sz="1600" dirty="0"/>
              <a:t>  fluid shift </a:t>
            </a:r>
            <a:r>
              <a:rPr lang="cs-CZ" altLang="cs-CZ" sz="1600" dirty="0" err="1"/>
              <a:t>into</a:t>
            </a:r>
            <a:r>
              <a:rPr lang="cs-CZ" altLang="cs-CZ" sz="1600" dirty="0"/>
              <a:t> </a:t>
            </a:r>
            <a:r>
              <a:rPr lang="cs-CZ" altLang="cs-CZ" sz="1600" dirty="0" err="1"/>
              <a:t>extravascular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space</a:t>
            </a:r>
            <a:endParaRPr lang="cs-CZ" altLang="cs-CZ" sz="1600" dirty="0"/>
          </a:p>
          <a:p>
            <a:pPr>
              <a:lnSpc>
                <a:spcPct val="80000"/>
              </a:lnSpc>
              <a:buFont typeface="Monotype Sorts"/>
              <a:buNone/>
            </a:pPr>
            <a:endParaRPr lang="cs-CZ" altLang="cs-CZ" sz="1600" dirty="0"/>
          </a:p>
          <a:p>
            <a:pPr>
              <a:lnSpc>
                <a:spcPct val="80000"/>
              </a:lnSpc>
            </a:pPr>
            <a:r>
              <a:rPr lang="cs-CZ" altLang="cs-CZ" sz="1600" dirty="0" err="1"/>
              <a:t>Endothelial</a:t>
            </a:r>
            <a:r>
              <a:rPr lang="cs-CZ" altLang="cs-CZ" sz="1600" dirty="0"/>
              <a:t> </a:t>
            </a:r>
            <a:r>
              <a:rPr lang="cs-CZ" altLang="cs-CZ" sz="1600" dirty="0" err="1"/>
              <a:t>damage</a:t>
            </a:r>
            <a:r>
              <a:rPr lang="cs-CZ" altLang="cs-CZ" sz="1600" dirty="0"/>
              <a:t> (</a:t>
            </a:r>
            <a:r>
              <a:rPr lang="cs-CZ" altLang="cs-CZ" sz="1600" dirty="0" err="1"/>
              <a:t>hypoxia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toxins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leukocytes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adhesion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inflammatory</a:t>
            </a:r>
            <a:r>
              <a:rPr lang="cs-CZ" altLang="cs-CZ" sz="1600" dirty="0"/>
              <a:t> </a:t>
            </a:r>
            <a:r>
              <a:rPr lang="cs-CZ" altLang="cs-CZ" sz="1600" dirty="0" err="1"/>
              <a:t>mediators</a:t>
            </a:r>
            <a:r>
              <a:rPr lang="cs-CZ" altLang="cs-CZ" sz="1600" dirty="0"/>
              <a:t>) +  ↑  </a:t>
            </a:r>
            <a:r>
              <a:rPr lang="cs-CZ" altLang="cs-CZ" sz="1600" dirty="0" err="1"/>
              <a:t>capillary</a:t>
            </a:r>
            <a:r>
              <a:rPr lang="cs-CZ" altLang="cs-CZ" sz="1600" dirty="0"/>
              <a:t> permeability   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cs-CZ" altLang="cs-CZ" sz="1600" dirty="0">
                <a:sym typeface="Symbol" pitchFamily="18" charset="2"/>
              </a:rPr>
              <a:t></a:t>
            </a:r>
            <a:r>
              <a:rPr lang="cs-CZ" altLang="cs-CZ" sz="1600" dirty="0"/>
              <a:t> Fluid and </a:t>
            </a:r>
            <a:r>
              <a:rPr lang="cs-CZ" altLang="cs-CZ" sz="1600" dirty="0" err="1"/>
              <a:t>protheins</a:t>
            </a:r>
            <a:r>
              <a:rPr lang="cs-CZ" altLang="cs-CZ" sz="1600" dirty="0"/>
              <a:t> shift </a:t>
            </a:r>
            <a:r>
              <a:rPr lang="cs-CZ" altLang="cs-CZ" sz="1600" dirty="0" err="1"/>
              <a:t>into</a:t>
            </a:r>
            <a:r>
              <a:rPr lang="cs-CZ" altLang="cs-CZ" sz="1600" dirty="0"/>
              <a:t> </a:t>
            </a:r>
            <a:r>
              <a:rPr lang="cs-CZ" altLang="cs-CZ" sz="1600" dirty="0" err="1"/>
              <a:t>extravascular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compartment</a:t>
            </a:r>
            <a:r>
              <a:rPr lang="cs-CZ" altLang="cs-CZ" sz="1600" dirty="0"/>
              <a:t> </a:t>
            </a:r>
          </a:p>
          <a:p>
            <a:pPr>
              <a:lnSpc>
                <a:spcPct val="80000"/>
              </a:lnSpc>
            </a:pPr>
            <a:endParaRPr lang="cs-CZ" altLang="cs-CZ" sz="1600" dirty="0"/>
          </a:p>
          <a:p>
            <a:pPr>
              <a:lnSpc>
                <a:spcPct val="80000"/>
              </a:lnSpc>
            </a:pPr>
            <a:r>
              <a:rPr lang="cs-CZ" altLang="cs-CZ" sz="1600" dirty="0" err="1"/>
              <a:t>Disseminated</a:t>
            </a:r>
            <a:r>
              <a:rPr lang="cs-CZ" altLang="cs-CZ" sz="1600" dirty="0"/>
              <a:t> </a:t>
            </a:r>
            <a:r>
              <a:rPr lang="cs-CZ" altLang="cs-CZ" sz="1600" dirty="0" err="1"/>
              <a:t>intravascular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coagulopathy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microthrombosis</a:t>
            </a:r>
            <a:endParaRPr lang="cs-CZ" altLang="cs-CZ" sz="1600" dirty="0"/>
          </a:p>
          <a:p>
            <a:pPr lvl="1">
              <a:lnSpc>
                <a:spcPct val="80000"/>
              </a:lnSpc>
              <a:buFontTx/>
              <a:buNone/>
            </a:pPr>
            <a:r>
              <a:rPr lang="cs-CZ" altLang="cs-CZ" sz="1600" dirty="0">
                <a:sym typeface="Symbol" pitchFamily="18" charset="2"/>
              </a:rPr>
              <a:t>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profound</a:t>
            </a:r>
            <a:r>
              <a:rPr lang="cs-CZ" altLang="cs-CZ" sz="1600" dirty="0"/>
              <a:t> </a:t>
            </a:r>
            <a:r>
              <a:rPr lang="cs-CZ" altLang="cs-CZ" sz="1600" dirty="0" err="1"/>
              <a:t>ischemia</a:t>
            </a:r>
            <a:r>
              <a:rPr lang="cs-CZ" altLang="cs-CZ" sz="1600" dirty="0"/>
              <a:t> and </a:t>
            </a:r>
            <a:r>
              <a:rPr lang="cs-CZ" altLang="cs-CZ" sz="1600" dirty="0" err="1"/>
              <a:t>tissue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hypoxia</a:t>
            </a:r>
            <a:endParaRPr lang="cs-CZ" altLang="cs-CZ" sz="1600" dirty="0"/>
          </a:p>
          <a:p>
            <a:pPr>
              <a:lnSpc>
                <a:spcPct val="80000"/>
              </a:lnSpc>
            </a:pPr>
            <a:endParaRPr lang="cs-CZ" altLang="cs-CZ" sz="1600" dirty="0"/>
          </a:p>
          <a:p>
            <a:pPr>
              <a:lnSpc>
                <a:spcPct val="80000"/>
              </a:lnSpc>
            </a:pPr>
            <a:r>
              <a:rPr lang="cs-CZ" altLang="cs-CZ" sz="1600" dirty="0" err="1"/>
              <a:t>Septic</a:t>
            </a:r>
            <a:r>
              <a:rPr lang="cs-CZ" altLang="cs-CZ" sz="1600" dirty="0"/>
              <a:t> </a:t>
            </a:r>
            <a:r>
              <a:rPr lang="cs-CZ" altLang="cs-CZ" sz="1600" dirty="0" err="1"/>
              <a:t>shock</a:t>
            </a:r>
            <a:r>
              <a:rPr lang="cs-CZ" altLang="cs-CZ" sz="1600" dirty="0"/>
              <a:t> – </a:t>
            </a:r>
            <a:r>
              <a:rPr lang="cs-CZ" altLang="cs-CZ" sz="1600" dirty="0" err="1"/>
              <a:t>vasodilation</a:t>
            </a:r>
            <a:r>
              <a:rPr lang="cs-CZ" altLang="cs-CZ" sz="1600" dirty="0"/>
              <a:t>, ↑ </a:t>
            </a:r>
            <a:r>
              <a:rPr lang="cs-CZ" altLang="cs-CZ" sz="1600" dirty="0" err="1"/>
              <a:t>capillary</a:t>
            </a:r>
            <a:r>
              <a:rPr lang="cs-CZ" altLang="cs-CZ" sz="1600" dirty="0"/>
              <a:t> permeability, </a:t>
            </a:r>
            <a:r>
              <a:rPr lang="cs-CZ" altLang="cs-CZ" sz="1600" dirty="0" err="1"/>
              <a:t>activation</a:t>
            </a:r>
            <a:r>
              <a:rPr lang="cs-CZ" altLang="cs-CZ" sz="1600" dirty="0"/>
              <a:t> </a:t>
            </a:r>
            <a:r>
              <a:rPr lang="cs-CZ" altLang="cs-CZ" sz="1600" dirty="0" err="1"/>
              <a:t>of</a:t>
            </a:r>
            <a:r>
              <a:rPr lang="cs-CZ" altLang="cs-CZ" sz="1600" dirty="0"/>
              <a:t> </a:t>
            </a:r>
            <a:r>
              <a:rPr lang="cs-CZ" altLang="cs-CZ" sz="1600" dirty="0" err="1"/>
              <a:t>intravascular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coagulation</a:t>
            </a:r>
            <a:r>
              <a:rPr lang="cs-CZ" altLang="cs-CZ" sz="1600" dirty="0"/>
              <a:t>, a-v </a:t>
            </a:r>
            <a:r>
              <a:rPr lang="cs-CZ" altLang="cs-CZ" sz="1600" dirty="0" err="1"/>
              <a:t>shunts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pathological</a:t>
            </a:r>
            <a:r>
              <a:rPr lang="cs-CZ" altLang="cs-CZ" sz="1600" dirty="0"/>
              <a:t> </a:t>
            </a:r>
            <a:r>
              <a:rPr lang="cs-CZ" altLang="cs-CZ" sz="1600" dirty="0" err="1"/>
              <a:t>distribution</a:t>
            </a:r>
            <a:r>
              <a:rPr lang="cs-CZ" altLang="cs-CZ" sz="1600" dirty="0"/>
              <a:t> </a:t>
            </a:r>
            <a:r>
              <a:rPr lang="cs-CZ" altLang="cs-CZ" sz="1600" dirty="0" err="1"/>
              <a:t>of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perfusion</a:t>
            </a:r>
            <a:endParaRPr lang="cs-CZ" altLang="cs-CZ" sz="1600" dirty="0">
              <a:sym typeface="Symbol" pitchFamily="18" charset="2"/>
            </a:endParaRPr>
          </a:p>
          <a:p>
            <a:pPr algn="ctr">
              <a:lnSpc>
                <a:spcPct val="80000"/>
              </a:lnSpc>
              <a:buFont typeface="Monotype Sorts"/>
              <a:buNone/>
            </a:pPr>
            <a:r>
              <a:rPr lang="cs-CZ" altLang="cs-CZ" sz="1600" dirty="0">
                <a:sym typeface="Symbol" pitchFamily="18" charset="2"/>
              </a:rPr>
              <a:t></a:t>
            </a:r>
            <a:endParaRPr lang="cs-CZ" altLang="cs-CZ" sz="1600" i="1" u="sng" dirty="0"/>
          </a:p>
          <a:p>
            <a:pPr algn="ctr">
              <a:lnSpc>
                <a:spcPct val="80000"/>
              </a:lnSpc>
              <a:buFont typeface="Monotype Sorts"/>
              <a:buNone/>
            </a:pPr>
            <a:r>
              <a:rPr lang="cs-CZ" altLang="cs-CZ" sz="1600" i="1" u="sng" dirty="0" err="1"/>
              <a:t>Decrease</a:t>
            </a:r>
            <a:r>
              <a:rPr lang="cs-CZ" altLang="cs-CZ" sz="1600" i="1" u="sng" dirty="0"/>
              <a:t> in </a:t>
            </a:r>
            <a:r>
              <a:rPr lang="cs-CZ" altLang="cs-CZ" sz="1600" i="1" u="sng" dirty="0" err="1"/>
              <a:t>circulation</a:t>
            </a:r>
            <a:r>
              <a:rPr lang="cs-CZ" altLang="cs-CZ" sz="1600" i="1" u="sng" dirty="0"/>
              <a:t> </a:t>
            </a:r>
            <a:r>
              <a:rPr lang="cs-CZ" altLang="cs-CZ" sz="1600" i="1" u="sng" dirty="0" err="1"/>
              <a:t>volume</a:t>
            </a:r>
            <a:r>
              <a:rPr lang="cs-CZ" altLang="cs-CZ" sz="1600" i="1" u="sng" dirty="0"/>
              <a:t>, </a:t>
            </a:r>
            <a:r>
              <a:rPr lang="cs-CZ" altLang="cs-CZ" sz="1600" i="1" u="sng" dirty="0" err="1"/>
              <a:t>tissue</a:t>
            </a:r>
            <a:r>
              <a:rPr lang="cs-CZ" altLang="cs-CZ" sz="1600" i="1" u="sng" dirty="0"/>
              <a:t> </a:t>
            </a:r>
            <a:r>
              <a:rPr lang="cs-CZ" altLang="cs-CZ" sz="1600" i="1" u="sng" dirty="0" err="1"/>
              <a:t>edema</a:t>
            </a:r>
            <a:r>
              <a:rPr lang="cs-CZ" altLang="cs-CZ" sz="1600" i="1" u="sng" dirty="0"/>
              <a:t> and </a:t>
            </a:r>
            <a:r>
              <a:rPr lang="cs-CZ" altLang="cs-CZ" sz="1600" i="1" u="sng" dirty="0" err="1"/>
              <a:t>tissue</a:t>
            </a:r>
            <a:r>
              <a:rPr lang="cs-CZ" altLang="cs-CZ" sz="1600" i="1" u="sng" dirty="0"/>
              <a:t> </a:t>
            </a:r>
            <a:r>
              <a:rPr lang="cs-CZ" altLang="cs-CZ" sz="1600" i="1" u="sng" dirty="0" err="1"/>
              <a:t>hypoperfusion</a:t>
            </a:r>
            <a:r>
              <a:rPr lang="cs-CZ" altLang="cs-CZ" sz="1600" i="1" u="sng" dirty="0"/>
              <a:t> </a:t>
            </a:r>
            <a:r>
              <a:rPr lang="cs-CZ" altLang="cs-CZ" sz="1600" dirty="0"/>
              <a:t>↓</a:t>
            </a:r>
          </a:p>
          <a:p>
            <a:pPr lvl="3">
              <a:lnSpc>
                <a:spcPct val="80000"/>
              </a:lnSpc>
            </a:pPr>
            <a:endParaRPr lang="cs-CZ" altLang="cs-CZ" sz="1200" dirty="0"/>
          </a:p>
        </p:txBody>
      </p:sp>
      <p:pic>
        <p:nvPicPr>
          <p:cNvPr id="2" name="12">
            <a:hlinkClick r:id="" action="ppaction://media"/>
            <a:extLst>
              <a:ext uri="{FF2B5EF4-FFF2-40B4-BE49-F238E27FC236}">
                <a16:creationId xmlns:a16="http://schemas.microsoft.com/office/drawing/2014/main" id="{56C80B3E-0D48-4991-A2DA-A79EE30BF2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/>
              <a:t>Hemodynamics under shock conditions</a:t>
            </a:r>
          </a:p>
        </p:txBody>
      </p:sp>
      <p:graphicFrame>
        <p:nvGraphicFramePr>
          <p:cNvPr id="2117" name="Object 69"/>
          <p:cNvGraphicFramePr>
            <a:graphicFrameLocks noGrp="1" noChangeAspect="1"/>
          </p:cNvGraphicFramePr>
          <p:nvPr>
            <p:ph idx="1"/>
          </p:nvPr>
        </p:nvGraphicFramePr>
        <p:xfrm>
          <a:off x="1570038" y="2136775"/>
          <a:ext cx="5695950" cy="338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7045453" imgH="4195690" progId="">
                  <p:embed/>
                </p:oleObj>
              </mc:Choice>
              <mc:Fallback>
                <p:oleObj name="Document" r:id="rId4" imgW="7045453" imgH="4195690" progId="">
                  <p:embed/>
                  <p:pic>
                    <p:nvPicPr>
                      <p:cNvPr id="0" name="Picture 6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0038" y="2136775"/>
                        <a:ext cx="5695950" cy="3389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13">
            <a:hlinkClick r:id="" action="ppaction://media"/>
            <a:extLst>
              <a:ext uri="{FF2B5EF4-FFF2-40B4-BE49-F238E27FC236}">
                <a16:creationId xmlns:a16="http://schemas.microsoft.com/office/drawing/2014/main" id="{FF3A7BCD-D148-44C0-9CF8-697D6E730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/>
              <a:t>General scheme of treatment in shocks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1800"/>
              <a:t>To ensure  adequate tissue perfusion and oxygen delivery</a:t>
            </a:r>
          </a:p>
          <a:p>
            <a:pPr lvl="1">
              <a:lnSpc>
                <a:spcPct val="90000"/>
              </a:lnSpc>
            </a:pPr>
            <a:r>
              <a:rPr lang="cs-CZ" altLang="cs-CZ" sz="1600"/>
              <a:t>Systemic perfusion pressure</a:t>
            </a:r>
          </a:p>
          <a:p>
            <a:pPr lvl="1">
              <a:lnSpc>
                <a:spcPct val="90000"/>
              </a:lnSpc>
            </a:pPr>
            <a:r>
              <a:rPr lang="cs-CZ" altLang="cs-CZ" sz="1600"/>
              <a:t>Intravascular volume substitution – manipulation with preload</a:t>
            </a:r>
          </a:p>
          <a:p>
            <a:pPr lvl="1">
              <a:lnSpc>
                <a:spcPct val="90000"/>
              </a:lnSpc>
            </a:pPr>
            <a:r>
              <a:rPr lang="cs-CZ" altLang="cs-CZ" sz="1600"/>
              <a:t>To optimize cardiac output (contractility, inotropic support)</a:t>
            </a:r>
            <a:endParaRPr lang="cs-CZ" altLang="cs-CZ" sz="1800"/>
          </a:p>
          <a:p>
            <a:pPr lvl="1">
              <a:lnSpc>
                <a:spcPct val="90000"/>
              </a:lnSpc>
            </a:pPr>
            <a:r>
              <a:rPr lang="cs-CZ" altLang="cs-CZ" sz="1600"/>
              <a:t>Haemoglobin level correction</a:t>
            </a:r>
          </a:p>
          <a:p>
            <a:pPr lvl="1">
              <a:lnSpc>
                <a:spcPct val="90000"/>
              </a:lnSpc>
            </a:pPr>
            <a:r>
              <a:rPr lang="cs-CZ" altLang="cs-CZ" sz="1600"/>
              <a:t>Hb saturation by O2 – adequate oxygenation</a:t>
            </a:r>
            <a:endParaRPr lang="cs-CZ" altLang="cs-CZ" sz="1600" i="1"/>
          </a:p>
          <a:p>
            <a:pPr>
              <a:lnSpc>
                <a:spcPct val="90000"/>
              </a:lnSpc>
            </a:pPr>
            <a:endParaRPr lang="cs-CZ" altLang="cs-CZ" sz="1800"/>
          </a:p>
          <a:p>
            <a:pPr>
              <a:lnSpc>
                <a:spcPct val="90000"/>
              </a:lnSpc>
            </a:pPr>
            <a:r>
              <a:rPr lang="cs-CZ" altLang="cs-CZ" sz="1800"/>
              <a:t>Decrease in oxygen consumption</a:t>
            </a:r>
          </a:p>
          <a:p>
            <a:pPr lvl="1">
              <a:lnSpc>
                <a:spcPct val="90000"/>
              </a:lnSpc>
            </a:pPr>
            <a:r>
              <a:rPr lang="cs-CZ" altLang="cs-CZ" sz="1600"/>
              <a:t>To limit extreme work of breathing – non-invasive or mechanical ventilation</a:t>
            </a:r>
          </a:p>
          <a:p>
            <a:pPr lvl="1">
              <a:lnSpc>
                <a:spcPct val="90000"/>
              </a:lnSpc>
            </a:pPr>
            <a:r>
              <a:rPr lang="cs-CZ" altLang="cs-CZ" sz="1600"/>
              <a:t>Prevention of hyperthermia</a:t>
            </a:r>
            <a:endParaRPr lang="cs-CZ" altLang="cs-CZ" sz="1600" i="1"/>
          </a:p>
          <a:p>
            <a:pPr>
              <a:lnSpc>
                <a:spcPct val="90000"/>
              </a:lnSpc>
            </a:pPr>
            <a:endParaRPr lang="cs-CZ" altLang="cs-CZ" sz="1600"/>
          </a:p>
          <a:p>
            <a:pPr>
              <a:lnSpc>
                <a:spcPct val="90000"/>
              </a:lnSpc>
            </a:pPr>
            <a:r>
              <a:rPr lang="cs-CZ" altLang="cs-CZ" sz="1800"/>
              <a:t>Additional pharmacotherapy </a:t>
            </a:r>
          </a:p>
          <a:p>
            <a:pPr lvl="1">
              <a:lnSpc>
                <a:spcPct val="90000"/>
              </a:lnSpc>
            </a:pPr>
            <a:r>
              <a:rPr lang="cs-CZ" altLang="cs-CZ" sz="1600"/>
              <a:t>Vasoactive drugs </a:t>
            </a:r>
            <a:endParaRPr lang="cs-CZ" altLang="cs-CZ" sz="1600" i="1"/>
          </a:p>
          <a:p>
            <a:pPr>
              <a:lnSpc>
                <a:spcPct val="90000"/>
              </a:lnSpc>
            </a:pPr>
            <a:endParaRPr lang="cs-CZ" altLang="cs-CZ" sz="1600"/>
          </a:p>
          <a:p>
            <a:pPr>
              <a:lnSpc>
                <a:spcPct val="90000"/>
              </a:lnSpc>
            </a:pPr>
            <a:r>
              <a:rPr lang="cs-CZ" altLang="cs-CZ" sz="1800"/>
              <a:t>Specific causative therapy of diagnosed type of shock  </a:t>
            </a:r>
          </a:p>
          <a:p>
            <a:pPr>
              <a:lnSpc>
                <a:spcPct val="90000"/>
              </a:lnSpc>
            </a:pPr>
            <a:endParaRPr lang="cs-CZ" altLang="cs-CZ" sz="1800"/>
          </a:p>
          <a:p>
            <a:pPr>
              <a:lnSpc>
                <a:spcPct val="90000"/>
              </a:lnSpc>
            </a:pPr>
            <a:endParaRPr lang="cs-CZ" altLang="cs-CZ" sz="1600"/>
          </a:p>
        </p:txBody>
      </p:sp>
      <p:pic>
        <p:nvPicPr>
          <p:cNvPr id="3" name="14">
            <a:hlinkClick r:id="" action="ppaction://media"/>
            <a:extLst>
              <a:ext uri="{FF2B5EF4-FFF2-40B4-BE49-F238E27FC236}">
                <a16:creationId xmlns:a16="http://schemas.microsoft.com/office/drawing/2014/main" id="{558F3623-7377-4682-9C8B-8A5F5C3784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/>
              <a:t>How to initially manage </a:t>
            </a:r>
            <a:br>
              <a:rPr lang="cs-CZ" altLang="cs-CZ"/>
            </a:br>
            <a:r>
              <a:rPr lang="cs-CZ" altLang="cs-CZ"/>
              <a:t>the patients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000"/>
              <a:t>Intravenous line</a:t>
            </a:r>
          </a:p>
          <a:p>
            <a:pPr>
              <a:lnSpc>
                <a:spcPct val="80000"/>
              </a:lnSpc>
            </a:pPr>
            <a:endParaRPr lang="cs-CZ" altLang="cs-CZ" sz="2000"/>
          </a:p>
          <a:p>
            <a:pPr>
              <a:lnSpc>
                <a:spcPct val="80000"/>
              </a:lnSpc>
            </a:pPr>
            <a:r>
              <a:rPr lang="cs-CZ" altLang="cs-CZ" sz="2000"/>
              <a:t>Non-invasive / invasive blood pressure measurement</a:t>
            </a:r>
          </a:p>
          <a:p>
            <a:pPr>
              <a:lnSpc>
                <a:spcPct val="80000"/>
              </a:lnSpc>
            </a:pPr>
            <a:endParaRPr lang="cs-CZ" altLang="cs-CZ" sz="2000"/>
          </a:p>
          <a:p>
            <a:pPr>
              <a:lnSpc>
                <a:spcPct val="80000"/>
              </a:lnSpc>
            </a:pPr>
            <a:r>
              <a:rPr lang="cs-CZ" altLang="cs-CZ" sz="2000"/>
              <a:t>Check and secure the airway – improve ventilation and oxygenation</a:t>
            </a:r>
          </a:p>
          <a:p>
            <a:pPr>
              <a:lnSpc>
                <a:spcPct val="80000"/>
              </a:lnSpc>
            </a:pPr>
            <a:endParaRPr lang="cs-CZ" altLang="cs-CZ" sz="2000"/>
          </a:p>
          <a:p>
            <a:pPr>
              <a:lnSpc>
                <a:spcPct val="80000"/>
              </a:lnSpc>
            </a:pPr>
            <a:r>
              <a:rPr lang="cs-CZ" altLang="cs-CZ" sz="2000"/>
              <a:t>Urinary catheter, nasogastric tube - in (paralytic ileus)</a:t>
            </a:r>
          </a:p>
          <a:p>
            <a:pPr>
              <a:lnSpc>
                <a:spcPct val="80000"/>
              </a:lnSpc>
            </a:pPr>
            <a:endParaRPr lang="cs-CZ" altLang="cs-CZ" sz="2000"/>
          </a:p>
          <a:p>
            <a:pPr>
              <a:lnSpc>
                <a:spcPct val="80000"/>
              </a:lnSpc>
            </a:pPr>
            <a:r>
              <a:rPr lang="cs-CZ" altLang="cs-CZ" sz="2000"/>
              <a:t>Other monitoring modalities (Ultrasound, invasive hemodynamics, tissue oxygen saturation, )</a:t>
            </a:r>
          </a:p>
          <a:p>
            <a:pPr lvl="3">
              <a:lnSpc>
                <a:spcPct val="80000"/>
              </a:lnSpc>
            </a:pPr>
            <a:endParaRPr lang="cs-CZ" altLang="cs-CZ" sz="1600"/>
          </a:p>
          <a:p>
            <a:pPr>
              <a:lnSpc>
                <a:spcPct val="80000"/>
              </a:lnSpc>
            </a:pPr>
            <a:endParaRPr lang="cs-CZ" altLang="cs-CZ" sz="2000"/>
          </a:p>
        </p:txBody>
      </p:sp>
      <p:pic>
        <p:nvPicPr>
          <p:cNvPr id="2" name="15">
            <a:hlinkClick r:id="" action="ppaction://media"/>
            <a:extLst>
              <a:ext uri="{FF2B5EF4-FFF2-40B4-BE49-F238E27FC236}">
                <a16:creationId xmlns:a16="http://schemas.microsoft.com/office/drawing/2014/main" id="{D39AB8B1-8189-466B-9395-B40C8E6D98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/>
              <a:t>Patient‘s monitoring 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000" dirty="0" err="1"/>
              <a:t>Consciousness</a:t>
            </a:r>
            <a:endParaRPr lang="cs-CZ" altLang="cs-CZ" sz="2000" dirty="0"/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2000" dirty="0" err="1"/>
              <a:t>Circulation</a:t>
            </a:r>
            <a:endParaRPr lang="cs-CZ" altLang="cs-CZ" sz="2000" dirty="0"/>
          </a:p>
          <a:p>
            <a:pPr lvl="1">
              <a:lnSpc>
                <a:spcPct val="90000"/>
              </a:lnSpc>
            </a:pPr>
            <a:r>
              <a:rPr lang="cs-CZ" altLang="cs-CZ" sz="2000" dirty="0" err="1"/>
              <a:t>Clinical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signs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warm</a:t>
            </a:r>
            <a:r>
              <a:rPr lang="cs-CZ" altLang="cs-CZ" sz="2000" dirty="0"/>
              <a:t>/</a:t>
            </a:r>
            <a:r>
              <a:rPr lang="cs-CZ" altLang="cs-CZ" sz="2000" dirty="0" err="1"/>
              <a:t>cold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periphery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pulsation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capillary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refill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cyanosis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signs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centralisation</a:t>
            </a:r>
            <a:r>
              <a:rPr lang="cs-CZ" altLang="cs-CZ" sz="2000" dirty="0"/>
              <a:t>, urine output)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ECG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 err="1"/>
              <a:t>Heart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rate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Blood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pressure</a:t>
            </a:r>
            <a:r>
              <a:rPr lang="cs-CZ" altLang="cs-CZ" sz="2000" dirty="0"/>
              <a:t> 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 err="1"/>
              <a:t>Central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venous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pressure</a:t>
            </a:r>
            <a:endParaRPr lang="cs-CZ" altLang="cs-CZ" sz="2000" dirty="0"/>
          </a:p>
          <a:p>
            <a:pPr lvl="1">
              <a:lnSpc>
                <a:spcPct val="90000"/>
              </a:lnSpc>
            </a:pPr>
            <a:r>
              <a:rPr lang="cs-CZ" altLang="cs-CZ" sz="2000" dirty="0" err="1"/>
              <a:t>Dynamic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parameters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preload</a:t>
            </a:r>
            <a:r>
              <a:rPr lang="cs-CZ" altLang="cs-CZ" sz="2000" dirty="0"/>
              <a:t> (pulse </a:t>
            </a:r>
            <a:r>
              <a:rPr lang="cs-CZ" altLang="cs-CZ" sz="2000" dirty="0" err="1"/>
              <a:t>pressure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variation</a:t>
            </a:r>
            <a:r>
              <a:rPr lang="cs-CZ" altLang="cs-CZ" sz="2000" dirty="0"/>
              <a:t> – PPV, </a:t>
            </a:r>
            <a:r>
              <a:rPr lang="cs-CZ" altLang="cs-CZ" sz="2000" dirty="0" err="1"/>
              <a:t>stroke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volume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variation</a:t>
            </a:r>
            <a:r>
              <a:rPr lang="cs-CZ" altLang="cs-CZ" sz="2000" dirty="0"/>
              <a:t> – SVV) 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 err="1"/>
              <a:t>Pulmonary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artery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catheter</a:t>
            </a:r>
            <a:r>
              <a:rPr lang="cs-CZ" altLang="cs-CZ" sz="2000" dirty="0"/>
              <a:t> in </a:t>
            </a:r>
            <a:r>
              <a:rPr lang="cs-CZ" altLang="cs-CZ" sz="2000" dirty="0" err="1"/>
              <a:t>high</a:t>
            </a:r>
            <a:r>
              <a:rPr lang="cs-CZ" altLang="cs-CZ" sz="2000" dirty="0"/>
              <a:t> risk patiens </a:t>
            </a:r>
            <a:r>
              <a:rPr lang="cs-CZ" altLang="cs-CZ" sz="2000" dirty="0" err="1"/>
              <a:t>with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high</a:t>
            </a:r>
            <a:r>
              <a:rPr lang="cs-CZ" altLang="cs-CZ" sz="2000" dirty="0"/>
              <a:t> </a:t>
            </a:r>
            <a:r>
              <a:rPr lang="cs-CZ" altLang="cs-CZ" sz="2000" dirty="0" err="1"/>
              <a:t>left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ventricle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filling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pressures</a:t>
            </a:r>
            <a:endParaRPr lang="cs-CZ" altLang="cs-CZ" sz="2000" dirty="0"/>
          </a:p>
          <a:p>
            <a:pPr lvl="1">
              <a:lnSpc>
                <a:spcPct val="90000"/>
              </a:lnSpc>
            </a:pPr>
            <a:r>
              <a:rPr lang="cs-CZ" altLang="cs-CZ" sz="2000" dirty="0" err="1"/>
              <a:t>Global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tissue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perfusion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assessment</a:t>
            </a:r>
            <a:r>
              <a:rPr lang="cs-CZ" altLang="cs-CZ" sz="2000" dirty="0"/>
              <a:t> – </a:t>
            </a:r>
            <a:r>
              <a:rPr lang="cs-CZ" altLang="cs-CZ" sz="2000" dirty="0" err="1"/>
              <a:t>mixed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venous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blood</a:t>
            </a:r>
            <a:r>
              <a:rPr lang="cs-CZ" altLang="cs-CZ" sz="2000" dirty="0"/>
              <a:t> oxygen </a:t>
            </a:r>
            <a:r>
              <a:rPr lang="cs-CZ" altLang="cs-CZ" sz="2000" dirty="0" err="1"/>
              <a:t>saturation</a:t>
            </a:r>
            <a:r>
              <a:rPr lang="cs-CZ" altLang="cs-CZ" sz="2000" dirty="0"/>
              <a:t> -SvO2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 err="1"/>
              <a:t>Echocardiography</a:t>
            </a:r>
            <a:r>
              <a:rPr lang="cs-CZ" altLang="cs-CZ" sz="2000" dirty="0"/>
              <a:t> ( </a:t>
            </a:r>
            <a:r>
              <a:rPr lang="cs-CZ" altLang="cs-CZ" sz="2000" dirty="0" err="1"/>
              <a:t>protocol</a:t>
            </a:r>
            <a:r>
              <a:rPr lang="cs-CZ" altLang="cs-CZ" sz="2000" dirty="0"/>
              <a:t> FATE)</a:t>
            </a:r>
          </a:p>
        </p:txBody>
      </p:sp>
      <p:pic>
        <p:nvPicPr>
          <p:cNvPr id="2" name="16">
            <a:hlinkClick r:id="" action="ppaction://media"/>
            <a:extLst>
              <a:ext uri="{FF2B5EF4-FFF2-40B4-BE49-F238E27FC236}">
                <a16:creationId xmlns:a16="http://schemas.microsoft.com/office/drawing/2014/main" id="{2B7AC231-3776-47DC-8FB4-7248020BA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/>
              <a:t>Patient‘s monitoring  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000" dirty="0" err="1"/>
              <a:t>Internal</a:t>
            </a:r>
            <a:r>
              <a:rPr lang="cs-CZ" altLang="cs-CZ" sz="2000" dirty="0"/>
              <a:t> environment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Acid base balance – pH, base deficit, </a:t>
            </a:r>
            <a:r>
              <a:rPr lang="cs-CZ" altLang="cs-CZ" sz="2000" dirty="0" err="1"/>
              <a:t>lactate</a:t>
            </a:r>
            <a:r>
              <a:rPr lang="cs-CZ" altLang="cs-CZ" sz="2000" dirty="0"/>
              <a:t> level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Breathing</a:t>
            </a:r>
            <a:endParaRPr lang="cs-CZ" altLang="cs-CZ" sz="2000" dirty="0"/>
          </a:p>
          <a:p>
            <a:pPr lvl="1">
              <a:lnSpc>
                <a:spcPct val="80000"/>
              </a:lnSpc>
            </a:pPr>
            <a:r>
              <a:rPr lang="cs-CZ" altLang="cs-CZ" sz="2000" dirty="0" err="1"/>
              <a:t>Oxygenation</a:t>
            </a:r>
            <a:r>
              <a:rPr lang="cs-CZ" altLang="cs-CZ" sz="2000" dirty="0"/>
              <a:t> – SaO2, paO2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 err="1"/>
              <a:t>Ventilation</a:t>
            </a:r>
            <a:r>
              <a:rPr lang="cs-CZ" altLang="cs-CZ" sz="2000" dirty="0"/>
              <a:t> – ETCO2, pH, paCO2, </a:t>
            </a:r>
            <a:r>
              <a:rPr lang="cs-CZ" altLang="cs-CZ" sz="2000" dirty="0" err="1"/>
              <a:t>respiratory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rate</a:t>
            </a:r>
            <a:r>
              <a:rPr lang="cs-CZ" altLang="cs-CZ" sz="2000" dirty="0"/>
              <a:t> 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Biochemical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parameters</a:t>
            </a:r>
            <a:r>
              <a:rPr lang="cs-CZ" altLang="cs-CZ" sz="2000" dirty="0"/>
              <a:t> 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Urea, </a:t>
            </a:r>
            <a:r>
              <a:rPr lang="cs-CZ" altLang="cs-CZ" sz="2000" dirty="0" err="1"/>
              <a:t>creatinin</a:t>
            </a:r>
            <a:r>
              <a:rPr lang="cs-CZ" altLang="cs-CZ" sz="2000" dirty="0"/>
              <a:t>, and </a:t>
            </a:r>
            <a:r>
              <a:rPr lang="cs-CZ" altLang="cs-CZ" sz="2000" dirty="0" err="1"/>
              <a:t>creatinine</a:t>
            </a:r>
            <a:r>
              <a:rPr lang="cs-CZ" altLang="cs-CZ" sz="2000" dirty="0"/>
              <a:t> clearance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Amylase, ALT, AST, bilirubin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 err="1"/>
              <a:t>Glycaemia</a:t>
            </a:r>
            <a:endParaRPr lang="cs-CZ" altLang="cs-CZ" sz="2000" dirty="0"/>
          </a:p>
          <a:p>
            <a:pPr lvl="1">
              <a:lnSpc>
                <a:spcPct val="80000"/>
              </a:lnSpc>
            </a:pPr>
            <a:r>
              <a:rPr lang="cs-CZ" altLang="cs-CZ" sz="2000" dirty="0" err="1"/>
              <a:t>Serum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minerals</a:t>
            </a:r>
            <a:endParaRPr lang="cs-CZ" altLang="cs-CZ" sz="2000" dirty="0"/>
          </a:p>
          <a:p>
            <a:pPr lvl="1">
              <a:lnSpc>
                <a:spcPct val="80000"/>
              </a:lnSpc>
            </a:pPr>
            <a:r>
              <a:rPr lang="cs-CZ" altLang="cs-CZ" sz="2000" dirty="0" err="1"/>
              <a:t>Blood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count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trombocytes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coagulation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endParaRPr lang="cs-CZ" altLang="cs-CZ" sz="2000" dirty="0"/>
          </a:p>
        </p:txBody>
      </p:sp>
      <p:pic>
        <p:nvPicPr>
          <p:cNvPr id="4" name="17">
            <a:hlinkClick r:id="" action="ppaction://media"/>
            <a:extLst>
              <a:ext uri="{FF2B5EF4-FFF2-40B4-BE49-F238E27FC236}">
                <a16:creationId xmlns:a16="http://schemas.microsoft.com/office/drawing/2014/main" id="{9DC5D503-A588-4A07-8DD2-B436A7DBF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/>
              <a:t>Hypovolemic shock</a:t>
            </a:r>
            <a:br>
              <a:rPr lang="cs-CZ" altLang="cs-CZ"/>
            </a:br>
            <a:r>
              <a:rPr lang="cs-CZ" altLang="cs-CZ" sz="1600" b="0" i="1"/>
              <a:t>Stages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000"/>
              <a:t>1. Initial stadium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Compensatory response – redistribution of cardiac output into the vital organs  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Sympathetic activation – vasoconstriction, tachycardia.  Haemoglobin dissociation curve for oxygen shifts to the right – oxygen extraction increase, dropp in SvO2     </a:t>
            </a:r>
          </a:p>
          <a:p>
            <a:pPr lvl="1">
              <a:lnSpc>
                <a:spcPct val="80000"/>
              </a:lnSpc>
            </a:pPr>
            <a:r>
              <a:rPr lang="cs-CZ" altLang="cs-CZ" sz="1800" i="1"/>
              <a:t>No hypotension initially present !!!</a:t>
            </a:r>
            <a:endParaRPr lang="cs-CZ" altLang="cs-CZ" sz="1800"/>
          </a:p>
          <a:p>
            <a:pPr>
              <a:lnSpc>
                <a:spcPct val="80000"/>
              </a:lnSpc>
            </a:pPr>
            <a:endParaRPr lang="cs-CZ" altLang="cs-CZ" sz="2000"/>
          </a:p>
          <a:p>
            <a:pPr>
              <a:lnSpc>
                <a:spcPct val="80000"/>
              </a:lnSpc>
            </a:pPr>
            <a:r>
              <a:rPr lang="cs-CZ" altLang="cs-CZ" sz="2000"/>
              <a:t>2. Decompensated shock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Hypotension, progressive tachycardia, dyspnoe, low or no urine output, consciousness alterations 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Cold periphery, weak pulsation, slow capillary refill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Peripheral cyanosis</a:t>
            </a:r>
          </a:p>
          <a:p>
            <a:pPr lvl="1">
              <a:lnSpc>
                <a:spcPct val="80000"/>
              </a:lnSpc>
            </a:pPr>
            <a:endParaRPr lang="cs-CZ" altLang="cs-CZ" sz="1800"/>
          </a:p>
          <a:p>
            <a:pPr>
              <a:lnSpc>
                <a:spcPct val="80000"/>
              </a:lnSpc>
            </a:pPr>
            <a:r>
              <a:rPr lang="cs-CZ" altLang="cs-CZ" sz="2000"/>
              <a:t>3. Irreversible stage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Rapid decrease in CO, refractory hypotension, secondary cardiogennic shock</a:t>
            </a:r>
          </a:p>
          <a:p>
            <a:pPr lvl="3">
              <a:lnSpc>
                <a:spcPct val="80000"/>
              </a:lnSpc>
            </a:pPr>
            <a:endParaRPr lang="cs-CZ" altLang="cs-CZ" sz="1600"/>
          </a:p>
          <a:p>
            <a:pPr>
              <a:lnSpc>
                <a:spcPct val="80000"/>
              </a:lnSpc>
            </a:pPr>
            <a:endParaRPr lang="cs-CZ" altLang="cs-CZ" sz="2000"/>
          </a:p>
        </p:txBody>
      </p:sp>
      <p:pic>
        <p:nvPicPr>
          <p:cNvPr id="2" name="18">
            <a:hlinkClick r:id="" action="ppaction://media"/>
            <a:extLst>
              <a:ext uri="{FF2B5EF4-FFF2-40B4-BE49-F238E27FC236}">
                <a16:creationId xmlns:a16="http://schemas.microsoft.com/office/drawing/2014/main" id="{CD71F103-D0D7-417D-8863-5D5FD79D86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Hypovolemic shock </a:t>
            </a:r>
            <a:br>
              <a:rPr lang="cs-CZ" altLang="cs-CZ"/>
            </a:br>
            <a:r>
              <a:rPr lang="cs-CZ" altLang="cs-CZ" sz="1600" b="0" i="1"/>
              <a:t>Bleeding classification, stratification </a:t>
            </a:r>
          </a:p>
        </p:txBody>
      </p:sp>
      <p:graphicFrame>
        <p:nvGraphicFramePr>
          <p:cNvPr id="103458" name="Group 34"/>
          <p:cNvGraphicFramePr>
            <a:graphicFrameLocks noGrp="1"/>
          </p:cNvGraphicFramePr>
          <p:nvPr>
            <p:ph type="tbl" idx="1"/>
          </p:nvPr>
        </p:nvGraphicFramePr>
        <p:xfrm>
          <a:off x="1331913" y="1773238"/>
          <a:ext cx="6332537" cy="3060284"/>
        </p:xfrm>
        <a:graphic>
          <a:graphicData uri="http://schemas.openxmlformats.org/drawingml/2006/table">
            <a:tbl>
              <a:tblPr/>
              <a:tblGrid>
                <a:gridCol w="2111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9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1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209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cs-CZ" sz="1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Clinical</a:t>
                      </a:r>
                      <a:r>
                        <a:rPr kumimoji="0" lang="cs-CZ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cs-CZ" sz="1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manifestation</a:t>
                      </a:r>
                      <a:endParaRPr kumimoji="0" lang="cs-CZ" sz="16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cs-CZ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 </a:t>
                      </a:r>
                      <a:r>
                        <a:rPr kumimoji="0" lang="cs-CZ" sz="1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of</a:t>
                      </a:r>
                      <a:r>
                        <a:rPr kumimoji="0" lang="cs-CZ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cs-CZ" sz="1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blood</a:t>
                      </a:r>
                      <a:r>
                        <a:rPr kumimoji="0" lang="cs-CZ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cs-CZ" sz="1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loss</a:t>
                      </a:r>
                      <a:endParaRPr kumimoji="0" lang="cs-CZ" sz="16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50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I.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tachycardia</a:t>
                      </a: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II.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ortostatic</a:t>
                      </a: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hypotension</a:t>
                      </a: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20-25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III.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hypotension</a:t>
                      </a: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oliguric</a:t>
                      </a: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patient</a:t>
                      </a: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25-40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IV.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Circulatory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cs-CZ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failure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MOF, MODS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nad 40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4844" name="Text Box 35"/>
          <p:cNvSpPr txBox="1">
            <a:spLocks noChangeArrowheads="1"/>
          </p:cNvSpPr>
          <p:nvPr/>
        </p:nvSpPr>
        <p:spPr bwMode="auto">
          <a:xfrm>
            <a:off x="1187450" y="4941888"/>
            <a:ext cx="6624638" cy="1477962"/>
          </a:xfrm>
          <a:prstGeom prst="rect">
            <a:avLst/>
          </a:prstGeom>
          <a:solidFill>
            <a:srgbClr val="CCFFCC"/>
          </a:solidFill>
          <a:ln w="9525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b="1"/>
              <a:t>Shock index: puls frequency/systolic pressure</a:t>
            </a:r>
          </a:p>
          <a:p>
            <a:pPr lvl="3">
              <a:spcBef>
                <a:spcPct val="50000"/>
              </a:spcBef>
              <a:buFontTx/>
              <a:buChar char="•"/>
            </a:pPr>
            <a:r>
              <a:rPr lang="cs-CZ" altLang="cs-CZ" sz="1600"/>
              <a:t> 0,5        normal value</a:t>
            </a:r>
          </a:p>
          <a:p>
            <a:pPr lvl="3">
              <a:spcBef>
                <a:spcPct val="50000"/>
              </a:spcBef>
              <a:buFontTx/>
              <a:buChar char="•"/>
            </a:pPr>
            <a:r>
              <a:rPr lang="cs-CZ" altLang="cs-CZ" sz="1600"/>
              <a:t> </a:t>
            </a:r>
            <a:r>
              <a:rPr lang="en-US" altLang="cs-CZ" sz="1600"/>
              <a:t>&gt;</a:t>
            </a:r>
            <a:r>
              <a:rPr lang="cs-CZ" altLang="cs-CZ" sz="1600"/>
              <a:t> 1        early stage of shock</a:t>
            </a:r>
          </a:p>
          <a:p>
            <a:pPr lvl="3">
              <a:spcBef>
                <a:spcPct val="50000"/>
              </a:spcBef>
              <a:buFontTx/>
              <a:buChar char="•"/>
            </a:pPr>
            <a:r>
              <a:rPr lang="cs-CZ" altLang="cs-CZ" sz="1600"/>
              <a:t>    2        progressive shock</a:t>
            </a:r>
            <a:endParaRPr lang="en-US" altLang="cs-CZ" sz="1600"/>
          </a:p>
        </p:txBody>
      </p:sp>
      <p:pic>
        <p:nvPicPr>
          <p:cNvPr id="2" name="20">
            <a:hlinkClick r:id="" action="ppaction://media"/>
            <a:extLst>
              <a:ext uri="{FF2B5EF4-FFF2-40B4-BE49-F238E27FC236}">
                <a16:creationId xmlns:a16="http://schemas.microsoft.com/office/drawing/2014/main" id="{646E9C45-09D7-4FB9-B74D-45C309E2E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/>
              <a:t>Definition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defRPr/>
            </a:pPr>
            <a:r>
              <a:rPr lang="cs-CZ" altLang="cs-CZ" sz="2400" dirty="0" err="1"/>
              <a:t>Shock</a:t>
            </a:r>
            <a:r>
              <a:rPr lang="cs-CZ" altLang="cs-CZ" sz="2400" dirty="0"/>
              <a:t> </a:t>
            </a:r>
            <a:r>
              <a:rPr lang="cs-CZ" altLang="cs-CZ" sz="2400" dirty="0" err="1"/>
              <a:t>is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life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threatening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acute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circulatory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failure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characterized</a:t>
            </a:r>
            <a:r>
              <a:rPr lang="cs-CZ" altLang="cs-CZ" sz="2400" dirty="0"/>
              <a:t> by </a:t>
            </a:r>
            <a:r>
              <a:rPr lang="cs-CZ" altLang="cs-CZ" sz="2400" dirty="0" err="1"/>
              <a:t>tissue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hypoperfusion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malperfusion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with</a:t>
            </a:r>
            <a:r>
              <a:rPr lang="cs-CZ" altLang="cs-CZ" sz="2400" dirty="0"/>
              <a:t> </a:t>
            </a:r>
            <a:r>
              <a:rPr lang="cs-CZ" altLang="cs-CZ" sz="2400" dirty="0" err="1"/>
              <a:t>inadequate</a:t>
            </a:r>
            <a:r>
              <a:rPr lang="cs-CZ" altLang="cs-CZ" sz="2400" dirty="0"/>
              <a:t> oxygen and </a:t>
            </a:r>
            <a:r>
              <a:rPr lang="cs-CZ" altLang="cs-CZ" sz="2400" dirty="0" err="1"/>
              <a:t>nutrients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supply</a:t>
            </a:r>
            <a:r>
              <a:rPr lang="cs-CZ" altLang="cs-CZ" sz="2400" dirty="0"/>
              <a:t> in </a:t>
            </a:r>
            <a:r>
              <a:rPr lang="cs-CZ" altLang="cs-CZ" sz="2400" dirty="0" err="1"/>
              <a:t>relation</a:t>
            </a:r>
            <a:r>
              <a:rPr lang="cs-CZ" altLang="cs-CZ" sz="2400" dirty="0"/>
              <a:t> to </a:t>
            </a:r>
            <a:r>
              <a:rPr lang="cs-CZ" altLang="cs-CZ" sz="2400" dirty="0" err="1"/>
              <a:t>actual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metabolic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demand</a:t>
            </a:r>
            <a:r>
              <a:rPr lang="cs-CZ" altLang="cs-CZ" sz="2400" dirty="0"/>
              <a:t>. </a:t>
            </a:r>
          </a:p>
          <a:p>
            <a:pPr algn="just">
              <a:defRPr/>
            </a:pPr>
            <a:endParaRPr lang="cs-CZ" altLang="cs-CZ" sz="2400" dirty="0"/>
          </a:p>
          <a:p>
            <a:pPr algn="just">
              <a:defRPr/>
            </a:pPr>
            <a:r>
              <a:rPr lang="cs-CZ" altLang="cs-CZ" sz="2400" dirty="0" err="1"/>
              <a:t>Tissue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hypoxia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dysoxia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can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progress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into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the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morphological</a:t>
            </a:r>
            <a:r>
              <a:rPr lang="cs-CZ" altLang="cs-CZ" sz="2400" dirty="0"/>
              <a:t> cell </a:t>
            </a:r>
            <a:r>
              <a:rPr lang="cs-CZ" altLang="cs-CZ" sz="2400" dirty="0" err="1"/>
              <a:t>damage</a:t>
            </a:r>
            <a:r>
              <a:rPr lang="cs-CZ" altLang="cs-CZ" sz="2400" dirty="0"/>
              <a:t> and </a:t>
            </a:r>
            <a:r>
              <a:rPr lang="cs-CZ" altLang="cs-CZ" sz="2400" dirty="0" err="1"/>
              <a:t>multiple</a:t>
            </a:r>
            <a:r>
              <a:rPr lang="cs-CZ" altLang="cs-CZ" sz="2400" dirty="0"/>
              <a:t> organ </a:t>
            </a:r>
            <a:r>
              <a:rPr lang="cs-CZ" altLang="cs-CZ" sz="2400" dirty="0" err="1"/>
              <a:t>failure</a:t>
            </a:r>
            <a:r>
              <a:rPr lang="cs-CZ" altLang="cs-CZ" sz="2400" dirty="0"/>
              <a:t>.</a:t>
            </a:r>
          </a:p>
          <a:p>
            <a:pPr algn="just">
              <a:defRPr/>
            </a:pPr>
            <a:r>
              <a:rPr lang="cs-CZ" altLang="cs-CZ" sz="2400" dirty="0" err="1"/>
              <a:t>Unsuccesful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treatment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leads</a:t>
            </a:r>
            <a:r>
              <a:rPr lang="cs-CZ" altLang="cs-CZ" sz="2400" dirty="0"/>
              <a:t> to </a:t>
            </a:r>
            <a:r>
              <a:rPr lang="cs-CZ" altLang="cs-CZ" sz="2400" dirty="0" err="1"/>
              <a:t>irreversible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shock</a:t>
            </a:r>
            <a:r>
              <a:rPr lang="cs-CZ" altLang="cs-CZ" sz="2400" dirty="0"/>
              <a:t> and </a:t>
            </a:r>
            <a:r>
              <a:rPr lang="cs-CZ" altLang="cs-CZ" sz="2400" dirty="0" err="1"/>
              <a:t>death</a:t>
            </a:r>
            <a:endParaRPr lang="cs-CZ" altLang="cs-CZ" sz="2400" dirty="0"/>
          </a:p>
          <a:p>
            <a:pPr marL="0" indent="0" algn="just">
              <a:buFont typeface="Wingdings" pitchFamily="2" charset="2"/>
              <a:buNone/>
              <a:defRPr/>
            </a:pPr>
            <a:endParaRPr lang="cs-CZ" altLang="cs-CZ" dirty="0"/>
          </a:p>
          <a:p>
            <a:pPr>
              <a:defRPr/>
            </a:pPr>
            <a:endParaRPr lang="cs-CZ" altLang="cs-CZ" sz="2400" dirty="0"/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2B1C37DC-7987-4023-B6E9-095EEA27A1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/>
              <a:t>Hypovolemic shock</a:t>
            </a:r>
            <a:br>
              <a:rPr lang="cs-CZ" altLang="cs-CZ"/>
            </a:br>
            <a:r>
              <a:rPr lang="cs-CZ" altLang="cs-CZ" sz="1600" b="0" i="1"/>
              <a:t>Hemodynamic parameters </a:t>
            </a:r>
          </a:p>
        </p:txBody>
      </p:sp>
      <p:graphicFrame>
        <p:nvGraphicFramePr>
          <p:cNvPr id="3142" name="Object 70"/>
          <p:cNvGraphicFramePr>
            <a:graphicFrameLocks noGrp="1" noChangeAspect="1"/>
          </p:cNvGraphicFramePr>
          <p:nvPr>
            <p:ph idx="1"/>
          </p:nvPr>
        </p:nvGraphicFramePr>
        <p:xfrm>
          <a:off x="830263" y="1889125"/>
          <a:ext cx="7599362" cy="439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7039693" imgH="4070413" progId="">
                  <p:embed/>
                </p:oleObj>
              </mc:Choice>
              <mc:Fallback>
                <p:oleObj name="Document" r:id="rId4" imgW="7039693" imgH="4070413" progId="">
                  <p:embed/>
                  <p:pic>
                    <p:nvPicPr>
                      <p:cNvPr id="0" name="Picture 7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263" y="1889125"/>
                        <a:ext cx="7599362" cy="439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22">
            <a:hlinkClick r:id="" action="ppaction://media"/>
            <a:extLst>
              <a:ext uri="{FF2B5EF4-FFF2-40B4-BE49-F238E27FC236}">
                <a16:creationId xmlns:a16="http://schemas.microsoft.com/office/drawing/2014/main" id="{630AF2F6-B960-46F7-AEB1-B31119589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/>
              <a:t>Hypovolemic shock </a:t>
            </a:r>
            <a:br>
              <a:rPr lang="cs-CZ" altLang="cs-CZ"/>
            </a:br>
            <a:r>
              <a:rPr lang="cs-CZ" altLang="cs-CZ" sz="1600" b="0" i="1"/>
              <a:t>Therapy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800600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cs-CZ" altLang="cs-CZ" sz="2000" dirty="0" err="1"/>
              <a:t>Control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source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bleeding</a:t>
            </a:r>
            <a:r>
              <a:rPr lang="cs-CZ" altLang="cs-CZ" sz="2000" dirty="0"/>
              <a:t> – </a:t>
            </a:r>
            <a:r>
              <a:rPr lang="cs-CZ" altLang="cs-CZ" sz="2000" dirty="0" err="1"/>
              <a:t>surgical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revision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immediately</a:t>
            </a:r>
            <a:endParaRPr lang="cs-CZ" altLang="cs-CZ" sz="2000" dirty="0"/>
          </a:p>
          <a:p>
            <a:pPr>
              <a:lnSpc>
                <a:spcPct val="80000"/>
              </a:lnSpc>
              <a:defRPr/>
            </a:pPr>
            <a:r>
              <a:rPr lang="cs-CZ" altLang="cs-CZ" sz="2000" dirty="0" err="1"/>
              <a:t>Circulation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blood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volume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replacement</a:t>
            </a:r>
            <a:endParaRPr lang="cs-CZ" altLang="cs-CZ" sz="2000" dirty="0"/>
          </a:p>
          <a:p>
            <a:pPr>
              <a:lnSpc>
                <a:spcPct val="80000"/>
              </a:lnSpc>
              <a:defRPr/>
            </a:pPr>
            <a:r>
              <a:rPr lang="cs-CZ" altLang="cs-CZ" sz="2000" dirty="0" err="1"/>
              <a:t>Recovery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tissue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perfusion</a:t>
            </a:r>
            <a:endParaRPr lang="cs-CZ" altLang="cs-CZ" sz="2000" dirty="0"/>
          </a:p>
          <a:p>
            <a:pPr>
              <a:lnSpc>
                <a:spcPct val="80000"/>
              </a:lnSpc>
              <a:defRPr/>
            </a:pPr>
            <a:endParaRPr lang="cs-CZ" altLang="cs-CZ" sz="2000" dirty="0"/>
          </a:p>
          <a:p>
            <a:pPr>
              <a:lnSpc>
                <a:spcPct val="80000"/>
              </a:lnSpc>
              <a:defRPr/>
            </a:pPr>
            <a:r>
              <a:rPr lang="cs-CZ" altLang="cs-CZ" sz="2000" dirty="0" err="1"/>
              <a:t>Practical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approach</a:t>
            </a:r>
            <a:r>
              <a:rPr lang="cs-CZ" altLang="cs-CZ" sz="2000" dirty="0"/>
              <a:t> to </a:t>
            </a:r>
            <a:r>
              <a:rPr lang="cs-CZ" altLang="cs-CZ" sz="2000" dirty="0" err="1"/>
              <a:t>volume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replacement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resuscitation</a:t>
            </a:r>
            <a:endParaRPr lang="cs-CZ" altLang="cs-CZ" sz="2000" dirty="0"/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err="1"/>
              <a:t>Autotransfusion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maneuvers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Trendelenburg‘s</a:t>
            </a:r>
            <a:r>
              <a:rPr lang="cs-CZ" altLang="cs-CZ" sz="1800" dirty="0"/>
              <a:t>  </a:t>
            </a:r>
            <a:r>
              <a:rPr lang="cs-CZ" altLang="cs-CZ" sz="1800" dirty="0" err="1"/>
              <a:t>position</a:t>
            </a:r>
            <a:r>
              <a:rPr lang="cs-CZ" altLang="cs-CZ" sz="1800" dirty="0"/>
              <a:t>, leg </a:t>
            </a:r>
            <a:r>
              <a:rPr lang="cs-CZ" altLang="cs-CZ" sz="1800" dirty="0" err="1"/>
              <a:t>raising</a:t>
            </a:r>
            <a:r>
              <a:rPr lang="cs-CZ" altLang="cs-CZ" sz="1800" dirty="0"/>
              <a:t> test) </a:t>
            </a:r>
            <a:endParaRPr lang="cs-CZ" altLang="cs-CZ" sz="1800" u="sng" dirty="0"/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err="1"/>
              <a:t>I.v</a:t>
            </a:r>
            <a:r>
              <a:rPr lang="cs-CZ" altLang="cs-CZ" sz="1800" dirty="0"/>
              <a:t>. line (2 </a:t>
            </a:r>
            <a:r>
              <a:rPr lang="cs-CZ" altLang="cs-CZ" sz="1800" dirty="0" err="1"/>
              <a:t>peripheral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cannulas</a:t>
            </a:r>
            <a:r>
              <a:rPr lang="cs-CZ" altLang="cs-CZ" sz="1800" dirty="0"/>
              <a:t> – </a:t>
            </a:r>
            <a:r>
              <a:rPr lang="cs-CZ" altLang="cs-CZ" sz="1800" dirty="0" err="1"/>
              <a:t>or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intraosseal</a:t>
            </a:r>
            <a:r>
              <a:rPr lang="cs-CZ" altLang="cs-CZ" sz="1800" dirty="0"/>
              <a:t>)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err="1"/>
              <a:t>Central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venous</a:t>
            </a:r>
            <a:r>
              <a:rPr lang="cs-CZ" altLang="cs-CZ" sz="1800" dirty="0"/>
              <a:t> line in second step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err="1"/>
              <a:t>Arterial</a:t>
            </a:r>
            <a:r>
              <a:rPr lang="cs-CZ" altLang="cs-CZ" sz="1800" dirty="0"/>
              <a:t> line </a:t>
            </a:r>
            <a:r>
              <a:rPr lang="cs-CZ" altLang="cs-CZ" sz="1800" dirty="0" err="1"/>
              <a:t>for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invasive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blood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pressure</a:t>
            </a:r>
            <a:endParaRPr lang="cs-CZ" altLang="cs-CZ" sz="1800" dirty="0"/>
          </a:p>
          <a:p>
            <a:pPr marL="457200" lvl="1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1800" dirty="0"/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err="1"/>
              <a:t>Normal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circulating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blood</a:t>
            </a:r>
            <a:r>
              <a:rPr lang="cs-CZ" altLang="cs-CZ" sz="1800" dirty="0"/>
              <a:t> </a:t>
            </a:r>
            <a:r>
              <a:rPr lang="cs-CZ" altLang="cs-CZ" sz="1800" dirty="0" err="1"/>
              <a:t>volume</a:t>
            </a:r>
            <a:endParaRPr lang="cs-CZ" altLang="cs-CZ" sz="1800" dirty="0"/>
          </a:p>
          <a:p>
            <a:pPr lvl="2">
              <a:lnSpc>
                <a:spcPct val="80000"/>
              </a:lnSpc>
              <a:defRPr/>
            </a:pPr>
            <a:r>
              <a:rPr lang="cs-CZ" altLang="cs-CZ" sz="1600" dirty="0" err="1"/>
              <a:t>men</a:t>
            </a:r>
            <a:r>
              <a:rPr lang="cs-CZ" altLang="cs-CZ" sz="1600" dirty="0"/>
              <a:t> 70ml/kg/ body </a:t>
            </a:r>
            <a:r>
              <a:rPr lang="cs-CZ" altLang="cs-CZ" sz="1600" dirty="0" err="1"/>
              <a:t>weight</a:t>
            </a:r>
            <a:r>
              <a:rPr lang="cs-CZ" altLang="cs-CZ" sz="1600" dirty="0"/>
              <a:t> </a:t>
            </a:r>
            <a:r>
              <a:rPr lang="cs-CZ" altLang="cs-CZ" sz="1600" dirty="0" err="1"/>
              <a:t>or</a:t>
            </a:r>
            <a:r>
              <a:rPr lang="cs-CZ" altLang="cs-CZ" sz="1600" dirty="0"/>
              <a:t> 3,2 l/m2 body </a:t>
            </a:r>
            <a:r>
              <a:rPr lang="cs-CZ" altLang="cs-CZ" sz="1600" dirty="0" err="1"/>
              <a:t>surface</a:t>
            </a:r>
            <a:endParaRPr lang="cs-CZ" altLang="cs-CZ" sz="1600" dirty="0"/>
          </a:p>
          <a:p>
            <a:pPr lvl="2">
              <a:lnSpc>
                <a:spcPct val="80000"/>
              </a:lnSpc>
              <a:defRPr/>
            </a:pPr>
            <a:r>
              <a:rPr lang="cs-CZ" altLang="cs-CZ" sz="1600" dirty="0" err="1"/>
              <a:t>women</a:t>
            </a:r>
            <a:r>
              <a:rPr lang="cs-CZ" altLang="cs-CZ" sz="1600" dirty="0"/>
              <a:t> 60ml/kg/ body </a:t>
            </a:r>
            <a:r>
              <a:rPr lang="cs-CZ" altLang="cs-CZ" sz="1600" dirty="0" err="1"/>
              <a:t>weight</a:t>
            </a:r>
            <a:r>
              <a:rPr lang="cs-CZ" altLang="cs-CZ" sz="1600" dirty="0"/>
              <a:t> </a:t>
            </a:r>
            <a:r>
              <a:rPr lang="cs-CZ" altLang="cs-CZ" sz="1600" dirty="0" err="1"/>
              <a:t>or</a:t>
            </a:r>
            <a:r>
              <a:rPr lang="cs-CZ" altLang="cs-CZ" sz="1600" dirty="0"/>
              <a:t> 2,9 l/m2 body </a:t>
            </a:r>
            <a:r>
              <a:rPr lang="cs-CZ" altLang="cs-CZ" sz="1600" dirty="0" err="1"/>
              <a:t>surface</a:t>
            </a:r>
            <a:endParaRPr lang="cs-CZ" altLang="cs-CZ" sz="1600" dirty="0"/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err="1"/>
              <a:t>Assessment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blood</a:t>
            </a:r>
            <a:r>
              <a:rPr lang="cs-CZ" altLang="cs-CZ" sz="1800" dirty="0"/>
              <a:t> </a:t>
            </a:r>
            <a:r>
              <a:rPr lang="cs-CZ" altLang="cs-CZ" sz="1800" dirty="0" err="1"/>
              <a:t>loss</a:t>
            </a:r>
            <a:r>
              <a:rPr lang="cs-CZ" altLang="cs-CZ" sz="1800" dirty="0"/>
              <a:t> and </a:t>
            </a:r>
            <a:r>
              <a:rPr lang="cs-CZ" altLang="cs-CZ" sz="1800" dirty="0" err="1"/>
              <a:t>complete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volemic</a:t>
            </a:r>
            <a:r>
              <a:rPr lang="cs-CZ" altLang="cs-CZ" sz="1800" dirty="0"/>
              <a:t> </a:t>
            </a:r>
            <a:r>
              <a:rPr lang="cs-CZ" altLang="cs-CZ" sz="1800" dirty="0" err="1"/>
              <a:t>deficiency</a:t>
            </a:r>
            <a:endParaRPr lang="cs-CZ" altLang="cs-CZ" sz="1800" dirty="0"/>
          </a:p>
          <a:p>
            <a:pPr marL="457200" lvl="1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1800" dirty="0"/>
              <a:t>  - to </a:t>
            </a:r>
            <a:r>
              <a:rPr lang="cs-CZ" altLang="cs-CZ" sz="1800" dirty="0" err="1"/>
              <a:t>plan</a:t>
            </a:r>
            <a:r>
              <a:rPr lang="cs-CZ" altLang="cs-CZ" sz="1800" dirty="0"/>
              <a:t> fluid </a:t>
            </a:r>
            <a:r>
              <a:rPr lang="cs-CZ" altLang="cs-CZ" sz="1800" dirty="0" err="1"/>
              <a:t>or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transfusion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strategy</a:t>
            </a:r>
            <a:r>
              <a:rPr lang="cs-CZ" altLang="cs-CZ" sz="1800" dirty="0"/>
              <a:t> and management     </a:t>
            </a:r>
            <a:endParaRPr lang="cs-CZ" altLang="cs-CZ" sz="1800" i="1" dirty="0"/>
          </a:p>
        </p:txBody>
      </p:sp>
      <p:pic>
        <p:nvPicPr>
          <p:cNvPr id="2" name="23">
            <a:hlinkClick r:id="" action="ppaction://media"/>
            <a:extLst>
              <a:ext uri="{FF2B5EF4-FFF2-40B4-BE49-F238E27FC236}">
                <a16:creationId xmlns:a16="http://schemas.microsoft.com/office/drawing/2014/main" id="{879B702B-1784-4498-B577-40B6DF44FA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/>
              <a:t>Hypovolemic shock </a:t>
            </a:r>
            <a:br>
              <a:rPr lang="cs-CZ" altLang="cs-CZ" sz="1600"/>
            </a:br>
            <a:r>
              <a:rPr lang="cs-CZ" altLang="cs-CZ" sz="1600" b="0" i="1"/>
              <a:t>Therapy</a:t>
            </a:r>
          </a:p>
        </p:txBody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629150"/>
          </a:xfrm>
        </p:spPr>
        <p:txBody>
          <a:bodyPr/>
          <a:lstStyle/>
          <a:p>
            <a:pPr>
              <a:buFont typeface="Monotype Sorts"/>
              <a:buNone/>
              <a:defRPr/>
            </a:pPr>
            <a:endParaRPr lang="cs-CZ" altLang="cs-CZ" sz="2400" dirty="0"/>
          </a:p>
          <a:p>
            <a:pPr>
              <a:defRPr/>
            </a:pPr>
            <a:r>
              <a:rPr lang="cs-CZ" altLang="cs-CZ" sz="2000" dirty="0" err="1"/>
              <a:t>Volume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resuscitation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maintenance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systemic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perfusion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pressure</a:t>
            </a:r>
            <a:r>
              <a:rPr lang="cs-CZ" altLang="cs-CZ" sz="2000" dirty="0"/>
              <a:t> </a:t>
            </a:r>
          </a:p>
          <a:p>
            <a:pPr lvl="1">
              <a:defRPr/>
            </a:pPr>
            <a:r>
              <a:rPr lang="cs-CZ" altLang="cs-CZ" sz="1800" dirty="0" err="1"/>
              <a:t>Low</a:t>
            </a:r>
            <a:r>
              <a:rPr lang="cs-CZ" altLang="cs-CZ" sz="1800" dirty="0"/>
              <a:t> </a:t>
            </a:r>
            <a:r>
              <a:rPr lang="cs-CZ" altLang="cs-CZ" sz="1800" dirty="0" err="1"/>
              <a:t>volume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resuscitation</a:t>
            </a:r>
            <a:r>
              <a:rPr lang="cs-CZ" altLang="cs-CZ" sz="1800" dirty="0"/>
              <a:t>: (</a:t>
            </a:r>
            <a:r>
              <a:rPr lang="cs-CZ" altLang="cs-CZ" sz="1800" dirty="0" err="1"/>
              <a:t>penetrating</a:t>
            </a:r>
            <a:r>
              <a:rPr lang="cs-CZ" altLang="cs-CZ" sz="1800" dirty="0"/>
              <a:t> </a:t>
            </a:r>
            <a:r>
              <a:rPr lang="cs-CZ" altLang="cs-CZ" sz="1800" dirty="0" err="1"/>
              <a:t>injury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traumatic</a:t>
            </a:r>
            <a:r>
              <a:rPr lang="cs-CZ" altLang="cs-CZ" sz="1800" dirty="0"/>
              <a:t> brain </a:t>
            </a:r>
            <a:r>
              <a:rPr lang="cs-CZ" altLang="cs-CZ" sz="1800" dirty="0" err="1"/>
              <a:t>injury</a:t>
            </a:r>
            <a:r>
              <a:rPr lang="cs-CZ" altLang="cs-CZ" sz="1800" dirty="0"/>
              <a:t>) </a:t>
            </a:r>
          </a:p>
          <a:p>
            <a:pPr lvl="1">
              <a:defRPr/>
            </a:pPr>
            <a:r>
              <a:rPr lang="cs-CZ" altLang="cs-CZ" sz="1800" dirty="0" err="1"/>
              <a:t>Systolic</a:t>
            </a:r>
            <a:r>
              <a:rPr lang="cs-CZ" altLang="cs-CZ" sz="1800" dirty="0"/>
              <a:t> BP 70-90mmHg (</a:t>
            </a:r>
            <a:r>
              <a:rPr lang="cs-CZ" altLang="cs-CZ" sz="1800" dirty="0" err="1"/>
              <a:t>age</a:t>
            </a:r>
            <a:r>
              <a:rPr lang="cs-CZ" altLang="cs-CZ" sz="1800" dirty="0"/>
              <a:t> </a:t>
            </a:r>
            <a:r>
              <a:rPr lang="en-US" altLang="cs-CZ" sz="1800" dirty="0"/>
              <a:t>&gt;</a:t>
            </a:r>
            <a:r>
              <a:rPr lang="cs-CZ" altLang="cs-CZ" sz="1800" dirty="0"/>
              <a:t> 60y, CAD </a:t>
            </a:r>
            <a:r>
              <a:rPr lang="en-US" altLang="cs-CZ" sz="1800" dirty="0"/>
              <a:t>&gt;</a:t>
            </a:r>
            <a:r>
              <a:rPr lang="cs-CZ" altLang="cs-CZ" sz="1800" dirty="0"/>
              <a:t> 100mmHg, </a:t>
            </a:r>
            <a:r>
              <a:rPr lang="cs-CZ" altLang="cs-CZ" sz="1800" dirty="0" err="1"/>
              <a:t>traumatic</a:t>
            </a:r>
            <a:r>
              <a:rPr lang="cs-CZ" altLang="cs-CZ" sz="1800" dirty="0"/>
              <a:t> brain </a:t>
            </a:r>
            <a:r>
              <a:rPr lang="cs-CZ" altLang="cs-CZ" sz="1800" dirty="0" err="1"/>
              <a:t>injury</a:t>
            </a:r>
            <a:r>
              <a:rPr lang="cs-CZ" altLang="cs-CZ" sz="1800" dirty="0"/>
              <a:t> </a:t>
            </a:r>
            <a:r>
              <a:rPr lang="en-US" altLang="cs-CZ" sz="1800" dirty="0"/>
              <a:t>&gt;</a:t>
            </a:r>
            <a:r>
              <a:rPr lang="cs-CZ" altLang="cs-CZ" sz="1800" dirty="0"/>
              <a:t> 110mmHg) </a:t>
            </a:r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2000" dirty="0" err="1"/>
              <a:t>Crystalloids</a:t>
            </a:r>
            <a:endParaRPr lang="cs-CZ" altLang="cs-CZ" sz="2000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cs-CZ" altLang="cs-CZ" sz="2000" dirty="0"/>
              <a:t>	</a:t>
            </a:r>
            <a:r>
              <a:rPr lang="cs-CZ" altLang="cs-CZ" sz="1800" dirty="0"/>
              <a:t>1000 ml </a:t>
            </a:r>
            <a:r>
              <a:rPr lang="cs-CZ" altLang="cs-CZ" sz="1800" dirty="0" err="1"/>
              <a:t>initial</a:t>
            </a:r>
            <a:r>
              <a:rPr lang="cs-CZ" altLang="cs-CZ" sz="1800" dirty="0"/>
              <a:t> bolus to </a:t>
            </a:r>
            <a:r>
              <a:rPr lang="cs-CZ" altLang="cs-CZ" sz="1800" dirty="0" err="1"/>
              <a:t>stabilize</a:t>
            </a:r>
            <a:r>
              <a:rPr lang="cs-CZ" altLang="cs-CZ" sz="1800" dirty="0"/>
              <a:t> BP x </a:t>
            </a:r>
            <a:r>
              <a:rPr lang="cs-CZ" altLang="cs-CZ" sz="1800" dirty="0" err="1"/>
              <a:t>low</a:t>
            </a:r>
            <a:r>
              <a:rPr lang="cs-CZ" altLang="cs-CZ" sz="1800" dirty="0"/>
              <a:t> </a:t>
            </a:r>
            <a:r>
              <a:rPr lang="cs-CZ" altLang="cs-CZ" sz="1800" dirty="0" err="1"/>
              <a:t>volume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resuscitation</a:t>
            </a:r>
            <a:endParaRPr lang="cs-CZ" altLang="cs-CZ" sz="1800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cs-CZ" altLang="cs-CZ" sz="1800" dirty="0"/>
              <a:t> 	- fast shift to </a:t>
            </a:r>
            <a:r>
              <a:rPr lang="cs-CZ" altLang="cs-CZ" sz="1800" dirty="0" err="1"/>
              <a:t>interstitial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space</a:t>
            </a:r>
            <a:r>
              <a:rPr lang="cs-CZ" altLang="cs-CZ" sz="1800" dirty="0"/>
              <a:t> </a:t>
            </a:r>
          </a:p>
          <a:p>
            <a:pPr lvl="1">
              <a:defRPr/>
            </a:pPr>
            <a:r>
              <a:rPr lang="cs-CZ" altLang="cs-CZ" sz="1800" dirty="0" err="1"/>
              <a:t>Balanced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crystalloids</a:t>
            </a:r>
            <a:endParaRPr lang="cs-CZ" altLang="cs-CZ" sz="1800" dirty="0"/>
          </a:p>
          <a:p>
            <a:pPr lvl="1">
              <a:defRPr/>
            </a:pPr>
            <a:r>
              <a:rPr lang="cs-CZ" altLang="cs-CZ" sz="1800" dirty="0"/>
              <a:t>No „</a:t>
            </a:r>
            <a:r>
              <a:rPr lang="cs-CZ" altLang="cs-CZ" sz="1800" dirty="0" err="1"/>
              <a:t>physiological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solution</a:t>
            </a:r>
            <a:r>
              <a:rPr lang="cs-CZ" altLang="cs-CZ" sz="1800" dirty="0"/>
              <a:t>“ (risk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</a:t>
            </a:r>
            <a:r>
              <a:rPr lang="cs-CZ" altLang="cs-CZ" sz="1800" dirty="0" err="1"/>
              <a:t>hyperchloremic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acidosis</a:t>
            </a:r>
            <a:r>
              <a:rPr lang="cs-CZ" altLang="cs-CZ" sz="1800" dirty="0"/>
              <a:t>)</a:t>
            </a:r>
          </a:p>
        </p:txBody>
      </p:sp>
      <p:pic>
        <p:nvPicPr>
          <p:cNvPr id="2" name="24">
            <a:hlinkClick r:id="" action="ppaction://media"/>
            <a:extLst>
              <a:ext uri="{FF2B5EF4-FFF2-40B4-BE49-F238E27FC236}">
                <a16:creationId xmlns:a16="http://schemas.microsoft.com/office/drawing/2014/main" id="{329D0617-3CD2-4F92-BBED-81CE483385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/>
              <a:t>Hypovolemic shock </a:t>
            </a:r>
            <a:br>
              <a:rPr lang="cs-CZ" altLang="cs-CZ" sz="1600"/>
            </a:br>
            <a:r>
              <a:rPr lang="cs-CZ" altLang="cs-CZ" sz="1600" b="0" i="1"/>
              <a:t>Therapy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629150"/>
          </a:xfrm>
        </p:spPr>
        <p:txBody>
          <a:bodyPr/>
          <a:lstStyle/>
          <a:p>
            <a:pPr>
              <a:buFont typeface="Monotype Sorts"/>
              <a:buNone/>
            </a:pPr>
            <a:endParaRPr lang="cs-CZ" altLang="cs-CZ" sz="2400"/>
          </a:p>
          <a:p>
            <a:r>
              <a:rPr lang="cs-CZ" altLang="cs-CZ" sz="2400"/>
              <a:t>Colloids</a:t>
            </a:r>
          </a:p>
          <a:p>
            <a:pPr lvl="1"/>
            <a:r>
              <a:rPr lang="cs-CZ" altLang="cs-CZ" sz="1800"/>
              <a:t>Risk of dilutional coagulopathy and impairment of pulmonary and renal function</a:t>
            </a:r>
          </a:p>
          <a:p>
            <a:pPr lvl="1"/>
            <a:r>
              <a:rPr lang="cs-CZ" altLang="cs-CZ" sz="1800"/>
              <a:t>Higher volemic effect</a:t>
            </a:r>
          </a:p>
          <a:p>
            <a:pPr lvl="1"/>
            <a:r>
              <a:rPr lang="cs-CZ" altLang="cs-CZ" sz="1800"/>
              <a:t>Gellatins – 4% solutions, usually maximum of 1000ml i.v.</a:t>
            </a:r>
          </a:p>
          <a:p>
            <a:pPr lvl="1"/>
            <a:r>
              <a:rPr lang="cs-CZ" altLang="cs-CZ" sz="1800"/>
              <a:t>Albumin – in children, colloid of the first choice</a:t>
            </a:r>
          </a:p>
          <a:p>
            <a:pPr lvl="1"/>
            <a:r>
              <a:rPr lang="cs-CZ" altLang="cs-CZ" sz="1800"/>
              <a:t>Starches not recommended routinelly</a:t>
            </a:r>
          </a:p>
          <a:p>
            <a:pPr lvl="1">
              <a:buFontTx/>
              <a:buNone/>
            </a:pPr>
            <a:endParaRPr lang="cs-CZ" altLang="cs-CZ" sz="1800"/>
          </a:p>
          <a:p>
            <a:r>
              <a:rPr lang="cs-CZ" altLang="cs-CZ" sz="2400"/>
              <a:t>Hypertonic solutions</a:t>
            </a:r>
          </a:p>
          <a:p>
            <a:pPr lvl="1"/>
            <a:r>
              <a:rPr lang="cs-CZ" altLang="cs-CZ" sz="1800"/>
              <a:t>Matter of debates, just for short period to keep intravascular volume before transfusion therapy, early replacement by crystalloids</a:t>
            </a:r>
          </a:p>
        </p:txBody>
      </p:sp>
      <p:pic>
        <p:nvPicPr>
          <p:cNvPr id="2" name="25">
            <a:hlinkClick r:id="" action="ppaction://media"/>
            <a:extLst>
              <a:ext uri="{FF2B5EF4-FFF2-40B4-BE49-F238E27FC236}">
                <a16:creationId xmlns:a16="http://schemas.microsoft.com/office/drawing/2014/main" id="{0AB349B2-D7A3-40EC-97CC-EB05B6137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/>
              <a:t>Hypovolemic shock </a:t>
            </a:r>
            <a:br>
              <a:rPr lang="cs-CZ" altLang="cs-CZ" sz="900"/>
            </a:br>
            <a:r>
              <a:rPr lang="cs-CZ" altLang="cs-CZ" sz="1600" b="0" i="1"/>
              <a:t>Therapy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8062913" cy="4343400"/>
          </a:xfrm>
        </p:spPr>
        <p:txBody>
          <a:bodyPr/>
          <a:lstStyle/>
          <a:p>
            <a:pPr>
              <a:lnSpc>
                <a:spcPct val="80000"/>
              </a:lnSpc>
              <a:buFont typeface="Monotype Sorts"/>
              <a:buNone/>
            </a:pPr>
            <a:endParaRPr lang="cs-CZ" altLang="cs-CZ" sz="2400"/>
          </a:p>
          <a:p>
            <a:pPr>
              <a:lnSpc>
                <a:spcPct val="80000"/>
              </a:lnSpc>
            </a:pPr>
            <a:r>
              <a:rPr lang="cs-CZ" altLang="cs-CZ" sz="2400"/>
              <a:t>Transfusion management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Erythrocytes concentrates (ERD) – when blood loss exceeds 25% of circulating blood volume (1500-2000ml), or hematocrit under 25% 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Fresh Frozen Plasma/FFP  - volume and clotting factors replacement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Thrombocytes (TBSD)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Coagulation factors (consumption and dilution) -  fibrinogen, plasma, concetrates of coagulatin factors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cs-CZ" sz="180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2400" b="1"/>
              <a:t>Concentrates of coagulation factors:</a:t>
            </a:r>
          </a:p>
          <a:p>
            <a:pPr>
              <a:lnSpc>
                <a:spcPct val="80000"/>
              </a:lnSpc>
            </a:pPr>
            <a:r>
              <a:rPr lang="cs-CZ" altLang="cs-CZ" sz="2400"/>
              <a:t>Fibrinogen </a:t>
            </a:r>
          </a:p>
          <a:p>
            <a:pPr>
              <a:lnSpc>
                <a:spcPct val="80000"/>
              </a:lnSpc>
            </a:pPr>
            <a:r>
              <a:rPr lang="cs-CZ" altLang="cs-CZ" sz="2400"/>
              <a:t>4F-PCC (four factor prothrobin complex concentrates</a:t>
            </a:r>
          </a:p>
          <a:p>
            <a:pPr>
              <a:lnSpc>
                <a:spcPct val="80000"/>
              </a:lnSpc>
            </a:pPr>
            <a:r>
              <a:rPr lang="cs-CZ" altLang="cs-CZ" sz="2400"/>
              <a:t>Novoseven (recombinant activated factor VII -  rfVIIa)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2400"/>
              <a:t>	</a:t>
            </a:r>
            <a:r>
              <a:rPr lang="cs-CZ" altLang="cs-CZ" sz="2000"/>
              <a:t>- sufficient thrombocytes count and fibrinogen level are 	necessary for proper effect </a:t>
            </a:r>
          </a:p>
          <a:p>
            <a:pPr>
              <a:lnSpc>
                <a:spcPct val="80000"/>
              </a:lnSpc>
            </a:pPr>
            <a:endParaRPr lang="cs-CZ" altLang="cs-CZ" sz="1800"/>
          </a:p>
        </p:txBody>
      </p:sp>
      <p:pic>
        <p:nvPicPr>
          <p:cNvPr id="2" name="24">
            <a:hlinkClick r:id="" action="ppaction://media"/>
            <a:extLst>
              <a:ext uri="{FF2B5EF4-FFF2-40B4-BE49-F238E27FC236}">
                <a16:creationId xmlns:a16="http://schemas.microsoft.com/office/drawing/2014/main" id="{912F9A51-30F1-4163-A472-66689D360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/>
              <a:t>Hypovolemic shock </a:t>
            </a:r>
            <a:br>
              <a:rPr lang="cs-CZ" altLang="cs-CZ" sz="900"/>
            </a:br>
            <a:r>
              <a:rPr lang="cs-CZ" altLang="cs-CZ" sz="1600" b="0" i="1"/>
              <a:t>Therapy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8062913" cy="4343400"/>
          </a:xfrm>
        </p:spPr>
        <p:txBody>
          <a:bodyPr/>
          <a:lstStyle/>
          <a:p>
            <a:pPr>
              <a:lnSpc>
                <a:spcPct val="80000"/>
              </a:lnSpc>
              <a:buFont typeface="Monotype Sorts"/>
              <a:buNone/>
              <a:defRPr/>
            </a:pPr>
            <a:endParaRPr lang="cs-CZ" altLang="cs-CZ" sz="1800" dirty="0"/>
          </a:p>
          <a:p>
            <a:pPr>
              <a:lnSpc>
                <a:spcPct val="80000"/>
              </a:lnSpc>
              <a:defRPr/>
            </a:pPr>
            <a:r>
              <a:rPr lang="cs-CZ" altLang="cs-CZ" sz="1800" dirty="0" err="1"/>
              <a:t>Risks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blood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transfusions</a:t>
            </a:r>
            <a:endParaRPr lang="cs-CZ" altLang="cs-CZ" sz="1800" dirty="0"/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err="1"/>
              <a:t>Incompatibility</a:t>
            </a:r>
            <a:r>
              <a:rPr lang="cs-CZ" altLang="cs-CZ" sz="1800" dirty="0"/>
              <a:t> and </a:t>
            </a:r>
            <a:r>
              <a:rPr lang="cs-CZ" altLang="cs-CZ" sz="1800" dirty="0" err="1"/>
              <a:t>hemolysis</a:t>
            </a:r>
            <a:endParaRPr lang="cs-CZ" altLang="cs-CZ" sz="1800" dirty="0"/>
          </a:p>
          <a:p>
            <a:pPr marL="457200" lvl="1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1800" dirty="0"/>
              <a:t>	- </a:t>
            </a:r>
            <a:r>
              <a:rPr lang="cs-CZ" altLang="cs-CZ" sz="1800" dirty="0" err="1"/>
              <a:t>human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failure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during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tests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compatibility</a:t>
            </a:r>
            <a:endParaRPr lang="cs-CZ" altLang="cs-CZ" sz="1800" dirty="0"/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err="1"/>
              <a:t>Infection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transmission</a:t>
            </a:r>
            <a:endParaRPr lang="cs-CZ" altLang="cs-CZ" sz="1800" dirty="0"/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err="1"/>
              <a:t>Serum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potassium</a:t>
            </a:r>
            <a:r>
              <a:rPr lang="cs-CZ" altLang="cs-CZ" sz="1800" dirty="0"/>
              <a:t> </a:t>
            </a:r>
            <a:r>
              <a:rPr lang="cs-CZ" altLang="cs-CZ" sz="1800" dirty="0" err="1"/>
              <a:t>increase</a:t>
            </a:r>
            <a:endParaRPr lang="cs-CZ" altLang="cs-CZ" sz="1800" dirty="0"/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err="1"/>
              <a:t>Microthrombi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filters</a:t>
            </a:r>
            <a:r>
              <a:rPr lang="cs-CZ" altLang="cs-CZ" sz="1800" dirty="0"/>
              <a:t>)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/>
              <a:t>TRALI – </a:t>
            </a:r>
            <a:r>
              <a:rPr lang="cs-CZ" altLang="cs-CZ" sz="1800" dirty="0" err="1"/>
              <a:t>Transfusion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Related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Aacute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Lung</a:t>
            </a:r>
            <a:r>
              <a:rPr lang="cs-CZ" altLang="cs-CZ" sz="1800" dirty="0"/>
              <a:t> </a:t>
            </a:r>
            <a:r>
              <a:rPr lang="cs-CZ" altLang="cs-CZ" sz="1800" dirty="0" err="1"/>
              <a:t>Injury</a:t>
            </a:r>
            <a:endParaRPr lang="cs-CZ" altLang="cs-CZ" sz="1800" dirty="0"/>
          </a:p>
          <a:p>
            <a:pPr>
              <a:lnSpc>
                <a:spcPct val="80000"/>
              </a:lnSpc>
              <a:defRPr/>
            </a:pPr>
            <a:endParaRPr lang="cs-CZ" altLang="cs-CZ" sz="1800" dirty="0"/>
          </a:p>
          <a:p>
            <a:pPr>
              <a:lnSpc>
                <a:spcPct val="80000"/>
              </a:lnSpc>
              <a:defRPr/>
            </a:pPr>
            <a:r>
              <a:rPr lang="cs-CZ" altLang="cs-CZ" sz="1800" dirty="0" err="1"/>
              <a:t>Amount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blood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products</a:t>
            </a:r>
            <a:r>
              <a:rPr lang="cs-CZ" altLang="cs-CZ" sz="1800" dirty="0"/>
              <a:t>?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err="1"/>
              <a:t>Total</a:t>
            </a:r>
            <a:r>
              <a:rPr lang="cs-CZ" altLang="cs-CZ" sz="1800" dirty="0"/>
              <a:t> and </a:t>
            </a:r>
            <a:r>
              <a:rPr lang="cs-CZ" altLang="cs-CZ" sz="1800" dirty="0" err="1"/>
              <a:t>dynamics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blood</a:t>
            </a:r>
            <a:r>
              <a:rPr lang="cs-CZ" altLang="cs-CZ" sz="1800" dirty="0"/>
              <a:t> </a:t>
            </a:r>
            <a:r>
              <a:rPr lang="cs-CZ" altLang="cs-CZ" sz="1800" dirty="0" err="1"/>
              <a:t>loss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transfusion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trigger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comorbidits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age</a:t>
            </a:r>
            <a:endParaRPr lang="cs-CZ" altLang="cs-CZ" sz="1800" dirty="0"/>
          </a:p>
          <a:p>
            <a:pPr lvl="1">
              <a:lnSpc>
                <a:spcPct val="80000"/>
              </a:lnSpc>
              <a:defRPr/>
            </a:pPr>
            <a:endParaRPr lang="cs-CZ" altLang="cs-CZ" sz="1800" dirty="0"/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err="1"/>
              <a:t>Erythocytes</a:t>
            </a:r>
            <a:r>
              <a:rPr lang="cs-CZ" altLang="cs-CZ" sz="1800" dirty="0"/>
              <a:t> : FFP : </a:t>
            </a:r>
            <a:r>
              <a:rPr lang="cs-CZ" altLang="cs-CZ" sz="1800" dirty="0" err="1"/>
              <a:t>thrombocytes</a:t>
            </a:r>
            <a:endParaRPr lang="cs-CZ" altLang="cs-CZ" sz="1800" b="1" dirty="0"/>
          </a:p>
          <a:p>
            <a:pPr lvl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    </a:t>
            </a:r>
          </a:p>
          <a:p>
            <a:pPr lvl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	OR:  </a:t>
            </a:r>
            <a:r>
              <a:rPr lang="cs-CZ" altLang="cs-CZ" sz="1800" dirty="0" err="1"/>
              <a:t>Erythrocytes</a:t>
            </a:r>
            <a:r>
              <a:rPr lang="cs-CZ" altLang="cs-CZ" sz="1800" dirty="0"/>
              <a:t> + </a:t>
            </a:r>
            <a:r>
              <a:rPr lang="cs-CZ" altLang="cs-CZ" sz="1800" dirty="0" err="1"/>
              <a:t>coagulation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factors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concentrates</a:t>
            </a:r>
            <a:r>
              <a:rPr lang="cs-CZ" altLang="cs-CZ" sz="1800" dirty="0"/>
              <a:t> + </a:t>
            </a:r>
            <a:r>
              <a:rPr lang="cs-CZ" altLang="cs-CZ" sz="1800" dirty="0" err="1"/>
              <a:t>thrombocytes</a:t>
            </a:r>
            <a:endParaRPr lang="cs-CZ" altLang="cs-CZ" sz="1800" dirty="0"/>
          </a:p>
          <a:p>
            <a:pPr lvl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			(so </a:t>
            </a:r>
            <a:r>
              <a:rPr lang="cs-CZ" altLang="cs-CZ" sz="1800" dirty="0" err="1"/>
              <a:t>called</a:t>
            </a:r>
            <a:r>
              <a:rPr lang="cs-CZ" altLang="cs-CZ" sz="1800" dirty="0"/>
              <a:t>: „ plasma free“ </a:t>
            </a:r>
            <a:r>
              <a:rPr lang="cs-CZ" altLang="cs-CZ" sz="1800" dirty="0" err="1"/>
              <a:t>concept</a:t>
            </a:r>
            <a:r>
              <a:rPr lang="cs-CZ" altLang="cs-CZ" sz="1800" dirty="0"/>
              <a:t>)		</a:t>
            </a:r>
          </a:p>
        </p:txBody>
      </p:sp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5246688" y="4926013"/>
            <a:ext cx="1231900" cy="528637"/>
          </a:xfrm>
          <a:prstGeom prst="rect">
            <a:avLst/>
          </a:prstGeom>
          <a:solidFill>
            <a:srgbClr val="CCFFCC"/>
          </a:solidFill>
          <a:ln w="9525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altLang="cs-CZ" sz="2800" b="1">
                <a:latin typeface="Times New Roman" pitchFamily="18" charset="0"/>
              </a:rPr>
              <a:t>1:1:1 ?</a:t>
            </a:r>
          </a:p>
        </p:txBody>
      </p:sp>
      <p:pic>
        <p:nvPicPr>
          <p:cNvPr id="2" name="25">
            <a:hlinkClick r:id="" action="ppaction://media"/>
            <a:extLst>
              <a:ext uri="{FF2B5EF4-FFF2-40B4-BE49-F238E27FC236}">
                <a16:creationId xmlns:a16="http://schemas.microsoft.com/office/drawing/2014/main" id="{2BBB3247-2A75-4585-B0BD-8ED3ADACBA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/>
              <a:t>Cardiogenic shock 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2000" dirty="0" err="1"/>
              <a:t>Definition</a:t>
            </a:r>
            <a:r>
              <a:rPr lang="cs-CZ" altLang="cs-CZ" sz="2000" dirty="0"/>
              <a:t> </a:t>
            </a:r>
          </a:p>
          <a:p>
            <a:pPr lvl="1">
              <a:defRPr/>
            </a:pPr>
            <a:r>
              <a:rPr lang="cs-CZ" altLang="cs-CZ" sz="1800" dirty="0" err="1"/>
              <a:t>Hypotension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with</a:t>
            </a:r>
            <a:r>
              <a:rPr lang="cs-CZ" altLang="cs-CZ" sz="1800" dirty="0"/>
              <a:t> organ </a:t>
            </a:r>
            <a:r>
              <a:rPr lang="cs-CZ" altLang="cs-CZ" sz="1800" dirty="0" err="1"/>
              <a:t>hypoperfusion</a:t>
            </a:r>
            <a:r>
              <a:rPr lang="cs-CZ" altLang="cs-CZ" sz="1800" dirty="0"/>
              <a:t> as a </a:t>
            </a:r>
            <a:r>
              <a:rPr lang="cs-CZ" altLang="cs-CZ" sz="1800" dirty="0" err="1"/>
              <a:t>consequence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</a:t>
            </a:r>
            <a:r>
              <a:rPr lang="cs-CZ" altLang="cs-CZ" sz="1800" dirty="0" err="1"/>
              <a:t>low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cardiac</a:t>
            </a:r>
            <a:r>
              <a:rPr lang="cs-CZ" altLang="cs-CZ" sz="1800" dirty="0"/>
              <a:t> output </a:t>
            </a:r>
            <a:r>
              <a:rPr lang="cs-CZ" altLang="cs-CZ" sz="1800" dirty="0" err="1"/>
              <a:t>due</a:t>
            </a:r>
            <a:r>
              <a:rPr lang="cs-CZ" altLang="cs-CZ" sz="1800" dirty="0"/>
              <a:t> to </a:t>
            </a:r>
            <a:r>
              <a:rPr lang="cs-CZ" altLang="cs-CZ" sz="1800" dirty="0" err="1"/>
              <a:t>heart</a:t>
            </a:r>
            <a:r>
              <a:rPr lang="cs-CZ" altLang="cs-CZ" sz="1800" dirty="0"/>
              <a:t> </a:t>
            </a:r>
            <a:r>
              <a:rPr lang="cs-CZ" altLang="cs-CZ" sz="1800" dirty="0" err="1"/>
              <a:t>failure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at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the</a:t>
            </a:r>
            <a:r>
              <a:rPr lang="cs-CZ" altLang="cs-CZ" sz="1800" dirty="0"/>
              <a:t> level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</a:t>
            </a:r>
            <a:r>
              <a:rPr lang="cs-CZ" altLang="cs-CZ" sz="1800" dirty="0" err="1"/>
              <a:t>myocardial</a:t>
            </a:r>
            <a:r>
              <a:rPr lang="cs-CZ" altLang="cs-CZ" sz="1800" dirty="0"/>
              <a:t> pump.</a:t>
            </a:r>
          </a:p>
          <a:p>
            <a:pPr marL="457200" lvl="1" indent="0">
              <a:buFont typeface="Wingdings" pitchFamily="2" charset="2"/>
              <a:buNone/>
              <a:defRPr/>
            </a:pPr>
            <a:r>
              <a:rPr lang="cs-CZ" altLang="cs-CZ" sz="1800" dirty="0"/>
              <a:t>  - </a:t>
            </a:r>
            <a:r>
              <a:rPr lang="cs-CZ" altLang="cs-CZ" sz="1800" dirty="0" err="1"/>
              <a:t>high</a:t>
            </a:r>
            <a:r>
              <a:rPr lang="cs-CZ" altLang="cs-CZ" sz="1800" dirty="0"/>
              <a:t> </a:t>
            </a:r>
            <a:r>
              <a:rPr lang="cs-CZ" altLang="cs-CZ" sz="1800" dirty="0" err="1"/>
              <a:t>left</a:t>
            </a:r>
            <a:r>
              <a:rPr lang="cs-CZ" altLang="cs-CZ" sz="1800" dirty="0"/>
              <a:t> </a:t>
            </a:r>
            <a:r>
              <a:rPr lang="cs-CZ" altLang="cs-CZ" sz="1800" dirty="0" err="1"/>
              <a:t>ventricle</a:t>
            </a:r>
            <a:r>
              <a:rPr lang="cs-CZ" altLang="cs-CZ" sz="1800" dirty="0"/>
              <a:t> (LV) </a:t>
            </a:r>
            <a:r>
              <a:rPr lang="cs-CZ" altLang="cs-CZ" sz="1800" dirty="0" err="1"/>
              <a:t>filling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pressures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above</a:t>
            </a:r>
            <a:r>
              <a:rPr lang="cs-CZ" altLang="cs-CZ" sz="1800" dirty="0"/>
              <a:t> 18mmHg</a:t>
            </a:r>
          </a:p>
          <a:p>
            <a:pPr marL="457200" lvl="1" indent="0">
              <a:buFont typeface="Wingdings" pitchFamily="2" charset="2"/>
              <a:buNone/>
              <a:defRPr/>
            </a:pPr>
            <a:r>
              <a:rPr lang="cs-CZ" altLang="cs-CZ" sz="1800" dirty="0"/>
              <a:t>         - </a:t>
            </a:r>
            <a:r>
              <a:rPr lang="cs-CZ" altLang="cs-CZ" sz="1800" dirty="0" err="1"/>
              <a:t>assessment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only</a:t>
            </a:r>
            <a:r>
              <a:rPr lang="cs-CZ" altLang="cs-CZ" sz="1800" dirty="0"/>
              <a:t> </a:t>
            </a:r>
            <a:r>
              <a:rPr lang="cs-CZ" altLang="cs-CZ" sz="1800" dirty="0" err="1"/>
              <a:t>from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pulmonary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artery</a:t>
            </a:r>
            <a:r>
              <a:rPr lang="cs-CZ" altLang="cs-CZ" sz="1800" dirty="0"/>
              <a:t> (SG) </a:t>
            </a:r>
            <a:r>
              <a:rPr lang="cs-CZ" altLang="cs-CZ" sz="1800" dirty="0" err="1"/>
              <a:t>katheter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when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available</a:t>
            </a:r>
            <a:endParaRPr lang="cs-CZ" altLang="cs-CZ" sz="1800" dirty="0"/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2000" dirty="0" err="1"/>
              <a:t>Clinical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signs</a:t>
            </a:r>
            <a:endParaRPr lang="cs-CZ" altLang="cs-CZ" sz="2000" dirty="0"/>
          </a:p>
          <a:p>
            <a:pPr lvl="1">
              <a:defRPr/>
            </a:pPr>
            <a:r>
              <a:rPr lang="cs-CZ" altLang="cs-CZ" sz="1800" dirty="0" err="1"/>
              <a:t>Hypotension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tachycardia</a:t>
            </a:r>
            <a:endParaRPr lang="cs-CZ" altLang="cs-CZ" sz="1800" dirty="0"/>
          </a:p>
          <a:p>
            <a:pPr lvl="1">
              <a:defRPr/>
            </a:pPr>
            <a:r>
              <a:rPr lang="cs-CZ" altLang="cs-CZ" sz="1800" dirty="0"/>
              <a:t>Cool </a:t>
            </a:r>
            <a:r>
              <a:rPr lang="cs-CZ" altLang="cs-CZ" sz="1800" dirty="0" err="1"/>
              <a:t>extremities</a:t>
            </a:r>
            <a:r>
              <a:rPr lang="cs-CZ" altLang="cs-CZ" sz="1800" dirty="0"/>
              <a:t> on </a:t>
            </a:r>
            <a:r>
              <a:rPr lang="cs-CZ" altLang="cs-CZ" sz="1800" dirty="0" err="1"/>
              <a:t>periphery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weak</a:t>
            </a:r>
            <a:r>
              <a:rPr lang="cs-CZ" altLang="cs-CZ" sz="1800" dirty="0"/>
              <a:t> pulse, </a:t>
            </a:r>
            <a:r>
              <a:rPr lang="cs-CZ" altLang="cs-CZ" sz="1800" dirty="0" err="1"/>
              <a:t>slow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capillary</a:t>
            </a:r>
            <a:r>
              <a:rPr lang="cs-CZ" altLang="cs-CZ" sz="1800" dirty="0"/>
              <a:t> </a:t>
            </a:r>
            <a:r>
              <a:rPr lang="cs-CZ" altLang="cs-CZ" sz="1800" dirty="0" err="1"/>
              <a:t>refill</a:t>
            </a:r>
            <a:endParaRPr lang="cs-CZ" altLang="cs-CZ" sz="1800" dirty="0"/>
          </a:p>
          <a:p>
            <a:pPr lvl="1">
              <a:defRPr/>
            </a:pPr>
            <a:r>
              <a:rPr lang="cs-CZ" altLang="cs-CZ" sz="1800" dirty="0" err="1"/>
              <a:t>Cyanosis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mottled</a:t>
            </a:r>
            <a:r>
              <a:rPr lang="cs-CZ" altLang="cs-CZ" sz="1800" dirty="0"/>
              <a:t> skin</a:t>
            </a:r>
          </a:p>
          <a:p>
            <a:pPr lvl="1">
              <a:defRPr/>
            </a:pPr>
            <a:r>
              <a:rPr lang="cs-CZ" altLang="cs-CZ" sz="1800" dirty="0" err="1"/>
              <a:t>Oliguria</a:t>
            </a:r>
            <a:endParaRPr lang="cs-CZ" altLang="cs-CZ" sz="1800" dirty="0"/>
          </a:p>
          <a:p>
            <a:pPr lvl="1">
              <a:defRPr/>
            </a:pPr>
            <a:r>
              <a:rPr lang="cs-CZ" altLang="cs-CZ" sz="1800" dirty="0" err="1"/>
              <a:t>Large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neck</a:t>
            </a:r>
            <a:r>
              <a:rPr lang="cs-CZ" altLang="cs-CZ" sz="1800" dirty="0"/>
              <a:t> </a:t>
            </a:r>
            <a:r>
              <a:rPr lang="cs-CZ" altLang="cs-CZ" sz="1800" dirty="0" err="1"/>
              <a:t>veins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invasively</a:t>
            </a:r>
            <a:r>
              <a:rPr lang="cs-CZ" altLang="cs-CZ" sz="1800" dirty="0"/>
              <a:t>: </a:t>
            </a:r>
            <a:r>
              <a:rPr lang="cs-CZ" altLang="cs-CZ" sz="1800" dirty="0" err="1"/>
              <a:t>increase</a:t>
            </a:r>
            <a:r>
              <a:rPr lang="cs-CZ" altLang="cs-CZ" sz="1800" dirty="0"/>
              <a:t> in PCWP, CVP</a:t>
            </a:r>
          </a:p>
          <a:p>
            <a:pPr lvl="1">
              <a:defRPr/>
            </a:pPr>
            <a:r>
              <a:rPr lang="cs-CZ" altLang="cs-CZ" sz="1800" dirty="0" err="1"/>
              <a:t>Respiratory</a:t>
            </a:r>
            <a:r>
              <a:rPr lang="cs-CZ" altLang="cs-CZ" sz="1800" dirty="0"/>
              <a:t> </a:t>
            </a:r>
            <a:r>
              <a:rPr lang="cs-CZ" altLang="cs-CZ" sz="1800" dirty="0" err="1"/>
              <a:t>insuficiency</a:t>
            </a:r>
            <a:r>
              <a:rPr lang="cs-CZ" altLang="cs-CZ" sz="1800" dirty="0"/>
              <a:t> type I. (</a:t>
            </a:r>
            <a:r>
              <a:rPr lang="cs-CZ" altLang="cs-CZ" sz="1800" dirty="0" err="1"/>
              <a:t>Hypoxemia</a:t>
            </a:r>
            <a:r>
              <a:rPr lang="cs-CZ" altLang="cs-CZ" sz="1800" dirty="0"/>
              <a:t>)</a:t>
            </a:r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endParaRPr lang="cs-CZ" altLang="cs-CZ" sz="2000" dirty="0"/>
          </a:p>
          <a:p>
            <a:pPr>
              <a:defRPr/>
            </a:pPr>
            <a:endParaRPr lang="cs-CZ" altLang="cs-CZ" sz="2400" dirty="0"/>
          </a:p>
        </p:txBody>
      </p:sp>
      <p:pic>
        <p:nvPicPr>
          <p:cNvPr id="2" name="26">
            <a:hlinkClick r:id="" action="ppaction://media"/>
            <a:extLst>
              <a:ext uri="{FF2B5EF4-FFF2-40B4-BE49-F238E27FC236}">
                <a16:creationId xmlns:a16="http://schemas.microsoft.com/office/drawing/2014/main" id="{ABCB282B-A770-4A68-8A48-8BBD4430D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/>
              <a:t>Cardiogenic shock </a:t>
            </a:r>
            <a:br>
              <a:rPr lang="cs-CZ" altLang="cs-CZ" sz="2400"/>
            </a:br>
            <a:r>
              <a:rPr lang="cs-CZ" altLang="cs-CZ" sz="1600" b="0" i="1"/>
              <a:t>Physiology 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3200" y="1844675"/>
            <a:ext cx="8672513" cy="44640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000"/>
              <a:t>Coronary circulation - 4-5% of CO, mainly during diastole  </a:t>
            </a:r>
            <a:endParaRPr lang="cs-CZ" altLang="cs-CZ" sz="2000" u="sng"/>
          </a:p>
          <a:p>
            <a:pPr>
              <a:lnSpc>
                <a:spcPct val="90000"/>
              </a:lnSpc>
            </a:pPr>
            <a:endParaRPr lang="cs-CZ" altLang="cs-CZ" sz="2000" u="sng"/>
          </a:p>
          <a:p>
            <a:pPr>
              <a:lnSpc>
                <a:spcPct val="90000"/>
              </a:lnSpc>
            </a:pPr>
            <a:r>
              <a:rPr lang="cs-CZ" altLang="cs-CZ" sz="2000"/>
              <a:t>Coronary perfusion pressure - CPP</a:t>
            </a:r>
          </a:p>
          <a:p>
            <a:pPr lvl="1">
              <a:lnSpc>
                <a:spcPct val="90000"/>
              </a:lnSpc>
            </a:pPr>
            <a:r>
              <a:rPr lang="cs-CZ" altLang="cs-CZ" sz="1800"/>
              <a:t>dBP – diastolic blood pressure in aorta, LVEDP – enddiastolic pressure in LV</a:t>
            </a:r>
          </a:p>
          <a:p>
            <a:pPr lvl="1">
              <a:lnSpc>
                <a:spcPct val="90000"/>
              </a:lnSpc>
            </a:pPr>
            <a:r>
              <a:rPr lang="cs-CZ" altLang="cs-CZ" sz="1800"/>
              <a:t>Oxygen delivery in myocardium (DO2) – 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1800"/>
              <a:t>	CaO2, dBP (CPP), flow (altered in coronary artery disease - CAD)</a:t>
            </a:r>
          </a:p>
          <a:p>
            <a:pPr lvl="1">
              <a:lnSpc>
                <a:spcPct val="90000"/>
              </a:lnSpc>
            </a:pPr>
            <a:r>
              <a:rPr lang="cs-CZ" altLang="cs-CZ" sz="1800"/>
              <a:t>Oxygen consumption in myocardium (VO2)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1800"/>
              <a:t>	- affected by  LVEDP (preload), SVR (afterload), contractility and heart rate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endParaRPr lang="cs-CZ" altLang="cs-CZ" sz="1800"/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1800"/>
              <a:t>Oxygen extraction in heart muscle is very high at rest already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1800"/>
              <a:t>=&gt; Oxygen delivery can be increased only by increse in coronary blood flow !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C929C0B-24DB-4EC0-9904-77FDFDDFB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/>
              <a:t>Cardiogenic shock </a:t>
            </a:r>
            <a:br>
              <a:rPr lang="cs-CZ" altLang="cs-CZ" sz="1100"/>
            </a:br>
            <a:r>
              <a:rPr lang="cs-CZ" altLang="cs-CZ" sz="1600" b="0" i="1"/>
              <a:t>Pathophysiology 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52600"/>
            <a:ext cx="8604250" cy="434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000"/>
              <a:t>Myocardial increase in oxygen consumption VO2</a:t>
            </a:r>
          </a:p>
          <a:p>
            <a:pPr lvl="1">
              <a:lnSpc>
                <a:spcPct val="90000"/>
              </a:lnSpc>
            </a:pPr>
            <a:r>
              <a:rPr lang="cs-CZ" altLang="cs-CZ" sz="1800"/>
              <a:t>Tachycardia and higher contractility </a:t>
            </a:r>
          </a:p>
          <a:p>
            <a:pPr lvl="1">
              <a:lnSpc>
                <a:spcPct val="90000"/>
              </a:lnSpc>
            </a:pPr>
            <a:r>
              <a:rPr lang="cs-CZ" altLang="cs-CZ" sz="1800"/>
              <a:t>Vasoconstriction and systolic hypertension ( higher afterload)</a:t>
            </a:r>
            <a:endParaRPr lang="cs-CZ" altLang="cs-CZ" sz="1800" u="sng"/>
          </a:p>
          <a:p>
            <a:pPr>
              <a:lnSpc>
                <a:spcPct val="90000"/>
              </a:lnSpc>
            </a:pPr>
            <a:endParaRPr lang="cs-CZ" altLang="cs-CZ" sz="1800"/>
          </a:p>
          <a:p>
            <a:pPr>
              <a:lnSpc>
                <a:spcPct val="90000"/>
              </a:lnSpc>
            </a:pPr>
            <a:r>
              <a:rPr lang="cs-CZ" altLang="cs-CZ" sz="2000"/>
              <a:t>Myocardial decrease in oxygen delivery (DO2) </a:t>
            </a:r>
          </a:p>
          <a:p>
            <a:pPr lvl="1">
              <a:lnSpc>
                <a:spcPct val="90000"/>
              </a:lnSpc>
            </a:pPr>
            <a:r>
              <a:rPr lang="cs-CZ" altLang="cs-CZ" sz="1800"/>
              <a:t>Tachycardia – shortening of diastole, impaired coronary perfusion</a:t>
            </a:r>
          </a:p>
          <a:p>
            <a:pPr lvl="1">
              <a:lnSpc>
                <a:spcPct val="90000"/>
              </a:lnSpc>
            </a:pPr>
            <a:r>
              <a:rPr lang="cs-CZ" altLang="cs-CZ" sz="1800"/>
              <a:t>Fluid retention (RAAS, ADH) – increased preload</a:t>
            </a:r>
          </a:p>
          <a:p>
            <a:pPr lvl="2">
              <a:lnSpc>
                <a:spcPct val="90000"/>
              </a:lnSpc>
            </a:pPr>
            <a:r>
              <a:rPr lang="cs-CZ" altLang="cs-CZ" sz="1600"/>
              <a:t>Pulmonary congestion, hypoxemia</a:t>
            </a:r>
          </a:p>
          <a:p>
            <a:pPr lvl="2">
              <a:lnSpc>
                <a:spcPct val="90000"/>
              </a:lnSpc>
            </a:pPr>
            <a:r>
              <a:rPr lang="cs-CZ" altLang="cs-CZ" sz="1600"/>
              <a:t>Increased LVEDP – impairment of coronary perfusion pressure (CPP)</a:t>
            </a:r>
          </a:p>
          <a:p>
            <a:pPr lvl="1">
              <a:lnSpc>
                <a:spcPct val="90000"/>
              </a:lnSpc>
            </a:pPr>
            <a:r>
              <a:rPr lang="cs-CZ" altLang="cs-CZ" sz="1800"/>
              <a:t>Ischemia – impaired diastolic relaxation and ventricle compliance </a:t>
            </a:r>
          </a:p>
          <a:p>
            <a:pPr lvl="1">
              <a:lnSpc>
                <a:spcPct val="90000"/>
              </a:lnSpc>
            </a:pPr>
            <a:r>
              <a:rPr lang="cs-CZ" altLang="cs-CZ" sz="1800"/>
              <a:t>Hypotension – further decrease in coronary blood flow </a:t>
            </a:r>
          </a:p>
          <a:p>
            <a:pPr lvl="1">
              <a:lnSpc>
                <a:spcPct val="90000"/>
              </a:lnSpc>
            </a:pPr>
            <a:endParaRPr lang="cs-CZ" altLang="cs-CZ" sz="1800"/>
          </a:p>
        </p:txBody>
      </p:sp>
      <p:pic>
        <p:nvPicPr>
          <p:cNvPr id="2" name="28">
            <a:hlinkClick r:id="" action="ppaction://media"/>
            <a:extLst>
              <a:ext uri="{FF2B5EF4-FFF2-40B4-BE49-F238E27FC236}">
                <a16:creationId xmlns:a16="http://schemas.microsoft.com/office/drawing/2014/main" id="{7716EF4F-DF3A-4368-9810-C292F7F8DD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/>
              <a:t>Cardiogenic shock </a:t>
            </a:r>
            <a:br>
              <a:rPr lang="cs-CZ" altLang="cs-CZ" sz="1100"/>
            </a:br>
            <a:r>
              <a:rPr lang="cs-CZ" altLang="cs-CZ" sz="1600" b="0" i="1"/>
              <a:t>Pathophysiology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000"/>
              <a:t>Heart failure </a:t>
            </a:r>
          </a:p>
          <a:p>
            <a:pPr lvl="1">
              <a:lnSpc>
                <a:spcPct val="90000"/>
              </a:lnSpc>
            </a:pPr>
            <a:r>
              <a:rPr lang="cs-CZ" altLang="cs-CZ" sz="1800"/>
              <a:t>Early compensation by Frank-Starling law: SV versus LVEDP, HR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1800"/>
              <a:t>		- rising of SV with LVEDP</a:t>
            </a:r>
          </a:p>
          <a:p>
            <a:pPr lvl="1">
              <a:lnSpc>
                <a:spcPct val="90000"/>
              </a:lnSpc>
            </a:pPr>
            <a:r>
              <a:rPr lang="cs-CZ" altLang="cs-CZ" sz="1800"/>
              <a:t>Decompensation: decrease of SV and CO, increased PCWP (LV failure), or RV failure in RV infarction</a:t>
            </a:r>
          </a:p>
          <a:p>
            <a:pPr>
              <a:lnSpc>
                <a:spcPct val="90000"/>
              </a:lnSpc>
            </a:pPr>
            <a:endParaRPr lang="cs-CZ" altLang="cs-CZ" sz="1800"/>
          </a:p>
          <a:p>
            <a:pPr>
              <a:lnSpc>
                <a:spcPct val="90000"/>
              </a:lnSpc>
            </a:pPr>
            <a:r>
              <a:rPr lang="cs-CZ" altLang="cs-CZ" sz="2000"/>
              <a:t>Systolic heart failure</a:t>
            </a:r>
          </a:p>
          <a:p>
            <a:pPr lvl="1">
              <a:lnSpc>
                <a:spcPct val="90000"/>
              </a:lnSpc>
            </a:pPr>
            <a:r>
              <a:rPr lang="cs-CZ" altLang="cs-CZ" sz="1800"/>
              <a:t>Impairment of myocardial contractility</a:t>
            </a:r>
          </a:p>
          <a:p>
            <a:pPr lvl="1">
              <a:lnSpc>
                <a:spcPct val="90000"/>
              </a:lnSpc>
            </a:pPr>
            <a:r>
              <a:rPr lang="cs-CZ" altLang="cs-CZ" sz="1800"/>
              <a:t>Dilatation of ventricles ( high end-diastolic volume, drop in ejection fraction) </a:t>
            </a:r>
            <a:endParaRPr lang="cs-CZ" altLang="cs-CZ" sz="1800" u="sng"/>
          </a:p>
          <a:p>
            <a:pPr>
              <a:lnSpc>
                <a:spcPct val="90000"/>
              </a:lnSpc>
            </a:pPr>
            <a:endParaRPr lang="cs-CZ" altLang="cs-CZ" sz="1800"/>
          </a:p>
          <a:p>
            <a:pPr>
              <a:lnSpc>
                <a:spcPct val="90000"/>
              </a:lnSpc>
            </a:pPr>
            <a:r>
              <a:rPr lang="cs-CZ" altLang="cs-CZ" sz="2000"/>
              <a:t>Diastolic heart failure</a:t>
            </a:r>
          </a:p>
          <a:p>
            <a:pPr lvl="1">
              <a:lnSpc>
                <a:spcPct val="90000"/>
              </a:lnSpc>
            </a:pPr>
            <a:r>
              <a:rPr lang="cs-CZ" altLang="cs-CZ" sz="1800"/>
              <a:t>30-40% of all patients with cardiogennic shock </a:t>
            </a:r>
          </a:p>
          <a:p>
            <a:pPr lvl="1">
              <a:lnSpc>
                <a:spcPct val="90000"/>
              </a:lnSpc>
            </a:pPr>
            <a:r>
              <a:rPr lang="cs-CZ" altLang="cs-CZ" sz="1800"/>
              <a:t>Impaired compliance of LV, impaired myocardial relaxation </a:t>
            </a:r>
          </a:p>
          <a:p>
            <a:pPr lvl="1">
              <a:lnSpc>
                <a:spcPct val="90000"/>
              </a:lnSpc>
            </a:pPr>
            <a:r>
              <a:rPr lang="cs-CZ" altLang="cs-CZ" sz="1800"/>
              <a:t>Low end-diastolic volume, decreased stroke volume (SV)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endParaRPr lang="cs-CZ" altLang="cs-CZ" sz="1800"/>
          </a:p>
        </p:txBody>
      </p:sp>
      <p:pic>
        <p:nvPicPr>
          <p:cNvPr id="2" name="29">
            <a:hlinkClick r:id="" action="ppaction://media"/>
            <a:extLst>
              <a:ext uri="{FF2B5EF4-FFF2-40B4-BE49-F238E27FC236}">
                <a16:creationId xmlns:a16="http://schemas.microsoft.com/office/drawing/2014/main" id="{4310283C-518C-45AF-97D1-9C1FF4559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620713"/>
            <a:ext cx="7772400" cy="762000"/>
          </a:xfrm>
        </p:spPr>
        <p:txBody>
          <a:bodyPr/>
          <a:lstStyle/>
          <a:p>
            <a:r>
              <a:rPr lang="cs-CZ" altLang="cs-CZ"/>
              <a:t>Causes, etiology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400"/>
              <a:t>Loss of intravascular volume</a:t>
            </a:r>
          </a:p>
          <a:p>
            <a:endParaRPr lang="cs-CZ" altLang="cs-CZ" sz="2400"/>
          </a:p>
          <a:p>
            <a:r>
              <a:rPr lang="cs-CZ" altLang="cs-CZ" sz="2400"/>
              <a:t>Heart muscle failure, „ pump“ failure</a:t>
            </a:r>
          </a:p>
          <a:p>
            <a:endParaRPr lang="cs-CZ" altLang="cs-CZ" sz="2400"/>
          </a:p>
          <a:p>
            <a:r>
              <a:rPr lang="cs-CZ" altLang="cs-CZ" sz="2400"/>
              <a:t>Disproportion between circulating volume and capacity </a:t>
            </a:r>
          </a:p>
          <a:p>
            <a:pPr>
              <a:buFont typeface="Wingdings" pitchFamily="2" charset="2"/>
              <a:buNone/>
            </a:pPr>
            <a:r>
              <a:rPr lang="cs-CZ" altLang="cs-CZ" sz="2400"/>
              <a:t>    of vascular beds</a:t>
            </a:r>
          </a:p>
          <a:p>
            <a:endParaRPr lang="cs-CZ" altLang="cs-CZ" sz="2400"/>
          </a:p>
          <a:p>
            <a:r>
              <a:rPr lang="cs-CZ" altLang="cs-CZ" sz="2400"/>
              <a:t>Sudden increase in right or left ventricle afterload, or right or left ventricle outflow tract obstruction </a:t>
            </a: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EDB4BBE8-8152-4AA4-813D-4A84229A58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/>
              <a:t>Cardiogenic shock</a:t>
            </a:r>
            <a:br>
              <a:rPr lang="cs-CZ" altLang="cs-CZ" sz="2400"/>
            </a:br>
            <a:r>
              <a:rPr lang="cs-CZ" altLang="cs-CZ" sz="1600" b="0" i="1"/>
              <a:t>Hemodynamic parameters</a:t>
            </a:r>
          </a:p>
        </p:txBody>
      </p:sp>
      <p:graphicFrame>
        <p:nvGraphicFramePr>
          <p:cNvPr id="4166" name="Object 70"/>
          <p:cNvGraphicFramePr>
            <a:graphicFrameLocks noGrp="1" noChangeAspect="1"/>
          </p:cNvGraphicFramePr>
          <p:nvPr>
            <p:ph idx="1"/>
          </p:nvPr>
        </p:nvGraphicFramePr>
        <p:xfrm>
          <a:off x="1423988" y="2066925"/>
          <a:ext cx="6577012" cy="386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6928089" imgH="4073293" progId="Word.Document.8">
                  <p:embed/>
                </p:oleObj>
              </mc:Choice>
              <mc:Fallback>
                <p:oleObj name="Document" r:id="rId4" imgW="6928089" imgH="4073293" progId="Word.Document.8">
                  <p:embed/>
                  <p:pic>
                    <p:nvPicPr>
                      <p:cNvPr id="0" name="Picture 7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3988" y="2066925"/>
                        <a:ext cx="6577012" cy="3868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30">
            <a:hlinkClick r:id="" action="ppaction://media"/>
            <a:extLst>
              <a:ext uri="{FF2B5EF4-FFF2-40B4-BE49-F238E27FC236}">
                <a16:creationId xmlns:a16="http://schemas.microsoft.com/office/drawing/2014/main" id="{018DB57D-D40B-4E3D-B74C-0D6483DA6C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/>
              <a:t>Cardiogenic shock </a:t>
            </a:r>
            <a:br>
              <a:rPr lang="cs-CZ" altLang="cs-CZ"/>
            </a:br>
            <a:r>
              <a:rPr lang="cs-CZ" altLang="cs-CZ" sz="1600" b="0" i="1"/>
              <a:t>Therapy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91845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000"/>
              <a:t>Basic principles</a:t>
            </a:r>
          </a:p>
          <a:p>
            <a:pPr lvl="1">
              <a:lnSpc>
                <a:spcPct val="80000"/>
              </a:lnSpc>
            </a:pPr>
            <a:r>
              <a:rPr lang="cs-CZ" altLang="cs-CZ" sz="2000"/>
              <a:t>Oxygenation, keep systemic blood pressure</a:t>
            </a:r>
          </a:p>
          <a:p>
            <a:pPr lvl="1">
              <a:lnSpc>
                <a:spcPct val="80000"/>
              </a:lnSpc>
            </a:pPr>
            <a:r>
              <a:rPr lang="cs-CZ" altLang="cs-CZ" sz="2000"/>
              <a:t>Correction of acid base balance, K+, Mg2+, P5+)</a:t>
            </a:r>
          </a:p>
          <a:p>
            <a:pPr lvl="1">
              <a:lnSpc>
                <a:spcPct val="80000"/>
              </a:lnSpc>
            </a:pPr>
            <a:r>
              <a:rPr lang="cs-CZ" altLang="cs-CZ" sz="2000"/>
              <a:t>To optimize DO2/VO2 in heart muscle (analgesia, sedation, or mechanical ventilation, SpO2, Hb level)</a:t>
            </a:r>
          </a:p>
          <a:p>
            <a:pPr>
              <a:lnSpc>
                <a:spcPct val="80000"/>
              </a:lnSpc>
              <a:buFont typeface="Monotype Sorts"/>
              <a:buNone/>
            </a:pPr>
            <a:endParaRPr lang="cs-CZ" altLang="cs-CZ" sz="2000"/>
          </a:p>
          <a:p>
            <a:pPr>
              <a:lnSpc>
                <a:spcPct val="80000"/>
              </a:lnSpc>
            </a:pPr>
            <a:r>
              <a:rPr lang="cs-CZ" altLang="cs-CZ" sz="2000"/>
              <a:t>Treatment of acute myocardial infarction (STEMi, NSTEMI)</a:t>
            </a:r>
          </a:p>
          <a:p>
            <a:pPr lvl="1">
              <a:lnSpc>
                <a:spcPct val="80000"/>
              </a:lnSpc>
            </a:pPr>
            <a:r>
              <a:rPr lang="cs-CZ" altLang="cs-CZ" sz="2000"/>
              <a:t>Percutaneous coronary intervention (angioplasty, stenting, surgical treatment of coronary artery disease)</a:t>
            </a:r>
          </a:p>
          <a:p>
            <a:pPr>
              <a:lnSpc>
                <a:spcPct val="80000"/>
              </a:lnSpc>
            </a:pPr>
            <a:endParaRPr lang="cs-CZ" altLang="cs-CZ" sz="2000"/>
          </a:p>
          <a:p>
            <a:pPr>
              <a:lnSpc>
                <a:spcPct val="80000"/>
              </a:lnSpc>
            </a:pPr>
            <a:r>
              <a:rPr lang="cs-CZ" altLang="cs-CZ" sz="2000"/>
              <a:t>Optimalisation of preload and afterload, balance between oxygen delivery and oxygen consumption in heart 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2000"/>
              <a:t>+ Pharmacological support of contractility – positive inotropic drugs (dobutamin, adrenalin, levosimendan, milrinon)</a:t>
            </a:r>
          </a:p>
          <a:p>
            <a:pPr lvl="1">
              <a:lnSpc>
                <a:spcPct val="80000"/>
              </a:lnSpc>
            </a:pPr>
            <a:r>
              <a:rPr lang="cs-CZ" altLang="cs-CZ" sz="2000"/>
              <a:t>Mechanical circulatory support in some cases is necessary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2000"/>
              <a:t>   (VA-ECMO, etc.) </a:t>
            </a:r>
          </a:p>
        </p:txBody>
      </p:sp>
      <p:pic>
        <p:nvPicPr>
          <p:cNvPr id="2" name="31">
            <a:hlinkClick r:id="" action="ppaction://media"/>
            <a:extLst>
              <a:ext uri="{FF2B5EF4-FFF2-40B4-BE49-F238E27FC236}">
                <a16:creationId xmlns:a16="http://schemas.microsoft.com/office/drawing/2014/main" id="{86F45F9D-3A55-4050-93D7-4F06D1DB8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/>
              <a:t>Anaphylactic shock 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000"/>
              <a:t>Definition – IgE mediated life-threatening distributive and hypovolemic 			shock – both local and systemic reaction</a:t>
            </a:r>
          </a:p>
          <a:p>
            <a:pPr>
              <a:buFont typeface="Wingdings" pitchFamily="2" charset="2"/>
              <a:buNone/>
            </a:pPr>
            <a:r>
              <a:rPr lang="cs-CZ" altLang="cs-CZ" sz="2000"/>
              <a:t>    - activation of mastocytes and basophils by antigen / alergen</a:t>
            </a:r>
          </a:p>
          <a:p>
            <a:pPr>
              <a:buFont typeface="Wingdings" pitchFamily="2" charset="2"/>
              <a:buNone/>
            </a:pPr>
            <a:r>
              <a:rPr lang="cs-CZ" altLang="cs-CZ" sz="2000"/>
              <a:t>    - histamin, serotonine release</a:t>
            </a:r>
          </a:p>
          <a:p>
            <a:endParaRPr lang="cs-CZ" altLang="cs-CZ" sz="2000"/>
          </a:p>
          <a:p>
            <a:pPr>
              <a:buFont typeface="Wingdings" pitchFamily="2" charset="2"/>
              <a:buNone/>
            </a:pPr>
            <a:endParaRPr lang="cs-CZ" altLang="cs-CZ" sz="1800"/>
          </a:p>
          <a:p>
            <a:r>
              <a:rPr lang="cs-CZ" altLang="cs-CZ" sz="2000"/>
              <a:t>Pathophysiology</a:t>
            </a:r>
          </a:p>
          <a:p>
            <a:pPr lvl="1"/>
            <a:r>
              <a:rPr lang="cs-CZ" altLang="cs-CZ" sz="1800"/>
              <a:t>Distributive shock – vasodilatation, „warm shock“</a:t>
            </a:r>
          </a:p>
          <a:p>
            <a:pPr lvl="1"/>
            <a:r>
              <a:rPr lang="cs-CZ" altLang="cs-CZ" sz="1800"/>
              <a:t>Hypovolemic shock – increased capillary permeability – extravascular fluid shift</a:t>
            </a:r>
            <a:endParaRPr lang="cs-CZ" altLang="cs-CZ"/>
          </a:p>
        </p:txBody>
      </p:sp>
      <p:pic>
        <p:nvPicPr>
          <p:cNvPr id="2" name="32">
            <a:hlinkClick r:id="" action="ppaction://media"/>
            <a:extLst>
              <a:ext uri="{FF2B5EF4-FFF2-40B4-BE49-F238E27FC236}">
                <a16:creationId xmlns:a16="http://schemas.microsoft.com/office/drawing/2014/main" id="{290917BC-36B8-4E5B-8239-626876759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/>
              <a:t>Anaphylactic shock </a:t>
            </a:r>
            <a:br>
              <a:rPr lang="cs-CZ" altLang="cs-CZ"/>
            </a:br>
            <a:r>
              <a:rPr lang="cs-CZ" altLang="cs-CZ" sz="1600" b="0" i="1"/>
              <a:t>Clinical signs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/>
            <a:r>
              <a:rPr lang="cs-CZ" altLang="cs-CZ" sz="2000"/>
              <a:t>Skin and gastrointestinal symptoms </a:t>
            </a:r>
          </a:p>
          <a:p>
            <a:pPr marL="990600" lvl="1" indent="-533400"/>
            <a:r>
              <a:rPr lang="cs-CZ" altLang="cs-CZ" sz="1800"/>
              <a:t>Pruritus, dysesthesia, rash, abdominal pain</a:t>
            </a:r>
          </a:p>
          <a:p>
            <a:pPr marL="533400" indent="-533400"/>
            <a:endParaRPr lang="cs-CZ" altLang="cs-CZ" sz="1800"/>
          </a:p>
          <a:p>
            <a:pPr marL="533400" indent="-533400"/>
            <a:r>
              <a:rPr lang="cs-CZ" altLang="cs-CZ" sz="2000"/>
              <a:t>Respiratory system </a:t>
            </a:r>
          </a:p>
          <a:p>
            <a:pPr marL="990600" lvl="1" indent="-533400"/>
            <a:r>
              <a:rPr lang="cs-CZ" altLang="cs-CZ" sz="1800"/>
              <a:t>Respiratory insufficiency, asphyxia – upper airway obstruction, laryngeal edemas</a:t>
            </a:r>
          </a:p>
          <a:p>
            <a:pPr marL="990600" lvl="1" indent="-533400"/>
            <a:r>
              <a:rPr lang="cs-CZ" altLang="cs-CZ" sz="1800"/>
              <a:t>Bronchospasm </a:t>
            </a:r>
          </a:p>
          <a:p>
            <a:pPr marL="533400" indent="-533400"/>
            <a:endParaRPr lang="cs-CZ" altLang="cs-CZ" sz="1800"/>
          </a:p>
          <a:p>
            <a:pPr marL="533400" indent="-533400"/>
            <a:r>
              <a:rPr lang="cs-CZ" altLang="cs-CZ" sz="2000"/>
              <a:t>Circulatory failure</a:t>
            </a:r>
          </a:p>
          <a:p>
            <a:pPr marL="990600" lvl="1" indent="-533400"/>
            <a:r>
              <a:rPr lang="cs-CZ" altLang="cs-CZ" sz="1800"/>
              <a:t>Hypotension, vasoplegia</a:t>
            </a:r>
          </a:p>
          <a:p>
            <a:pPr marL="990600" lvl="1" indent="-533400"/>
            <a:r>
              <a:rPr lang="cs-CZ" altLang="cs-CZ" sz="1800"/>
              <a:t>Deterioration of consciousness</a:t>
            </a:r>
          </a:p>
        </p:txBody>
      </p:sp>
      <p:pic>
        <p:nvPicPr>
          <p:cNvPr id="2" name="33">
            <a:hlinkClick r:id="" action="ppaction://media"/>
            <a:extLst>
              <a:ext uri="{FF2B5EF4-FFF2-40B4-BE49-F238E27FC236}">
                <a16:creationId xmlns:a16="http://schemas.microsoft.com/office/drawing/2014/main" id="{FE01052F-6805-4319-996B-E7E41F9563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/>
              <a:t>Anaphylactic shock </a:t>
            </a:r>
            <a:br>
              <a:rPr lang="cs-CZ" altLang="cs-CZ" sz="1600"/>
            </a:br>
            <a:r>
              <a:rPr lang="cs-CZ" altLang="cs-CZ" sz="1600"/>
              <a:t>Therapy</a:t>
            </a:r>
            <a:endParaRPr lang="cs-CZ" altLang="cs-CZ" sz="1600" b="0" i="1"/>
          </a:p>
        </p:txBody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lnSpc>
                <a:spcPct val="90000"/>
              </a:lnSpc>
              <a:defRPr/>
            </a:pPr>
            <a:r>
              <a:rPr lang="cs-CZ" altLang="cs-CZ" sz="2000" dirty="0" err="1"/>
              <a:t>Epinephrin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according</a:t>
            </a:r>
            <a:r>
              <a:rPr lang="cs-CZ" altLang="cs-CZ" sz="2000" dirty="0"/>
              <a:t> to </a:t>
            </a:r>
            <a:r>
              <a:rPr lang="cs-CZ" altLang="cs-CZ" sz="2000" dirty="0" err="1"/>
              <a:t>clinical</a:t>
            </a:r>
            <a:r>
              <a:rPr lang="cs-CZ" altLang="cs-CZ" sz="2000" dirty="0"/>
              <a:t> status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000" dirty="0"/>
              <a:t>	EFFECT:</a:t>
            </a:r>
          </a:p>
          <a:p>
            <a:pPr marL="990600" lvl="1" indent="-533400">
              <a:lnSpc>
                <a:spcPct val="90000"/>
              </a:lnSpc>
              <a:defRPr/>
            </a:pPr>
            <a:r>
              <a:rPr lang="cs-CZ" altLang="cs-CZ" sz="1800" dirty="0" err="1"/>
              <a:t>Airway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patency</a:t>
            </a:r>
            <a:endParaRPr lang="cs-CZ" altLang="cs-CZ" sz="1800" dirty="0"/>
          </a:p>
          <a:p>
            <a:pPr marL="990600" lvl="1" indent="-533400">
              <a:lnSpc>
                <a:spcPct val="90000"/>
              </a:lnSpc>
              <a:defRPr/>
            </a:pPr>
            <a:r>
              <a:rPr lang="cs-CZ" altLang="cs-CZ" sz="1800" dirty="0" err="1"/>
              <a:t>Decrease</a:t>
            </a:r>
            <a:r>
              <a:rPr lang="cs-CZ" altLang="cs-CZ" sz="1800" dirty="0"/>
              <a:t> in fluid shift to </a:t>
            </a:r>
            <a:r>
              <a:rPr lang="cs-CZ" altLang="cs-CZ" sz="1800" dirty="0" err="1"/>
              <a:t>interstitial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space</a:t>
            </a:r>
            <a:endParaRPr lang="cs-CZ" altLang="cs-CZ" sz="1800" dirty="0"/>
          </a:p>
          <a:p>
            <a:pPr marL="990600" lvl="1" indent="-533400">
              <a:lnSpc>
                <a:spcPct val="90000"/>
              </a:lnSpc>
              <a:defRPr/>
            </a:pPr>
            <a:r>
              <a:rPr lang="cs-CZ" altLang="cs-CZ" sz="1800" dirty="0" err="1"/>
              <a:t>Increase</a:t>
            </a:r>
            <a:r>
              <a:rPr lang="cs-CZ" altLang="cs-CZ" sz="1800" dirty="0"/>
              <a:t> in </a:t>
            </a:r>
            <a:r>
              <a:rPr lang="cs-CZ" altLang="cs-CZ" sz="1800" dirty="0" err="1"/>
              <a:t>cardiac</a:t>
            </a:r>
            <a:r>
              <a:rPr lang="cs-CZ" altLang="cs-CZ" sz="1800" dirty="0"/>
              <a:t> output by </a:t>
            </a:r>
            <a:r>
              <a:rPr lang="cs-CZ" altLang="cs-CZ" sz="1800" dirty="0" err="1"/>
              <a:t>increase</a:t>
            </a:r>
            <a:r>
              <a:rPr lang="cs-CZ" altLang="cs-CZ" sz="1800" dirty="0"/>
              <a:t> in </a:t>
            </a:r>
            <a:r>
              <a:rPr lang="cs-CZ" altLang="cs-CZ" sz="1800" dirty="0" err="1"/>
              <a:t>contractility</a:t>
            </a:r>
            <a:endParaRPr lang="cs-CZ" altLang="cs-CZ" sz="1800" dirty="0"/>
          </a:p>
          <a:p>
            <a:pPr marL="990600" lvl="1" indent="-533400">
              <a:lnSpc>
                <a:spcPct val="90000"/>
              </a:lnSpc>
              <a:defRPr/>
            </a:pPr>
            <a:r>
              <a:rPr lang="cs-CZ" altLang="cs-CZ" sz="1800" dirty="0" err="1"/>
              <a:t>Keeping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both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systolic</a:t>
            </a:r>
            <a:r>
              <a:rPr lang="cs-CZ" altLang="cs-CZ" sz="1800" dirty="0"/>
              <a:t> and </a:t>
            </a:r>
            <a:r>
              <a:rPr lang="cs-CZ" altLang="cs-CZ" sz="1800" dirty="0" err="1"/>
              <a:t>diastolic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blood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pressure</a:t>
            </a:r>
            <a:endParaRPr lang="cs-CZ" altLang="cs-CZ" sz="1800" dirty="0"/>
          </a:p>
          <a:p>
            <a:pPr marL="457200" lvl="1" indent="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1800" dirty="0" err="1"/>
              <a:t>Dosage</a:t>
            </a:r>
            <a:r>
              <a:rPr lang="cs-CZ" altLang="cs-CZ" sz="1800" dirty="0"/>
              <a:t>: </a:t>
            </a:r>
          </a:p>
          <a:p>
            <a:pPr marL="990600" lvl="1" indent="-533400">
              <a:lnSpc>
                <a:spcPct val="90000"/>
              </a:lnSpc>
              <a:defRPr/>
            </a:pPr>
            <a:r>
              <a:rPr lang="cs-CZ" altLang="cs-CZ" sz="1800" dirty="0" err="1"/>
              <a:t>Adult</a:t>
            </a:r>
            <a:r>
              <a:rPr lang="cs-CZ" altLang="cs-CZ" sz="1800" dirty="0"/>
              <a:t> 500 </a:t>
            </a:r>
            <a:r>
              <a:rPr lang="cs-CZ" altLang="cs-CZ" sz="1800" dirty="0" err="1"/>
              <a:t>ug</a:t>
            </a:r>
            <a:r>
              <a:rPr lang="cs-CZ" altLang="cs-CZ" sz="1800" dirty="0"/>
              <a:t> </a:t>
            </a:r>
            <a:r>
              <a:rPr lang="cs-CZ" altLang="cs-CZ" sz="1800" dirty="0" err="1"/>
              <a:t>i.m</a:t>
            </a:r>
            <a:r>
              <a:rPr lang="cs-CZ" altLang="cs-CZ" sz="1800" dirty="0"/>
              <a:t>. (0,5ml), </a:t>
            </a:r>
            <a:r>
              <a:rPr lang="cs-CZ" altLang="cs-CZ" sz="1800" dirty="0" err="1"/>
              <a:t>dilution</a:t>
            </a:r>
            <a:r>
              <a:rPr lang="cs-CZ" altLang="cs-CZ" sz="1800" dirty="0"/>
              <a:t> 1:1000 (1mg/1ml)</a:t>
            </a:r>
          </a:p>
          <a:p>
            <a:pPr marL="990600" lvl="1" indent="-533400">
              <a:lnSpc>
                <a:spcPct val="90000"/>
              </a:lnSpc>
              <a:defRPr/>
            </a:pPr>
            <a:r>
              <a:rPr lang="cs-CZ" altLang="cs-CZ" sz="1800" dirty="0" err="1"/>
              <a:t>Child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above</a:t>
            </a:r>
            <a:r>
              <a:rPr lang="cs-CZ" altLang="cs-CZ" sz="1800" dirty="0"/>
              <a:t> 12 y (</a:t>
            </a:r>
            <a:r>
              <a:rPr lang="cs-CZ" altLang="cs-CZ" sz="1800" dirty="0" err="1"/>
              <a:t>same</a:t>
            </a:r>
            <a:r>
              <a:rPr lang="cs-CZ" altLang="cs-CZ" sz="1800" dirty="0"/>
              <a:t> as in </a:t>
            </a:r>
            <a:r>
              <a:rPr lang="cs-CZ" altLang="cs-CZ" sz="1800" dirty="0" err="1"/>
              <a:t>adults</a:t>
            </a:r>
            <a:r>
              <a:rPr lang="cs-CZ" altLang="cs-CZ" sz="1800" dirty="0"/>
              <a:t>)</a:t>
            </a:r>
          </a:p>
          <a:p>
            <a:pPr marL="990600" lvl="1" indent="-533400">
              <a:lnSpc>
                <a:spcPct val="90000"/>
              </a:lnSpc>
              <a:defRPr/>
            </a:pPr>
            <a:r>
              <a:rPr lang="cs-CZ" altLang="cs-CZ" sz="1800" dirty="0" err="1"/>
              <a:t>Child</a:t>
            </a:r>
            <a:r>
              <a:rPr lang="cs-CZ" altLang="cs-CZ" sz="1800" dirty="0"/>
              <a:t> </a:t>
            </a:r>
            <a:r>
              <a:rPr lang="cs-CZ" altLang="cs-CZ" sz="1800" dirty="0" err="1"/>
              <a:t>from</a:t>
            </a:r>
            <a:r>
              <a:rPr lang="cs-CZ" altLang="cs-CZ" sz="1800" dirty="0"/>
              <a:t> 6 to12 </a:t>
            </a:r>
            <a:r>
              <a:rPr lang="cs-CZ" altLang="cs-CZ" sz="1800" dirty="0" err="1"/>
              <a:t>years</a:t>
            </a:r>
            <a:r>
              <a:rPr lang="cs-CZ" altLang="cs-CZ" sz="1800" dirty="0"/>
              <a:t>  300 </a:t>
            </a:r>
            <a:r>
              <a:rPr lang="cs-CZ" altLang="cs-CZ" sz="1800" dirty="0" err="1"/>
              <a:t>ug</a:t>
            </a:r>
            <a:r>
              <a:rPr lang="cs-CZ" altLang="cs-CZ" sz="1800" dirty="0"/>
              <a:t> </a:t>
            </a:r>
            <a:r>
              <a:rPr lang="cs-CZ" altLang="cs-CZ" sz="1800" dirty="0" err="1"/>
              <a:t>i.m</a:t>
            </a:r>
            <a:r>
              <a:rPr lang="cs-CZ" altLang="cs-CZ" sz="1800" dirty="0"/>
              <a:t>. (0,3ml)</a:t>
            </a:r>
          </a:p>
          <a:p>
            <a:pPr marL="990600" lvl="1" indent="-533400">
              <a:lnSpc>
                <a:spcPct val="90000"/>
              </a:lnSpc>
              <a:defRPr/>
            </a:pPr>
            <a:r>
              <a:rPr lang="cs-CZ" altLang="cs-CZ" sz="1800" dirty="0" err="1"/>
              <a:t>Child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below</a:t>
            </a:r>
            <a:r>
              <a:rPr lang="cs-CZ" altLang="cs-CZ" sz="1800" dirty="0"/>
              <a:t> 6 </a:t>
            </a:r>
            <a:r>
              <a:rPr lang="cs-CZ" altLang="cs-CZ" sz="1800" dirty="0" err="1"/>
              <a:t>years</a:t>
            </a:r>
            <a:r>
              <a:rPr lang="cs-CZ" altLang="cs-CZ" sz="1800" dirty="0"/>
              <a:t> 150ug </a:t>
            </a:r>
            <a:r>
              <a:rPr lang="cs-CZ" altLang="cs-CZ" sz="1800" dirty="0" err="1"/>
              <a:t>im</a:t>
            </a:r>
            <a:r>
              <a:rPr lang="cs-CZ" altLang="cs-CZ" sz="1800" dirty="0"/>
              <a:t>. (0,15ml)</a:t>
            </a:r>
          </a:p>
          <a:p>
            <a:pPr marL="533400" indent="-533400">
              <a:lnSpc>
                <a:spcPct val="90000"/>
              </a:lnSpc>
              <a:defRPr/>
            </a:pPr>
            <a:endParaRPr lang="cs-CZ" altLang="cs-CZ" sz="2000" dirty="0"/>
          </a:p>
          <a:p>
            <a:pPr marL="533400" indent="-533400">
              <a:lnSpc>
                <a:spcPct val="90000"/>
              </a:lnSpc>
              <a:defRPr/>
            </a:pPr>
            <a:r>
              <a:rPr lang="cs-CZ" altLang="cs-CZ" sz="2000" dirty="0" err="1"/>
              <a:t>Salbutamol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aminophyllin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bisulepin</a:t>
            </a:r>
            <a:endParaRPr lang="cs-CZ" altLang="cs-CZ" sz="2000" dirty="0"/>
          </a:p>
          <a:p>
            <a:pPr marL="533400" indent="-533400">
              <a:lnSpc>
                <a:spcPct val="90000"/>
              </a:lnSpc>
              <a:defRPr/>
            </a:pPr>
            <a:r>
              <a:rPr lang="cs-CZ" altLang="cs-CZ" sz="2000" dirty="0" err="1"/>
              <a:t>Corticosteroids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i.v</a:t>
            </a:r>
            <a:r>
              <a:rPr lang="cs-CZ" altLang="cs-CZ" sz="2000" dirty="0"/>
              <a:t>. (</a:t>
            </a:r>
            <a:r>
              <a:rPr lang="cs-CZ" altLang="cs-CZ" sz="2000" dirty="0" err="1"/>
              <a:t>metylprednisolone</a:t>
            </a:r>
            <a:r>
              <a:rPr lang="cs-CZ" altLang="cs-CZ" sz="2000" dirty="0"/>
              <a:t> 1-2mg/kg </a:t>
            </a:r>
            <a:r>
              <a:rPr lang="cs-CZ" altLang="cs-CZ" sz="2000" dirty="0" err="1"/>
              <a:t>i.v</a:t>
            </a:r>
            <a:r>
              <a:rPr lang="cs-CZ" altLang="cs-CZ" sz="2000" dirty="0"/>
              <a:t>. bolus)</a:t>
            </a:r>
          </a:p>
          <a:p>
            <a:pPr marL="533400" indent="-533400">
              <a:lnSpc>
                <a:spcPct val="90000"/>
              </a:lnSpc>
              <a:defRPr/>
            </a:pPr>
            <a:r>
              <a:rPr lang="cs-CZ" altLang="cs-CZ" sz="2000" dirty="0" err="1"/>
              <a:t>Volumotherapy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crystalloids</a:t>
            </a:r>
            <a:r>
              <a:rPr lang="cs-CZ" altLang="cs-CZ" sz="2000" dirty="0"/>
              <a:t>)</a:t>
            </a:r>
          </a:p>
          <a:p>
            <a:pPr marL="533400" indent="-533400">
              <a:lnSpc>
                <a:spcPct val="90000"/>
              </a:lnSpc>
              <a:defRPr/>
            </a:pPr>
            <a:endParaRPr lang="cs-CZ" altLang="cs-CZ" sz="2000" dirty="0"/>
          </a:p>
        </p:txBody>
      </p:sp>
      <p:pic>
        <p:nvPicPr>
          <p:cNvPr id="2" name="34">
            <a:hlinkClick r:id="" action="ppaction://media"/>
            <a:extLst>
              <a:ext uri="{FF2B5EF4-FFF2-40B4-BE49-F238E27FC236}">
                <a16:creationId xmlns:a16="http://schemas.microsoft.com/office/drawing/2014/main" id="{F77E0AFC-AA19-422F-9138-F2C6CD4FF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Nadpis 1"/>
          <p:cNvSpPr>
            <a:spLocks noGrp="1"/>
          </p:cNvSpPr>
          <p:nvPr>
            <p:ph type="title"/>
          </p:nvPr>
        </p:nvSpPr>
        <p:spPr>
          <a:xfrm>
            <a:off x="1371600" y="2286000"/>
            <a:ext cx="6624638" cy="1143000"/>
          </a:xfrm>
        </p:spPr>
        <p:txBody>
          <a:bodyPr/>
          <a:lstStyle/>
          <a:p>
            <a:r>
              <a:rPr lang="cs-CZ"/>
              <a:t>Thank you for your attention</a:t>
            </a:r>
          </a:p>
        </p:txBody>
      </p:sp>
      <p:sp>
        <p:nvSpPr>
          <p:cNvPr id="53250" name="Zástupný symbol pro číslo snímku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B1F8851-8FA4-4FE5-B9C9-7012DE853D1C}" type="slidenum">
              <a:rPr lang="cs-CZ" smtClean="0"/>
              <a:pPr/>
              <a:t>35</a:t>
            </a:fld>
            <a:endParaRPr lang="cs-CZ"/>
          </a:p>
        </p:txBody>
      </p:sp>
      <p:pic>
        <p:nvPicPr>
          <p:cNvPr id="2" name="35">
            <a:hlinkClick r:id="" action="ppaction://media"/>
            <a:extLst>
              <a:ext uri="{FF2B5EF4-FFF2-40B4-BE49-F238E27FC236}">
                <a16:creationId xmlns:a16="http://schemas.microsoft.com/office/drawing/2014/main" id="{E99A3DAB-88C1-443B-ADAA-2511631EF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Classification of shocks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400"/>
              <a:t>1. Hypovolemic 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Hemorhagic – external, internal bleeding 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Loss of plasma – burns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Fluid loss – vomiting, diarrhea, ileus </a:t>
            </a:r>
          </a:p>
          <a:p>
            <a:pPr>
              <a:lnSpc>
                <a:spcPct val="80000"/>
              </a:lnSpc>
            </a:pPr>
            <a:endParaRPr lang="cs-CZ" altLang="cs-CZ" sz="2400"/>
          </a:p>
          <a:p>
            <a:pPr>
              <a:lnSpc>
                <a:spcPct val="80000"/>
              </a:lnSpc>
            </a:pPr>
            <a:r>
              <a:rPr lang="cs-CZ" altLang="cs-CZ" sz="2400"/>
              <a:t>2. Cardiogennic 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Myocardial infarction 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Myocardial contusion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Cardiomyopathy, myocarditis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Arythmias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Complications of STEMI: acute mitral  insufficiency, ventricular septal defect</a:t>
            </a:r>
            <a:endParaRPr lang="cs-CZ" altLang="cs-CZ" sz="1800" i="1"/>
          </a:p>
        </p:txBody>
      </p:sp>
      <p:sp>
        <p:nvSpPr>
          <p:cNvPr id="18435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400"/>
              <a:t>3. Distributive 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Septic shock 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Neurogennic (spinal)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Toxic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Anaphylactic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Drug intoxication</a:t>
            </a:r>
            <a:endParaRPr lang="cs-CZ" altLang="cs-CZ" sz="1800" i="1"/>
          </a:p>
          <a:p>
            <a:pPr>
              <a:lnSpc>
                <a:spcPct val="80000"/>
              </a:lnSpc>
            </a:pPr>
            <a:endParaRPr lang="cs-CZ" altLang="cs-CZ" sz="2400"/>
          </a:p>
          <a:p>
            <a:pPr>
              <a:lnSpc>
                <a:spcPct val="80000"/>
              </a:lnSpc>
            </a:pPr>
            <a:r>
              <a:rPr lang="cs-CZ" altLang="cs-CZ" sz="2400"/>
              <a:t>4. Obstructive 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Cardiac tamponade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Pulmonary artery embolisation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Aortic aneurysm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Intracardial tumors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Tension pneumothorax</a:t>
            </a:r>
          </a:p>
          <a:p>
            <a:pPr>
              <a:lnSpc>
                <a:spcPct val="80000"/>
              </a:lnSpc>
            </a:pPr>
            <a:endParaRPr lang="cs-CZ" altLang="cs-CZ" sz="1800"/>
          </a:p>
        </p:txBody>
      </p:sp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F00CEFFB-3373-4647-B200-E7B2C583A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747713" y="404813"/>
            <a:ext cx="7435850" cy="1143000"/>
          </a:xfrm>
        </p:spPr>
        <p:txBody>
          <a:bodyPr/>
          <a:lstStyle/>
          <a:p>
            <a:r>
              <a:rPr lang="cs-CZ" altLang="cs-CZ"/>
              <a:t>Physiology – oxygen transport 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000"/>
              <a:t>Adequate cardiac output and proper vascular tone – key requirement for sufficient oxygen delivery /DO2/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 sz="2000"/>
          </a:p>
          <a:p>
            <a:pPr>
              <a:lnSpc>
                <a:spcPct val="90000"/>
              </a:lnSpc>
            </a:pPr>
            <a:r>
              <a:rPr lang="cs-CZ" altLang="cs-CZ" sz="2000"/>
              <a:t>Basic determinants of DO2 are Cardiac Output (CO) and Oxygen Content in arterial blood (CaO2)</a:t>
            </a:r>
          </a:p>
          <a:p>
            <a:pPr>
              <a:lnSpc>
                <a:spcPct val="90000"/>
              </a:lnSpc>
              <a:buFont typeface="Monotype Sorts"/>
              <a:buNone/>
            </a:pPr>
            <a:endParaRPr lang="cs-CZ" altLang="cs-CZ" sz="2000"/>
          </a:p>
          <a:p>
            <a:pPr>
              <a:lnSpc>
                <a:spcPct val="90000"/>
              </a:lnSpc>
            </a:pPr>
            <a:r>
              <a:rPr lang="cs-CZ" altLang="cs-CZ" sz="2000"/>
              <a:t>Hypoxie </a:t>
            </a:r>
            <a:r>
              <a:rPr lang="cs-CZ" altLang="cs-CZ" sz="2000">
                <a:sym typeface="Symbol" pitchFamily="18" charset="2"/>
              </a:rPr>
              <a:t></a:t>
            </a:r>
            <a:r>
              <a:rPr lang="cs-CZ" altLang="cs-CZ" sz="2000"/>
              <a:t> cell respiration failure </a:t>
            </a:r>
            <a:r>
              <a:rPr lang="cs-CZ" altLang="cs-CZ" sz="2000">
                <a:sym typeface="Symbol" pitchFamily="18" charset="2"/>
              </a:rPr>
              <a:t></a:t>
            </a:r>
            <a:r>
              <a:rPr lang="cs-CZ" altLang="cs-CZ" sz="2000"/>
              <a:t> anaerobic metabolism </a:t>
            </a:r>
            <a:r>
              <a:rPr lang="cs-CZ" altLang="cs-CZ" sz="2000">
                <a:sym typeface="Symbol" pitchFamily="18" charset="2"/>
              </a:rPr>
              <a:t></a:t>
            </a:r>
            <a:r>
              <a:rPr lang="cs-CZ" altLang="cs-CZ" sz="2000"/>
              <a:t> low level of adenosintriphosphate (ATP) </a:t>
            </a:r>
            <a:r>
              <a:rPr lang="cs-CZ" altLang="cs-CZ" sz="2000">
                <a:sym typeface="Symbol" pitchFamily="18" charset="2"/>
              </a:rPr>
              <a:t> e</a:t>
            </a:r>
            <a:r>
              <a:rPr lang="cs-CZ" altLang="cs-CZ" sz="2000"/>
              <a:t>nergetic cell failure </a:t>
            </a:r>
            <a:r>
              <a:rPr lang="cs-CZ" altLang="cs-CZ" sz="2000">
                <a:sym typeface="Symbol" pitchFamily="18" charset="2"/>
              </a:rPr>
              <a:t></a:t>
            </a:r>
            <a:r>
              <a:rPr lang="cs-CZ" altLang="cs-CZ" sz="2000"/>
              <a:t> functional and structural cell damage </a:t>
            </a:r>
            <a:r>
              <a:rPr lang="cs-CZ" altLang="cs-CZ" sz="2000">
                <a:sym typeface="Symbol" pitchFamily="18" charset="2"/>
              </a:rPr>
              <a:t></a:t>
            </a:r>
            <a:r>
              <a:rPr lang="cs-CZ" altLang="cs-CZ" sz="2000"/>
              <a:t> multiple organ failure </a:t>
            </a:r>
            <a:r>
              <a:rPr lang="cs-CZ" altLang="cs-CZ" sz="2000">
                <a:sym typeface="Symbol" pitchFamily="18" charset="2"/>
              </a:rPr>
              <a:t></a:t>
            </a:r>
            <a:r>
              <a:rPr lang="cs-CZ" altLang="cs-CZ" sz="2000"/>
              <a:t> death</a:t>
            </a:r>
          </a:p>
        </p:txBody>
      </p:sp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4765431F-79C7-48D8-B24B-5D5BDF4B45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Pathophysiology of shock</a:t>
            </a:r>
          </a:p>
        </p:txBody>
      </p:sp>
      <p:sp>
        <p:nvSpPr>
          <p:cNvPr id="20482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44675"/>
            <a:ext cx="2909888" cy="4629150"/>
          </a:xfrm>
          <a:solidFill>
            <a:srgbClr val="CCFFCC"/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buFont typeface="Monotype Sorts"/>
              <a:buNone/>
            </a:pPr>
            <a:r>
              <a:rPr lang="cs-CZ" altLang="cs-CZ" sz="2000">
                <a:solidFill>
                  <a:srgbClr val="FF0000"/>
                </a:solidFill>
              </a:rPr>
              <a:t>Insult / Injury</a:t>
            </a:r>
          </a:p>
          <a:p>
            <a:pPr>
              <a:buFont typeface="Monotype Sorts"/>
              <a:buNone/>
            </a:pPr>
            <a:r>
              <a:rPr lang="cs-CZ" altLang="cs-CZ" sz="2000">
                <a:solidFill>
                  <a:srgbClr val="FF0000"/>
                </a:solidFill>
              </a:rPr>
              <a:t>Compensatory phase</a:t>
            </a:r>
          </a:p>
          <a:p>
            <a:pPr>
              <a:buFont typeface="Monotype Sorts"/>
              <a:buNone/>
            </a:pPr>
            <a:endParaRPr lang="cs-CZ" altLang="cs-CZ" sz="2000">
              <a:solidFill>
                <a:srgbClr val="FF0000"/>
              </a:solidFill>
            </a:endParaRPr>
          </a:p>
          <a:p>
            <a:pPr>
              <a:buFont typeface="Monotype Sorts"/>
              <a:buNone/>
            </a:pPr>
            <a:r>
              <a:rPr lang="cs-CZ" altLang="cs-CZ" sz="2000"/>
              <a:t>Decompensated phase</a:t>
            </a:r>
          </a:p>
          <a:p>
            <a:pPr>
              <a:buFont typeface="Monotype Sorts"/>
              <a:buNone/>
            </a:pPr>
            <a:endParaRPr lang="cs-CZ" altLang="cs-CZ" sz="2000"/>
          </a:p>
          <a:p>
            <a:pPr>
              <a:buFont typeface="Monotype Sorts"/>
              <a:buNone/>
            </a:pPr>
            <a:r>
              <a:rPr lang="cs-CZ" altLang="cs-CZ" sz="2000"/>
              <a:t>Organ dysfunction</a:t>
            </a:r>
          </a:p>
          <a:p>
            <a:pPr>
              <a:buFont typeface="Monotype Sorts"/>
              <a:buNone/>
            </a:pPr>
            <a:endParaRPr lang="cs-CZ" altLang="cs-CZ" sz="2000"/>
          </a:p>
          <a:p>
            <a:pPr>
              <a:buFont typeface="Monotype Sorts"/>
              <a:buNone/>
            </a:pPr>
            <a:r>
              <a:rPr lang="cs-CZ" altLang="cs-CZ" sz="2000"/>
              <a:t>Irreversible phase</a:t>
            </a:r>
          </a:p>
          <a:p>
            <a:pPr>
              <a:buFont typeface="Monotype Sorts"/>
              <a:buNone/>
            </a:pPr>
            <a:endParaRPr lang="cs-CZ" altLang="cs-CZ" sz="2000"/>
          </a:p>
          <a:p>
            <a:pPr>
              <a:buFont typeface="Monotype Sorts"/>
              <a:buNone/>
            </a:pPr>
            <a:r>
              <a:rPr lang="cs-CZ" altLang="cs-CZ" sz="2000"/>
              <a:t>Exitus letalis</a:t>
            </a:r>
          </a:p>
        </p:txBody>
      </p:sp>
      <p:sp>
        <p:nvSpPr>
          <p:cNvPr id="20483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altLang="cs-CZ" sz="2000"/>
              <a:t>Physiological non-specific neuroendocrine response</a:t>
            </a:r>
          </a:p>
          <a:p>
            <a:pPr algn="ctr">
              <a:buFont typeface="Monotype Sorts"/>
              <a:buNone/>
            </a:pPr>
            <a:r>
              <a:rPr lang="cs-CZ" altLang="cs-CZ" sz="2000">
                <a:sym typeface="Symbol" pitchFamily="18" charset="2"/>
              </a:rPr>
              <a:t></a:t>
            </a:r>
          </a:p>
          <a:p>
            <a:r>
              <a:rPr lang="cs-CZ" altLang="cs-CZ" sz="2000"/>
              <a:t>Sympathetic nervous system activation, humoral response</a:t>
            </a:r>
          </a:p>
          <a:p>
            <a:pPr algn="ctr">
              <a:buFont typeface="Monotype Sorts"/>
              <a:buNone/>
            </a:pPr>
            <a:r>
              <a:rPr lang="cs-CZ" altLang="cs-CZ" sz="2000">
                <a:sym typeface="Symbol" pitchFamily="18" charset="2"/>
              </a:rPr>
              <a:t></a:t>
            </a:r>
            <a:endParaRPr lang="cs-CZ" altLang="cs-CZ" sz="2000"/>
          </a:p>
          <a:p>
            <a:r>
              <a:rPr lang="cs-CZ" altLang="cs-CZ" sz="2000"/>
              <a:t>keep CO = HR x SV </a:t>
            </a:r>
          </a:p>
          <a:p>
            <a:pPr algn="ctr">
              <a:buFont typeface="Monotype Sorts"/>
              <a:buNone/>
            </a:pPr>
            <a:r>
              <a:rPr lang="cs-CZ" altLang="cs-CZ" sz="2000">
                <a:sym typeface="Symbol" pitchFamily="18" charset="2"/>
              </a:rPr>
              <a:t></a:t>
            </a:r>
          </a:p>
          <a:p>
            <a:pPr algn="ctr">
              <a:buFont typeface="Monotype Sorts"/>
              <a:buNone/>
            </a:pPr>
            <a:r>
              <a:rPr lang="cs-CZ" altLang="cs-CZ" sz="2000">
                <a:sym typeface="Symbol" pitchFamily="18" charset="2"/>
              </a:rPr>
              <a:t>Blood flow redistribution</a:t>
            </a:r>
            <a:endParaRPr lang="cs-CZ" altLang="cs-CZ" sz="2000"/>
          </a:p>
          <a:p>
            <a:r>
              <a:rPr lang="cs-CZ" altLang="cs-CZ" sz="2000"/>
              <a:t>Vital organs preserved perfusion (myocardium, brain)</a:t>
            </a:r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3348038" y="2060575"/>
            <a:ext cx="1079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 sz="2400">
              <a:latin typeface="Times New Roman" pitchFamily="18" charset="0"/>
            </a:endParaRPr>
          </a:p>
        </p:txBody>
      </p:sp>
      <p:sp>
        <p:nvSpPr>
          <p:cNvPr id="20485" name="AutoShape 9"/>
          <p:cNvSpPr>
            <a:spLocks noChangeArrowheads="1"/>
          </p:cNvSpPr>
          <p:nvPr/>
        </p:nvSpPr>
        <p:spPr bwMode="auto">
          <a:xfrm>
            <a:off x="3133725" y="2160588"/>
            <a:ext cx="1657350" cy="503237"/>
          </a:xfrm>
          <a:prstGeom prst="rightArrow">
            <a:avLst>
              <a:gd name="adj1" fmla="val 50000"/>
              <a:gd name="adj2" fmla="val 82334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 altLang="cs-CZ" sz="2400">
              <a:latin typeface="Times New Roman" pitchFamily="18" charset="0"/>
            </a:endParaRPr>
          </a:p>
        </p:txBody>
      </p:sp>
      <p:pic>
        <p:nvPicPr>
          <p:cNvPr id="2" name="6">
            <a:hlinkClick r:id="" action="ppaction://media"/>
            <a:extLst>
              <a:ext uri="{FF2B5EF4-FFF2-40B4-BE49-F238E27FC236}">
                <a16:creationId xmlns:a16="http://schemas.microsoft.com/office/drawing/2014/main" id="{A19369D0-900B-4494-A69A-0DA6184BC3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Pathophysiology of shock</a:t>
            </a:r>
          </a:p>
        </p:txBody>
      </p:sp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3348038" y="2060575"/>
            <a:ext cx="1079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 sz="2400">
              <a:latin typeface="Times New Roman" pitchFamily="18" charset="0"/>
            </a:endParaRPr>
          </a:p>
        </p:txBody>
      </p:sp>
      <p:sp>
        <p:nvSpPr>
          <p:cNvPr id="21507" name="AutoShape 6"/>
          <p:cNvSpPr>
            <a:spLocks noChangeArrowheads="1"/>
          </p:cNvSpPr>
          <p:nvPr/>
        </p:nvSpPr>
        <p:spPr bwMode="auto">
          <a:xfrm>
            <a:off x="3059113" y="2133600"/>
            <a:ext cx="1657350" cy="503238"/>
          </a:xfrm>
          <a:prstGeom prst="rightArrow">
            <a:avLst>
              <a:gd name="adj1" fmla="val 50000"/>
              <a:gd name="adj2" fmla="val 82334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 altLang="cs-CZ" sz="2400">
              <a:latin typeface="Times New Roman" pitchFamily="18" charset="0"/>
            </a:endParaRPr>
          </a:p>
        </p:txBody>
      </p:sp>
      <p:sp>
        <p:nvSpPr>
          <p:cNvPr id="21508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752600"/>
            <a:ext cx="4171950" cy="46291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000"/>
              <a:t>Blood pressure drop and decrease in circulating volume </a:t>
            </a:r>
          </a:p>
          <a:p>
            <a:pPr algn="ctr">
              <a:lnSpc>
                <a:spcPct val="80000"/>
              </a:lnSpc>
              <a:buFont typeface="Monotype Sorts"/>
              <a:buNone/>
            </a:pPr>
            <a:r>
              <a:rPr lang="cs-CZ" altLang="cs-CZ" sz="2000">
                <a:sym typeface="Symbol" pitchFamily="18" charset="2"/>
              </a:rPr>
              <a:t></a:t>
            </a:r>
          </a:p>
          <a:p>
            <a:pPr lvl="1">
              <a:lnSpc>
                <a:spcPct val="80000"/>
              </a:lnSpc>
            </a:pPr>
            <a:r>
              <a:rPr lang="cs-CZ" altLang="cs-CZ" sz="1600"/>
              <a:t>Baroreceptora, chemoreceptors  (sympathetic system nad catecholamins from adrenal gland)</a:t>
            </a:r>
          </a:p>
          <a:p>
            <a:pPr lvl="2">
              <a:lnSpc>
                <a:spcPct val="80000"/>
              </a:lnSpc>
            </a:pPr>
            <a:r>
              <a:rPr lang="cs-CZ" altLang="cs-CZ" sz="1600"/>
              <a:t>Vasoconstriction</a:t>
            </a:r>
          </a:p>
          <a:p>
            <a:pPr lvl="2">
              <a:lnSpc>
                <a:spcPct val="80000"/>
              </a:lnSpc>
            </a:pPr>
            <a:r>
              <a:rPr lang="cs-CZ" altLang="cs-CZ" sz="1600"/>
              <a:t>Tachycardia, inothropy increase</a:t>
            </a:r>
          </a:p>
          <a:p>
            <a:pPr lvl="1">
              <a:lnSpc>
                <a:spcPct val="80000"/>
              </a:lnSpc>
            </a:pPr>
            <a:r>
              <a:rPr lang="cs-CZ" altLang="cs-CZ" sz="1600"/>
              <a:t>Renin-angiotensin-aldosterone </a:t>
            </a:r>
          </a:p>
          <a:p>
            <a:pPr lvl="1">
              <a:lnSpc>
                <a:spcPct val="80000"/>
              </a:lnSpc>
            </a:pPr>
            <a:r>
              <a:rPr lang="cs-CZ" altLang="cs-CZ" sz="1600"/>
              <a:t>ADH secretion decrease </a:t>
            </a:r>
          </a:p>
          <a:p>
            <a:pPr lvl="1">
              <a:lnSpc>
                <a:spcPct val="80000"/>
              </a:lnSpc>
            </a:pPr>
            <a:r>
              <a:rPr lang="cs-CZ" altLang="cs-CZ" sz="1600"/>
              <a:t>Fluid shift between compartments from interstitial space to intravascular compartment</a:t>
            </a:r>
          </a:p>
          <a:p>
            <a:pPr algn="ctr">
              <a:lnSpc>
                <a:spcPct val="80000"/>
              </a:lnSpc>
              <a:buFont typeface="Monotype Sorts"/>
              <a:buNone/>
            </a:pPr>
            <a:endParaRPr lang="cs-CZ" altLang="cs-CZ" sz="1600">
              <a:sym typeface="Symbol" pitchFamily="18" charset="2"/>
            </a:endParaRPr>
          </a:p>
          <a:p>
            <a:pPr algn="ctr">
              <a:lnSpc>
                <a:spcPct val="80000"/>
              </a:lnSpc>
              <a:buFont typeface="Monotype Sorts"/>
              <a:buNone/>
            </a:pPr>
            <a:r>
              <a:rPr lang="cs-CZ" altLang="cs-CZ" sz="2000">
                <a:sym typeface="Symbol" pitchFamily="18" charset="2"/>
              </a:rPr>
              <a:t></a:t>
            </a:r>
          </a:p>
          <a:p>
            <a:pPr>
              <a:lnSpc>
                <a:spcPct val="80000"/>
              </a:lnSpc>
            </a:pPr>
            <a:r>
              <a:rPr lang="cs-CZ" altLang="cs-CZ" sz="2000"/>
              <a:t>Goal – keep blood pressure and circulating volume</a:t>
            </a:r>
          </a:p>
        </p:txBody>
      </p:sp>
      <p:sp>
        <p:nvSpPr>
          <p:cNvPr id="21509" name="Zástupný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57200" y="1844675"/>
            <a:ext cx="2909888" cy="4629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20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Font typeface="Monotype Sorts"/>
              <a:buNone/>
              <a:defRPr/>
            </a:pPr>
            <a:r>
              <a:rPr lang="cs-CZ" altLang="cs-CZ" sz="2000" kern="0" dirty="0" err="1">
                <a:solidFill>
                  <a:srgbClr val="FF0000"/>
                </a:solidFill>
              </a:rPr>
              <a:t>Insult</a:t>
            </a:r>
            <a:r>
              <a:rPr lang="cs-CZ" altLang="cs-CZ" sz="2000" kern="0" dirty="0">
                <a:solidFill>
                  <a:srgbClr val="FF0000"/>
                </a:solidFill>
              </a:rPr>
              <a:t> / </a:t>
            </a:r>
            <a:r>
              <a:rPr lang="cs-CZ" altLang="cs-CZ" sz="2000" kern="0" dirty="0" err="1">
                <a:solidFill>
                  <a:srgbClr val="FF0000"/>
                </a:solidFill>
              </a:rPr>
              <a:t>Injury</a:t>
            </a:r>
            <a:endParaRPr lang="cs-CZ" altLang="cs-CZ" sz="2000" kern="0" dirty="0">
              <a:solidFill>
                <a:srgbClr val="FF0000"/>
              </a:solidFill>
            </a:endParaRPr>
          </a:p>
          <a:p>
            <a:pPr>
              <a:buFont typeface="Monotype Sorts"/>
              <a:buNone/>
              <a:defRPr/>
            </a:pPr>
            <a:r>
              <a:rPr lang="cs-CZ" altLang="cs-CZ" sz="2000" kern="0" dirty="0" err="1">
                <a:solidFill>
                  <a:srgbClr val="FF0000"/>
                </a:solidFill>
              </a:rPr>
              <a:t>Compensatory</a:t>
            </a:r>
            <a:r>
              <a:rPr lang="cs-CZ" altLang="cs-CZ" sz="2000" kern="0" dirty="0">
                <a:solidFill>
                  <a:srgbClr val="FF0000"/>
                </a:solidFill>
              </a:rPr>
              <a:t> </a:t>
            </a:r>
            <a:r>
              <a:rPr lang="cs-CZ" altLang="cs-CZ" sz="2000" kern="0" dirty="0" err="1">
                <a:solidFill>
                  <a:srgbClr val="FF0000"/>
                </a:solidFill>
              </a:rPr>
              <a:t>phase</a:t>
            </a:r>
            <a:endParaRPr lang="cs-CZ" altLang="cs-CZ" sz="2000" kern="0" dirty="0">
              <a:solidFill>
                <a:srgbClr val="FF0000"/>
              </a:solidFill>
            </a:endParaRPr>
          </a:p>
          <a:p>
            <a:pPr>
              <a:buFont typeface="Monotype Sorts"/>
              <a:buNone/>
              <a:defRPr/>
            </a:pPr>
            <a:endParaRPr lang="cs-CZ" altLang="cs-CZ" sz="2000" kern="0" dirty="0">
              <a:solidFill>
                <a:srgbClr val="FF0000"/>
              </a:solidFill>
            </a:endParaRPr>
          </a:p>
          <a:p>
            <a:pPr>
              <a:buFont typeface="Monotype Sorts"/>
              <a:buNone/>
              <a:defRPr/>
            </a:pPr>
            <a:r>
              <a:rPr lang="cs-CZ" altLang="cs-CZ" sz="2000" kern="0" dirty="0" err="1"/>
              <a:t>Decompensated</a:t>
            </a:r>
            <a:r>
              <a:rPr lang="cs-CZ" altLang="cs-CZ" sz="2000" kern="0" dirty="0"/>
              <a:t> </a:t>
            </a:r>
            <a:r>
              <a:rPr lang="cs-CZ" altLang="cs-CZ" sz="2000" kern="0" dirty="0" err="1"/>
              <a:t>phase</a:t>
            </a:r>
            <a:endParaRPr lang="cs-CZ" altLang="cs-CZ" sz="2000" kern="0" dirty="0"/>
          </a:p>
          <a:p>
            <a:pPr>
              <a:buFont typeface="Monotype Sorts"/>
              <a:buNone/>
              <a:defRPr/>
            </a:pPr>
            <a:endParaRPr lang="cs-CZ" altLang="cs-CZ" sz="2000" kern="0" dirty="0"/>
          </a:p>
          <a:p>
            <a:pPr>
              <a:buFont typeface="Monotype Sorts"/>
              <a:buNone/>
              <a:defRPr/>
            </a:pPr>
            <a:r>
              <a:rPr lang="cs-CZ" altLang="cs-CZ" sz="2000" kern="0" dirty="0"/>
              <a:t>Organ </a:t>
            </a:r>
            <a:r>
              <a:rPr lang="cs-CZ" altLang="cs-CZ" sz="2000" kern="0" dirty="0" err="1"/>
              <a:t>dysfunction</a:t>
            </a:r>
            <a:endParaRPr lang="cs-CZ" altLang="cs-CZ" sz="2000" kern="0" dirty="0"/>
          </a:p>
          <a:p>
            <a:pPr>
              <a:buFont typeface="Monotype Sorts"/>
              <a:buNone/>
              <a:defRPr/>
            </a:pPr>
            <a:endParaRPr lang="cs-CZ" altLang="cs-CZ" sz="2000" kern="0" dirty="0"/>
          </a:p>
          <a:p>
            <a:pPr>
              <a:buFont typeface="Monotype Sorts"/>
              <a:buNone/>
              <a:defRPr/>
            </a:pPr>
            <a:r>
              <a:rPr lang="cs-CZ" altLang="cs-CZ" sz="2000" kern="0" dirty="0" err="1"/>
              <a:t>Irreversible</a:t>
            </a:r>
            <a:r>
              <a:rPr lang="cs-CZ" altLang="cs-CZ" sz="2000" kern="0" dirty="0"/>
              <a:t> </a:t>
            </a:r>
            <a:r>
              <a:rPr lang="cs-CZ" altLang="cs-CZ" sz="2000" kern="0" dirty="0" err="1"/>
              <a:t>phase</a:t>
            </a:r>
            <a:endParaRPr lang="cs-CZ" altLang="cs-CZ" sz="2000" kern="0" dirty="0"/>
          </a:p>
          <a:p>
            <a:pPr>
              <a:buFont typeface="Monotype Sorts"/>
              <a:buNone/>
              <a:defRPr/>
            </a:pPr>
            <a:endParaRPr lang="cs-CZ" altLang="cs-CZ" sz="2000" kern="0" dirty="0"/>
          </a:p>
          <a:p>
            <a:pPr>
              <a:buFont typeface="Monotype Sorts"/>
              <a:buNone/>
              <a:defRPr/>
            </a:pPr>
            <a:r>
              <a:rPr lang="cs-CZ" altLang="cs-CZ" sz="2000" kern="0" dirty="0"/>
              <a:t>Exitus </a:t>
            </a:r>
            <a:r>
              <a:rPr lang="cs-CZ" altLang="cs-CZ" sz="2000" kern="0" dirty="0" err="1"/>
              <a:t>letalis</a:t>
            </a:r>
            <a:endParaRPr lang="cs-CZ" altLang="cs-CZ" sz="2000" kern="0" dirty="0"/>
          </a:p>
        </p:txBody>
      </p:sp>
      <p:pic>
        <p:nvPicPr>
          <p:cNvPr id="2" name="8">
            <a:hlinkClick r:id="" action="ppaction://media"/>
            <a:extLst>
              <a:ext uri="{FF2B5EF4-FFF2-40B4-BE49-F238E27FC236}">
                <a16:creationId xmlns:a16="http://schemas.microsoft.com/office/drawing/2014/main" id="{2BD185B7-9F2C-466C-A6B5-482EC13413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Pathophysiology of shock</a:t>
            </a:r>
          </a:p>
        </p:txBody>
      </p:sp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3348038" y="2060575"/>
            <a:ext cx="1079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 sz="2400">
              <a:latin typeface="Times New Roman" pitchFamily="18" charset="0"/>
            </a:endParaRPr>
          </a:p>
        </p:txBody>
      </p:sp>
      <p:sp>
        <p:nvSpPr>
          <p:cNvPr id="22531" name="AutoShape 5"/>
          <p:cNvSpPr>
            <a:spLocks noChangeArrowheads="1"/>
          </p:cNvSpPr>
          <p:nvPr/>
        </p:nvSpPr>
        <p:spPr bwMode="auto">
          <a:xfrm>
            <a:off x="3203575" y="3213100"/>
            <a:ext cx="1657350" cy="503238"/>
          </a:xfrm>
          <a:prstGeom prst="rightArrow">
            <a:avLst>
              <a:gd name="adj1" fmla="val 50000"/>
              <a:gd name="adj2" fmla="val 82334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 altLang="cs-CZ" sz="2400">
              <a:latin typeface="Times New Roman" pitchFamily="18" charset="0"/>
            </a:endParaRPr>
          </a:p>
        </p:txBody>
      </p:sp>
      <p:sp>
        <p:nvSpPr>
          <p:cNvPr id="2253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752600"/>
            <a:ext cx="3810000" cy="4629150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cs-CZ" altLang="cs-CZ" sz="1800"/>
              <a:t>Failure of compensatory mechanisms</a:t>
            </a:r>
          </a:p>
          <a:p>
            <a:pPr algn="ctr">
              <a:lnSpc>
                <a:spcPct val="90000"/>
              </a:lnSpc>
              <a:buFont typeface="Monotype Sorts"/>
              <a:buNone/>
            </a:pPr>
            <a:r>
              <a:rPr lang="cs-CZ" altLang="cs-CZ" sz="2400">
                <a:sym typeface="Symbol" pitchFamily="18" charset="2"/>
              </a:rPr>
              <a:t></a:t>
            </a:r>
            <a:endParaRPr lang="cs-CZ" altLang="cs-CZ" sz="1800"/>
          </a:p>
          <a:p>
            <a:pPr algn="ctr">
              <a:lnSpc>
                <a:spcPct val="90000"/>
              </a:lnSpc>
            </a:pPr>
            <a:r>
              <a:rPr lang="cs-CZ" altLang="cs-CZ" sz="1800"/>
              <a:t>Systemic perfusion pressure decrease including coronary perfusion pressure and brain perfusion</a:t>
            </a:r>
          </a:p>
        </p:txBody>
      </p:sp>
      <p:sp>
        <p:nvSpPr>
          <p:cNvPr id="22533" name="Zástupný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57200" y="1844675"/>
            <a:ext cx="2909888" cy="4629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20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Font typeface="Monotype Sorts"/>
              <a:buNone/>
              <a:defRPr/>
            </a:pPr>
            <a:r>
              <a:rPr lang="cs-CZ" altLang="cs-CZ" sz="2000" kern="0" dirty="0" err="1"/>
              <a:t>Insult</a:t>
            </a:r>
            <a:r>
              <a:rPr lang="cs-CZ" altLang="cs-CZ" sz="2000" kern="0" dirty="0"/>
              <a:t> / </a:t>
            </a:r>
            <a:r>
              <a:rPr lang="cs-CZ" altLang="cs-CZ" sz="2000" kern="0" dirty="0" err="1"/>
              <a:t>Injury</a:t>
            </a:r>
            <a:endParaRPr lang="cs-CZ" altLang="cs-CZ" sz="2000" kern="0" dirty="0"/>
          </a:p>
          <a:p>
            <a:pPr>
              <a:buFont typeface="Monotype Sorts"/>
              <a:buNone/>
              <a:defRPr/>
            </a:pPr>
            <a:r>
              <a:rPr lang="cs-CZ" altLang="cs-CZ" sz="2000" kern="0" dirty="0" err="1"/>
              <a:t>Compensatory</a:t>
            </a:r>
            <a:r>
              <a:rPr lang="cs-CZ" altLang="cs-CZ" sz="2000" kern="0" dirty="0"/>
              <a:t> </a:t>
            </a:r>
            <a:r>
              <a:rPr lang="cs-CZ" altLang="cs-CZ" sz="2000" kern="0" dirty="0" err="1"/>
              <a:t>phase</a:t>
            </a:r>
            <a:endParaRPr lang="cs-CZ" altLang="cs-CZ" sz="2000" kern="0" dirty="0"/>
          </a:p>
          <a:p>
            <a:pPr>
              <a:buFont typeface="Monotype Sorts"/>
              <a:buNone/>
              <a:defRPr/>
            </a:pPr>
            <a:endParaRPr lang="cs-CZ" altLang="cs-CZ" sz="2000" kern="0" dirty="0">
              <a:solidFill>
                <a:srgbClr val="FF0000"/>
              </a:solidFill>
            </a:endParaRPr>
          </a:p>
          <a:p>
            <a:pPr>
              <a:buFont typeface="Monotype Sorts"/>
              <a:buNone/>
              <a:defRPr/>
            </a:pPr>
            <a:r>
              <a:rPr lang="cs-CZ" altLang="cs-CZ" sz="2000" kern="0" dirty="0" err="1">
                <a:solidFill>
                  <a:srgbClr val="FF0000"/>
                </a:solidFill>
              </a:rPr>
              <a:t>Decompensated</a:t>
            </a:r>
            <a:r>
              <a:rPr lang="cs-CZ" altLang="cs-CZ" sz="2000" kern="0" dirty="0">
                <a:solidFill>
                  <a:srgbClr val="FF0000"/>
                </a:solidFill>
              </a:rPr>
              <a:t> </a:t>
            </a:r>
            <a:r>
              <a:rPr lang="cs-CZ" altLang="cs-CZ" sz="2000" kern="0" dirty="0" err="1">
                <a:solidFill>
                  <a:srgbClr val="FF0000"/>
                </a:solidFill>
              </a:rPr>
              <a:t>phase</a:t>
            </a:r>
            <a:endParaRPr lang="cs-CZ" altLang="cs-CZ" sz="2000" kern="0" dirty="0">
              <a:solidFill>
                <a:srgbClr val="FF0000"/>
              </a:solidFill>
            </a:endParaRPr>
          </a:p>
          <a:p>
            <a:pPr>
              <a:buFont typeface="Monotype Sorts"/>
              <a:buNone/>
              <a:defRPr/>
            </a:pPr>
            <a:endParaRPr lang="cs-CZ" altLang="cs-CZ" sz="2000" kern="0" dirty="0"/>
          </a:p>
          <a:p>
            <a:pPr>
              <a:buFont typeface="Monotype Sorts"/>
              <a:buNone/>
              <a:defRPr/>
            </a:pPr>
            <a:r>
              <a:rPr lang="cs-CZ" altLang="cs-CZ" sz="2000" kern="0" dirty="0"/>
              <a:t>Organ </a:t>
            </a:r>
            <a:r>
              <a:rPr lang="cs-CZ" altLang="cs-CZ" sz="2000" kern="0" dirty="0" err="1"/>
              <a:t>dysfunction</a:t>
            </a:r>
            <a:endParaRPr lang="cs-CZ" altLang="cs-CZ" sz="2000" kern="0" dirty="0"/>
          </a:p>
          <a:p>
            <a:pPr>
              <a:buFont typeface="Monotype Sorts"/>
              <a:buNone/>
              <a:defRPr/>
            </a:pPr>
            <a:endParaRPr lang="cs-CZ" altLang="cs-CZ" sz="2000" kern="0" dirty="0"/>
          </a:p>
          <a:p>
            <a:pPr>
              <a:buFont typeface="Monotype Sorts"/>
              <a:buNone/>
              <a:defRPr/>
            </a:pPr>
            <a:r>
              <a:rPr lang="cs-CZ" altLang="cs-CZ" sz="2000" kern="0" dirty="0" err="1"/>
              <a:t>Irreversible</a:t>
            </a:r>
            <a:r>
              <a:rPr lang="cs-CZ" altLang="cs-CZ" sz="2000" kern="0" dirty="0"/>
              <a:t> </a:t>
            </a:r>
            <a:r>
              <a:rPr lang="cs-CZ" altLang="cs-CZ" sz="2000" kern="0" dirty="0" err="1"/>
              <a:t>phase</a:t>
            </a:r>
            <a:endParaRPr lang="cs-CZ" altLang="cs-CZ" sz="2000" kern="0" dirty="0"/>
          </a:p>
          <a:p>
            <a:pPr>
              <a:buFont typeface="Monotype Sorts"/>
              <a:buNone/>
              <a:defRPr/>
            </a:pPr>
            <a:endParaRPr lang="cs-CZ" altLang="cs-CZ" sz="2000" kern="0" dirty="0"/>
          </a:p>
          <a:p>
            <a:pPr>
              <a:buFont typeface="Monotype Sorts"/>
              <a:buNone/>
              <a:defRPr/>
            </a:pPr>
            <a:r>
              <a:rPr lang="cs-CZ" altLang="cs-CZ" sz="2000" kern="0" dirty="0"/>
              <a:t>Exitus </a:t>
            </a:r>
            <a:r>
              <a:rPr lang="cs-CZ" altLang="cs-CZ" sz="2000" kern="0" dirty="0" err="1"/>
              <a:t>letalis</a:t>
            </a:r>
            <a:endParaRPr lang="cs-CZ" altLang="cs-CZ" sz="2000" kern="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Pathophysiology of shock</a:t>
            </a:r>
          </a:p>
        </p:txBody>
      </p:sp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3348038" y="2060575"/>
            <a:ext cx="1079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 sz="2400">
              <a:latin typeface="Times New Roman" pitchFamily="18" charset="0"/>
            </a:endParaRPr>
          </a:p>
        </p:txBody>
      </p:sp>
      <p:sp>
        <p:nvSpPr>
          <p:cNvPr id="23555" name="AutoShape 5"/>
          <p:cNvSpPr>
            <a:spLocks noChangeArrowheads="1"/>
          </p:cNvSpPr>
          <p:nvPr/>
        </p:nvSpPr>
        <p:spPr bwMode="auto">
          <a:xfrm>
            <a:off x="3203575" y="3213100"/>
            <a:ext cx="1657350" cy="503238"/>
          </a:xfrm>
          <a:prstGeom prst="rightArrow">
            <a:avLst>
              <a:gd name="adj1" fmla="val 50000"/>
              <a:gd name="adj2" fmla="val 82334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 altLang="cs-CZ" sz="2400">
              <a:latin typeface="Times New Roman" pitchFamily="18" charset="0"/>
            </a:endParaRPr>
          </a:p>
        </p:txBody>
      </p:sp>
      <p:sp>
        <p:nvSpPr>
          <p:cNvPr id="2355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752600"/>
            <a:ext cx="3810000" cy="4629150"/>
          </a:xfrm>
        </p:spPr>
        <p:txBody>
          <a:bodyPr/>
          <a:lstStyle/>
          <a:p>
            <a:pPr algn="ctr">
              <a:lnSpc>
                <a:spcPct val="90000"/>
              </a:lnSpc>
              <a:buFont typeface="Monotype Sorts"/>
              <a:buNone/>
            </a:pPr>
            <a:r>
              <a:rPr lang="cs-CZ" altLang="cs-CZ" sz="1800"/>
              <a:t>Insufficiency of compensatory mechanisms </a:t>
            </a:r>
          </a:p>
          <a:p>
            <a:pPr algn="ctr">
              <a:lnSpc>
                <a:spcPct val="90000"/>
              </a:lnSpc>
              <a:buFont typeface="Monotype Sorts"/>
              <a:buNone/>
            </a:pPr>
            <a:r>
              <a:rPr lang="cs-CZ" altLang="cs-CZ" sz="2400">
                <a:sym typeface="Symbol" pitchFamily="18" charset="2"/>
              </a:rPr>
              <a:t></a:t>
            </a:r>
            <a:endParaRPr lang="cs-CZ" altLang="cs-CZ" sz="1800"/>
          </a:p>
          <a:p>
            <a:pPr>
              <a:lnSpc>
                <a:spcPct val="90000"/>
              </a:lnSpc>
            </a:pPr>
            <a:r>
              <a:rPr lang="cs-CZ" altLang="cs-CZ" sz="1800"/>
              <a:t>Systemic perfusion pressure decrease including coronary perfusion pressure and brain perfusion</a:t>
            </a:r>
          </a:p>
          <a:p>
            <a:pPr algn="ctr">
              <a:lnSpc>
                <a:spcPct val="90000"/>
              </a:lnSpc>
              <a:buFont typeface="Monotype Sorts"/>
              <a:buNone/>
            </a:pPr>
            <a:r>
              <a:rPr lang="cs-CZ" altLang="cs-CZ" sz="2400">
                <a:sym typeface="Symbol" pitchFamily="18" charset="2"/>
              </a:rPr>
              <a:t></a:t>
            </a:r>
            <a:endParaRPr lang="cs-CZ" altLang="cs-CZ" sz="1800"/>
          </a:p>
          <a:p>
            <a:pPr>
              <a:lnSpc>
                <a:spcPct val="90000"/>
              </a:lnSpc>
            </a:pPr>
            <a:r>
              <a:rPr lang="cs-CZ" altLang="cs-CZ" sz="1800"/>
              <a:t>Progression of tissue hypoperfusion </a:t>
            </a:r>
            <a:r>
              <a:rPr lang="cs-CZ" altLang="cs-CZ" sz="1800">
                <a:sym typeface="Symbol" pitchFamily="18" charset="2"/>
              </a:rPr>
              <a:t></a:t>
            </a:r>
            <a:r>
              <a:rPr lang="cs-CZ" altLang="cs-CZ" sz="1800"/>
              <a:t> anaerobic metabolism    </a:t>
            </a:r>
          </a:p>
          <a:p>
            <a:pPr algn="ctr">
              <a:lnSpc>
                <a:spcPct val="90000"/>
              </a:lnSpc>
              <a:buFont typeface="Monotype Sorts"/>
              <a:buNone/>
            </a:pPr>
            <a:r>
              <a:rPr lang="cs-CZ" altLang="cs-CZ" sz="2400">
                <a:sym typeface="Symbol" pitchFamily="18" charset="2"/>
              </a:rPr>
              <a:t></a:t>
            </a:r>
          </a:p>
          <a:p>
            <a:pPr>
              <a:lnSpc>
                <a:spcPct val="90000"/>
              </a:lnSpc>
            </a:pPr>
            <a:r>
              <a:rPr lang="cs-CZ" altLang="cs-CZ" sz="1800"/>
              <a:t>Depletion of ATP   </a:t>
            </a:r>
            <a:r>
              <a:rPr lang="cs-CZ" altLang="cs-CZ" sz="1800">
                <a:sym typeface="Symbol" pitchFamily="18" charset="2"/>
              </a:rPr>
              <a:t></a:t>
            </a:r>
            <a:r>
              <a:rPr lang="cs-CZ" altLang="cs-CZ" sz="1800"/>
              <a:t> NaK ATPase pump failure </a:t>
            </a:r>
            <a:r>
              <a:rPr lang="cs-CZ" altLang="cs-CZ" sz="1800">
                <a:sym typeface="Symbol" pitchFamily="18" charset="2"/>
              </a:rPr>
              <a:t> </a:t>
            </a:r>
            <a:r>
              <a:rPr lang="cs-CZ" altLang="cs-CZ" sz="1800"/>
              <a:t>energetic metabolism failure, multiple organ failure </a:t>
            </a:r>
          </a:p>
          <a:p>
            <a:pPr algn="ctr">
              <a:lnSpc>
                <a:spcPct val="90000"/>
              </a:lnSpc>
              <a:buFont typeface="Monotype Sorts"/>
              <a:buNone/>
            </a:pPr>
            <a:endParaRPr lang="cs-CZ" altLang="cs-CZ" sz="2400">
              <a:sym typeface="Symbol" pitchFamily="18" charset="2"/>
            </a:endParaRPr>
          </a:p>
        </p:txBody>
      </p:sp>
      <p:sp>
        <p:nvSpPr>
          <p:cNvPr id="23557" name="Zástupný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57200" y="1844675"/>
            <a:ext cx="2909888" cy="4629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20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Font typeface="Monotype Sorts"/>
              <a:buNone/>
              <a:defRPr/>
            </a:pPr>
            <a:r>
              <a:rPr lang="cs-CZ" altLang="cs-CZ" sz="2000" kern="0" dirty="0" err="1"/>
              <a:t>Insult</a:t>
            </a:r>
            <a:r>
              <a:rPr lang="cs-CZ" altLang="cs-CZ" sz="2000" kern="0" dirty="0"/>
              <a:t> / </a:t>
            </a:r>
            <a:r>
              <a:rPr lang="cs-CZ" altLang="cs-CZ" sz="2000" kern="0" dirty="0" err="1"/>
              <a:t>Injury</a:t>
            </a:r>
            <a:endParaRPr lang="cs-CZ" altLang="cs-CZ" sz="2000" kern="0" dirty="0"/>
          </a:p>
          <a:p>
            <a:pPr>
              <a:buFont typeface="Monotype Sorts"/>
              <a:buNone/>
              <a:defRPr/>
            </a:pPr>
            <a:r>
              <a:rPr lang="cs-CZ" altLang="cs-CZ" sz="2000" kern="0" dirty="0" err="1"/>
              <a:t>Compensatory</a:t>
            </a:r>
            <a:r>
              <a:rPr lang="cs-CZ" altLang="cs-CZ" sz="2000" kern="0" dirty="0"/>
              <a:t> </a:t>
            </a:r>
            <a:r>
              <a:rPr lang="cs-CZ" altLang="cs-CZ" sz="2000" kern="0" dirty="0" err="1"/>
              <a:t>phase</a:t>
            </a:r>
            <a:endParaRPr lang="cs-CZ" altLang="cs-CZ" sz="2000" kern="0" dirty="0"/>
          </a:p>
          <a:p>
            <a:pPr>
              <a:buFont typeface="Monotype Sorts"/>
              <a:buNone/>
              <a:defRPr/>
            </a:pPr>
            <a:endParaRPr lang="cs-CZ" altLang="cs-CZ" sz="2000" kern="0" dirty="0">
              <a:solidFill>
                <a:srgbClr val="FF0000"/>
              </a:solidFill>
            </a:endParaRPr>
          </a:p>
          <a:p>
            <a:pPr>
              <a:buFont typeface="Monotype Sorts"/>
              <a:buNone/>
              <a:defRPr/>
            </a:pPr>
            <a:r>
              <a:rPr lang="cs-CZ" altLang="cs-CZ" sz="2000" kern="0" dirty="0" err="1">
                <a:solidFill>
                  <a:srgbClr val="FF0000"/>
                </a:solidFill>
              </a:rPr>
              <a:t>Decompensated</a:t>
            </a:r>
            <a:r>
              <a:rPr lang="cs-CZ" altLang="cs-CZ" sz="2000" kern="0" dirty="0">
                <a:solidFill>
                  <a:srgbClr val="FF0000"/>
                </a:solidFill>
              </a:rPr>
              <a:t> </a:t>
            </a:r>
            <a:r>
              <a:rPr lang="cs-CZ" altLang="cs-CZ" sz="2000" kern="0" dirty="0" err="1">
                <a:solidFill>
                  <a:srgbClr val="FF0000"/>
                </a:solidFill>
              </a:rPr>
              <a:t>phase</a:t>
            </a:r>
            <a:endParaRPr lang="cs-CZ" altLang="cs-CZ" sz="2000" kern="0" dirty="0">
              <a:solidFill>
                <a:srgbClr val="FF0000"/>
              </a:solidFill>
            </a:endParaRPr>
          </a:p>
          <a:p>
            <a:pPr>
              <a:buFont typeface="Monotype Sorts"/>
              <a:buNone/>
              <a:defRPr/>
            </a:pPr>
            <a:endParaRPr lang="cs-CZ" altLang="cs-CZ" sz="2000" kern="0" dirty="0"/>
          </a:p>
          <a:p>
            <a:pPr>
              <a:buFont typeface="Monotype Sorts"/>
              <a:buNone/>
              <a:defRPr/>
            </a:pPr>
            <a:r>
              <a:rPr lang="cs-CZ" altLang="cs-CZ" sz="2000" kern="0" dirty="0">
                <a:solidFill>
                  <a:srgbClr val="FF0000"/>
                </a:solidFill>
              </a:rPr>
              <a:t>Organ </a:t>
            </a:r>
            <a:r>
              <a:rPr lang="cs-CZ" altLang="cs-CZ" sz="2000" kern="0" dirty="0" err="1">
                <a:solidFill>
                  <a:srgbClr val="FF0000"/>
                </a:solidFill>
              </a:rPr>
              <a:t>dysfunction</a:t>
            </a:r>
            <a:endParaRPr lang="cs-CZ" altLang="cs-CZ" sz="2000" kern="0" dirty="0">
              <a:solidFill>
                <a:srgbClr val="FF0000"/>
              </a:solidFill>
            </a:endParaRPr>
          </a:p>
          <a:p>
            <a:pPr>
              <a:buFont typeface="Monotype Sorts"/>
              <a:buNone/>
              <a:defRPr/>
            </a:pPr>
            <a:endParaRPr lang="cs-CZ" altLang="cs-CZ" sz="2000" kern="0" dirty="0"/>
          </a:p>
          <a:p>
            <a:pPr>
              <a:buFont typeface="Monotype Sorts"/>
              <a:buNone/>
              <a:defRPr/>
            </a:pPr>
            <a:r>
              <a:rPr lang="cs-CZ" altLang="cs-CZ" sz="2000" kern="0" dirty="0" err="1"/>
              <a:t>Irreversible</a:t>
            </a:r>
            <a:r>
              <a:rPr lang="cs-CZ" altLang="cs-CZ" sz="2000" kern="0" dirty="0"/>
              <a:t> </a:t>
            </a:r>
            <a:r>
              <a:rPr lang="cs-CZ" altLang="cs-CZ" sz="2000" kern="0" dirty="0" err="1"/>
              <a:t>phase</a:t>
            </a:r>
            <a:endParaRPr lang="cs-CZ" altLang="cs-CZ" sz="2000" kern="0" dirty="0"/>
          </a:p>
          <a:p>
            <a:pPr>
              <a:buFont typeface="Monotype Sorts"/>
              <a:buNone/>
              <a:defRPr/>
            </a:pPr>
            <a:endParaRPr lang="cs-CZ" altLang="cs-CZ" sz="2000" kern="0" dirty="0"/>
          </a:p>
          <a:p>
            <a:pPr>
              <a:buFont typeface="Monotype Sorts"/>
              <a:buNone/>
              <a:defRPr/>
            </a:pPr>
            <a:r>
              <a:rPr lang="cs-CZ" altLang="cs-CZ" sz="2000" kern="0" dirty="0"/>
              <a:t>Exitus </a:t>
            </a:r>
            <a:r>
              <a:rPr lang="cs-CZ" altLang="cs-CZ" sz="2000" kern="0" dirty="0" err="1"/>
              <a:t>letalis</a:t>
            </a:r>
            <a:endParaRPr lang="cs-CZ" altLang="cs-CZ" sz="2000" kern="0" dirty="0"/>
          </a:p>
        </p:txBody>
      </p:sp>
      <p:pic>
        <p:nvPicPr>
          <p:cNvPr id="2" name="9">
            <a:hlinkClick r:id="" action="ppaction://media"/>
            <a:extLst>
              <a:ext uri="{FF2B5EF4-FFF2-40B4-BE49-F238E27FC236}">
                <a16:creationId xmlns:a16="http://schemas.microsoft.com/office/drawing/2014/main" id="{34D8659D-A55A-4B42-8179-57F5C06AE2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4002</TotalTime>
  <Words>2267</Words>
  <Application>Microsoft Office PowerPoint</Application>
  <PresentationFormat>Předvádění na obrazovce (4:3)</PresentationFormat>
  <Paragraphs>442</Paragraphs>
  <Slides>35</Slides>
  <Notes>0</Notes>
  <HiddenSlides>0</HiddenSlides>
  <MMClips>34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2" baseType="lpstr">
      <vt:lpstr>Arial</vt:lpstr>
      <vt:lpstr>Calibri</vt:lpstr>
      <vt:lpstr>Monotype Sorts</vt:lpstr>
      <vt:lpstr>Times New Roman</vt:lpstr>
      <vt:lpstr>Wingdings</vt:lpstr>
      <vt:lpstr>Výchozí návrh</vt:lpstr>
      <vt:lpstr>Document</vt:lpstr>
      <vt:lpstr>Circulatory failure in shock</vt:lpstr>
      <vt:lpstr>Definition</vt:lpstr>
      <vt:lpstr>Causes, etiology</vt:lpstr>
      <vt:lpstr>Classification of shocks</vt:lpstr>
      <vt:lpstr>Physiology – oxygen transport </vt:lpstr>
      <vt:lpstr>Pathophysiology of shock</vt:lpstr>
      <vt:lpstr>Pathophysiology of shock</vt:lpstr>
      <vt:lpstr>Pathophysiology of shock</vt:lpstr>
      <vt:lpstr>Pathophysiology of shock</vt:lpstr>
      <vt:lpstr>Pathophysiology of shock</vt:lpstr>
      <vt:lpstr>Pathophysiology of shock</vt:lpstr>
      <vt:lpstr>The role of microcirculation </vt:lpstr>
      <vt:lpstr>Hemodynamics under shock conditions</vt:lpstr>
      <vt:lpstr>General scheme of treatment in shocks</vt:lpstr>
      <vt:lpstr>How to initially manage  the patients</vt:lpstr>
      <vt:lpstr>Patient‘s monitoring </vt:lpstr>
      <vt:lpstr>Patient‘s monitoring  </vt:lpstr>
      <vt:lpstr>Hypovolemic shock Stages</vt:lpstr>
      <vt:lpstr>Hypovolemic shock  Bleeding classification, stratification </vt:lpstr>
      <vt:lpstr>Hypovolemic shock Hemodynamic parameters </vt:lpstr>
      <vt:lpstr>Hypovolemic shock  Therapy</vt:lpstr>
      <vt:lpstr>Hypovolemic shock  Therapy</vt:lpstr>
      <vt:lpstr>Hypovolemic shock  Therapy</vt:lpstr>
      <vt:lpstr>Hypovolemic shock  Therapy</vt:lpstr>
      <vt:lpstr>Hypovolemic shock  Therapy</vt:lpstr>
      <vt:lpstr>Cardiogenic shock </vt:lpstr>
      <vt:lpstr>Cardiogenic shock  Physiology </vt:lpstr>
      <vt:lpstr>Cardiogenic shock  Pathophysiology </vt:lpstr>
      <vt:lpstr>Cardiogenic shock  Pathophysiology</vt:lpstr>
      <vt:lpstr>Cardiogenic shock Hemodynamic parameters</vt:lpstr>
      <vt:lpstr>Cardiogenic shock  Therapy</vt:lpstr>
      <vt:lpstr>Anaphylactic shock </vt:lpstr>
      <vt:lpstr>Anaphylactic shock  Clinical signs</vt:lpstr>
      <vt:lpstr>Anaphylactic shock  Therapy</vt:lpstr>
      <vt:lpstr>Thank you for your attention</vt:lpstr>
    </vt:vector>
  </TitlesOfParts>
  <Company>FNHK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Akademie umělé plicní ventilace - úvodní slovo</dc:title>
  <dc:creator>dostapav</dc:creator>
  <cp:lastModifiedBy>Zdeněk Turek</cp:lastModifiedBy>
  <cp:revision>199</cp:revision>
  <dcterms:created xsi:type="dcterms:W3CDTF">2015-03-30T07:30:58Z</dcterms:created>
  <dcterms:modified xsi:type="dcterms:W3CDTF">2021-02-14T19:28:05Z</dcterms:modified>
</cp:coreProperties>
</file>