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89" r:id="rId3"/>
    <p:sldId id="290" r:id="rId4"/>
    <p:sldId id="292" r:id="rId5"/>
    <p:sldId id="281" r:id="rId6"/>
    <p:sldId id="286" r:id="rId7"/>
    <p:sldId id="294" r:id="rId8"/>
    <p:sldId id="304" r:id="rId9"/>
    <p:sldId id="295" r:id="rId10"/>
    <p:sldId id="306" r:id="rId11"/>
    <p:sldId id="303" r:id="rId12"/>
    <p:sldId id="296" r:id="rId13"/>
    <p:sldId id="305" r:id="rId14"/>
    <p:sldId id="307" r:id="rId15"/>
    <p:sldId id="297" r:id="rId16"/>
    <p:sldId id="302" r:id="rId17"/>
    <p:sldId id="301" r:id="rId18"/>
    <p:sldId id="283" r:id="rId19"/>
    <p:sldId id="287" r:id="rId20"/>
    <p:sldId id="291" r:id="rId21"/>
    <p:sldId id="288" r:id="rId22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14">
          <p15:clr>
            <a:srgbClr val="A4A3A4"/>
          </p15:clr>
        </p15:guide>
        <p15:guide id="2" pos="10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756" autoAdjust="0"/>
  </p:normalViewPr>
  <p:slideViewPr>
    <p:cSldViewPr>
      <p:cViewPr varScale="1">
        <p:scale>
          <a:sx n="80" d="100"/>
          <a:sy n="80" d="100"/>
        </p:scale>
        <p:origin x="1746" y="90"/>
      </p:cViewPr>
      <p:guideLst>
        <p:guide orient="horz" pos="2614"/>
        <p:guide pos="10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Choleretic and hypolipemic effects of boldine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A27405-7FE6-46AC-B787-CBA1EEA7BFE9}" type="datetimeFigureOut">
              <a:rPr lang="cs-CZ" smtClean="0"/>
              <a:pPr/>
              <a:t>20.3.2017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E943D0-90EB-4FA7-BE57-023F25DE630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6132755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Choleretic and hypolipemic effects of boldine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47C369-F0B8-4DAE-B2F5-883604897D92}" type="datetimeFigureOut">
              <a:rPr lang="cs-CZ" smtClean="0"/>
              <a:pPr/>
              <a:t>20.3.2017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3FD407-2C92-4F69-8845-F2C467A231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0254647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Choleretic and hypolipemic effects of boldine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9837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Choleretic and hypolipemic effects of boldine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725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>
                <a:solidFill>
                  <a:schemeClr val="accent1"/>
                </a:solidFill>
              </a:rPr>
              <a:t>Exprese transportérů </a:t>
            </a:r>
            <a:r>
              <a:rPr lang="cs-CZ" dirty="0" err="1" smtClean="0">
                <a:solidFill>
                  <a:schemeClr val="accent1"/>
                </a:solidFill>
              </a:rPr>
              <a:t>Mrp2</a:t>
            </a:r>
            <a:r>
              <a:rPr lang="cs-CZ" dirty="0" smtClean="0">
                <a:solidFill>
                  <a:schemeClr val="accent1"/>
                </a:solidFill>
              </a:rPr>
              <a:t> a </a:t>
            </a:r>
            <a:r>
              <a:rPr lang="cs-CZ" dirty="0" err="1" smtClean="0">
                <a:solidFill>
                  <a:schemeClr val="accent1"/>
                </a:solidFill>
              </a:rPr>
              <a:t>Bsep</a:t>
            </a:r>
            <a:r>
              <a:rPr lang="cs-CZ" dirty="0" smtClean="0">
                <a:solidFill>
                  <a:schemeClr val="accent1"/>
                </a:solidFill>
              </a:rPr>
              <a:t> na </a:t>
            </a:r>
            <a:r>
              <a:rPr lang="cs-CZ" dirty="0" err="1" smtClean="0">
                <a:solidFill>
                  <a:schemeClr val="accent1"/>
                </a:solidFill>
              </a:rPr>
              <a:t>kanalikulární</a:t>
            </a:r>
            <a:r>
              <a:rPr lang="cs-CZ" dirty="0" smtClean="0">
                <a:solidFill>
                  <a:schemeClr val="accent1"/>
                </a:solidFill>
              </a:rPr>
              <a:t> membráně (</a:t>
            </a:r>
            <a:r>
              <a:rPr lang="cs-CZ" dirty="0" err="1" smtClean="0">
                <a:solidFill>
                  <a:schemeClr val="accent1"/>
                </a:solidFill>
              </a:rPr>
              <a:t>WB</a:t>
            </a:r>
            <a:r>
              <a:rPr lang="cs-CZ" dirty="0" smtClean="0">
                <a:solidFill>
                  <a:schemeClr val="accent1"/>
                </a:solidFill>
              </a:rPr>
              <a:t>)</a:t>
            </a:r>
          </a:p>
          <a:p>
            <a:endParaRPr lang="cs-CZ" dirty="0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Choleretic and hypolipemic effects of boldine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6648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clinically apparent liver injury due to chlorpromazine is likely due to hypersensitivity, based upon the clinical features of a short latency period, fever, eosinophilia, and rapid recurrence upon </a:t>
            </a:r>
            <a:r>
              <a:rPr lang="en-US" dirty="0" err="1" smtClean="0"/>
              <a:t>reexposure</a:t>
            </a:r>
            <a:r>
              <a:rPr lang="en-US" dirty="0" smtClean="0"/>
              <a:t>. </a:t>
            </a:r>
            <a:endParaRPr lang="cs-CZ" dirty="0" smtClean="0"/>
          </a:p>
          <a:p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Hymechromon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metylkumarinový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derivát, je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myotropní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spasmolytikum selektivně působící na žlučník, žlučové cesty a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Oddiho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svěrač bez vlivu na muskarinové receptory. </a:t>
            </a:r>
          </a:p>
          <a:p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Fenipentol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 syntetické choleretikum ze skupiny alfa-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alkylbenzylalkoholů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Byl připraven strukturální modifikací p-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tolylmethylkarbinolu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jenž byl izolován z oddenku kurkumy </a:t>
            </a:r>
            <a:endParaRPr lang="cs-CZ" dirty="0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Choleretic and hypolipemic effects of boldine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7766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60E79-2939-4006-A50D-4D37AB23E023}" type="datetime1">
              <a:rPr lang="cs-CZ" smtClean="0"/>
              <a:pPr>
                <a:defRPr/>
              </a:pPr>
              <a:t>20.3.2017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3FD1A-71DA-4D44-A25B-02D6133ECC6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242AA-63FF-4DCE-A45F-2B541EFA962A}" type="datetime1">
              <a:rPr lang="cs-CZ" smtClean="0"/>
              <a:pPr>
                <a:defRPr/>
              </a:pPr>
              <a:t>20.3.2017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606AC5-A838-4E09-95B7-835A35FD635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EAEB9-1002-40FC-80A5-0367CA01911B}" type="datetime1">
              <a:rPr lang="cs-CZ" smtClean="0"/>
              <a:pPr>
                <a:defRPr/>
              </a:pPr>
              <a:t>20.3.2017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157E0-30EF-44CF-A443-668158B5FBA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C672C-C069-4D33-AB6E-C90660518827}" type="datetime1">
              <a:rPr lang="cs-CZ" smtClean="0"/>
              <a:pPr>
                <a:defRPr/>
              </a:pPr>
              <a:t>20.3.2017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5953C-6F7C-44E6-922E-9A1BBEFD4A8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750AF-4884-425A-A88E-3D69CF20B3BF}" type="datetime1">
              <a:rPr lang="cs-CZ" smtClean="0"/>
              <a:pPr>
                <a:defRPr/>
              </a:pPr>
              <a:t>20.3.2017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01F9E-A4A8-4749-AAA7-77A32492F5C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F8747-D46D-4D1A-97A6-1D5E186B1EA0}" type="datetime1">
              <a:rPr lang="cs-CZ" smtClean="0"/>
              <a:pPr>
                <a:defRPr/>
              </a:pPr>
              <a:t>20.3.2017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8C3DF-8103-4BE7-A571-14DD602D762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E8993-A972-4992-A83B-7D2FD96F84C4}" type="datetime1">
              <a:rPr lang="cs-CZ" smtClean="0"/>
              <a:pPr>
                <a:defRPr/>
              </a:pPr>
              <a:t>20.3.2017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2E0BC-EC1C-4312-897F-4DFA9ACB845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710B0-2B94-45A6-9C0E-C7567F29C076}" type="datetime1">
              <a:rPr lang="cs-CZ" smtClean="0"/>
              <a:pPr>
                <a:defRPr/>
              </a:pPr>
              <a:t>20.3.2017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27C323-2290-468F-B2A2-A3D3481423A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DA6E0-0CC7-41A9-8EF2-C9C5FFA3A328}" type="datetime1">
              <a:rPr lang="cs-CZ" smtClean="0"/>
              <a:pPr>
                <a:defRPr/>
              </a:pPr>
              <a:t>20.3.2017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EC1C4-15AE-4D36-B786-39FF18F412D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018D1-BD2A-4A7B-AB52-7745790C9A88}" type="datetime1">
              <a:rPr lang="cs-CZ" smtClean="0"/>
              <a:pPr>
                <a:defRPr/>
              </a:pPr>
              <a:t>20.3.2017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9FE49-C4B6-4D1A-B367-EDDB05548C0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11F93-F270-492F-AC90-A73C6AF5E47D}" type="datetime1">
              <a:rPr lang="cs-CZ" smtClean="0"/>
              <a:pPr>
                <a:defRPr/>
              </a:pPr>
              <a:t>20.3.2017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8510F-7C2C-481B-B7EC-81987059CDA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9A4FE3-C080-456A-9D0B-B1B566C8BA1F}" type="datetime1">
              <a:rPr lang="cs-CZ" smtClean="0"/>
              <a:pPr>
                <a:defRPr/>
              </a:pPr>
              <a:t>20.3.2017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CAFEA67-0F8D-48A0-8829-37A18A7B767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ctrTitle"/>
          </p:nvPr>
        </p:nvSpPr>
        <p:spPr>
          <a:xfrm>
            <a:off x="685800" y="2564904"/>
            <a:ext cx="7772400" cy="1224136"/>
          </a:xfrm>
        </p:spPr>
        <p:txBody>
          <a:bodyPr/>
          <a:lstStyle/>
          <a:p>
            <a:r>
              <a:rPr lang="cs-CZ" dirty="0">
                <a:solidFill>
                  <a:schemeClr val="tx2"/>
                </a:solidFill>
              </a:rPr>
              <a:t>Choleretický účinek </a:t>
            </a:r>
            <a:r>
              <a:rPr lang="cs-CZ" dirty="0" err="1" smtClean="0">
                <a:solidFill>
                  <a:schemeClr val="tx2"/>
                </a:solidFill>
              </a:rPr>
              <a:t>boldinu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764632"/>
            <a:ext cx="6400800" cy="1752600"/>
          </a:xfrm>
        </p:spPr>
        <p:txBody>
          <a:bodyPr rtlCol="0">
            <a:normAutofit/>
          </a:bodyPr>
          <a:lstStyle/>
          <a:p>
            <a:r>
              <a:rPr lang="cs-CZ" sz="2800" dirty="0">
                <a:solidFill>
                  <a:schemeClr val="tx1"/>
                </a:solidFill>
              </a:rPr>
              <a:t>Stanislav Mičuda</a:t>
            </a:r>
          </a:p>
          <a:p>
            <a:r>
              <a:rPr lang="cs-CZ" sz="2800" dirty="0"/>
              <a:t>Ústav farmakologie</a:t>
            </a:r>
          </a:p>
          <a:p>
            <a:r>
              <a:rPr lang="cs-CZ" sz="2800" dirty="0"/>
              <a:t>Lékařská fakulta UK v Hradci Králové</a:t>
            </a:r>
            <a:endParaRPr lang="en-US" sz="28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413311" y="2799144"/>
            <a:ext cx="46805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4400" dirty="0">
              <a:latin typeface="+mn-lt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2339752" y="626494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>
                <a:latin typeface="+mn-lt"/>
              </a:rPr>
              <a:t>64. ČESKO-SLOVENSKÉ FARMAKOLOGICKÉ DNI</a:t>
            </a:r>
          </a:p>
        </p:txBody>
      </p:sp>
      <p:pic>
        <p:nvPicPr>
          <p:cNvPr id="10" name="Picture 6" descr="fakulta-univerzita-zna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16632"/>
            <a:ext cx="1277915" cy="1243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 descr="Kopie znak-fakulta-kvalitn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521" y="116631"/>
            <a:ext cx="1237611" cy="11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 descr="O:\Dokumenty_Micuda_O\My Dropbox\2014-clanek-boldin\Figure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8640"/>
            <a:ext cx="5976664" cy="6596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1299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Akutní efekt – </a:t>
            </a:r>
            <a:r>
              <a:rPr lang="cs-CZ" dirty="0" err="1" smtClean="0">
                <a:solidFill>
                  <a:schemeClr val="tx2"/>
                </a:solidFill>
              </a:rPr>
              <a:t>i.v</a:t>
            </a:r>
            <a:r>
              <a:rPr lang="cs-CZ" dirty="0" smtClean="0">
                <a:solidFill>
                  <a:schemeClr val="tx2"/>
                </a:solidFill>
              </a:rPr>
              <a:t>. infuze – </a:t>
            </a:r>
            <a:r>
              <a:rPr lang="cs-CZ" dirty="0" err="1" smtClean="0">
                <a:solidFill>
                  <a:schemeClr val="tx2"/>
                </a:solidFill>
              </a:rPr>
              <a:t>Mrp2</a:t>
            </a:r>
            <a:r>
              <a:rPr lang="cs-CZ" dirty="0" smtClean="0">
                <a:solidFill>
                  <a:schemeClr val="tx2"/>
                </a:solidFill>
              </a:rPr>
              <a:t>-negativní potkani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0"/>
          <a:stretch/>
        </p:blipFill>
        <p:spPr bwMode="auto">
          <a:xfrm>
            <a:off x="1403648" y="1916832"/>
            <a:ext cx="6313377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728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Chronický efekt – </a:t>
            </a:r>
            <a:r>
              <a:rPr lang="cs-CZ" dirty="0" err="1" smtClean="0">
                <a:solidFill>
                  <a:schemeClr val="tx2"/>
                </a:solidFill>
              </a:rPr>
              <a:t>p.o</a:t>
            </a:r>
            <a:r>
              <a:rPr lang="cs-CZ" dirty="0" smtClean="0">
                <a:solidFill>
                  <a:schemeClr val="tx2"/>
                </a:solidFill>
              </a:rPr>
              <a:t>. </a:t>
            </a:r>
            <a:r>
              <a:rPr lang="cs-CZ" dirty="0" err="1" smtClean="0">
                <a:solidFill>
                  <a:schemeClr val="tx2"/>
                </a:solidFill>
              </a:rPr>
              <a:t>předléčba</a:t>
            </a:r>
            <a:endParaRPr lang="cs-CZ" dirty="0">
              <a:solidFill>
                <a:schemeClr val="tx2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4427984" cy="2694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1043608" y="1196752"/>
            <a:ext cx="1922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accent1"/>
                </a:solidFill>
              </a:rPr>
              <a:t>Tok žluči (</a:t>
            </a:r>
            <a:r>
              <a:rPr lang="cs-CZ" dirty="0" err="1" smtClean="0">
                <a:solidFill>
                  <a:schemeClr val="accent1"/>
                </a:solidFill>
              </a:rPr>
              <a:t>ul</a:t>
            </a:r>
            <a:r>
              <a:rPr lang="cs-CZ" dirty="0" smtClean="0">
                <a:solidFill>
                  <a:schemeClr val="accent1"/>
                </a:solidFill>
              </a:rPr>
              <a:t>/min)</a:t>
            </a:r>
            <a:endParaRPr lang="cs-CZ" dirty="0">
              <a:solidFill>
                <a:schemeClr val="accent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299" y="4149080"/>
            <a:ext cx="7787055" cy="267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bdélník 4"/>
          <p:cNvSpPr/>
          <p:nvPr/>
        </p:nvSpPr>
        <p:spPr>
          <a:xfrm>
            <a:off x="3635896" y="3573016"/>
            <a:ext cx="38164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dirty="0" err="1" smtClean="0">
                <a:solidFill>
                  <a:schemeClr val="accent1"/>
                </a:solidFill>
              </a:rPr>
              <a:t>Biliarní</a:t>
            </a:r>
            <a:r>
              <a:rPr lang="cs-CZ" dirty="0" smtClean="0">
                <a:solidFill>
                  <a:schemeClr val="accent1"/>
                </a:solidFill>
              </a:rPr>
              <a:t> </a:t>
            </a:r>
            <a:r>
              <a:rPr lang="cs-CZ" dirty="0" err="1" smtClean="0">
                <a:solidFill>
                  <a:schemeClr val="accent1"/>
                </a:solidFill>
              </a:rPr>
              <a:t>clearance</a:t>
            </a:r>
            <a:r>
              <a:rPr lang="cs-CZ" dirty="0" smtClean="0">
                <a:solidFill>
                  <a:schemeClr val="accent1"/>
                </a:solidFill>
              </a:rPr>
              <a:t> </a:t>
            </a:r>
            <a:r>
              <a:rPr lang="cs-CZ" dirty="0">
                <a:solidFill>
                  <a:schemeClr val="accent1"/>
                </a:solidFill>
              </a:rPr>
              <a:t>žlučových kyselin a </a:t>
            </a:r>
            <a:r>
              <a:rPr lang="cs-CZ" dirty="0" err="1">
                <a:solidFill>
                  <a:schemeClr val="accent1"/>
                </a:solidFill>
              </a:rPr>
              <a:t>glutathionu</a:t>
            </a:r>
            <a:r>
              <a:rPr lang="cs-CZ" dirty="0">
                <a:solidFill>
                  <a:schemeClr val="accent1"/>
                </a:solidFill>
              </a:rPr>
              <a:t> </a:t>
            </a:r>
            <a:r>
              <a:rPr lang="cs-CZ" dirty="0" smtClean="0">
                <a:solidFill>
                  <a:schemeClr val="accent1"/>
                </a:solidFill>
              </a:rPr>
              <a:t>(</a:t>
            </a:r>
            <a:r>
              <a:rPr lang="cs-CZ" dirty="0">
                <a:solidFill>
                  <a:schemeClr val="accent1"/>
                </a:solidFill>
              </a:rPr>
              <a:t>ml/min; </a:t>
            </a:r>
            <a:r>
              <a:rPr lang="cs-CZ" dirty="0" err="1">
                <a:solidFill>
                  <a:schemeClr val="accent1"/>
                </a:solidFill>
              </a:rPr>
              <a:t>ul</a:t>
            </a:r>
            <a:r>
              <a:rPr lang="cs-CZ" dirty="0">
                <a:solidFill>
                  <a:schemeClr val="accent1"/>
                </a:solidFill>
              </a:rPr>
              <a:t>/min)</a:t>
            </a:r>
          </a:p>
        </p:txBody>
      </p:sp>
    </p:spTree>
    <p:extLst>
      <p:ext uri="{BB962C8B-B14F-4D97-AF65-F5344CB8AC3E}">
        <p14:creationId xmlns:p14="http://schemas.microsoft.com/office/powerpoint/2010/main" val="421359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solidFill>
                  <a:schemeClr val="tx2"/>
                </a:solidFill>
              </a:rPr>
              <a:t>Bsep</a:t>
            </a:r>
            <a:r>
              <a:rPr lang="cs-CZ" dirty="0" smtClean="0">
                <a:solidFill>
                  <a:schemeClr val="tx2"/>
                </a:solidFill>
              </a:rPr>
              <a:t>/</a:t>
            </a:r>
            <a:r>
              <a:rPr lang="cs-CZ" dirty="0" err="1" smtClean="0">
                <a:solidFill>
                  <a:schemeClr val="tx2"/>
                </a:solidFill>
              </a:rPr>
              <a:t>Mrp2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40768"/>
            <a:ext cx="7186613" cy="533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1409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1" name="Picture 3" descr="O:\Dokumenty_Micuda_O\My Dropbox\2014-clanek-boldin\Figure_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848" y="3447240"/>
            <a:ext cx="5056632" cy="3438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O:\Dokumenty_Micuda_O\My Dropbox\2014-clanek-boldin\Figure_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0" y="0"/>
            <a:ext cx="4786611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O:\Dokumenty_Micuda_O\My Dropbox\Corel\Gastrointest-0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4" t="3389" b="51884"/>
          <a:stretch/>
        </p:blipFill>
        <p:spPr bwMode="auto">
          <a:xfrm>
            <a:off x="251520" y="3727571"/>
            <a:ext cx="3888432" cy="2021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9730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Závěry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1"/>
                </a:solidFill>
              </a:rPr>
              <a:t>Akutní choleretický efekt </a:t>
            </a:r>
          </a:p>
          <a:p>
            <a:pPr marL="857250" lvl="1" indent="-457200">
              <a:buFont typeface="Wingdings" panose="05000000000000000000" pitchFamily="2" charset="2"/>
              <a:buChar char="ü"/>
            </a:pPr>
            <a:r>
              <a:rPr lang="cs-CZ" dirty="0" smtClean="0"/>
              <a:t>dosažení koncentrace </a:t>
            </a:r>
            <a:r>
              <a:rPr lang="cs-CZ" dirty="0" err="1" smtClean="0"/>
              <a:t>boldinu</a:t>
            </a:r>
            <a:r>
              <a:rPr lang="cs-CZ" dirty="0" smtClean="0"/>
              <a:t> min. 10 µM ve žluči vede k </a:t>
            </a:r>
            <a:r>
              <a:rPr lang="cs-CZ" dirty="0" err="1" smtClean="0"/>
              <a:t>choleréze</a:t>
            </a:r>
            <a:r>
              <a:rPr lang="cs-CZ" dirty="0" smtClean="0"/>
              <a:t> nezávislé na BADF a BAIF.</a:t>
            </a:r>
          </a:p>
          <a:p>
            <a:pPr marL="857250" lvl="1" indent="-457200">
              <a:buFont typeface="Wingdings" panose="05000000000000000000" pitchFamily="2" charset="2"/>
              <a:buChar char="ü"/>
            </a:pPr>
            <a:r>
              <a:rPr lang="cs-CZ" dirty="0" smtClean="0"/>
              <a:t>přímá osmotická aktivita </a:t>
            </a:r>
            <a:r>
              <a:rPr lang="cs-CZ" dirty="0" err="1" smtClean="0"/>
              <a:t>boldinu</a:t>
            </a:r>
            <a:r>
              <a:rPr lang="cs-CZ" dirty="0" smtClean="0"/>
              <a:t> daná kvantitou jeho sekrece do žluče.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accent1"/>
                </a:solidFill>
              </a:rPr>
              <a:t>Chronický choleretický efekt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cs-CZ" dirty="0" err="1" smtClean="0"/>
              <a:t>FXR</a:t>
            </a:r>
            <a:r>
              <a:rPr lang="cs-CZ" dirty="0" smtClean="0"/>
              <a:t> - transkripční indukce </a:t>
            </a:r>
            <a:r>
              <a:rPr lang="cs-CZ" dirty="0" err="1" smtClean="0"/>
              <a:t>Bsep</a:t>
            </a:r>
            <a:r>
              <a:rPr lang="cs-CZ" dirty="0" smtClean="0"/>
              <a:t> transportéru s následným vzestupem exkrece žlučových kyselin do žluči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89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1"/>
                </a:solidFill>
              </a:rPr>
              <a:t>Poděkování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Marie </a:t>
            </a:r>
            <a:r>
              <a:rPr lang="cs-CZ" dirty="0" smtClean="0"/>
              <a:t>Zagórová, Zuzana </a:t>
            </a:r>
            <a:r>
              <a:rPr lang="cs-CZ" dirty="0" err="1" smtClean="0"/>
              <a:t>Kadová</a:t>
            </a:r>
            <a:r>
              <a:rPr lang="cs-CZ" dirty="0" smtClean="0"/>
              <a:t>, </a:t>
            </a:r>
            <a:r>
              <a:rPr lang="cs-CZ" dirty="0"/>
              <a:t>Miloš </a:t>
            </a:r>
            <a:r>
              <a:rPr lang="cs-CZ" dirty="0" smtClean="0"/>
              <a:t>Hroch, </a:t>
            </a:r>
            <a:r>
              <a:rPr lang="cs-CZ" dirty="0"/>
              <a:t>Jolana </a:t>
            </a:r>
            <a:r>
              <a:rPr lang="cs-CZ" dirty="0" smtClean="0"/>
              <a:t>Cermanová, </a:t>
            </a:r>
            <a:r>
              <a:rPr lang="cs-CZ" dirty="0"/>
              <a:t>Jitka </a:t>
            </a:r>
            <a:r>
              <a:rPr lang="cs-CZ" dirty="0" smtClean="0"/>
              <a:t>Hájková, </a:t>
            </a:r>
            <a:r>
              <a:rPr lang="cs-CZ" dirty="0"/>
              <a:t>Pavel </a:t>
            </a:r>
            <a:r>
              <a:rPr lang="cs-CZ" dirty="0" smtClean="0"/>
              <a:t>Tomšík, </a:t>
            </a:r>
            <a:r>
              <a:rPr lang="cs-CZ" dirty="0"/>
              <a:t>Zdeňka </a:t>
            </a:r>
            <a:r>
              <a:rPr lang="cs-CZ" dirty="0" smtClean="0"/>
              <a:t>Kudláčková, </a:t>
            </a:r>
            <a:r>
              <a:rPr lang="cs-CZ" dirty="0"/>
              <a:t>Martina </a:t>
            </a:r>
            <a:r>
              <a:rPr lang="cs-CZ" dirty="0" err="1" smtClean="0"/>
              <a:t>Čečková</a:t>
            </a:r>
            <a:r>
              <a:rPr lang="cs-CZ" dirty="0" smtClean="0"/>
              <a:t>, </a:t>
            </a:r>
            <a:r>
              <a:rPr lang="cs-CZ" dirty="0"/>
              <a:t>František </a:t>
            </a:r>
            <a:r>
              <a:rPr lang="cs-CZ" dirty="0" err="1" smtClean="0"/>
              <a:t>Štaud</a:t>
            </a:r>
            <a:r>
              <a:rPr lang="cs-CZ" dirty="0" smtClean="0"/>
              <a:t>, </a:t>
            </a:r>
            <a:r>
              <a:rPr lang="cs-CZ" dirty="0"/>
              <a:t>Peter </a:t>
            </a:r>
            <a:r>
              <a:rPr lang="cs-CZ" dirty="0" smtClean="0"/>
              <a:t>Nachtigal, </a:t>
            </a:r>
            <a:r>
              <a:rPr lang="cs-CZ" dirty="0"/>
              <a:t>Petr </a:t>
            </a:r>
            <a:r>
              <a:rPr lang="cs-CZ" dirty="0" smtClean="0"/>
              <a:t>Pávek, </a:t>
            </a:r>
            <a:r>
              <a:rPr lang="cs-CZ" dirty="0"/>
              <a:t>Jaroslav </a:t>
            </a:r>
            <a:r>
              <a:rPr lang="cs-CZ" dirty="0" smtClean="0"/>
              <a:t>Mokrý, Hana Laštůvková</a:t>
            </a:r>
          </a:p>
          <a:p>
            <a:r>
              <a:rPr lang="cs-CZ" dirty="0"/>
              <a:t>Vznik práce byl podpořen granty </a:t>
            </a:r>
            <a:r>
              <a:rPr lang="cs-CZ" dirty="0" err="1"/>
              <a:t>IGA</a:t>
            </a:r>
            <a:r>
              <a:rPr lang="cs-CZ" dirty="0"/>
              <a:t> NT/13473-3/2012, </a:t>
            </a:r>
            <a:r>
              <a:rPr lang="cs-CZ" dirty="0" err="1"/>
              <a:t>SVV</a:t>
            </a:r>
            <a:r>
              <a:rPr lang="cs-CZ" dirty="0"/>
              <a:t>-2013-266901 a Prvouk </a:t>
            </a:r>
            <a:r>
              <a:rPr lang="cs-CZ" dirty="0" err="1" smtClean="0"/>
              <a:t>P37</a:t>
            </a:r>
            <a:r>
              <a:rPr lang="cs-CZ" dirty="0" smtClean="0"/>
              <a:t>/05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959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67544" y="2276872"/>
            <a:ext cx="8229600" cy="1143000"/>
          </a:xfrm>
        </p:spPr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Děkuji za pozornost!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317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29614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dirty="0"/>
              <a:t>Složení </a:t>
            </a:r>
            <a:r>
              <a:rPr lang="cs-CZ" dirty="0" smtClean="0"/>
              <a:t>žluče</a:t>
            </a:r>
            <a:br>
              <a:rPr lang="cs-CZ" dirty="0" smtClean="0"/>
            </a:br>
            <a:r>
              <a:rPr lang="cs-CZ" sz="2400" dirty="0"/>
              <a:t>95 % vody a 5 % různorodých organických a anorganických látek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67544" y="1700808"/>
            <a:ext cx="4040188" cy="639762"/>
          </a:xfrm>
        </p:spPr>
        <p:txBody>
          <a:bodyPr/>
          <a:lstStyle/>
          <a:p>
            <a:pPr algn="ctr"/>
            <a:r>
              <a:rPr lang="cs-CZ" dirty="0" smtClean="0"/>
              <a:t>Anorganické látky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7544" y="2564904"/>
            <a:ext cx="4040188" cy="3951288"/>
          </a:xfrm>
        </p:spPr>
        <p:txBody>
          <a:bodyPr/>
          <a:lstStyle/>
          <a:p>
            <a:r>
              <a:rPr lang="cs-CZ" dirty="0" smtClean="0"/>
              <a:t>Sodík</a:t>
            </a:r>
          </a:p>
          <a:p>
            <a:r>
              <a:rPr lang="cs-CZ" dirty="0" smtClean="0"/>
              <a:t>Draslík</a:t>
            </a:r>
          </a:p>
          <a:p>
            <a:r>
              <a:rPr lang="cs-CZ" dirty="0" smtClean="0"/>
              <a:t>Vápník</a:t>
            </a:r>
          </a:p>
          <a:p>
            <a:r>
              <a:rPr lang="cs-CZ" dirty="0" smtClean="0"/>
              <a:t>Bikarbonát</a:t>
            </a:r>
          </a:p>
          <a:p>
            <a:r>
              <a:rPr lang="cs-CZ" dirty="0" smtClean="0"/>
              <a:t>Chlor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4008" y="1700808"/>
            <a:ext cx="4041775" cy="639762"/>
          </a:xfrm>
        </p:spPr>
        <p:txBody>
          <a:bodyPr/>
          <a:lstStyle/>
          <a:p>
            <a:pPr algn="ctr"/>
            <a:r>
              <a:rPr lang="cs-CZ" dirty="0" smtClean="0"/>
              <a:t>Organické látky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4008" y="2564904"/>
            <a:ext cx="4041775" cy="3951288"/>
          </a:xfrm>
        </p:spPr>
        <p:txBody>
          <a:bodyPr/>
          <a:lstStyle/>
          <a:p>
            <a:r>
              <a:rPr lang="cs-CZ" dirty="0" smtClean="0"/>
              <a:t>Žlučové kyseliny</a:t>
            </a:r>
          </a:p>
          <a:p>
            <a:r>
              <a:rPr lang="cs-CZ" dirty="0" smtClean="0"/>
              <a:t>Bilirubin</a:t>
            </a:r>
          </a:p>
          <a:p>
            <a:r>
              <a:rPr lang="cs-CZ" dirty="0" smtClean="0"/>
              <a:t>Proteiny a peptidy (např. </a:t>
            </a:r>
            <a:r>
              <a:rPr lang="cs-CZ" dirty="0" err="1" smtClean="0"/>
              <a:t>glutathion</a:t>
            </a:r>
            <a:r>
              <a:rPr lang="cs-CZ" dirty="0" smtClean="0"/>
              <a:t>)</a:t>
            </a:r>
          </a:p>
          <a:p>
            <a:r>
              <a:rPr lang="cs-CZ" dirty="0"/>
              <a:t>Lipidy – fosfolipidy, cholesterol</a:t>
            </a:r>
          </a:p>
          <a:p>
            <a:r>
              <a:rPr lang="cs-CZ" dirty="0" err="1" smtClean="0"/>
              <a:t>Tyroidní</a:t>
            </a:r>
            <a:r>
              <a:rPr lang="cs-CZ" dirty="0" smtClean="0"/>
              <a:t> a steroidní hormony</a:t>
            </a: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479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Regulace syntézy žlučových kyselin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36981"/>
            <a:ext cx="7226178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182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solidFill>
                  <a:schemeClr val="tx2"/>
                </a:solidFill>
              </a:rPr>
              <a:t>Boldin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Alkaloid - (S</a:t>
            </a:r>
            <a:r>
              <a:rPr lang="cs-CZ" dirty="0"/>
              <a:t>)-</a:t>
            </a:r>
            <a:r>
              <a:rPr lang="cs-CZ" dirty="0" smtClean="0"/>
              <a:t>2,9-dihydroxy-1,10-dimetoxyaporfin z kůry a listů boldovníku vonného (</a:t>
            </a:r>
            <a:r>
              <a:rPr lang="cs-CZ" i="1" dirty="0" err="1" smtClean="0"/>
              <a:t>Peumus</a:t>
            </a:r>
            <a:r>
              <a:rPr lang="cs-CZ" i="1" dirty="0" smtClean="0"/>
              <a:t> </a:t>
            </a:r>
            <a:r>
              <a:rPr lang="cs-CZ" i="1" dirty="0" err="1" smtClean="0"/>
              <a:t>boldus</a:t>
            </a:r>
            <a:r>
              <a:rPr lang="cs-CZ" i="1" dirty="0" smtClean="0"/>
              <a:t>, </a:t>
            </a:r>
            <a:r>
              <a:rPr lang="cs-CZ" dirty="0" err="1" smtClean="0"/>
              <a:t>Monimiaceae</a:t>
            </a:r>
            <a:r>
              <a:rPr lang="cs-CZ" dirty="0" smtClean="0"/>
              <a:t>)   </a:t>
            </a:r>
            <a:endParaRPr lang="cs-CZ" dirty="0"/>
          </a:p>
        </p:txBody>
      </p:sp>
      <p:pic>
        <p:nvPicPr>
          <p:cNvPr id="5" name="Picture 9" descr="File:Boldine.s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" y="3582988"/>
            <a:ext cx="2663825" cy="219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5800" y="3284538"/>
            <a:ext cx="2790825" cy="279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788" y="3284538"/>
            <a:ext cx="1800225" cy="270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2699792" y="6356350"/>
            <a:ext cx="4104456" cy="365125"/>
          </a:xfrm>
        </p:spPr>
        <p:txBody>
          <a:bodyPr/>
          <a:lstStyle/>
          <a:p>
            <a:r>
              <a:rPr lang="cs-CZ" sz="1600" dirty="0" err="1" smtClean="0">
                <a:solidFill>
                  <a:schemeClr val="tx1"/>
                </a:solidFill>
              </a:rPr>
              <a:t>O'Brien</a:t>
            </a:r>
            <a:r>
              <a:rPr lang="cs-CZ" sz="1600" dirty="0" smtClean="0">
                <a:solidFill>
                  <a:schemeClr val="tx1"/>
                </a:solidFill>
              </a:rPr>
              <a:t> P. </a:t>
            </a:r>
            <a:r>
              <a:rPr lang="cs-CZ" sz="1600" dirty="0" err="1" smtClean="0">
                <a:solidFill>
                  <a:schemeClr val="tx1"/>
                </a:solidFill>
              </a:rPr>
              <a:t>Chem</a:t>
            </a:r>
            <a:r>
              <a:rPr lang="cs-CZ" sz="1600" dirty="0" smtClean="0">
                <a:solidFill>
                  <a:schemeClr val="tx1"/>
                </a:solidFill>
              </a:rPr>
              <a:t> </a:t>
            </a:r>
            <a:r>
              <a:rPr lang="cs-CZ" sz="1600" dirty="0" err="1" smtClean="0">
                <a:solidFill>
                  <a:schemeClr val="tx1"/>
                </a:solidFill>
              </a:rPr>
              <a:t>Biol</a:t>
            </a:r>
            <a:r>
              <a:rPr lang="cs-CZ" sz="1600" dirty="0" smtClean="0">
                <a:solidFill>
                  <a:schemeClr val="tx1"/>
                </a:solidFill>
              </a:rPr>
              <a:t> </a:t>
            </a:r>
            <a:r>
              <a:rPr lang="cs-CZ" sz="1600" dirty="0" err="1" smtClean="0">
                <a:solidFill>
                  <a:schemeClr val="tx1"/>
                </a:solidFill>
              </a:rPr>
              <a:t>Interact</a:t>
            </a:r>
            <a:r>
              <a:rPr lang="cs-CZ" sz="1600" dirty="0" smtClean="0">
                <a:solidFill>
                  <a:schemeClr val="tx1"/>
                </a:solidFill>
              </a:rPr>
              <a:t> 2006; 159: 1-17.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901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Vliv </a:t>
            </a:r>
            <a:r>
              <a:rPr lang="cs-CZ" dirty="0" err="1" smtClean="0">
                <a:solidFill>
                  <a:schemeClr val="tx2"/>
                </a:solidFill>
              </a:rPr>
              <a:t>xenobiotik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1"/>
                </a:solidFill>
              </a:rPr>
              <a:t>Látky působící </a:t>
            </a:r>
            <a:r>
              <a:rPr lang="cs-CZ" dirty="0" err="1" smtClean="0">
                <a:solidFill>
                  <a:schemeClr val="accent1"/>
                </a:solidFill>
              </a:rPr>
              <a:t>cholestaticky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 smtClean="0"/>
              <a:t>Estradiol, </a:t>
            </a:r>
            <a:r>
              <a:rPr lang="cs-CZ" dirty="0" err="1" smtClean="0"/>
              <a:t>ethinylestradiol</a:t>
            </a:r>
            <a:endParaRPr lang="cs-CZ" dirty="0" smtClean="0"/>
          </a:p>
          <a:p>
            <a:r>
              <a:rPr lang="cs-CZ" dirty="0" smtClean="0"/>
              <a:t>Erytromycin</a:t>
            </a:r>
          </a:p>
          <a:p>
            <a:r>
              <a:rPr lang="cs-CZ" dirty="0" smtClean="0"/>
              <a:t>Tetracyklin</a:t>
            </a:r>
          </a:p>
          <a:p>
            <a:r>
              <a:rPr lang="cs-CZ" dirty="0" smtClean="0"/>
              <a:t>Chlorpromazin</a:t>
            </a:r>
          </a:p>
          <a:p>
            <a:r>
              <a:rPr lang="cs-CZ" dirty="0" smtClean="0"/>
              <a:t>Amitriptylin</a:t>
            </a:r>
          </a:p>
          <a:p>
            <a:r>
              <a:rPr lang="cs-CZ" dirty="0" err="1" smtClean="0"/>
              <a:t>Haloperidol</a:t>
            </a:r>
            <a:endParaRPr lang="cs-CZ" dirty="0" smtClean="0"/>
          </a:p>
          <a:p>
            <a:r>
              <a:rPr lang="cs-CZ" dirty="0" err="1" smtClean="0"/>
              <a:t>Bosentan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1"/>
                </a:solidFill>
              </a:rPr>
              <a:t>Látky působící cholereticky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 smtClean="0"/>
              <a:t>Žlučové kyseliny</a:t>
            </a:r>
          </a:p>
          <a:p>
            <a:r>
              <a:rPr lang="cs-CZ" dirty="0" err="1" smtClean="0"/>
              <a:t>Ursodeoxycholová</a:t>
            </a:r>
            <a:r>
              <a:rPr lang="cs-CZ" dirty="0" smtClean="0"/>
              <a:t> kyselina</a:t>
            </a:r>
          </a:p>
          <a:p>
            <a:r>
              <a:rPr lang="cs-CZ" dirty="0" err="1" smtClean="0"/>
              <a:t>Spironolakton</a:t>
            </a:r>
            <a:endParaRPr lang="cs-CZ" dirty="0" smtClean="0"/>
          </a:p>
          <a:p>
            <a:r>
              <a:rPr lang="cs-CZ" dirty="0" err="1" smtClean="0"/>
              <a:t>Benzylpenicilin</a:t>
            </a:r>
            <a:endParaRPr lang="cs-CZ" dirty="0" smtClean="0"/>
          </a:p>
          <a:p>
            <a:r>
              <a:rPr lang="cs-CZ" dirty="0" err="1" smtClean="0"/>
              <a:t>Fenipentol</a:t>
            </a:r>
            <a:endParaRPr lang="cs-CZ" dirty="0" smtClean="0"/>
          </a:p>
          <a:p>
            <a:r>
              <a:rPr lang="cs-CZ" dirty="0" err="1" smtClean="0"/>
              <a:t>Hymechromon</a:t>
            </a:r>
            <a:endParaRPr lang="cs-CZ" dirty="0" smtClean="0"/>
          </a:p>
          <a:p>
            <a:r>
              <a:rPr lang="cs-CZ" dirty="0" smtClean="0"/>
              <a:t>S-</a:t>
            </a:r>
            <a:r>
              <a:rPr lang="cs-CZ" dirty="0" err="1" smtClean="0"/>
              <a:t>adenosyl</a:t>
            </a:r>
            <a:r>
              <a:rPr lang="cs-CZ" dirty="0" smtClean="0"/>
              <a:t>-L-</a:t>
            </a:r>
            <a:r>
              <a:rPr lang="cs-CZ" dirty="0" err="1" smtClean="0"/>
              <a:t>methionin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63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Regulace transportérů žluči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dirty="0" err="1" smtClean="0"/>
              <a:t>Zollner</a:t>
            </a:r>
            <a:r>
              <a:rPr lang="cs-CZ" dirty="0" smtClean="0"/>
              <a:t> </a:t>
            </a:r>
            <a:r>
              <a:rPr lang="cs-CZ" dirty="0" err="1" smtClean="0"/>
              <a:t>G.Br</a:t>
            </a:r>
            <a:r>
              <a:rPr lang="cs-CZ" dirty="0" smtClean="0"/>
              <a:t> </a:t>
            </a:r>
            <a:r>
              <a:rPr lang="cs-CZ" dirty="0"/>
              <a:t>J </a:t>
            </a:r>
            <a:r>
              <a:rPr lang="cs-CZ" dirty="0" err="1" smtClean="0"/>
              <a:t>Pharmacol</a:t>
            </a:r>
            <a:r>
              <a:rPr lang="cs-CZ" dirty="0" smtClean="0"/>
              <a:t> 2009;</a:t>
            </a:r>
            <a:endParaRPr lang="cs-CZ" dirty="0"/>
          </a:p>
          <a:p>
            <a:pPr>
              <a:defRPr/>
            </a:pP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480803"/>
            <a:ext cx="5643582" cy="4783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0249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cs-CZ" dirty="0" err="1" smtClean="0">
                <a:solidFill>
                  <a:schemeClr val="tx2"/>
                </a:solidFill>
              </a:rPr>
              <a:t>Boldin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16624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dirty="0" smtClean="0">
                <a:solidFill>
                  <a:schemeClr val="accent1"/>
                </a:solidFill>
              </a:rPr>
              <a:t>Čaj/výtažek z boldovníku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cs-CZ" dirty="0" smtClean="0"/>
              <a:t>Bolesti hlavy, revmatizmus, záněty močových cest, žaludeční a střevní dyspepsie, poruchy spánku…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dirty="0" err="1" smtClean="0">
                <a:solidFill>
                  <a:schemeClr val="accent1"/>
                </a:solidFill>
              </a:rPr>
              <a:t>Boldin</a:t>
            </a:r>
            <a:endParaRPr lang="cs-CZ" dirty="0">
              <a:solidFill>
                <a:schemeClr val="accent1"/>
              </a:solidFill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cs-CZ" dirty="0" smtClean="0">
                <a:solidFill>
                  <a:schemeClr val="accent4"/>
                </a:solidFill>
              </a:rPr>
              <a:t>antioxidant</a:t>
            </a:r>
          </a:p>
          <a:p>
            <a:pPr lvl="2">
              <a:lnSpc>
                <a:spcPct val="110000"/>
              </a:lnSpc>
              <a:spcBef>
                <a:spcPts val="0"/>
              </a:spcBef>
            </a:pPr>
            <a:r>
              <a:rPr lang="cs-CZ" dirty="0" smtClean="0"/>
              <a:t>poškození </a:t>
            </a:r>
            <a:r>
              <a:rPr lang="cs-CZ" dirty="0"/>
              <a:t>jater, </a:t>
            </a:r>
            <a:r>
              <a:rPr lang="cs-CZ" dirty="0" smtClean="0"/>
              <a:t>záněty, </a:t>
            </a:r>
            <a:r>
              <a:rPr lang="cs-CZ" dirty="0"/>
              <a:t>proliferace nádorových </a:t>
            </a:r>
            <a:r>
              <a:rPr lang="cs-CZ" dirty="0" err="1"/>
              <a:t>bb</a:t>
            </a:r>
            <a:r>
              <a:rPr lang="cs-CZ" dirty="0"/>
              <a:t>., zvýšená agregace krevních destiček nebo ateroskleróza 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cs-CZ" dirty="0" smtClean="0">
                <a:solidFill>
                  <a:schemeClr val="accent4"/>
                </a:solidFill>
              </a:rPr>
              <a:t>spasmolytikum</a:t>
            </a:r>
          </a:p>
          <a:p>
            <a:pPr lvl="2">
              <a:lnSpc>
                <a:spcPct val="110000"/>
              </a:lnSpc>
              <a:spcBef>
                <a:spcPts val="0"/>
              </a:spcBef>
            </a:pPr>
            <a:r>
              <a:rPr lang="cs-CZ" dirty="0" smtClean="0"/>
              <a:t>blokáda </a:t>
            </a:r>
            <a:r>
              <a:rPr lang="cs-CZ" dirty="0" err="1" smtClean="0"/>
              <a:t>Ca</a:t>
            </a:r>
            <a:r>
              <a:rPr lang="cs-CZ" baseline="30000" dirty="0" err="1" smtClean="0"/>
              <a:t>2</a:t>
            </a:r>
            <a:r>
              <a:rPr lang="cs-CZ" baseline="30000" dirty="0" smtClean="0"/>
              <a:t>+</a:t>
            </a:r>
            <a:r>
              <a:rPr lang="cs-CZ" dirty="0" smtClean="0"/>
              <a:t> kanálů, </a:t>
            </a:r>
            <a:r>
              <a:rPr lang="cs-CZ" dirty="0" err="1" smtClean="0">
                <a:latin typeface="Symbol" pitchFamily="18" charset="2"/>
              </a:rPr>
              <a:t>a</a:t>
            </a:r>
            <a:r>
              <a:rPr lang="cs-CZ" baseline="-25000" dirty="0" err="1" smtClean="0"/>
              <a:t>1</a:t>
            </a:r>
            <a:r>
              <a:rPr lang="cs-CZ" dirty="0" smtClean="0"/>
              <a:t> a N</a:t>
            </a:r>
            <a:r>
              <a:rPr lang="cs-CZ" baseline="-25000" dirty="0" smtClean="0"/>
              <a:t>N</a:t>
            </a:r>
            <a:r>
              <a:rPr lang="cs-CZ" dirty="0" smtClean="0"/>
              <a:t>-receptorů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cs-CZ" dirty="0" smtClean="0">
                <a:solidFill>
                  <a:schemeClr val="accent4"/>
                </a:solidFill>
              </a:rPr>
              <a:t>antipsychotikum</a:t>
            </a:r>
          </a:p>
          <a:p>
            <a:pPr lvl="2">
              <a:lnSpc>
                <a:spcPct val="110000"/>
              </a:lnSpc>
              <a:spcBef>
                <a:spcPts val="0"/>
              </a:spcBef>
            </a:pPr>
            <a:r>
              <a:rPr lang="cs-CZ" dirty="0" smtClean="0"/>
              <a:t>blokáda </a:t>
            </a:r>
            <a:r>
              <a:rPr lang="cs-CZ" dirty="0" err="1" smtClean="0"/>
              <a:t>D</a:t>
            </a:r>
            <a:r>
              <a:rPr lang="cs-CZ" baseline="-25000" dirty="0" err="1" smtClean="0"/>
              <a:t>2</a:t>
            </a:r>
            <a:r>
              <a:rPr lang="cs-CZ" dirty="0" smtClean="0"/>
              <a:t> receptorů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cs-CZ" dirty="0" err="1" smtClean="0">
                <a:solidFill>
                  <a:schemeClr val="accent4"/>
                </a:solidFill>
              </a:rPr>
              <a:t>cholagogum</a:t>
            </a:r>
            <a:r>
              <a:rPr lang="cs-CZ" dirty="0" smtClean="0">
                <a:solidFill>
                  <a:schemeClr val="accent4"/>
                </a:solidFill>
              </a:rPr>
              <a:t> a choleretikum </a:t>
            </a:r>
          </a:p>
          <a:p>
            <a:pPr lvl="2">
              <a:lnSpc>
                <a:spcPct val="110000"/>
              </a:lnSpc>
              <a:spcBef>
                <a:spcPts val="0"/>
              </a:spcBef>
            </a:pPr>
            <a:r>
              <a:rPr lang="cs-CZ" dirty="0" smtClean="0"/>
              <a:t>nesrovnalosti ve výsledcích předchozích studií</a:t>
            </a: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80345" y="6229821"/>
            <a:ext cx="3744416" cy="628179"/>
          </a:xfrm>
        </p:spPr>
        <p:txBody>
          <a:bodyPr/>
          <a:lstStyle/>
          <a:p>
            <a:pPr algn="r"/>
            <a:r>
              <a:rPr lang="cs-CZ" dirty="0" err="1">
                <a:solidFill>
                  <a:schemeClr val="tx1"/>
                </a:solidFill>
              </a:rPr>
              <a:t>O'Brien</a:t>
            </a:r>
            <a:r>
              <a:rPr lang="cs-CZ" dirty="0">
                <a:solidFill>
                  <a:schemeClr val="tx1"/>
                </a:solidFill>
              </a:rPr>
              <a:t> P. </a:t>
            </a:r>
            <a:r>
              <a:rPr lang="cs-CZ" dirty="0" err="1">
                <a:solidFill>
                  <a:schemeClr val="tx1"/>
                </a:solidFill>
              </a:rPr>
              <a:t>Chem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Biol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Interact</a:t>
            </a:r>
            <a:r>
              <a:rPr lang="cs-CZ" dirty="0">
                <a:solidFill>
                  <a:schemeClr val="tx1"/>
                </a:solidFill>
              </a:rPr>
              <a:t> 2006; 159: 1-17.</a:t>
            </a:r>
          </a:p>
          <a:p>
            <a:pPr algn="r"/>
            <a:r>
              <a:rPr lang="cs-CZ" dirty="0" err="1">
                <a:solidFill>
                  <a:schemeClr val="tx1"/>
                </a:solidFill>
              </a:rPr>
              <a:t>Gerhardt</a:t>
            </a:r>
            <a:r>
              <a:rPr lang="cs-CZ" dirty="0">
                <a:solidFill>
                  <a:schemeClr val="tx1"/>
                </a:solidFill>
              </a:rPr>
              <a:t> D, Invest New </a:t>
            </a:r>
            <a:r>
              <a:rPr lang="cs-CZ" dirty="0" err="1">
                <a:solidFill>
                  <a:schemeClr val="tx1"/>
                </a:solidFill>
              </a:rPr>
              <a:t>Drugs</a:t>
            </a:r>
            <a:r>
              <a:rPr lang="cs-CZ" dirty="0">
                <a:solidFill>
                  <a:schemeClr val="tx1"/>
                </a:solidFill>
              </a:rPr>
              <a:t> 2008</a:t>
            </a:r>
            <a:r>
              <a:rPr lang="cs-CZ" dirty="0" smtClean="0">
                <a:solidFill>
                  <a:schemeClr val="tx1"/>
                </a:solidFill>
              </a:rPr>
              <a:t>.</a:t>
            </a: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1026" name="Picture 2" descr="LEROS Thé Salva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005064"/>
            <a:ext cx="1364800" cy="206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19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Cíle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schemeClr val="accent1"/>
                </a:solidFill>
              </a:rPr>
              <a:t>Hodnotit předpokládaný choleretický vliv </a:t>
            </a:r>
            <a:r>
              <a:rPr lang="cs-CZ" dirty="0" err="1" smtClean="0">
                <a:solidFill>
                  <a:schemeClr val="accent1"/>
                </a:solidFill>
              </a:rPr>
              <a:t>boldinu</a:t>
            </a:r>
            <a:r>
              <a:rPr lang="cs-CZ" dirty="0" smtClean="0">
                <a:solidFill>
                  <a:schemeClr val="accent1"/>
                </a:solidFill>
              </a:rPr>
              <a:t>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/>
              <a:t>Analýza zprostředkujících mechanizmů</a:t>
            </a:r>
          </a:p>
          <a:p>
            <a:pPr marL="457200" lvl="1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300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Žluč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824536"/>
          </a:xfrm>
        </p:spPr>
        <p:txBody>
          <a:bodyPr/>
          <a:lstStyle/>
          <a:p>
            <a:r>
              <a:rPr lang="cs-CZ" dirty="0">
                <a:solidFill>
                  <a:schemeClr val="accent1"/>
                </a:solidFill>
              </a:rPr>
              <a:t>Funkce: </a:t>
            </a:r>
          </a:p>
          <a:p>
            <a:pPr lvl="1"/>
            <a:r>
              <a:rPr lang="cs-CZ" dirty="0">
                <a:solidFill>
                  <a:schemeClr val="accent4"/>
                </a:solidFill>
              </a:rPr>
              <a:t>1) exkrece exogenních a endogenních látek</a:t>
            </a:r>
          </a:p>
          <a:p>
            <a:pPr lvl="2"/>
            <a:r>
              <a:rPr lang="cs-CZ" dirty="0"/>
              <a:t>bilirubin, žlučové kyseliny, cholesterol</a:t>
            </a:r>
          </a:p>
          <a:p>
            <a:pPr lvl="1"/>
            <a:r>
              <a:rPr lang="cs-CZ" dirty="0">
                <a:solidFill>
                  <a:schemeClr val="accent4"/>
                </a:solidFill>
              </a:rPr>
              <a:t>2) emulgace tuků ve stravě </a:t>
            </a:r>
          </a:p>
          <a:p>
            <a:pPr lvl="2"/>
            <a:r>
              <a:rPr lang="cs-CZ" dirty="0"/>
              <a:t>usnadnění jejich vstřebávání ze </a:t>
            </a:r>
            <a:r>
              <a:rPr lang="cs-CZ" dirty="0" smtClean="0"/>
              <a:t>střev</a:t>
            </a:r>
            <a:endParaRPr lang="cs-CZ" dirty="0"/>
          </a:p>
          <a:p>
            <a:r>
              <a:rPr lang="cs-CZ" dirty="0" smtClean="0">
                <a:solidFill>
                  <a:schemeClr val="accent1"/>
                </a:solidFill>
              </a:rPr>
              <a:t>Tvořena </a:t>
            </a:r>
            <a:r>
              <a:rPr lang="cs-CZ" dirty="0" err="1" smtClean="0">
                <a:solidFill>
                  <a:schemeClr val="accent1"/>
                </a:solidFill>
              </a:rPr>
              <a:t>hepatocyty</a:t>
            </a:r>
            <a:endParaRPr lang="cs-CZ" dirty="0">
              <a:solidFill>
                <a:schemeClr val="accent1"/>
              </a:solidFill>
            </a:endParaRPr>
          </a:p>
          <a:p>
            <a:pPr lvl="2"/>
            <a:r>
              <a:rPr lang="cs-CZ" dirty="0" smtClean="0"/>
              <a:t>modifikována absorpčními a sekrečními systémy epitelu žlučovodu</a:t>
            </a:r>
          </a:p>
          <a:p>
            <a:pPr lvl="1"/>
            <a:r>
              <a:rPr lang="cs-CZ" dirty="0" err="1" smtClean="0">
                <a:solidFill>
                  <a:schemeClr val="accent4"/>
                </a:solidFill>
              </a:rPr>
              <a:t>BADF</a:t>
            </a:r>
            <a:r>
              <a:rPr lang="cs-CZ" dirty="0" smtClean="0">
                <a:solidFill>
                  <a:schemeClr val="accent4"/>
                </a:solidFill>
              </a:rPr>
              <a:t> x </a:t>
            </a:r>
            <a:r>
              <a:rPr lang="cs-CZ" dirty="0" err="1" smtClean="0">
                <a:solidFill>
                  <a:schemeClr val="accent4"/>
                </a:solidFill>
              </a:rPr>
              <a:t>BAIF</a:t>
            </a:r>
            <a:endParaRPr lang="cs-CZ" dirty="0" smtClean="0">
              <a:solidFill>
                <a:schemeClr val="accent4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2379" y="260648"/>
            <a:ext cx="1728192" cy="1382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049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992888" cy="648072"/>
          </a:xfrm>
        </p:spPr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Tvorba žluče – </a:t>
            </a:r>
            <a:r>
              <a:rPr lang="cs-CZ" dirty="0" err="1" smtClean="0">
                <a:solidFill>
                  <a:schemeClr val="tx2"/>
                </a:solidFill>
              </a:rPr>
              <a:t>BADF</a:t>
            </a:r>
            <a:r>
              <a:rPr lang="cs-CZ" dirty="0" smtClean="0">
                <a:solidFill>
                  <a:schemeClr val="tx2"/>
                </a:solidFill>
              </a:rPr>
              <a:t>/</a:t>
            </a:r>
            <a:r>
              <a:rPr lang="cs-CZ" dirty="0" err="1" smtClean="0">
                <a:solidFill>
                  <a:schemeClr val="tx2"/>
                </a:solidFill>
              </a:rPr>
              <a:t>BAIF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2843808" y="6356350"/>
            <a:ext cx="3600400" cy="365125"/>
          </a:xfrm>
        </p:spPr>
        <p:txBody>
          <a:bodyPr/>
          <a:lstStyle/>
          <a:p>
            <a:pPr>
              <a:defRPr/>
            </a:pPr>
            <a:endParaRPr lang="cs-CZ" dirty="0"/>
          </a:p>
        </p:txBody>
      </p:sp>
      <p:pic>
        <p:nvPicPr>
          <p:cNvPr id="1027" name="Picture 3" descr="O:\Dokumenty_Micuda_O\My Dropbox\Corel\Gastrointest-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056" y="908720"/>
            <a:ext cx="6017312" cy="5830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1953" t="14164" r="3304" b="11477"/>
          <a:stretch>
            <a:fillRect/>
          </a:stretch>
        </p:blipFill>
        <p:spPr bwMode="auto">
          <a:xfrm>
            <a:off x="145222" y="1124744"/>
            <a:ext cx="2660867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4951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78098"/>
          </a:xfrm>
        </p:spPr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Akutní efekt – </a:t>
            </a:r>
            <a:r>
              <a:rPr lang="cs-CZ" dirty="0" err="1" smtClean="0">
                <a:solidFill>
                  <a:schemeClr val="tx2"/>
                </a:solidFill>
              </a:rPr>
              <a:t>i.v</a:t>
            </a:r>
            <a:r>
              <a:rPr lang="cs-CZ" dirty="0" smtClean="0">
                <a:solidFill>
                  <a:schemeClr val="tx2"/>
                </a:solidFill>
              </a:rPr>
              <a:t>. infuze</a:t>
            </a:r>
            <a:endParaRPr lang="cs-CZ" dirty="0">
              <a:solidFill>
                <a:schemeClr val="tx2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" y="1336993"/>
            <a:ext cx="4478631" cy="2745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1289554" y="1187460"/>
            <a:ext cx="1922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accent1"/>
                </a:solidFill>
              </a:rPr>
              <a:t>Tok žluči (</a:t>
            </a:r>
            <a:r>
              <a:rPr lang="cs-CZ" dirty="0" smtClean="0">
                <a:solidFill>
                  <a:schemeClr val="accent1"/>
                </a:solidFill>
                <a:latin typeface="Symbol" pitchFamily="18" charset="2"/>
              </a:rPr>
              <a:t>m</a:t>
            </a:r>
            <a:r>
              <a:rPr lang="cs-CZ" dirty="0" smtClean="0">
                <a:solidFill>
                  <a:schemeClr val="accent1"/>
                </a:solidFill>
              </a:rPr>
              <a:t>l/min)</a:t>
            </a:r>
            <a:endParaRPr lang="cs-CZ" dirty="0">
              <a:solidFill>
                <a:schemeClr val="accent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208942" y="124186416"/>
            <a:ext cx="5244729" cy="191780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3074" name="Picture 2" descr="O:\Dokumenty_Micuda_O\My Dropbox\2014-clanek-boldin\gsh-b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37585"/>
            <a:ext cx="3672408" cy="483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7079156" y="2123564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>
                <a:solidFill>
                  <a:schemeClr val="accent4"/>
                </a:solidFill>
              </a:rPr>
              <a:t>BADF</a:t>
            </a:r>
            <a:endParaRPr lang="cs-CZ" dirty="0">
              <a:solidFill>
                <a:schemeClr val="accent4"/>
              </a:solidFill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7114733" y="4499828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>
                <a:solidFill>
                  <a:schemeClr val="accent4"/>
                </a:solidFill>
              </a:rPr>
              <a:t>BAIF</a:t>
            </a:r>
            <a:endParaRPr lang="cs-CZ" dirty="0">
              <a:solidFill>
                <a:schemeClr val="accent4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4572000" y="1342509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err="1" smtClean="0">
                <a:solidFill>
                  <a:schemeClr val="accent1"/>
                </a:solidFill>
              </a:rPr>
              <a:t>Clearance</a:t>
            </a:r>
            <a:r>
              <a:rPr lang="cs-CZ" dirty="0" smtClean="0">
                <a:solidFill>
                  <a:schemeClr val="accent1"/>
                </a:solidFill>
              </a:rPr>
              <a:t> žlučových kyselin a </a:t>
            </a:r>
            <a:r>
              <a:rPr lang="cs-CZ" dirty="0" err="1" smtClean="0">
                <a:solidFill>
                  <a:schemeClr val="accent1"/>
                </a:solidFill>
              </a:rPr>
              <a:t>glutathionu</a:t>
            </a:r>
            <a:r>
              <a:rPr lang="cs-CZ" dirty="0" smtClean="0">
                <a:solidFill>
                  <a:schemeClr val="accent1"/>
                </a:solidFill>
              </a:rPr>
              <a:t> ve žluči</a:t>
            </a:r>
            <a:endParaRPr lang="cs-CZ" dirty="0">
              <a:solidFill>
                <a:schemeClr val="accent1"/>
              </a:solidFill>
            </a:endParaRPr>
          </a:p>
        </p:txBody>
      </p:sp>
      <p:pic>
        <p:nvPicPr>
          <p:cNvPr id="11" name="Picture 18" descr="IMG_4087"/>
          <p:cNvPicPr>
            <a:picLocks noChangeAspect="1" noChangeArrowheads="1"/>
          </p:cNvPicPr>
          <p:nvPr/>
        </p:nvPicPr>
        <p:blipFill>
          <a:blip r:embed="rId6" cstate="print"/>
          <a:srcRect l="14250" t="38007" r="33461"/>
          <a:stretch>
            <a:fillRect/>
          </a:stretch>
        </p:blipFill>
        <p:spPr bwMode="auto">
          <a:xfrm>
            <a:off x="1187648" y="4149080"/>
            <a:ext cx="2808288" cy="249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9531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cs-CZ" dirty="0" err="1" smtClean="0">
                <a:solidFill>
                  <a:schemeClr val="tx2"/>
                </a:solidFill>
              </a:rPr>
              <a:t>IHC</a:t>
            </a:r>
            <a:r>
              <a:rPr lang="cs-CZ" dirty="0" smtClean="0">
                <a:solidFill>
                  <a:schemeClr val="tx2"/>
                </a:solidFill>
              </a:rPr>
              <a:t> jater - akutní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pic>
        <p:nvPicPr>
          <p:cNvPr id="4099" name="Picture 3" descr="O:\Dokumenty_Micuda_O\My Dropbox\2014-clanek-boldin\Figure_4_Mart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5" y="1185333"/>
            <a:ext cx="9091537" cy="5484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43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cs-CZ" dirty="0" smtClean="0">
                <a:solidFill>
                  <a:schemeClr val="tx2"/>
                </a:solidFill>
              </a:rPr>
              <a:t>Akutní efekt – </a:t>
            </a:r>
            <a:r>
              <a:rPr lang="cs-CZ" dirty="0" err="1" smtClean="0">
                <a:solidFill>
                  <a:schemeClr val="tx2"/>
                </a:solidFill>
              </a:rPr>
              <a:t>i.v</a:t>
            </a:r>
            <a:r>
              <a:rPr lang="cs-CZ" dirty="0" smtClean="0">
                <a:solidFill>
                  <a:schemeClr val="tx2"/>
                </a:solidFill>
              </a:rPr>
              <a:t>. bolus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1403648" y="1159804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accent1"/>
                </a:solidFill>
              </a:rPr>
              <a:t>Tok žluči (% původního)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4737845" y="971228"/>
            <a:ext cx="3923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accent1"/>
                </a:solidFill>
              </a:rPr>
              <a:t>Korelace mezi tokem žluči (µl/min) a exkrecí </a:t>
            </a:r>
            <a:r>
              <a:rPr lang="cs-CZ" dirty="0" err="1" smtClean="0">
                <a:solidFill>
                  <a:schemeClr val="accent1"/>
                </a:solidFill>
              </a:rPr>
              <a:t>boldinu</a:t>
            </a:r>
            <a:r>
              <a:rPr lang="cs-CZ" dirty="0" smtClean="0">
                <a:solidFill>
                  <a:schemeClr val="accent1"/>
                </a:solidFill>
              </a:rPr>
              <a:t> do žluči (</a:t>
            </a:r>
            <a:r>
              <a:rPr lang="cs-CZ" dirty="0" err="1">
                <a:solidFill>
                  <a:schemeClr val="accent1"/>
                </a:solidFill>
              </a:rPr>
              <a:t>ng</a:t>
            </a:r>
            <a:r>
              <a:rPr lang="cs-CZ" dirty="0">
                <a:solidFill>
                  <a:schemeClr val="accent1"/>
                </a:solidFill>
              </a:rPr>
              <a:t>/30 min) 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827584" y="3934797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solidFill>
                  <a:schemeClr val="accent1"/>
                </a:solidFill>
              </a:rPr>
              <a:t>Koncentrace </a:t>
            </a:r>
            <a:r>
              <a:rPr lang="cs-CZ" dirty="0" err="1" smtClean="0">
                <a:solidFill>
                  <a:schemeClr val="accent1"/>
                </a:solidFill>
              </a:rPr>
              <a:t>boldinu</a:t>
            </a:r>
            <a:r>
              <a:rPr lang="cs-CZ" dirty="0" smtClean="0">
                <a:solidFill>
                  <a:schemeClr val="accent1"/>
                </a:solidFill>
              </a:rPr>
              <a:t> ve žluči a plazmě (µM)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4716016" y="3995772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accent1"/>
                </a:solidFill>
              </a:rPr>
              <a:t>Biliární exkrece </a:t>
            </a:r>
            <a:r>
              <a:rPr lang="cs-CZ" dirty="0" err="1" smtClean="0">
                <a:solidFill>
                  <a:schemeClr val="accent1"/>
                </a:solidFill>
              </a:rPr>
              <a:t>boldinu</a:t>
            </a:r>
            <a:r>
              <a:rPr lang="cs-CZ" dirty="0" smtClean="0">
                <a:solidFill>
                  <a:schemeClr val="accent1"/>
                </a:solidFill>
              </a:rPr>
              <a:t> (</a:t>
            </a:r>
            <a:r>
              <a:rPr lang="cs-CZ" dirty="0" err="1" smtClean="0">
                <a:solidFill>
                  <a:schemeClr val="accent1"/>
                </a:solidFill>
              </a:rPr>
              <a:t>ng</a:t>
            </a:r>
            <a:r>
              <a:rPr lang="cs-CZ" dirty="0" smtClean="0">
                <a:solidFill>
                  <a:schemeClr val="accent1"/>
                </a:solidFill>
              </a:rPr>
              <a:t>/min)</a:t>
            </a:r>
            <a:endParaRPr lang="cs-CZ" dirty="0">
              <a:solidFill>
                <a:schemeClr val="accent1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14" y="1196752"/>
            <a:ext cx="7330678" cy="564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215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7531</TotalTime>
  <Words>566</Words>
  <Application>Microsoft Office PowerPoint</Application>
  <PresentationFormat>Předvádění na obrazovce (4:3)</PresentationFormat>
  <Paragraphs>102</Paragraphs>
  <Slides>21</Slides>
  <Notes>4</Notes>
  <HiddenSlides>4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6" baseType="lpstr">
      <vt:lpstr>Arial</vt:lpstr>
      <vt:lpstr>Calibri</vt:lpstr>
      <vt:lpstr>Symbol</vt:lpstr>
      <vt:lpstr>Wingdings</vt:lpstr>
      <vt:lpstr>Motiv systému Office</vt:lpstr>
      <vt:lpstr>Choleretický účinek boldinu</vt:lpstr>
      <vt:lpstr>Boldin</vt:lpstr>
      <vt:lpstr>Boldin</vt:lpstr>
      <vt:lpstr>Cíle</vt:lpstr>
      <vt:lpstr>Žluč</vt:lpstr>
      <vt:lpstr>Tvorba žluče – BADF/BAIF</vt:lpstr>
      <vt:lpstr>Akutní efekt – i.v. infuze</vt:lpstr>
      <vt:lpstr>IHC jater - akutní</vt:lpstr>
      <vt:lpstr>Akutní efekt – i.v. bolus</vt:lpstr>
      <vt:lpstr>Prezentace aplikace PowerPoint</vt:lpstr>
      <vt:lpstr>Akutní efekt – i.v. infuze – Mrp2-negativní potkani</vt:lpstr>
      <vt:lpstr>Chronický efekt – p.o. předléčba</vt:lpstr>
      <vt:lpstr>Bsep/Mrp2</vt:lpstr>
      <vt:lpstr>Prezentace aplikace PowerPoint</vt:lpstr>
      <vt:lpstr>Závěry</vt:lpstr>
      <vt:lpstr>Poděkování</vt:lpstr>
      <vt:lpstr>Děkuji za pozornost!</vt:lpstr>
      <vt:lpstr>Složení žluče 95 % vody a 5 % různorodých organických a anorganických látek </vt:lpstr>
      <vt:lpstr>Regulace syntézy žlučových kyselin</vt:lpstr>
      <vt:lpstr>Vliv xenobiotik</vt:lpstr>
      <vt:lpstr>Regulace transportérů žluči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resea</dc:title>
  <dc:creator>Akšuram</dc:creator>
  <cp:lastModifiedBy>Mičuda, Stanislav</cp:lastModifiedBy>
  <cp:revision>236</cp:revision>
  <dcterms:created xsi:type="dcterms:W3CDTF">2012-11-07T15:03:24Z</dcterms:created>
  <dcterms:modified xsi:type="dcterms:W3CDTF">2017-03-20T09:00:48Z</dcterms:modified>
</cp:coreProperties>
</file>